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8" r:id="rId3"/>
    <p:sldId id="277" r:id="rId4"/>
    <p:sldId id="278" r:id="rId5"/>
    <p:sldId id="257" r:id="rId6"/>
    <p:sldId id="264" r:id="rId7"/>
    <p:sldId id="261" r:id="rId8"/>
    <p:sldId id="279" r:id="rId9"/>
    <p:sldId id="280" r:id="rId10"/>
    <p:sldId id="265" r:id="rId11"/>
    <p:sldId id="266" r:id="rId12"/>
    <p:sldId id="267" r:id="rId13"/>
    <p:sldId id="268" r:id="rId14"/>
    <p:sldId id="296" r:id="rId15"/>
    <p:sldId id="269" r:id="rId16"/>
    <p:sldId id="281" r:id="rId17"/>
    <p:sldId id="297" r:id="rId18"/>
    <p:sldId id="298" r:id="rId19"/>
    <p:sldId id="283" r:id="rId20"/>
    <p:sldId id="285" r:id="rId21"/>
    <p:sldId id="299" r:id="rId22"/>
    <p:sldId id="286" r:id="rId23"/>
    <p:sldId id="291" r:id="rId24"/>
    <p:sldId id="294" r:id="rId25"/>
    <p:sldId id="275" r:id="rId26"/>
    <p:sldId id="287" r:id="rId27"/>
    <p:sldId id="295" r:id="rId28"/>
    <p:sldId id="293" r:id="rId29"/>
    <p:sldId id="289" r:id="rId3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B7519-2545-4C8F-9AD0-9C74DDA079BD}" v="1594" dt="2024-11-21T18:54:12.2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8443" autoAdjust="0"/>
  </p:normalViewPr>
  <p:slideViewPr>
    <p:cSldViewPr snapToGrid="0" snapToObjects="1">
      <p:cViewPr varScale="1">
        <p:scale>
          <a:sx n="55" d="100"/>
          <a:sy n="55" d="100"/>
        </p:scale>
        <p:origin x="652" y="36"/>
      </p:cViewPr>
      <p:guideLst/>
    </p:cSldViewPr>
  </p:slideViewPr>
  <p:notesTextViewPr>
    <p:cViewPr>
      <p:scale>
        <a:sx n="1" d="1"/>
        <a:sy n="1" d="1"/>
      </p:scale>
      <p:origin x="0" y="0"/>
    </p:cViewPr>
  </p:notesTextViewPr>
  <p:sorterViewPr>
    <p:cViewPr>
      <p:scale>
        <a:sx n="100" d="100"/>
        <a:sy n="100" d="100"/>
      </p:scale>
      <p:origin x="0" y="-177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F24A1-CDE4-4CAD-913C-16A4C5F4565C}" type="doc">
      <dgm:prSet loTypeId="urn:microsoft.com/office/officeart/2009/layout/CirclePictureHierarchy" loCatId="hierarchy" qsTypeId="urn:microsoft.com/office/officeart/2005/8/quickstyle/simple1" qsCatId="simple" csTypeId="urn:microsoft.com/office/officeart/2005/8/colors/colorful1" csCatId="colorful" phldr="1"/>
      <dgm:spPr/>
      <dgm:t>
        <a:bodyPr/>
        <a:lstStyle/>
        <a:p>
          <a:endParaRPr lang="en-IN"/>
        </a:p>
      </dgm:t>
    </dgm:pt>
    <dgm:pt modelId="{C3332E35-A794-4CDE-B776-EC6F60BD9E20}">
      <dgm:prSet phldrT="[Text]" custT="1"/>
      <dgm:spPr/>
      <dgm:t>
        <a:bodyPr/>
        <a:lstStyle/>
        <a:p>
          <a:pPr algn="ctr"/>
          <a:r>
            <a:rPr lang="en-US" sz="1400" dirty="0">
              <a:latin typeface="Libre Baskerville" panose="02000000000000000000" pitchFamily="2" charset="0"/>
            </a:rPr>
            <a:t>Telecom Churn Dateset.csv</a:t>
          </a:r>
          <a:endParaRPr lang="en-IN" sz="1400" dirty="0">
            <a:latin typeface="Libre Baskerville" panose="02000000000000000000" pitchFamily="2" charset="0"/>
          </a:endParaRPr>
        </a:p>
      </dgm:t>
    </dgm:pt>
    <dgm:pt modelId="{4FCC97B9-6C64-4E8E-BB49-BC0C74C25106}" type="parTrans" cxnId="{B837EFE6-488D-441D-B1A3-A01276D55FE5}">
      <dgm:prSet/>
      <dgm:spPr/>
      <dgm:t>
        <a:bodyPr/>
        <a:lstStyle/>
        <a:p>
          <a:endParaRPr lang="en-IN"/>
        </a:p>
      </dgm:t>
    </dgm:pt>
    <dgm:pt modelId="{77FA476D-B168-43E3-BFD2-CF12AF1A5686}" type="sibTrans" cxnId="{B837EFE6-488D-441D-B1A3-A01276D55FE5}">
      <dgm:prSet/>
      <dgm:spPr/>
      <dgm:t>
        <a:bodyPr/>
        <a:lstStyle/>
        <a:p>
          <a:endParaRPr lang="en-IN"/>
        </a:p>
      </dgm:t>
    </dgm:pt>
    <dgm:pt modelId="{4DA99638-DBED-4294-A76B-5A566161330D}">
      <dgm:prSet phldrT="[Text]" custT="1"/>
      <dgm:spPr/>
      <dgm:t>
        <a:bodyPr/>
        <a:lstStyle/>
        <a:p>
          <a:pPr algn="ctr"/>
          <a:r>
            <a:rPr lang="en-US" sz="1400" dirty="0">
              <a:latin typeface="Libre Baskerville" panose="02000000000000000000" pitchFamily="2" charset="0"/>
            </a:rPr>
            <a:t>Features</a:t>
          </a:r>
        </a:p>
        <a:p>
          <a:pPr algn="ctr"/>
          <a:r>
            <a:rPr lang="en-US" sz="1400" dirty="0">
              <a:latin typeface="Libre Baskerville" panose="02000000000000000000" pitchFamily="2" charset="0"/>
            </a:rPr>
            <a:t>(7043 rows, 21 columns)</a:t>
          </a:r>
          <a:endParaRPr lang="en-IN" sz="1400" dirty="0">
            <a:latin typeface="Libre Baskerville" panose="02000000000000000000" pitchFamily="2" charset="0"/>
          </a:endParaRPr>
        </a:p>
      </dgm:t>
    </dgm:pt>
    <dgm:pt modelId="{C00F1C04-B766-4B50-BAF9-822BBB1B9FBC}" type="parTrans" cxnId="{43DF7366-9747-4BB1-9A21-224888E2FA07}">
      <dgm:prSet/>
      <dgm:spPr/>
      <dgm:t>
        <a:bodyPr/>
        <a:lstStyle/>
        <a:p>
          <a:endParaRPr lang="en-IN"/>
        </a:p>
      </dgm:t>
    </dgm:pt>
    <dgm:pt modelId="{0650C6E4-2E84-42FD-B282-65A6738049E9}" type="sibTrans" cxnId="{43DF7366-9747-4BB1-9A21-224888E2FA07}">
      <dgm:prSet/>
      <dgm:spPr/>
      <dgm:t>
        <a:bodyPr/>
        <a:lstStyle/>
        <a:p>
          <a:endParaRPr lang="en-IN"/>
        </a:p>
      </dgm:t>
    </dgm:pt>
    <dgm:pt modelId="{BB49C6D1-BD06-4B56-A72C-59879E2E58BA}">
      <dgm:prSet phldrT="[Text]" custT="1"/>
      <dgm:spPr/>
      <dgm:t>
        <a:bodyPr/>
        <a:lstStyle/>
        <a:p>
          <a:pPr algn="ctr"/>
          <a:r>
            <a:rPr lang="en-US" sz="1600" dirty="0">
              <a:latin typeface="Libre Baskerville" panose="02000000000000000000" pitchFamily="2" charset="0"/>
            </a:rPr>
            <a:t>Target label</a:t>
          </a:r>
        </a:p>
        <a:p>
          <a:pPr algn="ctr"/>
          <a:r>
            <a:rPr lang="en-US" sz="1200" dirty="0">
              <a:latin typeface="Libre Baskerville" panose="02000000000000000000" pitchFamily="2" charset="0"/>
            </a:rPr>
            <a:t>(7043 rows, Churn class label Yes/No)</a:t>
          </a:r>
          <a:endParaRPr lang="en-IN" sz="1200" dirty="0"/>
        </a:p>
      </dgm:t>
    </dgm:pt>
    <dgm:pt modelId="{658C596B-04A0-495B-B1B0-B6C0863E8C72}" type="sibTrans" cxnId="{7727F877-111E-44B7-BE67-E66E017EF5CA}">
      <dgm:prSet/>
      <dgm:spPr/>
      <dgm:t>
        <a:bodyPr/>
        <a:lstStyle/>
        <a:p>
          <a:endParaRPr lang="en-IN"/>
        </a:p>
      </dgm:t>
    </dgm:pt>
    <dgm:pt modelId="{56526E76-CB7E-43B6-A572-3EB5E9096B70}" type="parTrans" cxnId="{7727F877-111E-44B7-BE67-E66E017EF5CA}">
      <dgm:prSet/>
      <dgm:spPr/>
      <dgm:t>
        <a:bodyPr/>
        <a:lstStyle/>
        <a:p>
          <a:endParaRPr lang="en-IN"/>
        </a:p>
      </dgm:t>
    </dgm:pt>
    <dgm:pt modelId="{F433870C-A74D-4A60-9D78-5552C026B494}" type="pres">
      <dgm:prSet presAssocID="{04AF24A1-CDE4-4CAD-913C-16A4C5F4565C}" presName="hierChild1" presStyleCnt="0">
        <dgm:presLayoutVars>
          <dgm:chPref val="1"/>
          <dgm:dir/>
          <dgm:animOne val="branch"/>
          <dgm:animLvl val="lvl"/>
          <dgm:resizeHandles/>
        </dgm:presLayoutVars>
      </dgm:prSet>
      <dgm:spPr/>
    </dgm:pt>
    <dgm:pt modelId="{2525BF65-742E-4CA4-83C1-48DD453686E6}" type="pres">
      <dgm:prSet presAssocID="{C3332E35-A794-4CDE-B776-EC6F60BD9E20}" presName="hierRoot1" presStyleCnt="0"/>
      <dgm:spPr/>
    </dgm:pt>
    <dgm:pt modelId="{EAB5623F-9417-4D62-B951-7E44D315B4B7}" type="pres">
      <dgm:prSet presAssocID="{C3332E35-A794-4CDE-B776-EC6F60BD9E20}" presName="composite" presStyleCnt="0"/>
      <dgm:spPr/>
    </dgm:pt>
    <dgm:pt modelId="{CA554DF9-35D5-4B6A-AFC0-E08F27F32800}" type="pres">
      <dgm:prSet presAssocID="{C3332E35-A794-4CDE-B776-EC6F60BD9E20}" presName="image" presStyleLbl="node0"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with solid fill"/>
        </a:ext>
      </dgm:extLst>
    </dgm:pt>
    <dgm:pt modelId="{024EA899-AD2F-418B-B311-BA6EC26EDA69}" type="pres">
      <dgm:prSet presAssocID="{C3332E35-A794-4CDE-B776-EC6F60BD9E20}" presName="text" presStyleLbl="revTx" presStyleIdx="0" presStyleCnt="3" custScaleX="114940" custScaleY="66743" custLinFactNeighborX="-2587" custLinFactNeighborY="-2829">
        <dgm:presLayoutVars>
          <dgm:chPref val="3"/>
        </dgm:presLayoutVars>
      </dgm:prSet>
      <dgm:spPr/>
    </dgm:pt>
    <dgm:pt modelId="{B254F5D8-5547-487C-91B0-556A681D657D}" type="pres">
      <dgm:prSet presAssocID="{C3332E35-A794-4CDE-B776-EC6F60BD9E20}" presName="hierChild2" presStyleCnt="0"/>
      <dgm:spPr/>
    </dgm:pt>
    <dgm:pt modelId="{68968A2A-A7BD-4F64-85F6-8249C891C201}" type="pres">
      <dgm:prSet presAssocID="{C00F1C04-B766-4B50-BAF9-822BBB1B9FBC}" presName="Name10" presStyleLbl="parChTrans1D2" presStyleIdx="0" presStyleCnt="2"/>
      <dgm:spPr/>
    </dgm:pt>
    <dgm:pt modelId="{E9048ECB-776A-4B02-9408-89A0B5265477}" type="pres">
      <dgm:prSet presAssocID="{4DA99638-DBED-4294-A76B-5A566161330D}" presName="hierRoot2" presStyleCnt="0"/>
      <dgm:spPr/>
    </dgm:pt>
    <dgm:pt modelId="{270B87ED-3EAC-4B51-9D6C-8E3D75B67398}" type="pres">
      <dgm:prSet presAssocID="{4DA99638-DBED-4294-A76B-5A566161330D}" presName="composite2" presStyleCnt="0"/>
      <dgm:spPr/>
    </dgm:pt>
    <dgm:pt modelId="{4C426469-61BF-4EEE-9092-73CF3055916B}" type="pres">
      <dgm:prSet presAssocID="{4DA99638-DBED-4294-A76B-5A566161330D}" presName="image2" presStyleLbl="node2" presStyleIdx="0"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r chart with solid fill"/>
        </a:ext>
      </dgm:extLst>
    </dgm:pt>
    <dgm:pt modelId="{57192C1A-A4A2-4022-B401-3984F7F2FDD0}" type="pres">
      <dgm:prSet presAssocID="{4DA99638-DBED-4294-A76B-5A566161330D}" presName="text2" presStyleLbl="revTx" presStyleIdx="1" presStyleCnt="3" custLinFactNeighborX="-5045" custLinFactNeighborY="8184">
        <dgm:presLayoutVars>
          <dgm:chPref val="3"/>
        </dgm:presLayoutVars>
      </dgm:prSet>
      <dgm:spPr/>
    </dgm:pt>
    <dgm:pt modelId="{F3DE9BD9-4911-4155-A4D0-B254A172DB2F}" type="pres">
      <dgm:prSet presAssocID="{4DA99638-DBED-4294-A76B-5A566161330D}" presName="hierChild3" presStyleCnt="0"/>
      <dgm:spPr/>
    </dgm:pt>
    <dgm:pt modelId="{A3487611-C801-46CD-99F7-8277A6E8C9E0}" type="pres">
      <dgm:prSet presAssocID="{56526E76-CB7E-43B6-A572-3EB5E9096B70}" presName="Name10" presStyleLbl="parChTrans1D2" presStyleIdx="1" presStyleCnt="2"/>
      <dgm:spPr/>
    </dgm:pt>
    <dgm:pt modelId="{5AEBC201-5761-44AF-929D-813F108E376C}" type="pres">
      <dgm:prSet presAssocID="{BB49C6D1-BD06-4B56-A72C-59879E2E58BA}" presName="hierRoot2" presStyleCnt="0"/>
      <dgm:spPr/>
    </dgm:pt>
    <dgm:pt modelId="{CC7ED8D4-1831-40EC-B773-BA6A25433473}" type="pres">
      <dgm:prSet presAssocID="{BB49C6D1-BD06-4B56-A72C-59879E2E58BA}" presName="composite2" presStyleCnt="0"/>
      <dgm:spPr/>
    </dgm:pt>
    <dgm:pt modelId="{B52C49B5-3C11-405A-B822-D91D86DC2597}" type="pres">
      <dgm:prSet presAssocID="{BB49C6D1-BD06-4B56-A72C-59879E2E58BA}" presName="image2" presStyleLbl="node2" presStyleIdx="1" presStyleCnt="2"/>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ie chart with solid fill"/>
        </a:ext>
      </dgm:extLst>
    </dgm:pt>
    <dgm:pt modelId="{79DA3BCD-ED00-4171-8776-4527ACAA1515}" type="pres">
      <dgm:prSet presAssocID="{BB49C6D1-BD06-4B56-A72C-59879E2E58BA}" presName="text2" presStyleLbl="revTx" presStyleIdx="2" presStyleCnt="3" custLinFactNeighborX="-4316" custLinFactNeighborY="6242">
        <dgm:presLayoutVars>
          <dgm:chPref val="3"/>
        </dgm:presLayoutVars>
      </dgm:prSet>
      <dgm:spPr/>
    </dgm:pt>
    <dgm:pt modelId="{E419AA99-DA43-4CA3-9D07-B840DF024979}" type="pres">
      <dgm:prSet presAssocID="{BB49C6D1-BD06-4B56-A72C-59879E2E58BA}" presName="hierChild3" presStyleCnt="0"/>
      <dgm:spPr/>
    </dgm:pt>
  </dgm:ptLst>
  <dgm:cxnLst>
    <dgm:cxn modelId="{983E8305-0E38-4BCD-90C2-4718E32DA1FA}" type="presOf" srcId="{BB49C6D1-BD06-4B56-A72C-59879E2E58BA}" destId="{79DA3BCD-ED00-4171-8776-4527ACAA1515}" srcOrd="0" destOrd="0" presId="urn:microsoft.com/office/officeart/2009/layout/CirclePictureHierarchy"/>
    <dgm:cxn modelId="{3188A935-60F7-40B5-9A37-43F24BA37F20}" type="presOf" srcId="{04AF24A1-CDE4-4CAD-913C-16A4C5F4565C}" destId="{F433870C-A74D-4A60-9D78-5552C026B494}" srcOrd="0" destOrd="0" presId="urn:microsoft.com/office/officeart/2009/layout/CirclePictureHierarchy"/>
    <dgm:cxn modelId="{543BC940-DE4E-4BA0-8FF5-6A7F14658F77}" type="presOf" srcId="{4DA99638-DBED-4294-A76B-5A566161330D}" destId="{57192C1A-A4A2-4022-B401-3984F7F2FDD0}" srcOrd="0" destOrd="0" presId="urn:microsoft.com/office/officeart/2009/layout/CirclePictureHierarchy"/>
    <dgm:cxn modelId="{664B7141-1548-4443-8D0C-20CABD6C8E7A}" type="presOf" srcId="{56526E76-CB7E-43B6-A572-3EB5E9096B70}" destId="{A3487611-C801-46CD-99F7-8277A6E8C9E0}" srcOrd="0" destOrd="0" presId="urn:microsoft.com/office/officeart/2009/layout/CirclePictureHierarchy"/>
    <dgm:cxn modelId="{43DF7366-9747-4BB1-9A21-224888E2FA07}" srcId="{C3332E35-A794-4CDE-B776-EC6F60BD9E20}" destId="{4DA99638-DBED-4294-A76B-5A566161330D}" srcOrd="0" destOrd="0" parTransId="{C00F1C04-B766-4B50-BAF9-822BBB1B9FBC}" sibTransId="{0650C6E4-2E84-42FD-B282-65A6738049E9}"/>
    <dgm:cxn modelId="{7727F877-111E-44B7-BE67-E66E017EF5CA}" srcId="{C3332E35-A794-4CDE-B776-EC6F60BD9E20}" destId="{BB49C6D1-BD06-4B56-A72C-59879E2E58BA}" srcOrd="1" destOrd="0" parTransId="{56526E76-CB7E-43B6-A572-3EB5E9096B70}" sibTransId="{658C596B-04A0-495B-B1B0-B6C0863E8C72}"/>
    <dgm:cxn modelId="{91DC2BD9-FE03-4B8C-9081-1B0909F2582D}" type="presOf" srcId="{C3332E35-A794-4CDE-B776-EC6F60BD9E20}" destId="{024EA899-AD2F-418B-B311-BA6EC26EDA69}" srcOrd="0" destOrd="0" presId="urn:microsoft.com/office/officeart/2009/layout/CirclePictureHierarchy"/>
    <dgm:cxn modelId="{D90E85E0-F5E3-4162-89F7-DF541889649B}" type="presOf" srcId="{C00F1C04-B766-4B50-BAF9-822BBB1B9FBC}" destId="{68968A2A-A7BD-4F64-85F6-8249C891C201}" srcOrd="0" destOrd="0" presId="urn:microsoft.com/office/officeart/2009/layout/CirclePictureHierarchy"/>
    <dgm:cxn modelId="{B837EFE6-488D-441D-B1A3-A01276D55FE5}" srcId="{04AF24A1-CDE4-4CAD-913C-16A4C5F4565C}" destId="{C3332E35-A794-4CDE-B776-EC6F60BD9E20}" srcOrd="0" destOrd="0" parTransId="{4FCC97B9-6C64-4E8E-BB49-BC0C74C25106}" sibTransId="{77FA476D-B168-43E3-BFD2-CF12AF1A5686}"/>
    <dgm:cxn modelId="{FBF3F9A4-E2E0-4B87-9ECE-65D58EC0DB35}" type="presParOf" srcId="{F433870C-A74D-4A60-9D78-5552C026B494}" destId="{2525BF65-742E-4CA4-83C1-48DD453686E6}" srcOrd="0" destOrd="0" presId="urn:microsoft.com/office/officeart/2009/layout/CirclePictureHierarchy"/>
    <dgm:cxn modelId="{833909B8-09CE-42BA-8C86-611DFB5DEC7C}" type="presParOf" srcId="{2525BF65-742E-4CA4-83C1-48DD453686E6}" destId="{EAB5623F-9417-4D62-B951-7E44D315B4B7}" srcOrd="0" destOrd="0" presId="urn:microsoft.com/office/officeart/2009/layout/CirclePictureHierarchy"/>
    <dgm:cxn modelId="{D1FF3E1F-7C05-4F39-B3F3-9EE13B11A37A}" type="presParOf" srcId="{EAB5623F-9417-4D62-B951-7E44D315B4B7}" destId="{CA554DF9-35D5-4B6A-AFC0-E08F27F32800}" srcOrd="0" destOrd="0" presId="urn:microsoft.com/office/officeart/2009/layout/CirclePictureHierarchy"/>
    <dgm:cxn modelId="{85573F4F-A509-4A5B-86CB-E6A26AD58350}" type="presParOf" srcId="{EAB5623F-9417-4D62-B951-7E44D315B4B7}" destId="{024EA899-AD2F-418B-B311-BA6EC26EDA69}" srcOrd="1" destOrd="0" presId="urn:microsoft.com/office/officeart/2009/layout/CirclePictureHierarchy"/>
    <dgm:cxn modelId="{2B5D1149-DF1E-4DA6-80CE-C879B9A32A45}" type="presParOf" srcId="{2525BF65-742E-4CA4-83C1-48DD453686E6}" destId="{B254F5D8-5547-487C-91B0-556A681D657D}" srcOrd="1" destOrd="0" presId="urn:microsoft.com/office/officeart/2009/layout/CirclePictureHierarchy"/>
    <dgm:cxn modelId="{9ECA9B58-7E3F-4BD7-BF6C-8C6F6EA10388}" type="presParOf" srcId="{B254F5D8-5547-487C-91B0-556A681D657D}" destId="{68968A2A-A7BD-4F64-85F6-8249C891C201}" srcOrd="0" destOrd="0" presId="urn:microsoft.com/office/officeart/2009/layout/CirclePictureHierarchy"/>
    <dgm:cxn modelId="{9822C686-406A-4F83-A0B7-9B7C3FF8D3BE}" type="presParOf" srcId="{B254F5D8-5547-487C-91B0-556A681D657D}" destId="{E9048ECB-776A-4B02-9408-89A0B5265477}" srcOrd="1" destOrd="0" presId="urn:microsoft.com/office/officeart/2009/layout/CirclePictureHierarchy"/>
    <dgm:cxn modelId="{A36A0BFE-1946-4D8D-AE8D-BB34C413271D}" type="presParOf" srcId="{E9048ECB-776A-4B02-9408-89A0B5265477}" destId="{270B87ED-3EAC-4B51-9D6C-8E3D75B67398}" srcOrd="0" destOrd="0" presId="urn:microsoft.com/office/officeart/2009/layout/CirclePictureHierarchy"/>
    <dgm:cxn modelId="{BD90209B-1F45-43A3-8DDE-CBAEAF9E6914}" type="presParOf" srcId="{270B87ED-3EAC-4B51-9D6C-8E3D75B67398}" destId="{4C426469-61BF-4EEE-9092-73CF3055916B}" srcOrd="0" destOrd="0" presId="urn:microsoft.com/office/officeart/2009/layout/CirclePictureHierarchy"/>
    <dgm:cxn modelId="{C42D5005-D587-4EF0-842A-F40D4307E619}" type="presParOf" srcId="{270B87ED-3EAC-4B51-9D6C-8E3D75B67398}" destId="{57192C1A-A4A2-4022-B401-3984F7F2FDD0}" srcOrd="1" destOrd="0" presId="urn:microsoft.com/office/officeart/2009/layout/CirclePictureHierarchy"/>
    <dgm:cxn modelId="{BDE52029-437A-447E-9052-F50F650E0D4F}" type="presParOf" srcId="{E9048ECB-776A-4B02-9408-89A0B5265477}" destId="{F3DE9BD9-4911-4155-A4D0-B254A172DB2F}" srcOrd="1" destOrd="0" presId="urn:microsoft.com/office/officeart/2009/layout/CirclePictureHierarchy"/>
    <dgm:cxn modelId="{D13F9000-086B-4068-86A8-26ED02EF4DD4}" type="presParOf" srcId="{B254F5D8-5547-487C-91B0-556A681D657D}" destId="{A3487611-C801-46CD-99F7-8277A6E8C9E0}" srcOrd="2" destOrd="0" presId="urn:microsoft.com/office/officeart/2009/layout/CirclePictureHierarchy"/>
    <dgm:cxn modelId="{7BC40978-9255-48B9-BC0E-B36CF014A52D}" type="presParOf" srcId="{B254F5D8-5547-487C-91B0-556A681D657D}" destId="{5AEBC201-5761-44AF-929D-813F108E376C}" srcOrd="3" destOrd="0" presId="urn:microsoft.com/office/officeart/2009/layout/CirclePictureHierarchy"/>
    <dgm:cxn modelId="{29853DD0-C0FA-4E4B-A548-36C440609A9C}" type="presParOf" srcId="{5AEBC201-5761-44AF-929D-813F108E376C}" destId="{CC7ED8D4-1831-40EC-B773-BA6A25433473}" srcOrd="0" destOrd="0" presId="urn:microsoft.com/office/officeart/2009/layout/CirclePictureHierarchy"/>
    <dgm:cxn modelId="{41BAEDFE-F84C-49E1-9865-3F73946372BF}" type="presParOf" srcId="{CC7ED8D4-1831-40EC-B773-BA6A25433473}" destId="{B52C49B5-3C11-405A-B822-D91D86DC2597}" srcOrd="0" destOrd="0" presId="urn:microsoft.com/office/officeart/2009/layout/CirclePictureHierarchy"/>
    <dgm:cxn modelId="{88D17CD7-FFB8-43BF-BB02-846DFE9AB2BB}" type="presParOf" srcId="{CC7ED8D4-1831-40EC-B773-BA6A25433473}" destId="{79DA3BCD-ED00-4171-8776-4527ACAA1515}" srcOrd="1" destOrd="0" presId="urn:microsoft.com/office/officeart/2009/layout/CirclePictureHierarchy"/>
    <dgm:cxn modelId="{68CD0FC2-2F6F-484D-B99F-2110C37A6D35}" type="presParOf" srcId="{5AEBC201-5761-44AF-929D-813F108E376C}" destId="{E419AA99-DA43-4CA3-9D07-B840DF024979}"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87611-C801-46CD-99F7-8277A6E8C9E0}">
      <dsp:nvSpPr>
        <dsp:cNvPr id="0" name=""/>
        <dsp:cNvSpPr/>
      </dsp:nvSpPr>
      <dsp:spPr>
        <a:xfrm>
          <a:off x="2887750" y="2144437"/>
          <a:ext cx="2271052" cy="499908"/>
        </a:xfrm>
        <a:custGeom>
          <a:avLst/>
          <a:gdLst/>
          <a:ahLst/>
          <a:cxnLst/>
          <a:rect l="0" t="0" r="0" b="0"/>
          <a:pathLst>
            <a:path>
              <a:moveTo>
                <a:pt x="0" y="0"/>
              </a:moveTo>
              <a:lnTo>
                <a:pt x="0" y="251938"/>
              </a:lnTo>
              <a:lnTo>
                <a:pt x="2271052" y="251938"/>
              </a:lnTo>
              <a:lnTo>
                <a:pt x="2271052" y="4999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968A2A-A7BD-4F64-85F6-8249C891C201}">
      <dsp:nvSpPr>
        <dsp:cNvPr id="0" name=""/>
        <dsp:cNvSpPr/>
      </dsp:nvSpPr>
      <dsp:spPr>
        <a:xfrm>
          <a:off x="794522" y="2144437"/>
          <a:ext cx="2093227" cy="499908"/>
        </a:xfrm>
        <a:custGeom>
          <a:avLst/>
          <a:gdLst/>
          <a:ahLst/>
          <a:cxnLst/>
          <a:rect l="0" t="0" r="0" b="0"/>
          <a:pathLst>
            <a:path>
              <a:moveTo>
                <a:pt x="2093227" y="0"/>
              </a:moveTo>
              <a:lnTo>
                <a:pt x="2093227" y="251938"/>
              </a:lnTo>
              <a:lnTo>
                <a:pt x="0" y="251938"/>
              </a:lnTo>
              <a:lnTo>
                <a:pt x="0" y="4999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554DF9-35D5-4B6A-AFC0-E08F27F32800}">
      <dsp:nvSpPr>
        <dsp:cNvPr id="0" name=""/>
        <dsp:cNvSpPr/>
      </dsp:nvSpPr>
      <dsp:spPr>
        <a:xfrm>
          <a:off x="2094245" y="557426"/>
          <a:ext cx="1587011" cy="1587011"/>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EA899-AD2F-418B-B311-BA6EC26EDA69}">
      <dsp:nvSpPr>
        <dsp:cNvPr id="0" name=""/>
        <dsp:cNvSpPr/>
      </dsp:nvSpPr>
      <dsp:spPr>
        <a:xfrm>
          <a:off x="3441847" y="772458"/>
          <a:ext cx="2736165" cy="105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Libre Baskerville" panose="02000000000000000000" pitchFamily="2" charset="0"/>
            </a:rPr>
            <a:t>Telecom Churn Dateset.csv</a:t>
          </a:r>
          <a:endParaRPr lang="en-IN" sz="1400" kern="1200" dirty="0">
            <a:latin typeface="Libre Baskerville" panose="02000000000000000000" pitchFamily="2" charset="0"/>
          </a:endParaRPr>
        </a:p>
      </dsp:txBody>
      <dsp:txXfrm>
        <a:off x="3441847" y="772458"/>
        <a:ext cx="2736165" cy="1059218"/>
      </dsp:txXfrm>
    </dsp:sp>
    <dsp:sp modelId="{4C426469-61BF-4EEE-9092-73CF3055916B}">
      <dsp:nvSpPr>
        <dsp:cNvPr id="0" name=""/>
        <dsp:cNvSpPr/>
      </dsp:nvSpPr>
      <dsp:spPr>
        <a:xfrm>
          <a:off x="1017" y="2644346"/>
          <a:ext cx="1587011" cy="1587011"/>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192C1A-A4A2-4022-B401-3984F7F2FDD0}">
      <dsp:nvSpPr>
        <dsp:cNvPr id="0" name=""/>
        <dsp:cNvSpPr/>
      </dsp:nvSpPr>
      <dsp:spPr>
        <a:xfrm>
          <a:off x="1467931" y="2770259"/>
          <a:ext cx="2380516" cy="1587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Libre Baskerville" panose="02000000000000000000" pitchFamily="2" charset="0"/>
            </a:rPr>
            <a:t>Features</a:t>
          </a:r>
        </a:p>
        <a:p>
          <a:pPr marL="0" lvl="0" indent="0" algn="ctr" defTabSz="622300">
            <a:lnSpc>
              <a:spcPct val="90000"/>
            </a:lnSpc>
            <a:spcBef>
              <a:spcPct val="0"/>
            </a:spcBef>
            <a:spcAft>
              <a:spcPct val="35000"/>
            </a:spcAft>
            <a:buNone/>
          </a:pPr>
          <a:r>
            <a:rPr lang="en-US" sz="1400" kern="1200" dirty="0">
              <a:latin typeface="Libre Baskerville" panose="02000000000000000000" pitchFamily="2" charset="0"/>
            </a:rPr>
            <a:t>(7043 rows, 21 columns)</a:t>
          </a:r>
          <a:endParaRPr lang="en-IN" sz="1400" kern="1200" dirty="0">
            <a:latin typeface="Libre Baskerville" panose="02000000000000000000" pitchFamily="2" charset="0"/>
          </a:endParaRPr>
        </a:p>
      </dsp:txBody>
      <dsp:txXfrm>
        <a:off x="1467931" y="2770259"/>
        <a:ext cx="2380516" cy="1587011"/>
      </dsp:txXfrm>
    </dsp:sp>
    <dsp:sp modelId="{B52C49B5-3C11-405A-B822-D91D86DC2597}">
      <dsp:nvSpPr>
        <dsp:cNvPr id="0" name=""/>
        <dsp:cNvSpPr/>
      </dsp:nvSpPr>
      <dsp:spPr>
        <a:xfrm>
          <a:off x="4365297" y="2644346"/>
          <a:ext cx="1587011" cy="1587011"/>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DA3BCD-ED00-4171-8776-4527ACAA1515}">
      <dsp:nvSpPr>
        <dsp:cNvPr id="0" name=""/>
        <dsp:cNvSpPr/>
      </dsp:nvSpPr>
      <dsp:spPr>
        <a:xfrm>
          <a:off x="5849565" y="2739439"/>
          <a:ext cx="2380516" cy="1587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Libre Baskerville" panose="02000000000000000000" pitchFamily="2" charset="0"/>
            </a:rPr>
            <a:t>Target label</a:t>
          </a:r>
        </a:p>
        <a:p>
          <a:pPr marL="0" lvl="0" indent="0" algn="ctr" defTabSz="711200">
            <a:lnSpc>
              <a:spcPct val="90000"/>
            </a:lnSpc>
            <a:spcBef>
              <a:spcPct val="0"/>
            </a:spcBef>
            <a:spcAft>
              <a:spcPct val="35000"/>
            </a:spcAft>
            <a:buNone/>
          </a:pPr>
          <a:r>
            <a:rPr lang="en-US" sz="1200" kern="1200" dirty="0">
              <a:latin typeface="Libre Baskerville" panose="02000000000000000000" pitchFamily="2" charset="0"/>
            </a:rPr>
            <a:t>(7043 rows, Churn class label Yes/No)</a:t>
          </a:r>
          <a:endParaRPr lang="en-IN" sz="1200" kern="1200" dirty="0"/>
        </a:p>
      </dsp:txBody>
      <dsp:txXfrm>
        <a:off x="5849565" y="2739439"/>
        <a:ext cx="2380516" cy="1587011"/>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6037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011165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561002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457661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293919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3EC2D-047B-783C-E21D-1B5E7D35AC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B79D7D-10AD-22AB-AC22-2B736545A7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BC6EC5-258D-B28C-3C7A-A766A7D206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ED9A25-61AB-6D15-D5EB-5ABD8352AAC2}"/>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117475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85750">
              <a:lnSpc>
                <a:spcPct val="150000"/>
              </a:lnSpc>
              <a:buFont typeface="Arial" panose="020B0604020202020204" pitchFamily="34" charset="0"/>
              <a:buChar char="•"/>
            </a:pPr>
            <a:r>
              <a:rPr lang="en-US" sz="1200" dirty="0">
                <a:solidFill>
                  <a:srgbClr val="49495A"/>
                </a:solidFill>
                <a:latin typeface="Open Sans" pitchFamily="34" charset="0"/>
                <a:ea typeface="Open Sans" pitchFamily="34" charset="-122"/>
                <a:cs typeface="Open Sans" pitchFamily="34" charset="-120"/>
              </a:rPr>
              <a:t>As tenure increases, the customer churn rate decreases, Customers with tenure between 0-10 months has higher churn rate </a:t>
            </a:r>
          </a:p>
          <a:p>
            <a:pPr indent="-285750">
              <a:lnSpc>
                <a:spcPct val="150000"/>
              </a:lnSpc>
              <a:buFont typeface="Arial" panose="020B0604020202020204" pitchFamily="34" charset="0"/>
              <a:buChar char="•"/>
            </a:pPr>
            <a:r>
              <a:rPr lang="en-US" sz="1200" dirty="0">
                <a:solidFill>
                  <a:srgbClr val="49495A"/>
                </a:solidFill>
                <a:latin typeface="Open Sans" pitchFamily="34" charset="0"/>
                <a:ea typeface="Open Sans" pitchFamily="34" charset="-122"/>
                <a:cs typeface="Open Sans" pitchFamily="34" charset="-120"/>
              </a:rPr>
              <a:t>Customers with highest tenure has lowest churn rate</a:t>
            </a:r>
          </a:p>
          <a:p>
            <a:pPr indent="-285750">
              <a:lnSpc>
                <a:spcPct val="150000"/>
              </a:lnSpc>
              <a:buFont typeface="Arial" panose="020B0604020202020204" pitchFamily="34" charset="0"/>
              <a:buChar char="•"/>
            </a:pPr>
            <a:r>
              <a:rPr lang="en-US" sz="1200" dirty="0">
                <a:solidFill>
                  <a:srgbClr val="49495A"/>
                </a:solidFill>
                <a:latin typeface="Open Sans" pitchFamily="34" charset="0"/>
                <a:ea typeface="Open Sans" pitchFamily="34" charset="-122"/>
                <a:cs typeface="Open Sans" pitchFamily="34" charset="-120"/>
              </a:rPr>
              <a:t>Customer Churn is high where monthly charges are higher especially between Rs.70 to Rs.100</a:t>
            </a:r>
          </a:p>
          <a:p>
            <a:pPr indent="-285750">
              <a:lnSpc>
                <a:spcPct val="150000"/>
              </a:lnSpc>
              <a:buFont typeface="Arial" panose="020B0604020202020204" pitchFamily="34" charset="0"/>
              <a:buChar char="•"/>
            </a:pPr>
            <a:r>
              <a:rPr lang="en-US" sz="1200" dirty="0">
                <a:solidFill>
                  <a:srgbClr val="49495A"/>
                </a:solidFill>
                <a:latin typeface="Open Sans" pitchFamily="34" charset="0"/>
                <a:ea typeface="Open Sans" pitchFamily="34" charset="-122"/>
                <a:cs typeface="Open Sans" pitchFamily="34" charset="-120"/>
              </a:rPr>
              <a:t>Distribution of Total charges is skewed towards right</a:t>
            </a:r>
          </a:p>
          <a:p>
            <a:pPr indent="-285750">
              <a:lnSpc>
                <a:spcPct val="150000"/>
              </a:lnSpc>
              <a:buFont typeface="Arial" panose="020B0604020202020204" pitchFamily="34" charset="0"/>
              <a:buChar char="•"/>
            </a:pPr>
            <a:r>
              <a:rPr lang="en-US" sz="1200" dirty="0">
                <a:solidFill>
                  <a:srgbClr val="49495A"/>
                </a:solidFill>
                <a:latin typeface="Open Sans" pitchFamily="34" charset="0"/>
                <a:ea typeface="Open Sans" pitchFamily="34" charset="-122"/>
                <a:cs typeface="Open Sans" pitchFamily="34" charset="-120"/>
              </a:rPr>
              <a:t>As the total charges increases the churn rate is decreasing</a:t>
            </a:r>
          </a:p>
          <a:p>
            <a:pPr indent="-285750">
              <a:lnSpc>
                <a:spcPct val="150000"/>
              </a:lnSpc>
              <a:buFont typeface="Arial" panose="020B0604020202020204" pitchFamily="34" charset="0"/>
              <a:buChar char="•"/>
            </a:pPr>
            <a:r>
              <a:rPr lang="en-US" sz="1200" dirty="0">
                <a:solidFill>
                  <a:srgbClr val="49495A"/>
                </a:solidFill>
                <a:latin typeface="Open Sans" pitchFamily="34" charset="0"/>
                <a:ea typeface="Open Sans" pitchFamily="34" charset="-122"/>
                <a:cs typeface="Open Sans" pitchFamily="34" charset="-120"/>
              </a:rPr>
              <a:t>It would be interesting to dig deeper into numerical features to gather more insights</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270944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174AC-A24C-E9A8-440F-F3B43432C1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5BD61-7585-E519-A837-4E3481A354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E20484-AC99-0865-71AE-98021933CAFB}"/>
              </a:ext>
            </a:extLst>
          </p:cNvPr>
          <p:cNvSpPr>
            <a:spLocks noGrp="1"/>
          </p:cNvSpPr>
          <p:nvPr>
            <p:ph type="body" idx="1"/>
          </p:nvPr>
        </p:nvSpPr>
        <p:spPr/>
        <p:txBody>
          <a:bodyPr/>
          <a:lstStyle/>
          <a:p>
            <a:pPr indent="-285750">
              <a:buFont typeface="Arial" panose="020B0604020202020204" pitchFamily="34" charset="0"/>
              <a:buChar char="•"/>
            </a:pPr>
            <a:r>
              <a:rPr lang="en-US" sz="1200" dirty="0">
                <a:solidFill>
                  <a:srgbClr val="49495A"/>
                </a:solidFill>
                <a:latin typeface="Open Sans" pitchFamily="34" charset="0"/>
                <a:ea typeface="Open Sans" pitchFamily="34" charset="-122"/>
                <a:cs typeface="Open Sans" pitchFamily="34" charset="-120"/>
              </a:rPr>
              <a:t>No outliers are observed in any of the numerical feature mentioned above</a:t>
            </a:r>
          </a:p>
          <a:p>
            <a:pPr indent="-285750">
              <a:buFont typeface="Arial" panose="020B0604020202020204" pitchFamily="34" charset="0"/>
              <a:buChar char="•"/>
            </a:pPr>
            <a:endParaRPr lang="en-US" sz="1200"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200" dirty="0">
                <a:solidFill>
                  <a:srgbClr val="49495A"/>
                </a:solidFill>
                <a:latin typeface="Open Sans" pitchFamily="34" charset="0"/>
                <a:ea typeface="Open Sans" pitchFamily="34" charset="-122"/>
                <a:cs typeface="Open Sans" pitchFamily="34" charset="-120"/>
              </a:rPr>
              <a:t>Median tenure is around 30 days and the distribution of tenure is symmetrical</a:t>
            </a:r>
          </a:p>
          <a:p>
            <a:pPr indent="-285750">
              <a:buFont typeface="Arial" panose="020B0604020202020204" pitchFamily="34" charset="0"/>
              <a:buChar char="•"/>
            </a:pPr>
            <a:endParaRPr lang="en-US" sz="1200"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200" dirty="0">
                <a:solidFill>
                  <a:srgbClr val="49495A"/>
                </a:solidFill>
                <a:latin typeface="Open Sans" pitchFamily="34" charset="0"/>
                <a:ea typeface="Open Sans" pitchFamily="34" charset="-122"/>
                <a:cs typeface="Open Sans" pitchFamily="34" charset="-120"/>
              </a:rPr>
              <a:t>Median monthly charges are around Rs 65 as mentioned in the previous slide as Monthly charges increase customer churn also increases</a:t>
            </a:r>
          </a:p>
          <a:p>
            <a:pPr indent="-285750">
              <a:buFont typeface="Arial" panose="020B0604020202020204" pitchFamily="34" charset="0"/>
              <a:buChar char="•"/>
            </a:pPr>
            <a:endParaRPr lang="en-US" sz="1200"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200" dirty="0">
                <a:solidFill>
                  <a:srgbClr val="49495A"/>
                </a:solidFill>
                <a:latin typeface="Open Sans" pitchFamily="34" charset="0"/>
                <a:ea typeface="Open Sans" pitchFamily="34" charset="-122"/>
                <a:cs typeface="Open Sans" pitchFamily="34" charset="-120"/>
              </a:rPr>
              <a:t>Boxplot for Total Charges is skewed showing high variance and the median Total Charges are ~Rs 1500</a:t>
            </a:r>
          </a:p>
          <a:p>
            <a:endParaRPr lang="en-US" dirty="0"/>
          </a:p>
        </p:txBody>
      </p:sp>
      <p:sp>
        <p:nvSpPr>
          <p:cNvPr id="4" name="Slide Number Placeholder 3">
            <a:extLst>
              <a:ext uri="{FF2B5EF4-FFF2-40B4-BE49-F238E27FC236}">
                <a16:creationId xmlns:a16="http://schemas.microsoft.com/office/drawing/2014/main" id="{F51331F9-58C3-F092-4BB2-CBF7D4433E73}"/>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866433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F802D-7F07-E8C7-D501-B2FD588B91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887B62-7FA4-B1B3-EE73-468E1A7DC7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85A1F5-1719-8CC2-1D49-8B1B23F10694}"/>
              </a:ext>
            </a:extLst>
          </p:cNvPr>
          <p:cNvSpPr>
            <a:spLocks noGrp="1"/>
          </p:cNvSpPr>
          <p:nvPr>
            <p:ph type="body" idx="1"/>
          </p:nvPr>
        </p:nvSpPr>
        <p:spPr/>
        <p:txBody>
          <a:bodyPr/>
          <a:lstStyle/>
          <a:p>
            <a:pPr indent="-285750">
              <a:buFont typeface="Arial" panose="020B0604020202020204" pitchFamily="34" charset="0"/>
              <a:buChar char="•"/>
            </a:pPr>
            <a:r>
              <a:rPr lang="en-US" sz="1200" dirty="0">
                <a:solidFill>
                  <a:srgbClr val="49495A"/>
                </a:solidFill>
                <a:latin typeface="Open Sans" pitchFamily="34" charset="0"/>
                <a:ea typeface="Open Sans" pitchFamily="34" charset="-122"/>
                <a:cs typeface="Open Sans" pitchFamily="34" charset="-120"/>
              </a:rPr>
              <a:t>Strong  correlation found between Total Charges vs Tenure and Total Charges vs Monthly Charges</a:t>
            </a:r>
          </a:p>
          <a:p>
            <a:pPr indent="-285750">
              <a:buFont typeface="Arial" panose="020B0604020202020204" pitchFamily="34" charset="0"/>
              <a:buChar char="•"/>
            </a:pPr>
            <a:endParaRPr lang="en-US" sz="1200"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200" dirty="0">
                <a:solidFill>
                  <a:srgbClr val="49495A"/>
                </a:solidFill>
                <a:latin typeface="Open Sans" pitchFamily="34" charset="0"/>
                <a:ea typeface="Open Sans" pitchFamily="34" charset="-122"/>
                <a:cs typeface="Open Sans" pitchFamily="34" charset="-120"/>
              </a:rPr>
              <a:t>It is evident from the scatter plots above that customer churn is high during initial tenure of customers which needs to be looked into understand why customers leave during initial days of onboarding</a:t>
            </a:r>
          </a:p>
          <a:p>
            <a:pPr indent="-285750">
              <a:buFont typeface="Arial" panose="020B0604020202020204" pitchFamily="34" charset="0"/>
              <a:buChar char="•"/>
            </a:pPr>
            <a:endParaRPr lang="en-US" sz="1200"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200" dirty="0">
                <a:solidFill>
                  <a:srgbClr val="49495A"/>
                </a:solidFill>
                <a:latin typeface="Open Sans" pitchFamily="34" charset="0"/>
                <a:ea typeface="Open Sans" pitchFamily="34" charset="-122"/>
                <a:cs typeface="Open Sans" pitchFamily="34" charset="-120"/>
              </a:rPr>
              <a:t>Fig 2 shows  relationship between Monthly and Total Charges; customers who are paying more than average of Monthly Charges tend to leave</a:t>
            </a:r>
            <a:endParaRPr lang="en-US" dirty="0"/>
          </a:p>
        </p:txBody>
      </p:sp>
      <p:sp>
        <p:nvSpPr>
          <p:cNvPr id="4" name="Slide Number Placeholder 3">
            <a:extLst>
              <a:ext uri="{FF2B5EF4-FFF2-40B4-BE49-F238E27FC236}">
                <a16:creationId xmlns:a16="http://schemas.microsoft.com/office/drawing/2014/main" id="{107EB1DB-179A-FC07-98BE-A767E74B9D67}"/>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105222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DEAB0-01A7-A21F-5081-3487B88403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B8D69F-A9E4-CBA0-5F09-D53ADCF403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80854F-A0C4-EDB3-DF3E-EDCD6BED87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94FF84-5535-744B-C3E6-7A0329700004}"/>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554733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C1894-C927-EE00-82E4-C4B1139AD2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49B4DB-B5CD-A626-8080-AAF9AEE9DF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C4B21-845F-E103-76C9-24C947FF87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72C3A2-28CE-2F20-130A-408CECEE2089}"/>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328044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E50CC-BBD6-0245-99B4-30E71BA811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473562-A6AA-A43D-E85E-EBE4C31E31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4793B-7BDE-C3BF-5FF2-E6AABAA6EB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FD72D8-081C-8BDC-7C57-3269036530B2}"/>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416061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9527B-4510-192D-D895-167D350CFA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C32FBD-A36B-0705-218C-B7502AE746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00185B-DD9B-90BF-5A3D-38D75F5DB5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59E2D8-0FCF-2AD8-FBCF-D143BA98AEC4}"/>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4038965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F579E-5E09-4335-7193-C655684319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F45C5D-36CB-549A-8437-25B72B80F4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EAA5B3-4DB0-B7A8-CB38-00D89C4920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54835C-E6FE-50CE-4FAB-2574C2762D44}"/>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3825547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n-US" dirty="0"/>
              <a:t>Nearly, 40% customers churn who have opted for </a:t>
            </a:r>
            <a:r>
              <a:rPr lang="en-US" dirty="0" err="1"/>
              <a:t>FiberOptic</a:t>
            </a:r>
            <a:r>
              <a:rPr lang="en-US" dirty="0"/>
              <a:t> internet service as compared to 19% in case of DSL</a:t>
            </a:r>
          </a:p>
          <a:p>
            <a:r>
              <a:rPr lang="en-US" dirty="0"/>
              <a:t>Average Monthly charge for Fiber optic customers is much higher than customers who have opted for DSL</a:t>
            </a:r>
          </a:p>
          <a:p>
            <a:r>
              <a:rPr lang="en-US" dirty="0"/>
              <a:t># Summary of additional services categorical columns# Nearly 40% customers who have no Online security feature is likely to churn as compared to 14% for customers who do have online security# Nearly 40% customers with no online back up are likely to churn as compared to ones who have online back up# Nearly 40% customers who have not opted for device protection are likely to churn as compared to the ones who do have device protection# Nearly 40% customers who have not opted for Tech Support or have not reached out to Tech support are likely to have more churn rate# Streaming services or movies do not seem to have impact on churn rates</a:t>
            </a:r>
          </a:p>
          <a:p>
            <a:r>
              <a:rPr lang="en-US" dirty="0"/>
              <a:t># 42% customers who have month to month contract are likely to leave, Churn rates are very less for customers who have either one or 2 year contract</a:t>
            </a:r>
          </a:p>
          <a:p>
            <a:r>
              <a:rPr lang="en-US" dirty="0"/>
              <a:t># Churn rates for customers with paperless billing is double as compared to ones who have not opted for Paperless billing</a:t>
            </a:r>
          </a:p>
          <a:p>
            <a:r>
              <a:rPr lang="en-US" dirty="0"/>
              <a:t># Nearly 50% of the customers who pay by electronic check are likely to leave as compared to other payment methods\</a:t>
            </a:r>
          </a:p>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C ]]</a:t>
            </a:r>
          </a:p>
        </p:txBody>
      </p:sp>
    </p:spTree>
    <p:extLst>
      <p:ext uri="{BB962C8B-B14F-4D97-AF65-F5344CB8AC3E}">
        <p14:creationId xmlns:p14="http://schemas.microsoft.com/office/powerpoint/2010/main" val="16554212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8CBB0-FEB7-6375-E4DA-47BE5BCE1C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B3960-C4A5-89A4-30A7-51C67669F43E}"/>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0E16B67-7326-1695-FE6E-A3462BEEFF01}"/>
              </a:ext>
            </a:extLst>
          </p:cNvPr>
          <p:cNvSpPr>
            <a:spLocks noGrp="1"/>
          </p:cNvSpPr>
          <p:nvPr>
            <p:ph type="body" idx="1"/>
          </p:nvPr>
        </p:nvSpPr>
        <p:spPr>
          <a:xfrm>
            <a:off x="822325" y="7040563"/>
            <a:ext cx="6584950" cy="5761037"/>
          </a:xfrm>
          <a:prstGeom prst="rect">
            <a:avLst/>
          </a:prstGeom>
        </p:spPr>
        <p:txBody>
          <a:bodyPr/>
          <a:lstStyle/>
          <a:p>
            <a:r>
              <a:rPr lang="en-US" dirty="0"/>
              <a:t>Nearly, 40% customers churn who have opted for </a:t>
            </a:r>
            <a:r>
              <a:rPr lang="en-US" dirty="0" err="1"/>
              <a:t>FiberOptic</a:t>
            </a:r>
            <a:r>
              <a:rPr lang="en-US" dirty="0"/>
              <a:t> internet service as compared to 19% in case of DSL</a:t>
            </a:r>
          </a:p>
          <a:p>
            <a:r>
              <a:rPr lang="en-US" dirty="0"/>
              <a:t>Average Monthly charge for Fiber optic customers is much higher than customers who have opted for DSL</a:t>
            </a:r>
          </a:p>
          <a:p>
            <a:r>
              <a:rPr lang="en-US" dirty="0"/>
              <a:t># Summary of additional services categorical columns# Nearly 40% customers who have no Online security feature is likely to churn as compared to 14% for customers who do have online security# Nearly 40% customers with no online back up are likely to churn as compared to ones who have online back up# Nearly 40% customers who have not opted for device protection are likely to churn as compared to the ones who do have device protection# Nearly 40% customers who have not opted for Tech Support or have not reached out to Tech support are likely to have more churn rate# Streaming services or movies do not seem to have impact on churn rates</a:t>
            </a:r>
          </a:p>
          <a:p>
            <a:r>
              <a:rPr lang="en-US" dirty="0"/>
              <a:t># 42% customers who have month to month contract are likely to leave, Churn rates are very less for customers who have either one or 2 year contract</a:t>
            </a:r>
          </a:p>
          <a:p>
            <a:r>
              <a:rPr lang="en-US" dirty="0"/>
              <a:t># Churn rates for customers with paperless billing is double as compared to ones who have not opted for Paperless billing</a:t>
            </a:r>
          </a:p>
          <a:p>
            <a:r>
              <a:rPr lang="en-US" dirty="0"/>
              <a:t># Nearly 50% of the customers who pay by electronic check are likely to leave as compared to other payment methods\</a:t>
            </a:r>
          </a:p>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C ]]</a:t>
            </a:r>
          </a:p>
        </p:txBody>
      </p:sp>
    </p:spTree>
    <p:extLst>
      <p:ext uri="{BB962C8B-B14F-4D97-AF65-F5344CB8AC3E}">
        <p14:creationId xmlns:p14="http://schemas.microsoft.com/office/powerpoint/2010/main" val="1516387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577390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23B2F-595A-F176-9FF0-CE1C5B92E8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72D53F-9BAC-3AF0-2C21-71FF556F04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55F4F4-4AD1-8C54-E3B3-71C318816D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7C89E6-948D-9292-4B0D-679EAE86E45A}"/>
              </a:ext>
            </a:extLst>
          </p:cNvPr>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3838965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D42A2-9848-7DD8-571F-49AB557BE2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8282DE-C73E-17BA-4F9B-CA282EF6A1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1838EC-EB11-8C3B-506D-07D475E4B9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14DE7F-72DB-D20F-66D3-ECB11FBA8160}"/>
              </a:ext>
            </a:extLst>
          </p:cNvPr>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51242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069BD-0AA5-51FB-795F-28C281B0E8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BD5B1E-45FE-AC1F-3C7C-DB0FB7CDA8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FE6189-310C-B2D2-7FE5-46DB3A639F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178DD-1C8C-1284-3A8A-020ADE1D76D9}"/>
              </a:ext>
            </a:extLst>
          </p:cNvPr>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2244150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9CBD7-E1D2-29CC-DD9D-54F1AEFEF4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A23053-DEAE-959F-891B-5602F9EDA4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54AEA8-C7B9-5B1F-BA05-AB0FE234AC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C61F8F-381D-E6AB-2F5A-7F8CC1FA81D8}"/>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513454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BCECF-83F3-1D1C-47BC-0063F3452A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4EC974-0F9C-23C8-34E6-5D55EBC19B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497C31-B60E-A712-816E-979CD0AF49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C1E43B-BAE9-CC19-9C50-9545A750EC42}"/>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808506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91772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4F69F-4C9B-B10C-D43E-871F4560ED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9B6C88-A585-CA03-7632-5DA4381348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D53F59-26E7-1A63-E3D1-32945EB74B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BD0F51-F95D-72BC-8DC7-6F166A7799A2}"/>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885297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8E79D-9895-ADB2-221E-F3BF0D714B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C28C5E-4867-12D9-01C7-927E761B40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F306A-51BE-559D-D879-E43BEABC09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B5F7CC-DBA8-5A8B-11B5-D0590E23EC12}"/>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60422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jpe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9.jpeg"/><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6" name="Text 2"/>
          <p:cNvSpPr/>
          <p:nvPr/>
        </p:nvSpPr>
        <p:spPr>
          <a:xfrm>
            <a:off x="793790" y="936427"/>
            <a:ext cx="7556421" cy="2967753"/>
          </a:xfrm>
          <a:prstGeom prst="rect">
            <a:avLst/>
          </a:prstGeom>
          <a:noFill/>
          <a:ln/>
        </p:spPr>
        <p:txBody>
          <a:bodyPr wrap="square" rtlCol="0" anchor="t"/>
          <a:lstStyle/>
          <a:p>
            <a:pPr marL="0" indent="0">
              <a:lnSpc>
                <a:spcPts val="7702"/>
              </a:lnSpc>
              <a:buNone/>
            </a:pPr>
            <a:r>
              <a:rPr lang="en-US" sz="6162" dirty="0">
                <a:solidFill>
                  <a:srgbClr val="5955EB"/>
                </a:solidFill>
                <a:latin typeface="Libre Baskerville" pitchFamily="34" charset="0"/>
                <a:ea typeface="Libre Baskerville" pitchFamily="34" charset="-122"/>
                <a:cs typeface="Libre Baskerville" pitchFamily="34" charset="-120"/>
              </a:rPr>
              <a:t>Telecom</a:t>
            </a:r>
          </a:p>
          <a:p>
            <a:pPr marL="0" indent="0">
              <a:lnSpc>
                <a:spcPts val="7702"/>
              </a:lnSpc>
              <a:buNone/>
            </a:pPr>
            <a:r>
              <a:rPr lang="en-US" sz="6162" dirty="0">
                <a:solidFill>
                  <a:srgbClr val="5955EB"/>
                </a:solidFill>
                <a:latin typeface="Libre Baskerville" pitchFamily="34" charset="0"/>
              </a:rPr>
              <a:t>Churn</a:t>
            </a:r>
          </a:p>
          <a:p>
            <a:pPr marL="0" indent="0">
              <a:lnSpc>
                <a:spcPts val="7702"/>
              </a:lnSpc>
              <a:buNone/>
            </a:pPr>
            <a:r>
              <a:rPr lang="en-US" sz="6162" dirty="0">
                <a:solidFill>
                  <a:srgbClr val="5955EB"/>
                </a:solidFill>
                <a:latin typeface="Libre Baskerville" pitchFamily="34" charset="0"/>
              </a:rPr>
              <a:t>Prediction</a:t>
            </a:r>
            <a:endParaRPr lang="en-US" sz="6162" dirty="0"/>
          </a:p>
        </p:txBody>
      </p:sp>
      <p:sp>
        <p:nvSpPr>
          <p:cNvPr id="7" name="Text 3"/>
          <p:cNvSpPr/>
          <p:nvPr/>
        </p:nvSpPr>
        <p:spPr>
          <a:xfrm>
            <a:off x="801410" y="4156905"/>
            <a:ext cx="7556421" cy="470352"/>
          </a:xfrm>
          <a:prstGeom prst="rect">
            <a:avLst/>
          </a:prstGeom>
          <a:noFill/>
          <a:ln/>
        </p:spPr>
        <p:txBody>
          <a:bodyPr wrap="square" rtlCol="0" anchor="t"/>
          <a:lstStyle/>
          <a:p>
            <a:pPr marL="0" indent="0">
              <a:lnSpc>
                <a:spcPts val="2858"/>
              </a:lnSpc>
              <a:buNone/>
            </a:pPr>
            <a:r>
              <a:rPr lang="en-US" sz="1786" dirty="0">
                <a:solidFill>
                  <a:srgbClr val="49495A"/>
                </a:solidFill>
                <a:latin typeface="Open Sans" pitchFamily="34" charset="0"/>
                <a:ea typeface="Open Sans" pitchFamily="34" charset="-122"/>
                <a:cs typeface="Open Sans" pitchFamily="34" charset="-120"/>
              </a:rPr>
              <a:t>ML Capstone Project to predict customer churn in Telecom Industry</a:t>
            </a:r>
            <a:endParaRPr lang="en-US" sz="1786" dirty="0"/>
          </a:p>
        </p:txBody>
      </p:sp>
      <p:sp>
        <p:nvSpPr>
          <p:cNvPr id="8" name="Shape 4"/>
          <p:cNvSpPr/>
          <p:nvPr/>
        </p:nvSpPr>
        <p:spPr>
          <a:xfrm>
            <a:off x="793790" y="6913126"/>
            <a:ext cx="362903" cy="362903"/>
          </a:xfrm>
          <a:prstGeom prst="roundRect">
            <a:avLst>
              <a:gd name="adj" fmla="val 25194296"/>
            </a:avLst>
          </a:prstGeom>
          <a:noFill/>
          <a:ln w="7620">
            <a:solidFill>
              <a:srgbClr val="FFFFFF"/>
            </a:solidFill>
            <a:prstDash val="solid"/>
          </a:ln>
        </p:spPr>
      </p:sp>
      <p:pic>
        <p:nvPicPr>
          <p:cNvPr id="9" name="Image 2" descr="preencoded.png"/>
          <p:cNvPicPr>
            <a:picLocks noChangeAspect="1"/>
          </p:cNvPicPr>
          <p:nvPr/>
        </p:nvPicPr>
        <p:blipFill>
          <a:blip r:embed="rId4"/>
          <a:stretch>
            <a:fillRect/>
          </a:stretch>
        </p:blipFill>
        <p:spPr>
          <a:xfrm>
            <a:off x="801410" y="6920746"/>
            <a:ext cx="347663" cy="347663"/>
          </a:xfrm>
          <a:prstGeom prst="rect">
            <a:avLst/>
          </a:prstGeom>
        </p:spPr>
      </p:pic>
      <p:sp>
        <p:nvSpPr>
          <p:cNvPr id="10" name="Text 5"/>
          <p:cNvSpPr/>
          <p:nvPr/>
        </p:nvSpPr>
        <p:spPr>
          <a:xfrm>
            <a:off x="1149073" y="6852468"/>
            <a:ext cx="3055380" cy="470352"/>
          </a:xfrm>
          <a:prstGeom prst="rect">
            <a:avLst/>
          </a:prstGeom>
          <a:noFill/>
          <a:ln/>
        </p:spPr>
        <p:txBody>
          <a:bodyPr wrap="none" rtlCol="0" anchor="t"/>
          <a:lstStyle/>
          <a:p>
            <a:pPr marL="0" indent="0" algn="l">
              <a:lnSpc>
                <a:spcPts val="3126"/>
              </a:lnSpc>
              <a:buNone/>
            </a:pPr>
            <a:r>
              <a:rPr lang="en-US" sz="2233" b="1" dirty="0">
                <a:solidFill>
                  <a:srgbClr val="49495A"/>
                </a:solidFill>
                <a:latin typeface="Open Sans" pitchFamily="34" charset="0"/>
                <a:ea typeface="Open Sans" pitchFamily="34" charset="-122"/>
                <a:cs typeface="Open Sans" pitchFamily="34" charset="-120"/>
              </a:rPr>
              <a:t>by Dheeraj Dua</a:t>
            </a:r>
            <a:endParaRPr lang="en-US" sz="2233" dirty="0"/>
          </a:p>
        </p:txBody>
      </p:sp>
      <p:pic>
        <p:nvPicPr>
          <p:cNvPr id="1026" name="Picture 2" descr="Image result for Telecom Customer Churn">
            <a:extLst>
              <a:ext uri="{FF2B5EF4-FFF2-40B4-BE49-F238E27FC236}">
                <a16:creationId xmlns:a16="http://schemas.microsoft.com/office/drawing/2014/main" id="{5FAADB01-F510-1369-0739-AA02A2BD5E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0704" y="2849337"/>
            <a:ext cx="5034117" cy="2592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p:cNvSpPr/>
          <p:nvPr/>
        </p:nvSpPr>
        <p:spPr>
          <a:xfrm>
            <a:off x="20548" y="12226"/>
            <a:ext cx="13654355" cy="561576"/>
          </a:xfrm>
          <a:prstGeom prst="rect">
            <a:avLst/>
          </a:prstGeom>
          <a:noFill/>
          <a:ln/>
        </p:spPr>
        <p:txBody>
          <a:bodyPr wrap="square" rtlCol="0" anchor="t"/>
          <a:lstStyle/>
          <a:p>
            <a:pPr marL="0" indent="0">
              <a:lnSpc>
                <a:spcPts val="5233"/>
              </a:lnSpc>
              <a:buNone/>
            </a:pPr>
            <a:r>
              <a:rPr lang="en-US" sz="3200" dirty="0">
                <a:solidFill>
                  <a:srgbClr val="5955EB"/>
                </a:solidFill>
                <a:latin typeface="Libre Baskerville" pitchFamily="34" charset="0"/>
                <a:ea typeface="Libre Baskerville" pitchFamily="34" charset="-122"/>
                <a:cs typeface="Libre Baskerville" pitchFamily="34" charset="-120"/>
              </a:rPr>
              <a:t>Data Preprocessing for Exploratory Data Analysis </a:t>
            </a:r>
            <a:endParaRPr lang="en-US" sz="3200" dirty="0"/>
          </a:p>
        </p:txBody>
      </p:sp>
      <p:sp>
        <p:nvSpPr>
          <p:cNvPr id="9" name="Text 2">
            <a:extLst>
              <a:ext uri="{FF2B5EF4-FFF2-40B4-BE49-F238E27FC236}">
                <a16:creationId xmlns:a16="http://schemas.microsoft.com/office/drawing/2014/main" id="{4884F1F4-9FF3-D2E3-81C5-A98A9810EC79}"/>
              </a:ext>
            </a:extLst>
          </p:cNvPr>
          <p:cNvSpPr/>
          <p:nvPr/>
        </p:nvSpPr>
        <p:spPr>
          <a:xfrm>
            <a:off x="195212" y="5814407"/>
            <a:ext cx="14635910" cy="1846481"/>
          </a:xfrm>
          <a:prstGeom prst="rect">
            <a:avLst/>
          </a:prstGeom>
          <a:noFill/>
          <a:ln/>
        </p:spPr>
        <p:txBody>
          <a:bodyPr wrap="square" rtlCol="0" anchor="t"/>
          <a:lstStyle/>
          <a:p>
            <a:pPr>
              <a:lnSpc>
                <a:spcPct val="200000"/>
              </a:lnSpc>
            </a:pPr>
            <a:endParaRPr lang="en-US" sz="1600" b="1" u="sng" dirty="0">
              <a:latin typeface="Aptos" panose="020B0004020202020204" pitchFamily="34" charset="0"/>
              <a:ea typeface="Open Sans" panose="020B0606030504020204" pitchFamily="34" charset="0"/>
              <a:cs typeface="Open Sans" panose="020B0606030504020204" pitchFamily="34" charset="0"/>
            </a:endParaRPr>
          </a:p>
          <a:p>
            <a:pPr indent="-285750">
              <a:lnSpc>
                <a:spcPct val="150000"/>
              </a:lnSpc>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Converted format of ‘Total charges’ column into int column since the values are numeric</a:t>
            </a:r>
          </a:p>
          <a:p>
            <a:pPr indent="-285750">
              <a:lnSpc>
                <a:spcPct val="150000"/>
              </a:lnSpc>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11 missing values were identified in ‘Total Charges’ column which are replaced by median of that column</a:t>
            </a:r>
          </a:p>
          <a:p>
            <a:pPr indent="-285750">
              <a:lnSpc>
                <a:spcPct val="150000"/>
              </a:lnSpc>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No missing values were identified in other features or target column ‘Churn’</a:t>
            </a:r>
          </a:p>
          <a:p>
            <a:pPr indent="-285750">
              <a:lnSpc>
                <a:spcPct val="150000"/>
              </a:lnSpc>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“Customer Id’ column is dropped from the dataset since it has no relevance</a:t>
            </a:r>
          </a:p>
          <a:p>
            <a:pPr>
              <a:lnSpc>
                <a:spcPct val="200000"/>
              </a:lnSpc>
            </a:pPr>
            <a:endParaRPr lang="en-US" sz="1600" dirty="0">
              <a:latin typeface="Aptos" panose="020B0004020202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B4A79DEF-4248-F9D9-C9F2-DDEEEFD10B13}"/>
              </a:ext>
            </a:extLst>
          </p:cNvPr>
          <p:cNvPicPr>
            <a:picLocks noChangeAspect="1"/>
          </p:cNvPicPr>
          <p:nvPr/>
        </p:nvPicPr>
        <p:blipFill>
          <a:blip r:embed="rId3"/>
          <a:stretch>
            <a:fillRect/>
          </a:stretch>
        </p:blipFill>
        <p:spPr>
          <a:xfrm>
            <a:off x="277406" y="972338"/>
            <a:ext cx="3378374" cy="4045158"/>
          </a:xfrm>
          <a:prstGeom prst="rect">
            <a:avLst/>
          </a:prstGeom>
        </p:spPr>
      </p:pic>
      <p:pic>
        <p:nvPicPr>
          <p:cNvPr id="13" name="Picture 12">
            <a:extLst>
              <a:ext uri="{FF2B5EF4-FFF2-40B4-BE49-F238E27FC236}">
                <a16:creationId xmlns:a16="http://schemas.microsoft.com/office/drawing/2014/main" id="{0EE4BCCE-C84E-4BC6-3A68-214244AE0AE8}"/>
              </a:ext>
            </a:extLst>
          </p:cNvPr>
          <p:cNvPicPr>
            <a:picLocks noChangeAspect="1"/>
          </p:cNvPicPr>
          <p:nvPr/>
        </p:nvPicPr>
        <p:blipFill>
          <a:blip r:embed="rId4"/>
          <a:stretch>
            <a:fillRect/>
          </a:stretch>
        </p:blipFill>
        <p:spPr>
          <a:xfrm>
            <a:off x="4044810" y="1027310"/>
            <a:ext cx="1866996" cy="3619686"/>
          </a:xfrm>
          <a:prstGeom prst="rect">
            <a:avLst/>
          </a:prstGeom>
        </p:spPr>
      </p:pic>
      <p:pic>
        <p:nvPicPr>
          <p:cNvPr id="15" name="Picture 14">
            <a:extLst>
              <a:ext uri="{FF2B5EF4-FFF2-40B4-BE49-F238E27FC236}">
                <a16:creationId xmlns:a16="http://schemas.microsoft.com/office/drawing/2014/main" id="{80D6B033-D45C-53F3-EE77-9D024042AD3F}"/>
              </a:ext>
            </a:extLst>
          </p:cNvPr>
          <p:cNvPicPr>
            <a:picLocks noChangeAspect="1"/>
          </p:cNvPicPr>
          <p:nvPr/>
        </p:nvPicPr>
        <p:blipFill>
          <a:blip r:embed="rId5"/>
          <a:stretch>
            <a:fillRect/>
          </a:stretch>
        </p:blipFill>
        <p:spPr>
          <a:xfrm>
            <a:off x="6858502" y="973330"/>
            <a:ext cx="1759040" cy="3626036"/>
          </a:xfrm>
          <a:prstGeom prst="rect">
            <a:avLst/>
          </a:prstGeom>
        </p:spPr>
      </p:pic>
      <p:pic>
        <p:nvPicPr>
          <p:cNvPr id="25" name="Picture 24">
            <a:extLst>
              <a:ext uri="{FF2B5EF4-FFF2-40B4-BE49-F238E27FC236}">
                <a16:creationId xmlns:a16="http://schemas.microsoft.com/office/drawing/2014/main" id="{0CF3B78E-3BB8-471E-70FD-7CF9C5455857}"/>
              </a:ext>
            </a:extLst>
          </p:cNvPr>
          <p:cNvPicPr>
            <a:picLocks noChangeAspect="1"/>
          </p:cNvPicPr>
          <p:nvPr/>
        </p:nvPicPr>
        <p:blipFill>
          <a:blip r:embed="rId6"/>
          <a:stretch>
            <a:fillRect/>
          </a:stretch>
        </p:blipFill>
        <p:spPr>
          <a:xfrm>
            <a:off x="9411197" y="966648"/>
            <a:ext cx="3225966" cy="3854648"/>
          </a:xfrm>
          <a:prstGeom prst="rect">
            <a:avLst/>
          </a:prstGeom>
        </p:spPr>
      </p:pic>
      <p:sp>
        <p:nvSpPr>
          <p:cNvPr id="27" name="Arrow: Curved Up 26">
            <a:extLst>
              <a:ext uri="{FF2B5EF4-FFF2-40B4-BE49-F238E27FC236}">
                <a16:creationId xmlns:a16="http://schemas.microsoft.com/office/drawing/2014/main" id="{E3AA3EAD-F21E-0EDB-1013-0A263083E359}"/>
              </a:ext>
            </a:extLst>
          </p:cNvPr>
          <p:cNvSpPr/>
          <p:nvPr/>
        </p:nvSpPr>
        <p:spPr>
          <a:xfrm>
            <a:off x="2001703" y="5086525"/>
            <a:ext cx="2547991" cy="1025198"/>
          </a:xfrm>
          <a:prstGeom prst="curvedUp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8" name="Arrow: Curved Up 27">
            <a:extLst>
              <a:ext uri="{FF2B5EF4-FFF2-40B4-BE49-F238E27FC236}">
                <a16:creationId xmlns:a16="http://schemas.microsoft.com/office/drawing/2014/main" id="{BF668171-2312-0365-54AB-B1D8E8470651}"/>
              </a:ext>
            </a:extLst>
          </p:cNvPr>
          <p:cNvSpPr/>
          <p:nvPr/>
        </p:nvSpPr>
        <p:spPr>
          <a:xfrm>
            <a:off x="5218399" y="4988794"/>
            <a:ext cx="2547991" cy="1025198"/>
          </a:xfrm>
          <a:prstGeom prst="curvedUp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9" name="Arrow: Curved Up 28">
            <a:extLst>
              <a:ext uri="{FF2B5EF4-FFF2-40B4-BE49-F238E27FC236}">
                <a16:creationId xmlns:a16="http://schemas.microsoft.com/office/drawing/2014/main" id="{20DB94CF-5D26-7C78-C5F7-3DD1109634CB}"/>
              </a:ext>
            </a:extLst>
          </p:cNvPr>
          <p:cNvSpPr/>
          <p:nvPr/>
        </p:nvSpPr>
        <p:spPr>
          <a:xfrm>
            <a:off x="8435095" y="4988794"/>
            <a:ext cx="2547991" cy="1025198"/>
          </a:xfrm>
          <a:prstGeom prst="curvedUpArrow">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0" name="TextBox 29">
            <a:extLst>
              <a:ext uri="{FF2B5EF4-FFF2-40B4-BE49-F238E27FC236}">
                <a16:creationId xmlns:a16="http://schemas.microsoft.com/office/drawing/2014/main" id="{133965C4-BF47-D2D8-050C-0DDA49D17679}"/>
              </a:ext>
            </a:extLst>
          </p:cNvPr>
          <p:cNvSpPr txBox="1"/>
          <p:nvPr/>
        </p:nvSpPr>
        <p:spPr>
          <a:xfrm>
            <a:off x="2445066" y="5242717"/>
            <a:ext cx="1620167" cy="415498"/>
          </a:xfrm>
          <a:prstGeom prst="rect">
            <a:avLst/>
          </a:prstGeom>
          <a:noFill/>
        </p:spPr>
        <p:txBody>
          <a:bodyPr wrap="square" rtlCol="0">
            <a:spAutoFit/>
          </a:bodyPr>
          <a:lstStyle/>
          <a:p>
            <a:pPr algn="ctr"/>
            <a:r>
              <a:rPr lang="en-US" sz="1050" i="1" dirty="0">
                <a:latin typeface="Aptos" panose="020B0004020202020204" pitchFamily="34" charset="0"/>
              </a:rPr>
              <a:t>Step 1 – Identify missing values</a:t>
            </a:r>
            <a:endParaRPr lang="en-IN" sz="1050" i="1" dirty="0">
              <a:latin typeface="Aptos" panose="020B0004020202020204" pitchFamily="34" charset="0"/>
            </a:endParaRPr>
          </a:p>
        </p:txBody>
      </p:sp>
      <p:sp>
        <p:nvSpPr>
          <p:cNvPr id="31" name="TextBox 30">
            <a:extLst>
              <a:ext uri="{FF2B5EF4-FFF2-40B4-BE49-F238E27FC236}">
                <a16:creationId xmlns:a16="http://schemas.microsoft.com/office/drawing/2014/main" id="{2CCC6EDB-D5BD-CFC0-6CF3-1C6E26A6C3B0}"/>
              </a:ext>
            </a:extLst>
          </p:cNvPr>
          <p:cNvSpPr txBox="1"/>
          <p:nvPr/>
        </p:nvSpPr>
        <p:spPr>
          <a:xfrm>
            <a:off x="5618144" y="5140781"/>
            <a:ext cx="1620167" cy="415498"/>
          </a:xfrm>
          <a:prstGeom prst="rect">
            <a:avLst/>
          </a:prstGeom>
          <a:noFill/>
        </p:spPr>
        <p:txBody>
          <a:bodyPr wrap="square" rtlCol="0">
            <a:spAutoFit/>
          </a:bodyPr>
          <a:lstStyle/>
          <a:p>
            <a:pPr algn="ctr"/>
            <a:r>
              <a:rPr lang="en-US" sz="1050" i="1" dirty="0">
                <a:latin typeface="Aptos" panose="020B0004020202020204" pitchFamily="34" charset="0"/>
              </a:rPr>
              <a:t>Step 2 –Impute missing values</a:t>
            </a:r>
            <a:endParaRPr lang="en-IN" sz="1050" i="1" dirty="0">
              <a:latin typeface="Aptos" panose="020B0004020202020204" pitchFamily="34" charset="0"/>
            </a:endParaRPr>
          </a:p>
        </p:txBody>
      </p:sp>
      <p:sp>
        <p:nvSpPr>
          <p:cNvPr id="32" name="TextBox 31">
            <a:extLst>
              <a:ext uri="{FF2B5EF4-FFF2-40B4-BE49-F238E27FC236}">
                <a16:creationId xmlns:a16="http://schemas.microsoft.com/office/drawing/2014/main" id="{8EBA7EC9-B633-51DA-BEA5-7475B7D63BB0}"/>
              </a:ext>
            </a:extLst>
          </p:cNvPr>
          <p:cNvSpPr txBox="1"/>
          <p:nvPr/>
        </p:nvSpPr>
        <p:spPr>
          <a:xfrm>
            <a:off x="8899006" y="5097482"/>
            <a:ext cx="1620167" cy="415498"/>
          </a:xfrm>
          <a:prstGeom prst="rect">
            <a:avLst/>
          </a:prstGeom>
          <a:noFill/>
        </p:spPr>
        <p:txBody>
          <a:bodyPr wrap="square" rtlCol="0">
            <a:spAutoFit/>
          </a:bodyPr>
          <a:lstStyle/>
          <a:p>
            <a:pPr algn="ctr"/>
            <a:r>
              <a:rPr lang="en-US" sz="1050" i="1" dirty="0">
                <a:latin typeface="Aptos" panose="020B0004020202020204" pitchFamily="34" charset="0"/>
              </a:rPr>
              <a:t>Step 3- Remove ‘Customer’ id column</a:t>
            </a:r>
            <a:endParaRPr lang="en-IN" sz="1050" i="1" dirty="0">
              <a:latin typeface="Aptos" panose="020B0004020202020204" pitchFamily="34" charset="0"/>
            </a:endParaRPr>
          </a:p>
        </p:txBody>
      </p:sp>
    </p:spTree>
    <p:extLst>
      <p:ext uri="{BB962C8B-B14F-4D97-AF65-F5344CB8AC3E}">
        <p14:creationId xmlns:p14="http://schemas.microsoft.com/office/powerpoint/2010/main" val="2015998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6" name="Text 2"/>
          <p:cNvSpPr/>
          <p:nvPr/>
        </p:nvSpPr>
        <p:spPr>
          <a:xfrm>
            <a:off x="249264" y="1467178"/>
            <a:ext cx="8436468" cy="4344492"/>
          </a:xfrm>
          <a:prstGeom prst="rect">
            <a:avLst/>
          </a:prstGeom>
          <a:noFill/>
          <a:ln/>
        </p:spPr>
        <p:txBody>
          <a:bodyPr wrap="square" rtlCol="0" anchor="t"/>
          <a:lstStyle/>
          <a:p>
            <a:pPr>
              <a:lnSpc>
                <a:spcPts val="7702"/>
              </a:lnSpc>
            </a:pPr>
            <a:r>
              <a:rPr lang="en-US" sz="6600" dirty="0">
                <a:solidFill>
                  <a:srgbClr val="5955EB"/>
                </a:solidFill>
                <a:latin typeface="Libre Baskerville" pitchFamily="34" charset="0"/>
                <a:ea typeface="Libre Baskerville" pitchFamily="34" charset="-122"/>
                <a:cs typeface="Libre Baskerville" pitchFamily="34" charset="-120"/>
              </a:rPr>
              <a:t>Part 2- </a:t>
            </a:r>
          </a:p>
          <a:p>
            <a:pPr>
              <a:lnSpc>
                <a:spcPts val="7702"/>
              </a:lnSpc>
            </a:pPr>
            <a:r>
              <a:rPr lang="en-US" sz="6600" dirty="0">
                <a:solidFill>
                  <a:srgbClr val="5955EB"/>
                </a:solidFill>
                <a:latin typeface="Libre Baskerville" pitchFamily="34" charset="0"/>
                <a:ea typeface="Libre Baskerville" pitchFamily="34" charset="-122"/>
                <a:cs typeface="Libre Baskerville" pitchFamily="34" charset="-120"/>
              </a:rPr>
              <a:t>Exploratory</a:t>
            </a:r>
          </a:p>
          <a:p>
            <a:pPr>
              <a:lnSpc>
                <a:spcPts val="7702"/>
              </a:lnSpc>
            </a:pPr>
            <a:r>
              <a:rPr lang="en-US" sz="6600" dirty="0">
                <a:solidFill>
                  <a:srgbClr val="5955EB"/>
                </a:solidFill>
                <a:latin typeface="Libre Baskerville" pitchFamily="34" charset="0"/>
                <a:ea typeface="Libre Baskerville" pitchFamily="34" charset="-122"/>
                <a:cs typeface="Libre Baskerville" pitchFamily="34" charset="-120"/>
              </a:rPr>
              <a:t>Data</a:t>
            </a:r>
          </a:p>
          <a:p>
            <a:pPr>
              <a:lnSpc>
                <a:spcPts val="7702"/>
              </a:lnSpc>
            </a:pPr>
            <a:r>
              <a:rPr lang="en-US" sz="6600" dirty="0">
                <a:solidFill>
                  <a:srgbClr val="5955EB"/>
                </a:solidFill>
                <a:latin typeface="Libre Baskerville" pitchFamily="34" charset="0"/>
              </a:rPr>
              <a:t>Analysis</a:t>
            </a:r>
            <a:endParaRPr lang="en-US" sz="6600" dirty="0"/>
          </a:p>
          <a:p>
            <a:pPr marL="0" indent="0">
              <a:lnSpc>
                <a:spcPts val="7702"/>
              </a:lnSpc>
              <a:buNone/>
            </a:pPr>
            <a:endParaRPr lang="en-US" sz="6162" dirty="0"/>
          </a:p>
        </p:txBody>
      </p:sp>
      <p:pic>
        <p:nvPicPr>
          <p:cNvPr id="7" name="Picture 2" descr="Analysis, chart, exploratory, graph icon - Download on Iconfinder">
            <a:extLst>
              <a:ext uri="{FF2B5EF4-FFF2-40B4-BE49-F238E27FC236}">
                <a16:creationId xmlns:a16="http://schemas.microsoft.com/office/drawing/2014/main" id="{041B813B-F54D-EBBD-E557-11661803C5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2302" y="1351785"/>
            <a:ext cx="4575278" cy="457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824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p:cNvSpPr/>
          <p:nvPr/>
        </p:nvSpPr>
        <p:spPr>
          <a:xfrm>
            <a:off x="0" y="20548"/>
            <a:ext cx="14192258" cy="686417"/>
          </a:xfrm>
          <a:prstGeom prst="rect">
            <a:avLst/>
          </a:prstGeom>
          <a:noFill/>
          <a:ln/>
        </p:spPr>
        <p:txBody>
          <a:bodyPr wrap="square" rtlCol="0" anchor="t"/>
          <a:lstStyle/>
          <a:p>
            <a:pPr marL="0" indent="0">
              <a:lnSpc>
                <a:spcPts val="5233"/>
              </a:lnSpc>
              <a:buNone/>
            </a:pPr>
            <a:r>
              <a:rPr lang="en-US" sz="3200" dirty="0">
                <a:solidFill>
                  <a:srgbClr val="5955EB"/>
                </a:solidFill>
                <a:latin typeface="Libre Baskerville" pitchFamily="34" charset="0"/>
              </a:rPr>
              <a:t>Understanding Target Variable</a:t>
            </a:r>
            <a:endParaRPr lang="en-US" sz="3200" dirty="0"/>
          </a:p>
        </p:txBody>
      </p:sp>
      <p:pic>
        <p:nvPicPr>
          <p:cNvPr id="4100" name="Picture 4">
            <a:extLst>
              <a:ext uri="{FF2B5EF4-FFF2-40B4-BE49-F238E27FC236}">
                <a16:creationId xmlns:a16="http://schemas.microsoft.com/office/drawing/2014/main" id="{B67BB617-CFA2-1093-BDA7-992361706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8592" y="951911"/>
            <a:ext cx="4533874" cy="4522814"/>
          </a:xfrm>
          <a:prstGeom prst="rect">
            <a:avLst/>
          </a:prstGeom>
          <a:noFill/>
          <a:extLst>
            <a:ext uri="{909E8E84-426E-40DD-AFC4-6F175D3DCCD1}">
              <a14:hiddenFill xmlns:a14="http://schemas.microsoft.com/office/drawing/2010/main">
                <a:solidFill>
                  <a:srgbClr val="FFFFFF"/>
                </a:solidFill>
              </a14:hiddenFill>
            </a:ext>
          </a:extLst>
        </p:spPr>
      </p:pic>
      <p:sp>
        <p:nvSpPr>
          <p:cNvPr id="7" name="Text 2">
            <a:extLst>
              <a:ext uri="{FF2B5EF4-FFF2-40B4-BE49-F238E27FC236}">
                <a16:creationId xmlns:a16="http://schemas.microsoft.com/office/drawing/2014/main" id="{AB0E7888-DC52-4EEB-C8B4-B9D81D40B88F}"/>
              </a:ext>
            </a:extLst>
          </p:cNvPr>
          <p:cNvSpPr/>
          <p:nvPr/>
        </p:nvSpPr>
        <p:spPr>
          <a:xfrm>
            <a:off x="219070" y="5190883"/>
            <a:ext cx="14192259" cy="2548063"/>
          </a:xfrm>
          <a:prstGeom prst="rect">
            <a:avLst/>
          </a:prstGeom>
          <a:noFill/>
          <a:ln/>
        </p:spPr>
        <p:txBody>
          <a:bodyPr wrap="square" rtlCol="0" anchor="t"/>
          <a:lstStyle/>
          <a:p>
            <a:pPr>
              <a:lnSpc>
                <a:spcPct val="200000"/>
              </a:lnSpc>
            </a:pPr>
            <a:endParaRPr lang="en-US" b="1" u="sng" dirty="0">
              <a:latin typeface="Aptos" panose="020B0004020202020204" pitchFamily="34" charset="0"/>
              <a:ea typeface="Open Sans" panose="020B0606030504020204" pitchFamily="34" charset="0"/>
              <a:cs typeface="Open Sans" panose="020B0606030504020204" pitchFamily="34" charset="0"/>
            </a:endParaRPr>
          </a:p>
          <a:p>
            <a:pPr>
              <a:lnSpc>
                <a:spcPct val="150000"/>
              </a:lnSpc>
            </a:pPr>
            <a:r>
              <a:rPr lang="en-US" sz="1786" b="1" dirty="0">
                <a:solidFill>
                  <a:srgbClr val="49495A"/>
                </a:solidFill>
                <a:latin typeface="Open Sans" pitchFamily="34" charset="0"/>
                <a:ea typeface="Open Sans" pitchFamily="34" charset="-122"/>
                <a:cs typeface="Open Sans" pitchFamily="34" charset="-120"/>
              </a:rPr>
              <a:t>Target label  Customer churn(y)</a:t>
            </a:r>
          </a:p>
          <a:p>
            <a:pPr marL="742950" lvl="1" indent="-285750">
              <a:lnSpc>
                <a:spcPct val="150000"/>
              </a:lnSpc>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73.5% of customers have remained loyal to the telecom company, while 26.5% have switched to a different service provider</a:t>
            </a:r>
          </a:p>
          <a:p>
            <a:pPr marL="742950" lvl="1" indent="-285750">
              <a:lnSpc>
                <a:spcPct val="150000"/>
              </a:lnSpc>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This means that for every 100 customers, approximately 27 are leaving, which can have a substantial impact on revenue and customer acquisition costs.</a:t>
            </a:r>
          </a:p>
        </p:txBody>
      </p:sp>
      <p:pic>
        <p:nvPicPr>
          <p:cNvPr id="1026" name="Picture 2">
            <a:extLst>
              <a:ext uri="{FF2B5EF4-FFF2-40B4-BE49-F238E27FC236}">
                <a16:creationId xmlns:a16="http://schemas.microsoft.com/office/drawing/2014/main" id="{6996A7E5-B32B-5DE9-4C1B-A5C1B8571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42" y="706965"/>
            <a:ext cx="5229225"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38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p:cNvSpPr/>
          <p:nvPr/>
        </p:nvSpPr>
        <p:spPr>
          <a:xfrm>
            <a:off x="-1" y="-28870"/>
            <a:ext cx="13983127" cy="801170"/>
          </a:xfrm>
          <a:prstGeom prst="rect">
            <a:avLst/>
          </a:prstGeom>
          <a:noFill/>
          <a:ln/>
        </p:spPr>
        <p:txBody>
          <a:bodyPr wrap="square" rtlCol="0" anchor="t"/>
          <a:lstStyle/>
          <a:p>
            <a:pPr marL="0" indent="0">
              <a:lnSpc>
                <a:spcPts val="5233"/>
              </a:lnSpc>
              <a:buNone/>
            </a:pPr>
            <a:r>
              <a:rPr lang="en-US" sz="3200" dirty="0">
                <a:solidFill>
                  <a:srgbClr val="5955EB"/>
                </a:solidFill>
                <a:latin typeface="Libre Baskerville" pitchFamily="34" charset="0"/>
              </a:rPr>
              <a:t>Bivariate Analysis – Gender and Seniority vs Customer Churn </a:t>
            </a:r>
            <a:endParaRPr lang="en-US" sz="3200" dirty="0"/>
          </a:p>
        </p:txBody>
      </p:sp>
      <p:pic>
        <p:nvPicPr>
          <p:cNvPr id="5124" name="Picture 4">
            <a:extLst>
              <a:ext uri="{FF2B5EF4-FFF2-40B4-BE49-F238E27FC236}">
                <a16:creationId xmlns:a16="http://schemas.microsoft.com/office/drawing/2014/main" id="{62601540-B1C0-D053-655F-6568F6DDE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367" y="772300"/>
            <a:ext cx="4855491" cy="483789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40EEA0FD-0B52-F725-9F6C-BCFF5FE9B2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2606" y="674060"/>
            <a:ext cx="4953086" cy="4935140"/>
          </a:xfrm>
          <a:prstGeom prst="rect">
            <a:avLst/>
          </a:prstGeom>
          <a:noFill/>
          <a:extLst>
            <a:ext uri="{909E8E84-426E-40DD-AFC4-6F175D3DCCD1}">
              <a14:hiddenFill xmlns:a14="http://schemas.microsoft.com/office/drawing/2010/main">
                <a:solidFill>
                  <a:srgbClr val="FFFFFF"/>
                </a:solidFill>
              </a14:hiddenFill>
            </a:ext>
          </a:extLst>
        </p:spPr>
      </p:pic>
      <p:sp>
        <p:nvSpPr>
          <p:cNvPr id="8" name="Text 2">
            <a:extLst>
              <a:ext uri="{FF2B5EF4-FFF2-40B4-BE49-F238E27FC236}">
                <a16:creationId xmlns:a16="http://schemas.microsoft.com/office/drawing/2014/main" id="{DD34D7FC-9052-3540-96E5-56431ED07285}"/>
              </a:ext>
            </a:extLst>
          </p:cNvPr>
          <p:cNvSpPr/>
          <p:nvPr/>
        </p:nvSpPr>
        <p:spPr>
          <a:xfrm>
            <a:off x="426378" y="5632637"/>
            <a:ext cx="13777644" cy="1784529"/>
          </a:xfrm>
          <a:prstGeom prst="rect">
            <a:avLst/>
          </a:prstGeom>
          <a:noFill/>
          <a:ln/>
        </p:spPr>
        <p:txBody>
          <a:bodyPr wrap="square" rtlCol="0" anchor="t"/>
          <a:lstStyle/>
          <a:p>
            <a:pPr>
              <a:lnSpc>
                <a:spcPct val="150000"/>
              </a:lnSpc>
            </a:pPr>
            <a:r>
              <a:rPr lang="en-US" sz="1800" b="1" dirty="0">
                <a:solidFill>
                  <a:srgbClr val="49495A"/>
                </a:solidFill>
                <a:latin typeface="Open Sans" pitchFamily="34" charset="0"/>
                <a:ea typeface="Open Sans" pitchFamily="34" charset="-122"/>
                <a:cs typeface="Open Sans" pitchFamily="34" charset="-120"/>
              </a:rPr>
              <a:t>Observations:</a:t>
            </a:r>
            <a:endParaRPr lang="en-US" dirty="0">
              <a:latin typeface="Aptos" panose="020B0004020202020204" pitchFamily="34" charset="0"/>
              <a:ea typeface="Libre Baskerville" pitchFamily="34" charset="-122"/>
              <a:cs typeface="Libre Baskerville" pitchFamily="34" charset="-120"/>
            </a:endParaRPr>
          </a:p>
          <a:p>
            <a:pPr indent="-285750">
              <a:lnSpc>
                <a:spcPct val="150000"/>
              </a:lnSpc>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The churn rate is nearly identical for both male and female customers (Fig 1), indicating that gender does not influence customer churn</a:t>
            </a:r>
          </a:p>
          <a:p>
            <a:pPr indent="-285750">
              <a:lnSpc>
                <a:spcPct val="150000"/>
              </a:lnSpc>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Fig 2 shows that senior citizens exhibit a significantly higher churn rate of approximately 40%, compared to younger customers whose churn rate is around 20%.</a:t>
            </a:r>
          </a:p>
          <a:p>
            <a:pPr marL="285750" indent="-285750">
              <a:lnSpc>
                <a:spcPct val="150000"/>
              </a:lnSpc>
              <a:buFont typeface="Arial" panose="020B0604020202020204" pitchFamily="34" charset="0"/>
              <a:buChar char="•"/>
            </a:pPr>
            <a:endParaRPr lang="en-US" dirty="0">
              <a:latin typeface="Aptos" panose="020B0004020202020204" pitchFamily="34" charset="0"/>
              <a:ea typeface="Libre Baskerville" pitchFamily="34" charset="-122"/>
              <a:cs typeface="Libre Baskerville" pitchFamily="34" charset="-120"/>
            </a:endParaRPr>
          </a:p>
        </p:txBody>
      </p:sp>
    </p:spTree>
    <p:extLst>
      <p:ext uri="{BB962C8B-B14F-4D97-AF65-F5344CB8AC3E}">
        <p14:creationId xmlns:p14="http://schemas.microsoft.com/office/powerpoint/2010/main" val="218968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75576-B6C0-6731-3997-96F47DAD8688}"/>
            </a:ext>
          </a:extLst>
        </p:cNvPr>
        <p:cNvGrpSpPr/>
        <p:nvPr/>
      </p:nvGrpSpPr>
      <p:grpSpPr>
        <a:xfrm>
          <a:off x="0" y="0"/>
          <a:ext cx="0" cy="0"/>
          <a:chOff x="0" y="0"/>
          <a:chExt cx="0" cy="0"/>
        </a:xfrm>
      </p:grpSpPr>
      <p:sp>
        <p:nvSpPr>
          <p:cNvPr id="6" name="Text 2">
            <a:extLst>
              <a:ext uri="{FF2B5EF4-FFF2-40B4-BE49-F238E27FC236}">
                <a16:creationId xmlns:a16="http://schemas.microsoft.com/office/drawing/2014/main" id="{333C3BDF-52EC-D06B-4B46-A6EC4CD5DBA7}"/>
              </a:ext>
            </a:extLst>
          </p:cNvPr>
          <p:cNvSpPr/>
          <p:nvPr/>
        </p:nvSpPr>
        <p:spPr>
          <a:xfrm>
            <a:off x="-1" y="-28870"/>
            <a:ext cx="13983127" cy="548640"/>
          </a:xfrm>
          <a:prstGeom prst="rect">
            <a:avLst/>
          </a:prstGeom>
          <a:noFill/>
          <a:ln/>
        </p:spPr>
        <p:txBody>
          <a:bodyPr wrap="square" rtlCol="0" anchor="t"/>
          <a:lstStyle/>
          <a:p>
            <a:pPr marL="0" indent="0">
              <a:lnSpc>
                <a:spcPts val="5233"/>
              </a:lnSpc>
              <a:buNone/>
            </a:pPr>
            <a:r>
              <a:rPr lang="en-US" sz="3200" dirty="0">
                <a:solidFill>
                  <a:srgbClr val="5955EB"/>
                </a:solidFill>
                <a:latin typeface="Libre Baskerville" pitchFamily="34" charset="0"/>
              </a:rPr>
              <a:t>Bivariate Analysis – Partner and Dependents vs Customer Churn  </a:t>
            </a:r>
            <a:endParaRPr lang="en-US" sz="3200" dirty="0"/>
          </a:p>
        </p:txBody>
      </p:sp>
      <p:sp>
        <p:nvSpPr>
          <p:cNvPr id="8" name="Text 2">
            <a:extLst>
              <a:ext uri="{FF2B5EF4-FFF2-40B4-BE49-F238E27FC236}">
                <a16:creationId xmlns:a16="http://schemas.microsoft.com/office/drawing/2014/main" id="{15992C2A-83DA-1A50-2EAD-D9EA653BACB6}"/>
              </a:ext>
            </a:extLst>
          </p:cNvPr>
          <p:cNvSpPr/>
          <p:nvPr/>
        </p:nvSpPr>
        <p:spPr>
          <a:xfrm>
            <a:off x="194332" y="5974438"/>
            <a:ext cx="14424917" cy="1807951"/>
          </a:xfrm>
          <a:prstGeom prst="rect">
            <a:avLst/>
          </a:prstGeom>
          <a:noFill/>
          <a:ln/>
        </p:spPr>
        <p:txBody>
          <a:bodyPr wrap="square" rtlCol="0" anchor="t"/>
          <a:lstStyle/>
          <a:p>
            <a:pPr>
              <a:lnSpc>
                <a:spcPct val="150000"/>
              </a:lnSpc>
            </a:pPr>
            <a:r>
              <a:rPr lang="en-US" sz="1786" b="1" dirty="0">
                <a:solidFill>
                  <a:srgbClr val="49495A"/>
                </a:solidFill>
                <a:latin typeface="Open Sans" pitchFamily="34" charset="0"/>
                <a:ea typeface="Open Sans" pitchFamily="34" charset="-122"/>
                <a:cs typeface="Open Sans" pitchFamily="34" charset="-120"/>
              </a:rPr>
              <a:t>Observations:</a:t>
            </a:r>
            <a:endParaRPr lang="en-US" sz="1786" dirty="0">
              <a:solidFill>
                <a:srgbClr val="49495A"/>
              </a:solidFill>
              <a:latin typeface="Open Sans" pitchFamily="34" charset="0"/>
              <a:ea typeface="Open Sans" pitchFamily="34" charset="-122"/>
              <a:cs typeface="Open Sans" pitchFamily="34" charset="-120"/>
            </a:endParaRPr>
          </a:p>
          <a:p>
            <a:pPr indent="-285750">
              <a:lnSpc>
                <a:spcPct val="150000"/>
              </a:lnSpc>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Figure 1 clearly shows that customers without a partner have a higher churn rate, reaching approximately 33% as compared to 20% for customers who have partner</a:t>
            </a:r>
          </a:p>
          <a:p>
            <a:pPr indent="-285750">
              <a:lnSpc>
                <a:spcPct val="150000"/>
              </a:lnSpc>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Figure 2 clearly indicates that customers without dependents have a higher churn rate, reaching around 31%</a:t>
            </a:r>
          </a:p>
        </p:txBody>
      </p:sp>
      <p:pic>
        <p:nvPicPr>
          <p:cNvPr id="3074" name="Picture 2">
            <a:extLst>
              <a:ext uri="{FF2B5EF4-FFF2-40B4-BE49-F238E27FC236}">
                <a16:creationId xmlns:a16="http://schemas.microsoft.com/office/drawing/2014/main" id="{1F645774-357E-3FF7-B933-6D650BD45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237" y="714838"/>
            <a:ext cx="5278726" cy="5259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164F127-46C5-A8C8-4699-94076D26EA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659083"/>
            <a:ext cx="5278726" cy="525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50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p:cNvSpPr/>
          <p:nvPr/>
        </p:nvSpPr>
        <p:spPr>
          <a:xfrm>
            <a:off x="0" y="0"/>
            <a:ext cx="11905795" cy="686331"/>
          </a:xfrm>
          <a:prstGeom prst="rect">
            <a:avLst/>
          </a:prstGeom>
          <a:noFill/>
          <a:ln/>
        </p:spPr>
        <p:txBody>
          <a:bodyPr wrap="square" rtlCol="0" anchor="t"/>
          <a:lstStyle/>
          <a:p>
            <a:pPr marL="0" indent="0">
              <a:lnSpc>
                <a:spcPts val="5233"/>
              </a:lnSpc>
              <a:buNone/>
            </a:pPr>
            <a:r>
              <a:rPr lang="en-US" sz="3200" dirty="0">
                <a:solidFill>
                  <a:srgbClr val="5955EB"/>
                </a:solidFill>
                <a:latin typeface="Libre Baskerville" pitchFamily="34" charset="0"/>
              </a:rPr>
              <a:t>Distribution of Numerical features vs Churn </a:t>
            </a:r>
            <a:endParaRPr lang="en-US" sz="3200" dirty="0"/>
          </a:p>
        </p:txBody>
      </p:sp>
      <p:sp>
        <p:nvSpPr>
          <p:cNvPr id="2" name="Text 2">
            <a:extLst>
              <a:ext uri="{FF2B5EF4-FFF2-40B4-BE49-F238E27FC236}">
                <a16:creationId xmlns:a16="http://schemas.microsoft.com/office/drawing/2014/main" id="{95C1771E-68EE-0DF9-1570-B09E5D6865F2}"/>
              </a:ext>
            </a:extLst>
          </p:cNvPr>
          <p:cNvSpPr/>
          <p:nvPr/>
        </p:nvSpPr>
        <p:spPr>
          <a:xfrm>
            <a:off x="251502" y="5134271"/>
            <a:ext cx="13881231" cy="3095330"/>
          </a:xfrm>
          <a:prstGeom prst="rect">
            <a:avLst/>
          </a:prstGeom>
          <a:noFill/>
          <a:ln/>
        </p:spPr>
        <p:txBody>
          <a:bodyPr wrap="square" rtlCol="0" anchor="t"/>
          <a:lstStyle/>
          <a:p>
            <a:pPr>
              <a:lnSpc>
                <a:spcPct val="150000"/>
              </a:lnSpc>
            </a:pPr>
            <a:r>
              <a:rPr lang="en-US" sz="1600" b="1" dirty="0">
                <a:solidFill>
                  <a:srgbClr val="49495A"/>
                </a:solidFill>
                <a:latin typeface="Open Sans" pitchFamily="34" charset="0"/>
                <a:ea typeface="Open Sans" pitchFamily="34" charset="-122"/>
                <a:cs typeface="Open Sans" pitchFamily="34" charset="-120"/>
              </a:rPr>
              <a:t>Observations:</a:t>
            </a:r>
            <a:endParaRPr lang="en-US" sz="1600" dirty="0">
              <a:latin typeface="Libre Baskerville" pitchFamily="34" charset="0"/>
              <a:ea typeface="Libre Baskerville" pitchFamily="34" charset="-122"/>
              <a:cs typeface="Libre Baskerville" pitchFamily="34" charset="-120"/>
            </a:endParaRPr>
          </a:p>
          <a:p>
            <a:pPr indent="-285750">
              <a:lnSpc>
                <a:spcPct val="150000"/>
              </a:lnSpc>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Figure  1 shows that customer churn rate decreases as tenure increases, with the highest churn observed among customers with a tenure of 0–10 months, while those with the longest tenure have the lowest churn rate.</a:t>
            </a:r>
          </a:p>
          <a:p>
            <a:pPr indent="-285750">
              <a:lnSpc>
                <a:spcPct val="150000"/>
              </a:lnSpc>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Figure 2 shows that Customer Churn is also notably higher for customers paying higher monthly charges, particularly in the range of ₹70 to ₹100. </a:t>
            </a:r>
          </a:p>
          <a:p>
            <a:pPr indent="-285750">
              <a:lnSpc>
                <a:spcPct val="150000"/>
              </a:lnSpc>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Figure 3 shows the that the distribution of total charges is right-skewed, and churn tends to decline as total charges increase.</a:t>
            </a:r>
          </a:p>
          <a:p>
            <a:pPr indent="-285750">
              <a:lnSpc>
                <a:spcPct val="150000"/>
              </a:lnSpc>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Exploring numerical features further could provide additional valuable insights.</a:t>
            </a:r>
          </a:p>
        </p:txBody>
      </p:sp>
      <p:pic>
        <p:nvPicPr>
          <p:cNvPr id="4098" name="Picture 2">
            <a:extLst>
              <a:ext uri="{FF2B5EF4-FFF2-40B4-BE49-F238E27FC236}">
                <a16:creationId xmlns:a16="http://schemas.microsoft.com/office/drawing/2014/main" id="{EE40F22F-86F7-2405-CB3D-C5F9F2E96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9" y="668272"/>
            <a:ext cx="4545762" cy="459589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F2C5ED6-25D5-566A-C91D-79C1BC90A7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2700" y="684147"/>
            <a:ext cx="4759819" cy="474257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2427B537-6394-9DC9-BD41-1639882BF1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1431" y="631182"/>
            <a:ext cx="4881302" cy="4935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401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95023-FCA5-7C74-4C8B-9F87FBA8C0F8}"/>
            </a:ext>
          </a:extLst>
        </p:cNvPr>
        <p:cNvGrpSpPr/>
        <p:nvPr/>
      </p:nvGrpSpPr>
      <p:grpSpPr>
        <a:xfrm>
          <a:off x="0" y="0"/>
          <a:ext cx="0" cy="0"/>
          <a:chOff x="0" y="0"/>
          <a:chExt cx="0" cy="0"/>
        </a:xfrm>
      </p:grpSpPr>
      <p:sp>
        <p:nvSpPr>
          <p:cNvPr id="6" name="Text 2">
            <a:extLst>
              <a:ext uri="{FF2B5EF4-FFF2-40B4-BE49-F238E27FC236}">
                <a16:creationId xmlns:a16="http://schemas.microsoft.com/office/drawing/2014/main" id="{6BBDF686-9FEA-DA4D-067F-6F40C3B55EE9}"/>
              </a:ext>
            </a:extLst>
          </p:cNvPr>
          <p:cNvSpPr/>
          <p:nvPr/>
        </p:nvSpPr>
        <p:spPr>
          <a:xfrm>
            <a:off x="0" y="44604"/>
            <a:ext cx="13819170" cy="686331"/>
          </a:xfrm>
          <a:prstGeom prst="rect">
            <a:avLst/>
          </a:prstGeom>
          <a:noFill/>
          <a:ln/>
        </p:spPr>
        <p:txBody>
          <a:bodyPr wrap="square" rtlCol="0" anchor="t"/>
          <a:lstStyle/>
          <a:p>
            <a:pPr marL="0" indent="0">
              <a:lnSpc>
                <a:spcPts val="5233"/>
              </a:lnSpc>
              <a:buNone/>
            </a:pPr>
            <a:r>
              <a:rPr lang="en-US" sz="3200" dirty="0">
                <a:solidFill>
                  <a:srgbClr val="5955EB"/>
                </a:solidFill>
                <a:latin typeface="Libre Baskerville" pitchFamily="34" charset="0"/>
              </a:rPr>
              <a:t>Box Plot to check Outliers in numerical features</a:t>
            </a:r>
            <a:endParaRPr lang="en-US" sz="3200" dirty="0"/>
          </a:p>
        </p:txBody>
      </p:sp>
      <p:sp>
        <p:nvSpPr>
          <p:cNvPr id="2" name="Text 2">
            <a:extLst>
              <a:ext uri="{FF2B5EF4-FFF2-40B4-BE49-F238E27FC236}">
                <a16:creationId xmlns:a16="http://schemas.microsoft.com/office/drawing/2014/main" id="{2D25D60C-E623-7B57-336A-4DC543F71D51}"/>
              </a:ext>
            </a:extLst>
          </p:cNvPr>
          <p:cNvSpPr/>
          <p:nvPr/>
        </p:nvSpPr>
        <p:spPr>
          <a:xfrm>
            <a:off x="304964" y="5289247"/>
            <a:ext cx="14020471" cy="2442258"/>
          </a:xfrm>
          <a:prstGeom prst="rect">
            <a:avLst/>
          </a:prstGeom>
          <a:noFill/>
          <a:ln/>
        </p:spPr>
        <p:txBody>
          <a:bodyPr wrap="square" rtlCol="0" anchor="t"/>
          <a:lstStyle/>
          <a:p>
            <a:r>
              <a:rPr lang="en-US" sz="1600" b="1" dirty="0">
                <a:solidFill>
                  <a:srgbClr val="49495A"/>
                </a:solidFill>
                <a:latin typeface="Open Sans" pitchFamily="34" charset="0"/>
                <a:ea typeface="Open Sans" pitchFamily="34" charset="-122"/>
                <a:cs typeface="Open Sans" pitchFamily="34" charset="-120"/>
              </a:rPr>
              <a:t>Observations:</a:t>
            </a:r>
            <a:endParaRPr lang="en-US" sz="1600" dirty="0">
              <a:latin typeface="Libre Baskerville" pitchFamily="34" charset="0"/>
              <a:ea typeface="Libre Baskerville" pitchFamily="34" charset="-122"/>
              <a:cs typeface="Libre Baskerville" pitchFamily="34" charset="-120"/>
            </a:endParaRPr>
          </a:p>
          <a:p>
            <a:pPr marL="285750" indent="-285750">
              <a:buFont typeface="Arial" panose="020B0604020202020204" pitchFamily="34" charset="0"/>
              <a:buChar char="•"/>
            </a:pPr>
            <a:endParaRPr lang="en-US" sz="1600" dirty="0">
              <a:solidFill>
                <a:srgbClr val="5955EB"/>
              </a:solidFill>
              <a:latin typeface="Libre Baskerville" pitchFamily="34" charset="0"/>
              <a:ea typeface="Libre Baskerville" pitchFamily="34" charset="-122"/>
              <a:cs typeface="Libre Baskerville" pitchFamily="34" charset="-120"/>
            </a:endParaRP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Figure 1 shows, the median tenure is approximately 30 days, and the tenure distribution appears symmetrical. </a:t>
            </a:r>
          </a:p>
          <a:p>
            <a:pPr indent="-285750">
              <a:buFont typeface="Arial" panose="020B0604020202020204" pitchFamily="34" charset="0"/>
              <a:buChar char="•"/>
            </a:pPr>
            <a:endParaRPr lang="en-US" sz="1786"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In Figure 2, The median monthly charges are around ₹65, aligning with the observation that churn increases as monthly charges rise</a:t>
            </a:r>
          </a:p>
          <a:p>
            <a:pPr indent="-285750">
              <a:buFont typeface="Arial" panose="020B0604020202020204" pitchFamily="34" charset="0"/>
              <a:buChar char="•"/>
            </a:pPr>
            <a:endParaRPr lang="en-US" sz="1786"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Figure 3 shows boxplot for total charges indicates a skewed distribution with high variance, and the median total charges are approximately ₹1500.</a:t>
            </a:r>
          </a:p>
        </p:txBody>
      </p:sp>
      <p:pic>
        <p:nvPicPr>
          <p:cNvPr id="7170" name="Picture 2">
            <a:extLst>
              <a:ext uri="{FF2B5EF4-FFF2-40B4-BE49-F238E27FC236}">
                <a16:creationId xmlns:a16="http://schemas.microsoft.com/office/drawing/2014/main" id="{59448FB3-680D-4726-5A20-38CC852FB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39" y="976422"/>
            <a:ext cx="4477554" cy="420136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998ECF8-95D4-545D-9EAF-2B4C3B7F4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8471" y="957131"/>
            <a:ext cx="4644392" cy="428581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F8DA7FF-2F04-35E0-F8D7-B3675D2425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42304" y="956048"/>
            <a:ext cx="4666032" cy="4243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679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62622-494D-1287-D6B1-EB90D58A8F52}"/>
            </a:ext>
          </a:extLst>
        </p:cNvPr>
        <p:cNvGrpSpPr/>
        <p:nvPr/>
      </p:nvGrpSpPr>
      <p:grpSpPr>
        <a:xfrm>
          <a:off x="0" y="0"/>
          <a:ext cx="0" cy="0"/>
          <a:chOff x="0" y="0"/>
          <a:chExt cx="0" cy="0"/>
        </a:xfrm>
      </p:grpSpPr>
      <p:sp>
        <p:nvSpPr>
          <p:cNvPr id="6" name="Text 2">
            <a:extLst>
              <a:ext uri="{FF2B5EF4-FFF2-40B4-BE49-F238E27FC236}">
                <a16:creationId xmlns:a16="http://schemas.microsoft.com/office/drawing/2014/main" id="{E3AD661A-7539-070F-4A42-B3BEAC65B435}"/>
              </a:ext>
            </a:extLst>
          </p:cNvPr>
          <p:cNvSpPr/>
          <p:nvPr/>
        </p:nvSpPr>
        <p:spPr>
          <a:xfrm>
            <a:off x="0" y="0"/>
            <a:ext cx="11905795" cy="686331"/>
          </a:xfrm>
          <a:prstGeom prst="rect">
            <a:avLst/>
          </a:prstGeom>
          <a:noFill/>
          <a:ln/>
        </p:spPr>
        <p:txBody>
          <a:bodyPr wrap="square" rtlCol="0" anchor="t"/>
          <a:lstStyle/>
          <a:p>
            <a:pPr marL="0" indent="0">
              <a:lnSpc>
                <a:spcPts val="5233"/>
              </a:lnSpc>
              <a:buNone/>
            </a:pPr>
            <a:r>
              <a:rPr lang="en-US" sz="3200" dirty="0">
                <a:solidFill>
                  <a:srgbClr val="5955EB"/>
                </a:solidFill>
                <a:latin typeface="Libre Baskerville" pitchFamily="34" charset="0"/>
              </a:rPr>
              <a:t>Studying relationship between numerical features</a:t>
            </a:r>
            <a:endParaRPr lang="en-US" sz="3200" dirty="0"/>
          </a:p>
        </p:txBody>
      </p:sp>
      <p:sp>
        <p:nvSpPr>
          <p:cNvPr id="2" name="Text 2">
            <a:extLst>
              <a:ext uri="{FF2B5EF4-FFF2-40B4-BE49-F238E27FC236}">
                <a16:creationId xmlns:a16="http://schemas.microsoft.com/office/drawing/2014/main" id="{1D942D79-F7AC-AACC-344B-14E157DDF891}"/>
              </a:ext>
            </a:extLst>
          </p:cNvPr>
          <p:cNvSpPr/>
          <p:nvPr/>
        </p:nvSpPr>
        <p:spPr>
          <a:xfrm>
            <a:off x="189857" y="5437893"/>
            <a:ext cx="14440543" cy="2490624"/>
          </a:xfrm>
          <a:prstGeom prst="rect">
            <a:avLst/>
          </a:prstGeom>
          <a:noFill/>
          <a:ln/>
        </p:spPr>
        <p:txBody>
          <a:bodyPr wrap="square" rtlCol="0" anchor="t"/>
          <a:lstStyle/>
          <a:p>
            <a:r>
              <a:rPr lang="en-US" sz="1786" dirty="0">
                <a:solidFill>
                  <a:srgbClr val="49495A"/>
                </a:solidFill>
                <a:latin typeface="Open Sans" pitchFamily="34" charset="0"/>
                <a:ea typeface="Open Sans" pitchFamily="34" charset="-122"/>
                <a:cs typeface="Open Sans" pitchFamily="34" charset="-120"/>
              </a:rPr>
              <a:t>	</a:t>
            </a:r>
            <a:r>
              <a:rPr lang="en-US" sz="1600" dirty="0">
                <a:solidFill>
                  <a:srgbClr val="5955EB"/>
                </a:solidFill>
                <a:latin typeface="Libre Baskerville" pitchFamily="34" charset="0"/>
                <a:ea typeface="Libre Baskerville" pitchFamily="34" charset="-122"/>
                <a:cs typeface="Libre Baskerville" pitchFamily="34" charset="-120"/>
              </a:rPr>
              <a:t>		</a:t>
            </a:r>
          </a:p>
        </p:txBody>
      </p:sp>
      <p:pic>
        <p:nvPicPr>
          <p:cNvPr id="1026" name="Picture 2">
            <a:extLst>
              <a:ext uri="{FF2B5EF4-FFF2-40B4-BE49-F238E27FC236}">
                <a16:creationId xmlns:a16="http://schemas.microsoft.com/office/drawing/2014/main" id="{0681D29A-A5EB-B982-702B-520163BD04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09" y="901370"/>
            <a:ext cx="5052994" cy="39406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21AF356-CF55-0EA3-BC14-FC1A9ED88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2206" y="597671"/>
            <a:ext cx="3762015" cy="4932417"/>
          </a:xfrm>
          <a:prstGeom prst="rect">
            <a:avLst/>
          </a:prstGeom>
          <a:noFill/>
          <a:extLst>
            <a:ext uri="{909E8E84-426E-40DD-AFC4-6F175D3DCCD1}">
              <a14:hiddenFill xmlns:a14="http://schemas.microsoft.com/office/drawing/2010/main">
                <a:solidFill>
                  <a:srgbClr val="FFFFFF"/>
                </a:solidFill>
              </a14:hiddenFill>
            </a:ext>
          </a:extLst>
        </p:spPr>
      </p:pic>
      <p:sp>
        <p:nvSpPr>
          <p:cNvPr id="3" name="Text 2">
            <a:extLst>
              <a:ext uri="{FF2B5EF4-FFF2-40B4-BE49-F238E27FC236}">
                <a16:creationId xmlns:a16="http://schemas.microsoft.com/office/drawing/2014/main" id="{BB50CABA-BC37-3048-908F-35F86B56C508}"/>
              </a:ext>
            </a:extLst>
          </p:cNvPr>
          <p:cNvSpPr/>
          <p:nvPr/>
        </p:nvSpPr>
        <p:spPr>
          <a:xfrm>
            <a:off x="189216" y="4871809"/>
            <a:ext cx="14020471" cy="3195745"/>
          </a:xfrm>
          <a:prstGeom prst="rect">
            <a:avLst/>
          </a:prstGeom>
          <a:noFill/>
          <a:ln/>
        </p:spPr>
        <p:txBody>
          <a:bodyPr wrap="square" rtlCol="0" anchor="t"/>
          <a:lstStyle/>
          <a:p>
            <a:r>
              <a:rPr lang="en-US" sz="1600" b="1" dirty="0">
                <a:solidFill>
                  <a:srgbClr val="49495A"/>
                </a:solidFill>
                <a:latin typeface="Open Sans" pitchFamily="34" charset="0"/>
                <a:ea typeface="Open Sans" pitchFamily="34" charset="-122"/>
                <a:cs typeface="Open Sans" pitchFamily="34" charset="-120"/>
              </a:rPr>
              <a:t>Observations:</a:t>
            </a:r>
            <a:endParaRPr lang="en-US" sz="1600" dirty="0">
              <a:latin typeface="Libre Baskerville" pitchFamily="34" charset="0"/>
              <a:ea typeface="Libre Baskerville" pitchFamily="34" charset="-122"/>
              <a:cs typeface="Libre Baskerville" pitchFamily="34" charset="-120"/>
            </a:endParaRPr>
          </a:p>
          <a:p>
            <a:pPr marL="285750" indent="-285750">
              <a:buFont typeface="Arial" panose="020B0604020202020204" pitchFamily="34" charset="0"/>
              <a:buChar char="•"/>
            </a:pPr>
            <a:endParaRPr lang="en-US" sz="1600" dirty="0">
              <a:solidFill>
                <a:srgbClr val="5955EB"/>
              </a:solidFill>
              <a:latin typeface="Libre Baskerville" pitchFamily="34" charset="0"/>
              <a:ea typeface="Libre Baskerville" pitchFamily="34" charset="-122"/>
              <a:cs typeface="Libre Baskerville" pitchFamily="34" charset="-120"/>
            </a:endParaRP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It is evident from above KDE plot in Figure 1 that there are high density of  customers who are at a lower end of the segment between 0-2000 total charges and 20-40 monthly charges </a:t>
            </a:r>
          </a:p>
          <a:p>
            <a:pPr indent="-285750">
              <a:buFont typeface="Arial" panose="020B0604020202020204" pitchFamily="34" charset="0"/>
              <a:buChar char="•"/>
            </a:pPr>
            <a:endParaRPr lang="en-US" sz="1786"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In Figure 1 there’s a positive trend, with higher Total Charges associated with higher Monthly Charges</a:t>
            </a:r>
          </a:p>
          <a:p>
            <a:pPr indent="-285750">
              <a:buFont typeface="Arial" panose="020B0604020202020204" pitchFamily="34" charset="0"/>
              <a:buChar char="•"/>
            </a:pPr>
            <a:endParaRPr lang="en-US" sz="1786"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Figure 2 shows positive correlation between Tenure and Total Charges </a:t>
            </a:r>
          </a:p>
          <a:p>
            <a:pPr indent="-285750">
              <a:buFont typeface="Arial" panose="020B0604020202020204" pitchFamily="34" charset="0"/>
              <a:buChar char="•"/>
            </a:pPr>
            <a:endParaRPr lang="en-US" sz="1786"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Figure 3 shows correlation summary of 3 numerical columns , since Tenure and Total Charges are highly correlated, we can drop one of the feature before model building preferably Total Charges column since it has higher variance</a:t>
            </a:r>
          </a:p>
        </p:txBody>
      </p:sp>
      <p:pic>
        <p:nvPicPr>
          <p:cNvPr id="1032" name="Picture 8">
            <a:extLst>
              <a:ext uri="{FF2B5EF4-FFF2-40B4-BE49-F238E27FC236}">
                <a16:creationId xmlns:a16="http://schemas.microsoft.com/office/drawing/2014/main" id="{7A19762A-B516-B8DE-31B8-7540103B61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4213" y="753256"/>
            <a:ext cx="4299924" cy="4477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380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6491E-CCE4-079A-9066-60DA39FD99EB}"/>
            </a:ext>
          </a:extLst>
        </p:cNvPr>
        <p:cNvGrpSpPr/>
        <p:nvPr/>
      </p:nvGrpSpPr>
      <p:grpSpPr>
        <a:xfrm>
          <a:off x="0" y="0"/>
          <a:ext cx="0" cy="0"/>
          <a:chOff x="0" y="0"/>
          <a:chExt cx="0" cy="0"/>
        </a:xfrm>
      </p:grpSpPr>
      <p:sp>
        <p:nvSpPr>
          <p:cNvPr id="6" name="Text 2">
            <a:extLst>
              <a:ext uri="{FF2B5EF4-FFF2-40B4-BE49-F238E27FC236}">
                <a16:creationId xmlns:a16="http://schemas.microsoft.com/office/drawing/2014/main" id="{EE37707E-096E-D517-21BF-A03484ED6E03}"/>
              </a:ext>
            </a:extLst>
          </p:cNvPr>
          <p:cNvSpPr/>
          <p:nvPr/>
        </p:nvSpPr>
        <p:spPr>
          <a:xfrm>
            <a:off x="0" y="-33968"/>
            <a:ext cx="11905795" cy="686331"/>
          </a:xfrm>
          <a:prstGeom prst="rect">
            <a:avLst/>
          </a:prstGeom>
          <a:noFill/>
          <a:ln/>
        </p:spPr>
        <p:txBody>
          <a:bodyPr wrap="square" rtlCol="0" anchor="t"/>
          <a:lstStyle/>
          <a:p>
            <a:pPr marL="0" indent="0">
              <a:lnSpc>
                <a:spcPts val="5233"/>
              </a:lnSpc>
              <a:buNone/>
            </a:pPr>
            <a:r>
              <a:rPr lang="en-US" sz="3200" dirty="0">
                <a:solidFill>
                  <a:srgbClr val="5955EB"/>
                </a:solidFill>
                <a:latin typeface="Libre Baskerville" pitchFamily="34" charset="0"/>
              </a:rPr>
              <a:t>Customer Churn basis Phone Service</a:t>
            </a:r>
            <a:endParaRPr lang="en-US" sz="3200" dirty="0"/>
          </a:p>
        </p:txBody>
      </p:sp>
      <p:pic>
        <p:nvPicPr>
          <p:cNvPr id="2050" name="Picture 2">
            <a:extLst>
              <a:ext uri="{FF2B5EF4-FFF2-40B4-BE49-F238E27FC236}">
                <a16:creationId xmlns:a16="http://schemas.microsoft.com/office/drawing/2014/main" id="{B0F9FB49-7247-6B96-62EC-A567E197C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045" y="652363"/>
            <a:ext cx="4759819" cy="47425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DBAEA64-30F1-7492-5236-9C8368659C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960" y="652363"/>
            <a:ext cx="4759819" cy="4742572"/>
          </a:xfrm>
          <a:prstGeom prst="rect">
            <a:avLst/>
          </a:prstGeom>
          <a:noFill/>
          <a:extLst>
            <a:ext uri="{909E8E84-426E-40DD-AFC4-6F175D3DCCD1}">
              <a14:hiddenFill xmlns:a14="http://schemas.microsoft.com/office/drawing/2010/main">
                <a:solidFill>
                  <a:srgbClr val="FFFFFF"/>
                </a:solidFill>
              </a14:hiddenFill>
            </a:ext>
          </a:extLst>
        </p:spPr>
      </p:pic>
      <p:sp>
        <p:nvSpPr>
          <p:cNvPr id="3" name="Text 2">
            <a:extLst>
              <a:ext uri="{FF2B5EF4-FFF2-40B4-BE49-F238E27FC236}">
                <a16:creationId xmlns:a16="http://schemas.microsoft.com/office/drawing/2014/main" id="{7206F80D-3DC6-F8B9-AB24-DAB46208150F}"/>
              </a:ext>
            </a:extLst>
          </p:cNvPr>
          <p:cNvSpPr/>
          <p:nvPr/>
        </p:nvSpPr>
        <p:spPr>
          <a:xfrm>
            <a:off x="304964" y="5740658"/>
            <a:ext cx="14020471" cy="1667139"/>
          </a:xfrm>
          <a:prstGeom prst="rect">
            <a:avLst/>
          </a:prstGeom>
          <a:noFill/>
          <a:ln/>
        </p:spPr>
        <p:txBody>
          <a:bodyPr wrap="square" rtlCol="0" anchor="t"/>
          <a:lstStyle/>
          <a:p>
            <a:r>
              <a:rPr lang="en-US" sz="1600" b="1" dirty="0">
                <a:solidFill>
                  <a:srgbClr val="49495A"/>
                </a:solidFill>
                <a:latin typeface="Open Sans" pitchFamily="34" charset="0"/>
                <a:ea typeface="Open Sans" pitchFamily="34" charset="-122"/>
                <a:cs typeface="Open Sans" pitchFamily="34" charset="-120"/>
              </a:rPr>
              <a:t>Observations:</a:t>
            </a:r>
          </a:p>
          <a:p>
            <a:pPr marL="285750" indent="-285750">
              <a:buFont typeface="Arial" panose="020B0604020202020204" pitchFamily="34" charset="0"/>
              <a:buChar char="•"/>
            </a:pPr>
            <a:endParaRPr lang="en-US" sz="1600" dirty="0">
              <a:solidFill>
                <a:srgbClr val="5955EB"/>
              </a:solidFill>
              <a:latin typeface="Libre Baskerville" pitchFamily="34" charset="0"/>
              <a:ea typeface="Libre Baskerville" pitchFamily="34" charset="-122"/>
              <a:cs typeface="Libre Baskerville" pitchFamily="34" charset="-120"/>
            </a:endParaRP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In figure 1, proportion of customer is nearly same for customers who have phone service or who do not have phone service</a:t>
            </a:r>
          </a:p>
          <a:p>
            <a:pPr indent="-285750">
              <a:buFont typeface="Arial" panose="020B0604020202020204" pitchFamily="34" charset="0"/>
              <a:buChar char="•"/>
            </a:pPr>
            <a:endParaRPr lang="en-US" sz="1786"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Figure 2 shows that, nearly ~29% customers with Multiple lines tend to leave, 25% customers with no phone service leave</a:t>
            </a:r>
          </a:p>
        </p:txBody>
      </p:sp>
    </p:spTree>
    <p:extLst>
      <p:ext uri="{BB962C8B-B14F-4D97-AF65-F5344CB8AC3E}">
        <p14:creationId xmlns:p14="http://schemas.microsoft.com/office/powerpoint/2010/main" val="2405961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8C95C-F8BC-14FF-125A-29814990667B}"/>
            </a:ext>
          </a:extLst>
        </p:cNvPr>
        <p:cNvGrpSpPr/>
        <p:nvPr/>
      </p:nvGrpSpPr>
      <p:grpSpPr>
        <a:xfrm>
          <a:off x="0" y="0"/>
          <a:ext cx="0" cy="0"/>
          <a:chOff x="0" y="0"/>
          <a:chExt cx="0" cy="0"/>
        </a:xfrm>
      </p:grpSpPr>
      <p:sp>
        <p:nvSpPr>
          <p:cNvPr id="6" name="Text 2">
            <a:extLst>
              <a:ext uri="{FF2B5EF4-FFF2-40B4-BE49-F238E27FC236}">
                <a16:creationId xmlns:a16="http://schemas.microsoft.com/office/drawing/2014/main" id="{B45309A4-008B-01A9-2E81-9C0ED0C34E59}"/>
              </a:ext>
            </a:extLst>
          </p:cNvPr>
          <p:cNvSpPr/>
          <p:nvPr/>
        </p:nvSpPr>
        <p:spPr>
          <a:xfrm>
            <a:off x="0" y="-33968"/>
            <a:ext cx="11905795" cy="686331"/>
          </a:xfrm>
          <a:prstGeom prst="rect">
            <a:avLst/>
          </a:prstGeom>
          <a:noFill/>
          <a:ln/>
        </p:spPr>
        <p:txBody>
          <a:bodyPr wrap="square" rtlCol="0" anchor="t"/>
          <a:lstStyle/>
          <a:p>
            <a:pPr marL="0" indent="0">
              <a:lnSpc>
                <a:spcPts val="5233"/>
              </a:lnSpc>
              <a:buNone/>
            </a:pPr>
            <a:r>
              <a:rPr lang="en-US" sz="3200" dirty="0">
                <a:solidFill>
                  <a:srgbClr val="5955EB"/>
                </a:solidFill>
                <a:latin typeface="Libre Baskerville" pitchFamily="34" charset="0"/>
              </a:rPr>
              <a:t>Customer Churn basis Internet Service</a:t>
            </a:r>
            <a:endParaRPr lang="en-US" sz="3200" dirty="0"/>
          </a:p>
        </p:txBody>
      </p:sp>
      <p:sp>
        <p:nvSpPr>
          <p:cNvPr id="2" name="Text 2">
            <a:extLst>
              <a:ext uri="{FF2B5EF4-FFF2-40B4-BE49-F238E27FC236}">
                <a16:creationId xmlns:a16="http://schemas.microsoft.com/office/drawing/2014/main" id="{BCB63CAB-0348-DDCB-A7C2-5732E0DF9FAF}"/>
              </a:ext>
            </a:extLst>
          </p:cNvPr>
          <p:cNvSpPr/>
          <p:nvPr/>
        </p:nvSpPr>
        <p:spPr>
          <a:xfrm>
            <a:off x="189410" y="5796707"/>
            <a:ext cx="14349103" cy="1785244"/>
          </a:xfrm>
          <a:prstGeom prst="rect">
            <a:avLst/>
          </a:prstGeom>
          <a:noFill/>
          <a:ln/>
        </p:spPr>
        <p:txBody>
          <a:bodyPr wrap="square" rtlCol="0" anchor="t"/>
          <a:lstStyle/>
          <a:p>
            <a:r>
              <a:rPr lang="en-US" sz="1600" b="1" dirty="0">
                <a:solidFill>
                  <a:srgbClr val="49495A"/>
                </a:solidFill>
                <a:latin typeface="Open Sans" pitchFamily="34" charset="0"/>
                <a:ea typeface="Open Sans" pitchFamily="34" charset="-122"/>
                <a:cs typeface="Open Sans" pitchFamily="34" charset="-120"/>
              </a:rPr>
              <a:t>Observations:</a:t>
            </a:r>
          </a:p>
          <a:p>
            <a:endParaRPr lang="en-US" sz="1600" dirty="0">
              <a:solidFill>
                <a:srgbClr val="5955EB"/>
              </a:solidFill>
              <a:latin typeface="Libre Baskerville" pitchFamily="34" charset="0"/>
              <a:ea typeface="Libre Baskerville" pitchFamily="34" charset="-122"/>
              <a:cs typeface="Libre Baskerville" pitchFamily="34" charset="-120"/>
            </a:endParaRP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As per figure 1, nearly 40% customers leave who have opted for Fiber Optic internet service as compared to 19% in case of DSL	</a:t>
            </a:r>
          </a:p>
          <a:p>
            <a:pPr indent="-285750">
              <a:buFont typeface="Arial" panose="020B0604020202020204" pitchFamily="34" charset="0"/>
              <a:buChar char="•"/>
            </a:pPr>
            <a:endParaRPr lang="en-US" sz="1786"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From figure, It also implies, that average Monthly charges for Fiber Optic is much higher than customer who have opted for DSL</a:t>
            </a:r>
          </a:p>
          <a:p>
            <a:pPr indent="-285750">
              <a:buFont typeface="Arial" panose="020B0604020202020204" pitchFamily="34" charset="0"/>
              <a:buChar char="•"/>
            </a:pPr>
            <a:endParaRPr lang="en-US" sz="1786"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Churn rates for customers with paperless billing is nearly 2 times as compared to ones who have not opted for Paperless billing	</a:t>
            </a:r>
          </a:p>
        </p:txBody>
      </p:sp>
      <p:pic>
        <p:nvPicPr>
          <p:cNvPr id="5122" name="Picture 2">
            <a:extLst>
              <a:ext uri="{FF2B5EF4-FFF2-40B4-BE49-F238E27FC236}">
                <a16:creationId xmlns:a16="http://schemas.microsoft.com/office/drawing/2014/main" id="{5CA4D243-CD5A-47DB-3805-C21DCB6DF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384" y="658540"/>
            <a:ext cx="4973898" cy="4955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95EDB6F-E3F5-1038-D91E-F6F4431AC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6698" y="530948"/>
            <a:ext cx="5154201" cy="513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07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6" name="Text 2"/>
          <p:cNvSpPr/>
          <p:nvPr/>
        </p:nvSpPr>
        <p:spPr>
          <a:xfrm>
            <a:off x="0" y="75787"/>
            <a:ext cx="8720254" cy="792362"/>
          </a:xfrm>
          <a:prstGeom prst="rect">
            <a:avLst/>
          </a:prstGeom>
          <a:noFill/>
          <a:ln/>
        </p:spPr>
        <p:txBody>
          <a:bodyPr wrap="square" rtlCol="0" anchor="t"/>
          <a:lstStyle/>
          <a:p>
            <a:pPr marL="0" indent="0">
              <a:lnSpc>
                <a:spcPts val="5581"/>
              </a:lnSpc>
              <a:buNone/>
            </a:pPr>
            <a:r>
              <a:rPr lang="en-US" sz="3200" dirty="0">
                <a:solidFill>
                  <a:srgbClr val="5955EB"/>
                </a:solidFill>
                <a:latin typeface="Libre Baskerville" pitchFamily="34" charset="0"/>
              </a:rPr>
              <a:t>Introduction</a:t>
            </a:r>
            <a:endParaRPr lang="en-US" sz="3200" dirty="0"/>
          </a:p>
        </p:txBody>
      </p:sp>
      <p:sp>
        <p:nvSpPr>
          <p:cNvPr id="10" name="Text 6"/>
          <p:cNvSpPr/>
          <p:nvPr/>
        </p:nvSpPr>
        <p:spPr>
          <a:xfrm>
            <a:off x="112450" y="1130731"/>
            <a:ext cx="8918533" cy="6348856"/>
          </a:xfrm>
          <a:prstGeom prst="rect">
            <a:avLst/>
          </a:prstGeom>
          <a:noFill/>
          <a:ln/>
        </p:spPr>
        <p:txBody>
          <a:bodyPr wrap="square" rtlCol="0" anchor="t"/>
          <a:lstStyle/>
          <a:p>
            <a:pPr>
              <a:lnSpc>
                <a:spcPts val="2858"/>
              </a:lnSpc>
            </a:pPr>
            <a:r>
              <a:rPr lang="en-US" sz="1786" dirty="0">
                <a:solidFill>
                  <a:srgbClr val="49495A"/>
                </a:solidFill>
                <a:latin typeface="Open Sans" pitchFamily="34" charset="0"/>
                <a:ea typeface="Open Sans" pitchFamily="34" charset="-122"/>
                <a:cs typeface="Open Sans" pitchFamily="34" charset="-120"/>
              </a:rPr>
              <a:t>Countries like India have experienced a significant digital revolution, driven by plummeting data costs and decreasing cellphone prices. As a result, telecom providers now face intense competition and shrinking profit margins. The ability for customers to easily switch providers due to service quality issues has only intensified this challenge.</a:t>
            </a:r>
          </a:p>
          <a:p>
            <a:pPr>
              <a:lnSpc>
                <a:spcPts val="2858"/>
              </a:lnSpc>
            </a:pPr>
            <a:endParaRPr lang="en-US" sz="1786" dirty="0">
              <a:solidFill>
                <a:srgbClr val="49495A"/>
              </a:solidFill>
              <a:latin typeface="Open Sans" pitchFamily="34" charset="0"/>
              <a:ea typeface="Open Sans" pitchFamily="34" charset="-122"/>
              <a:cs typeface="Open Sans" pitchFamily="34" charset="-120"/>
            </a:endParaRPr>
          </a:p>
          <a:p>
            <a:pPr>
              <a:lnSpc>
                <a:spcPts val="2858"/>
              </a:lnSpc>
            </a:pPr>
            <a:r>
              <a:rPr lang="en-US" sz="1786" dirty="0">
                <a:solidFill>
                  <a:srgbClr val="49495A"/>
                </a:solidFill>
                <a:latin typeface="Open Sans" pitchFamily="34" charset="0"/>
                <a:ea typeface="Open Sans" pitchFamily="34" charset="-122"/>
                <a:cs typeface="Open Sans" pitchFamily="34" charset="-120"/>
              </a:rPr>
              <a:t>Customer churn in the telecom sector poses one of the most critical challenges for service providers worldwide. Retaining existing customers is notably more cost-effective than acquiring new ones.</a:t>
            </a:r>
          </a:p>
          <a:p>
            <a:pPr>
              <a:lnSpc>
                <a:spcPts val="2858"/>
              </a:lnSpc>
            </a:pPr>
            <a:endParaRPr lang="en-US" sz="1786" dirty="0">
              <a:solidFill>
                <a:srgbClr val="49495A"/>
              </a:solidFill>
              <a:latin typeface="Open Sans" pitchFamily="34" charset="0"/>
              <a:ea typeface="Open Sans" pitchFamily="34" charset="-122"/>
              <a:cs typeface="Open Sans" pitchFamily="34" charset="-120"/>
            </a:endParaRPr>
          </a:p>
          <a:p>
            <a:pPr>
              <a:lnSpc>
                <a:spcPts val="2858"/>
              </a:lnSpc>
            </a:pPr>
            <a:r>
              <a:rPr lang="en-US" sz="1786" dirty="0">
                <a:solidFill>
                  <a:srgbClr val="49495A"/>
                </a:solidFill>
                <a:latin typeface="Open Sans" pitchFamily="34" charset="0"/>
                <a:ea typeface="Open Sans" pitchFamily="34" charset="-122"/>
                <a:cs typeface="Open Sans" pitchFamily="34" charset="-120"/>
              </a:rPr>
              <a:t>The goal of this case study is to identify the key factors contributing to customer churn within the telecom industry. By understanding the underlying drivers of churn, we aim to develop a predictive model that can forecast customer churn, enabling companies to proactively address these issues. Such a model would empower companies to retain their customers by offering tailored counteroffers, bundled packages, discounts, and other incentives.</a:t>
            </a:r>
          </a:p>
          <a:p>
            <a:pPr>
              <a:lnSpc>
                <a:spcPts val="2858"/>
              </a:lnSpc>
            </a:pPr>
            <a:endParaRPr lang="en-US" sz="1786" dirty="0">
              <a:solidFill>
                <a:srgbClr val="49495A"/>
              </a:solidFill>
              <a:latin typeface="Open Sans" pitchFamily="34" charset="0"/>
              <a:ea typeface="Open Sans" pitchFamily="34" charset="-122"/>
              <a:cs typeface="Open Sans" pitchFamily="34" charset="-120"/>
            </a:endParaRPr>
          </a:p>
          <a:p>
            <a:pPr marL="0" indent="0">
              <a:lnSpc>
                <a:spcPts val="2858"/>
              </a:lnSpc>
              <a:buNone/>
            </a:pPr>
            <a:endParaRPr lang="en-US" sz="1786" dirty="0">
              <a:solidFill>
                <a:srgbClr val="49495A"/>
              </a:solidFill>
              <a:latin typeface="Open Sans" pitchFamily="34" charset="0"/>
              <a:ea typeface="Open Sans" pitchFamily="34" charset="-122"/>
              <a:cs typeface="Open Sans" pitchFamily="34" charset="-120"/>
            </a:endParaRPr>
          </a:p>
          <a:p>
            <a:pPr marL="0" indent="0">
              <a:lnSpc>
                <a:spcPts val="2858"/>
              </a:lnSpc>
              <a:buNone/>
            </a:pPr>
            <a:endParaRPr lang="en-US" sz="1786" dirty="0"/>
          </a:p>
        </p:txBody>
      </p:sp>
      <p:pic>
        <p:nvPicPr>
          <p:cNvPr id="2050" name="Picture 2" descr="Telecom Customer Churn | Peerlist">
            <a:extLst>
              <a:ext uri="{FF2B5EF4-FFF2-40B4-BE49-F238E27FC236}">
                <a16:creationId xmlns:a16="http://schemas.microsoft.com/office/drawing/2014/main" id="{6866BE1E-7DE3-5771-184A-DEE8533415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2783" y="2083392"/>
            <a:ext cx="5088834" cy="4004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A754-D891-9239-565B-833339E2E89E}"/>
            </a:ext>
          </a:extLst>
        </p:cNvPr>
        <p:cNvGrpSpPr/>
        <p:nvPr/>
      </p:nvGrpSpPr>
      <p:grpSpPr>
        <a:xfrm>
          <a:off x="0" y="0"/>
          <a:ext cx="0" cy="0"/>
          <a:chOff x="0" y="0"/>
          <a:chExt cx="0" cy="0"/>
        </a:xfrm>
      </p:grpSpPr>
      <p:sp>
        <p:nvSpPr>
          <p:cNvPr id="6" name="Text 2">
            <a:extLst>
              <a:ext uri="{FF2B5EF4-FFF2-40B4-BE49-F238E27FC236}">
                <a16:creationId xmlns:a16="http://schemas.microsoft.com/office/drawing/2014/main" id="{11B71543-A0B7-B65B-C371-4E1E8C9E10B9}"/>
              </a:ext>
            </a:extLst>
          </p:cNvPr>
          <p:cNvSpPr/>
          <p:nvPr/>
        </p:nvSpPr>
        <p:spPr>
          <a:xfrm>
            <a:off x="5427" y="-71678"/>
            <a:ext cx="14533533" cy="717699"/>
          </a:xfrm>
          <a:prstGeom prst="rect">
            <a:avLst/>
          </a:prstGeom>
          <a:noFill/>
          <a:ln/>
        </p:spPr>
        <p:txBody>
          <a:bodyPr wrap="square" rtlCol="0" anchor="t"/>
          <a:lstStyle/>
          <a:p>
            <a:pPr marL="0" indent="0">
              <a:lnSpc>
                <a:spcPts val="5233"/>
              </a:lnSpc>
              <a:buNone/>
            </a:pPr>
            <a:r>
              <a:rPr lang="en-US" sz="3200" dirty="0">
                <a:solidFill>
                  <a:srgbClr val="5955EB"/>
                </a:solidFill>
                <a:latin typeface="Libre Baskerville" pitchFamily="34" charset="0"/>
              </a:rPr>
              <a:t>Customer Churn basis type of contract and Paperless Billing</a:t>
            </a:r>
            <a:endParaRPr lang="en-US" sz="3200" dirty="0"/>
          </a:p>
        </p:txBody>
      </p:sp>
      <p:sp>
        <p:nvSpPr>
          <p:cNvPr id="2" name="Text 2">
            <a:extLst>
              <a:ext uri="{FF2B5EF4-FFF2-40B4-BE49-F238E27FC236}">
                <a16:creationId xmlns:a16="http://schemas.microsoft.com/office/drawing/2014/main" id="{F9F42AA9-FBAD-2B76-02D8-85087A4DDE97}"/>
              </a:ext>
            </a:extLst>
          </p:cNvPr>
          <p:cNvSpPr/>
          <p:nvPr/>
        </p:nvSpPr>
        <p:spPr>
          <a:xfrm>
            <a:off x="189857" y="5564128"/>
            <a:ext cx="14349103" cy="2177687"/>
          </a:xfrm>
          <a:prstGeom prst="rect">
            <a:avLst/>
          </a:prstGeom>
          <a:noFill/>
          <a:ln/>
        </p:spPr>
        <p:txBody>
          <a:bodyPr wrap="square" rtlCol="0" anchor="t"/>
          <a:lstStyle/>
          <a:p>
            <a:r>
              <a:rPr lang="en-US" sz="1600" b="1" dirty="0">
                <a:solidFill>
                  <a:srgbClr val="49495A"/>
                </a:solidFill>
                <a:latin typeface="Open Sans" pitchFamily="34" charset="0"/>
                <a:ea typeface="Open Sans" pitchFamily="34" charset="-122"/>
                <a:cs typeface="Open Sans" pitchFamily="34" charset="-120"/>
              </a:rPr>
              <a:t>Observations:</a:t>
            </a:r>
          </a:p>
          <a:p>
            <a:endParaRPr lang="en-US" sz="1786"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Figure 1 shows that 42% customers who have month to month contract are likely to leave, Churn rates are very less for customers who have either one- or 2-year contract; this indicates that company should put efforts to sign up customers for long term contracts like one or two years</a:t>
            </a:r>
          </a:p>
          <a:p>
            <a:pPr indent="-285750">
              <a:buFont typeface="Arial" panose="020B0604020202020204" pitchFamily="34" charset="0"/>
              <a:buChar char="•"/>
            </a:pPr>
            <a:endParaRPr lang="en-US" sz="1786"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Churn rates for customers with paperless billing is nearly 2 times as compared to ones who have not opted for Paperless billing which means that customer prefer to have paper bills rather than being on paperless billing	</a:t>
            </a:r>
          </a:p>
        </p:txBody>
      </p:sp>
      <p:pic>
        <p:nvPicPr>
          <p:cNvPr id="6146" name="Picture 2">
            <a:extLst>
              <a:ext uri="{FF2B5EF4-FFF2-40B4-BE49-F238E27FC236}">
                <a16:creationId xmlns:a16="http://schemas.microsoft.com/office/drawing/2014/main" id="{5F5B9FE9-4EB6-639D-6F6B-E35131FDD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478" y="669058"/>
            <a:ext cx="5154201" cy="51355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32903D7-2237-9DD7-E9F6-F7D895062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5148" y="625422"/>
            <a:ext cx="52578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690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0FB97-3D55-2954-409E-5632F02CD238}"/>
            </a:ext>
          </a:extLst>
        </p:cNvPr>
        <p:cNvGrpSpPr/>
        <p:nvPr/>
      </p:nvGrpSpPr>
      <p:grpSpPr>
        <a:xfrm>
          <a:off x="0" y="0"/>
          <a:ext cx="0" cy="0"/>
          <a:chOff x="0" y="0"/>
          <a:chExt cx="0" cy="0"/>
        </a:xfrm>
      </p:grpSpPr>
      <p:sp>
        <p:nvSpPr>
          <p:cNvPr id="6" name="Text 2">
            <a:extLst>
              <a:ext uri="{FF2B5EF4-FFF2-40B4-BE49-F238E27FC236}">
                <a16:creationId xmlns:a16="http://schemas.microsoft.com/office/drawing/2014/main" id="{3E26217D-E5F9-032A-0919-8A3A9EA697B9}"/>
              </a:ext>
            </a:extLst>
          </p:cNvPr>
          <p:cNvSpPr/>
          <p:nvPr/>
        </p:nvSpPr>
        <p:spPr>
          <a:xfrm>
            <a:off x="5427" y="-71678"/>
            <a:ext cx="14533533" cy="717699"/>
          </a:xfrm>
          <a:prstGeom prst="rect">
            <a:avLst/>
          </a:prstGeom>
          <a:noFill/>
          <a:ln/>
        </p:spPr>
        <p:txBody>
          <a:bodyPr wrap="square" rtlCol="0" anchor="t"/>
          <a:lstStyle/>
          <a:p>
            <a:pPr marL="0" indent="0">
              <a:lnSpc>
                <a:spcPts val="5233"/>
              </a:lnSpc>
              <a:buNone/>
            </a:pPr>
            <a:r>
              <a:rPr lang="en-US" sz="3200" dirty="0">
                <a:solidFill>
                  <a:srgbClr val="5955EB"/>
                </a:solidFill>
                <a:latin typeface="Libre Baskerville" pitchFamily="34" charset="0"/>
              </a:rPr>
              <a:t>Customer Churn basis type payment method</a:t>
            </a:r>
            <a:endParaRPr lang="en-US" sz="3200" dirty="0"/>
          </a:p>
        </p:txBody>
      </p:sp>
      <p:sp>
        <p:nvSpPr>
          <p:cNvPr id="2" name="Text 2">
            <a:extLst>
              <a:ext uri="{FF2B5EF4-FFF2-40B4-BE49-F238E27FC236}">
                <a16:creationId xmlns:a16="http://schemas.microsoft.com/office/drawing/2014/main" id="{B626E729-9C4D-E9F2-4333-BF23CC237AFB}"/>
              </a:ext>
            </a:extLst>
          </p:cNvPr>
          <p:cNvSpPr/>
          <p:nvPr/>
        </p:nvSpPr>
        <p:spPr>
          <a:xfrm>
            <a:off x="189857" y="5820419"/>
            <a:ext cx="14349103" cy="2015641"/>
          </a:xfrm>
          <a:prstGeom prst="rect">
            <a:avLst/>
          </a:prstGeom>
          <a:noFill/>
          <a:ln/>
        </p:spPr>
        <p:txBody>
          <a:bodyPr wrap="square" rtlCol="0" anchor="t"/>
          <a:lstStyle/>
          <a:p>
            <a:r>
              <a:rPr lang="en-US" sz="1800" b="1" dirty="0">
                <a:solidFill>
                  <a:srgbClr val="49495A"/>
                </a:solidFill>
                <a:latin typeface="Open Sans" pitchFamily="34" charset="0"/>
                <a:ea typeface="Open Sans" pitchFamily="34" charset="-122"/>
                <a:cs typeface="Open Sans" pitchFamily="34" charset="-120"/>
              </a:rPr>
              <a:t>Observations:</a:t>
            </a:r>
          </a:p>
          <a:p>
            <a:endParaRPr lang="en-US" sz="1786"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In Figure 1, nearly 45% of the customers who pay by electronic check are likely to leave as compared to other payment methods and the churn rate is lowest for customers who pay by Credit card and are set up on auto pay which is only ~15%</a:t>
            </a:r>
          </a:p>
          <a:p>
            <a:pPr indent="-285750">
              <a:buFont typeface="Arial" panose="020B0604020202020204" pitchFamily="34" charset="0"/>
              <a:buChar char="•"/>
            </a:pPr>
            <a:endParaRPr lang="en-US" sz="1786" dirty="0">
              <a:solidFill>
                <a:srgbClr val="49495A"/>
              </a:solidFill>
              <a:latin typeface="Open Sans" pitchFamily="34" charset="0"/>
              <a:ea typeface="Open Sans" pitchFamily="34" charset="-122"/>
              <a:cs typeface="Open Sans" pitchFamily="34" charset="-120"/>
            </a:endParaRP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In Figure 2, customers who pay by electronic check are also paying higher monthly charges, It is important for the company to encourage these customers to opt for other payment methods before they decide to leave</a:t>
            </a:r>
            <a:endParaRPr lang="en-US" sz="1400" dirty="0">
              <a:latin typeface="Libre Baskerville" pitchFamily="34" charset="0"/>
              <a:ea typeface="Libre Baskerville" pitchFamily="34" charset="-122"/>
              <a:cs typeface="Libre Baskerville" pitchFamily="34" charset="-120"/>
            </a:endParaRPr>
          </a:p>
          <a:p>
            <a:pPr indent="-285750">
              <a:buFont typeface="Arial" panose="020B0604020202020204" pitchFamily="34" charset="0"/>
              <a:buChar char="•"/>
            </a:pPr>
            <a:r>
              <a:rPr lang="en-US" sz="1600" dirty="0">
                <a:latin typeface="Libre Baskerville" pitchFamily="34" charset="0"/>
                <a:ea typeface="Libre Baskerville" pitchFamily="34" charset="-122"/>
                <a:cs typeface="Libre Baskerville" pitchFamily="34" charset="-120"/>
              </a:rPr>
              <a:t>		</a:t>
            </a:r>
          </a:p>
        </p:txBody>
      </p:sp>
      <p:pic>
        <p:nvPicPr>
          <p:cNvPr id="7170" name="Picture 2">
            <a:extLst>
              <a:ext uri="{FF2B5EF4-FFF2-40B4-BE49-F238E27FC236}">
                <a16:creationId xmlns:a16="http://schemas.microsoft.com/office/drawing/2014/main" id="{D305F1F2-93A1-F021-DFBC-A02571A6C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4" y="618110"/>
            <a:ext cx="8129257" cy="518688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CB04BED-B084-4F41-8BD6-445E5F5E9B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0848" y="567547"/>
            <a:ext cx="51816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825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D37F1-9B4E-C536-9655-13ACF79B462E}"/>
            </a:ext>
          </a:extLst>
        </p:cNvPr>
        <p:cNvGrpSpPr/>
        <p:nvPr/>
      </p:nvGrpSpPr>
      <p:grpSpPr>
        <a:xfrm>
          <a:off x="0" y="0"/>
          <a:ext cx="0" cy="0"/>
          <a:chOff x="0" y="0"/>
          <a:chExt cx="0" cy="0"/>
        </a:xfrm>
      </p:grpSpPr>
      <p:sp>
        <p:nvSpPr>
          <p:cNvPr id="6" name="Text 2">
            <a:extLst>
              <a:ext uri="{FF2B5EF4-FFF2-40B4-BE49-F238E27FC236}">
                <a16:creationId xmlns:a16="http://schemas.microsoft.com/office/drawing/2014/main" id="{890B0FED-6AA9-1124-F2C0-CC8ADA147A15}"/>
              </a:ext>
            </a:extLst>
          </p:cNvPr>
          <p:cNvSpPr/>
          <p:nvPr/>
        </p:nvSpPr>
        <p:spPr>
          <a:xfrm>
            <a:off x="0" y="-134327"/>
            <a:ext cx="14150898" cy="781098"/>
          </a:xfrm>
          <a:prstGeom prst="rect">
            <a:avLst/>
          </a:prstGeom>
          <a:noFill/>
          <a:ln/>
        </p:spPr>
        <p:txBody>
          <a:bodyPr wrap="square" rtlCol="0" anchor="t"/>
          <a:lstStyle/>
          <a:p>
            <a:pPr marL="0" indent="0">
              <a:lnSpc>
                <a:spcPts val="5233"/>
              </a:lnSpc>
              <a:buNone/>
            </a:pPr>
            <a:r>
              <a:rPr lang="en-US" sz="3200" dirty="0">
                <a:solidFill>
                  <a:srgbClr val="5955EB"/>
                </a:solidFill>
                <a:latin typeface="Libre Baskerville" pitchFamily="34" charset="0"/>
              </a:rPr>
              <a:t>Customer Churn basis additional services</a:t>
            </a:r>
            <a:endParaRPr lang="en-US" sz="3200" dirty="0"/>
          </a:p>
        </p:txBody>
      </p:sp>
      <p:sp>
        <p:nvSpPr>
          <p:cNvPr id="2" name="Text 2">
            <a:extLst>
              <a:ext uri="{FF2B5EF4-FFF2-40B4-BE49-F238E27FC236}">
                <a16:creationId xmlns:a16="http://schemas.microsoft.com/office/drawing/2014/main" id="{5B61E00C-8061-CDDA-109F-10B3987EF220}"/>
              </a:ext>
            </a:extLst>
          </p:cNvPr>
          <p:cNvSpPr/>
          <p:nvPr/>
        </p:nvSpPr>
        <p:spPr>
          <a:xfrm>
            <a:off x="102868" y="5183198"/>
            <a:ext cx="14784010" cy="2930655"/>
          </a:xfrm>
          <a:prstGeom prst="rect">
            <a:avLst/>
          </a:prstGeom>
          <a:noFill/>
          <a:ln/>
        </p:spPr>
        <p:txBody>
          <a:bodyPr wrap="square" rtlCol="0" anchor="t"/>
          <a:lstStyle/>
          <a:p>
            <a:pPr marL="285750" indent="-285750">
              <a:buFont typeface="Arial" panose="020B0604020202020204" pitchFamily="34" charset="0"/>
              <a:buChar char="•"/>
            </a:pPr>
            <a:endParaRPr lang="en-US" sz="1600" dirty="0">
              <a:latin typeface="Libre Baskerville" pitchFamily="34" charset="0"/>
              <a:ea typeface="Libre Baskerville" pitchFamily="34" charset="-122"/>
              <a:cs typeface="Libre Baskerville" pitchFamily="34" charset="-120"/>
            </a:endParaRPr>
          </a:p>
          <a:p>
            <a:r>
              <a:rPr lang="en-US" sz="1786" b="1" u="sng" dirty="0">
                <a:solidFill>
                  <a:srgbClr val="49495A"/>
                </a:solidFill>
                <a:latin typeface="Open Sans" pitchFamily="34" charset="0"/>
                <a:ea typeface="Open Sans" pitchFamily="34" charset="-122"/>
                <a:cs typeface="Open Sans" pitchFamily="34" charset="-120"/>
              </a:rPr>
              <a:t>Summary of additional services categorical columns</a:t>
            </a:r>
            <a:r>
              <a:rPr lang="en-US" sz="1786" dirty="0">
                <a:solidFill>
                  <a:srgbClr val="49495A"/>
                </a:solidFill>
                <a:latin typeface="Open Sans" pitchFamily="34" charset="0"/>
                <a:ea typeface="Open Sans" pitchFamily="34" charset="-122"/>
                <a:cs typeface="Open Sans" pitchFamily="34" charset="-120"/>
              </a:rPr>
              <a:t> </a:t>
            </a: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Figure 1 shows that nearly 40% customers who have no Online security feature is likely to churn as compared to 14% for customers who do have online security</a:t>
            </a: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Figure 2 shows that nearly 40% customers with no online back up are likely to churn as compared to ones who have online back up</a:t>
            </a: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Fig 3 shows that nearly 40% customers who have not opted for device protection are likely to churn as compared to the ones who do have device protection</a:t>
            </a: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Fig 4 shows, nearly 40% customers who have not opted for Tech Support or have not reached out to Tech support are likely to have more churn rate</a:t>
            </a:r>
          </a:p>
          <a:p>
            <a:pPr indent="-285750">
              <a:buFont typeface="Arial" panose="020B0604020202020204" pitchFamily="34" charset="0"/>
              <a:buChar char="•"/>
            </a:pPr>
            <a:r>
              <a:rPr lang="en-US" sz="1786" dirty="0">
                <a:solidFill>
                  <a:srgbClr val="49495A"/>
                </a:solidFill>
                <a:latin typeface="Open Sans" pitchFamily="34" charset="0"/>
                <a:ea typeface="Open Sans" pitchFamily="34" charset="-122"/>
                <a:cs typeface="Open Sans" pitchFamily="34" charset="-120"/>
              </a:rPr>
              <a:t>In figure 5 &amp; 6, Streaming services or movies do not seem to have impact on churn rates</a:t>
            </a:r>
            <a:r>
              <a:rPr lang="en-US" sz="1600" dirty="0">
                <a:latin typeface="Libre Baskerville" pitchFamily="34" charset="0"/>
                <a:ea typeface="Libre Baskerville" pitchFamily="34" charset="-122"/>
                <a:cs typeface="Libre Baskerville" pitchFamily="34" charset="-120"/>
              </a:rPr>
              <a:t>		</a:t>
            </a:r>
          </a:p>
        </p:txBody>
      </p:sp>
      <p:pic>
        <p:nvPicPr>
          <p:cNvPr id="11266" name="Picture 2">
            <a:extLst>
              <a:ext uri="{FF2B5EF4-FFF2-40B4-BE49-F238E27FC236}">
                <a16:creationId xmlns:a16="http://schemas.microsoft.com/office/drawing/2014/main" id="{B0E93423-59BD-8EC6-A159-836391108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751" y="499069"/>
            <a:ext cx="9080402" cy="481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75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605AC-3CEF-7E2E-2A1F-00F05D87DE9B}"/>
            </a:ext>
          </a:extLst>
        </p:cNvPr>
        <p:cNvGrpSpPr/>
        <p:nvPr/>
      </p:nvGrpSpPr>
      <p:grpSpPr>
        <a:xfrm>
          <a:off x="0" y="0"/>
          <a:ext cx="0" cy="0"/>
          <a:chOff x="0" y="0"/>
          <a:chExt cx="0" cy="0"/>
        </a:xfrm>
      </p:grpSpPr>
      <p:sp>
        <p:nvSpPr>
          <p:cNvPr id="2" name="Text 2">
            <a:extLst>
              <a:ext uri="{FF2B5EF4-FFF2-40B4-BE49-F238E27FC236}">
                <a16:creationId xmlns:a16="http://schemas.microsoft.com/office/drawing/2014/main" id="{0909DB97-75B8-5CDC-8A65-8342C19A72AE}"/>
              </a:ext>
            </a:extLst>
          </p:cNvPr>
          <p:cNvSpPr/>
          <p:nvPr/>
        </p:nvSpPr>
        <p:spPr>
          <a:xfrm>
            <a:off x="129917" y="0"/>
            <a:ext cx="14325822" cy="686331"/>
          </a:xfrm>
          <a:prstGeom prst="rect">
            <a:avLst/>
          </a:prstGeom>
          <a:noFill/>
          <a:ln/>
        </p:spPr>
        <p:txBody>
          <a:bodyPr wrap="square" rtlCol="0" anchor="t"/>
          <a:lstStyle/>
          <a:p>
            <a:pPr marL="0" indent="0">
              <a:lnSpc>
                <a:spcPts val="5233"/>
              </a:lnSpc>
              <a:buNone/>
            </a:pPr>
            <a:r>
              <a:rPr lang="en-US" sz="3200" dirty="0">
                <a:solidFill>
                  <a:srgbClr val="5955EB"/>
                </a:solidFill>
                <a:latin typeface="Libre Baskerville" pitchFamily="34" charset="0"/>
              </a:rPr>
              <a:t>Customer Churn Analysis Summary</a:t>
            </a:r>
            <a:endParaRPr lang="en-US" sz="3200" dirty="0"/>
          </a:p>
        </p:txBody>
      </p:sp>
      <p:sp>
        <p:nvSpPr>
          <p:cNvPr id="3" name="Text 2">
            <a:extLst>
              <a:ext uri="{FF2B5EF4-FFF2-40B4-BE49-F238E27FC236}">
                <a16:creationId xmlns:a16="http://schemas.microsoft.com/office/drawing/2014/main" id="{EFC7E198-4B7F-4517-0F9E-05F4D42D1F83}"/>
              </a:ext>
            </a:extLst>
          </p:cNvPr>
          <p:cNvSpPr/>
          <p:nvPr/>
        </p:nvSpPr>
        <p:spPr>
          <a:xfrm>
            <a:off x="129917" y="724547"/>
            <a:ext cx="14325822" cy="7103468"/>
          </a:xfrm>
          <a:prstGeom prst="rect">
            <a:avLst/>
          </a:prstGeom>
          <a:noFill/>
          <a:ln/>
        </p:spPr>
        <p:txBody>
          <a:bodyPr wrap="square" rtlCol="0" anchor="t"/>
          <a:lstStyle/>
          <a:p>
            <a:pPr>
              <a:buFont typeface="+mj-lt"/>
              <a:buAutoNum type="arabicPeriod"/>
            </a:pPr>
            <a:r>
              <a:rPr lang="en-US" sz="1600" b="1" dirty="0">
                <a:latin typeface="Aptos" panose="020B0004020202020204" pitchFamily="34" charset="0"/>
              </a:rPr>
              <a:t>Overall Churn Rate</a:t>
            </a:r>
            <a:r>
              <a:rPr lang="en-US" sz="1600" dirty="0">
                <a:latin typeface="Aptos" panose="020B0004020202020204" pitchFamily="34" charset="0"/>
              </a:rPr>
              <a:t>:</a:t>
            </a:r>
          </a:p>
          <a:p>
            <a:pPr marL="742950" lvl="1" indent="-285750">
              <a:buFont typeface="+mj-lt"/>
              <a:buAutoNum type="arabicPeriod"/>
            </a:pPr>
            <a:r>
              <a:rPr lang="en-US" sz="1600" dirty="0">
                <a:latin typeface="Aptos" panose="020B0004020202020204" pitchFamily="34" charset="0"/>
              </a:rPr>
              <a:t>Approximately </a:t>
            </a:r>
            <a:r>
              <a:rPr lang="en-US" sz="1600" b="1" dirty="0">
                <a:latin typeface="Aptos" panose="020B0004020202020204" pitchFamily="34" charset="0"/>
              </a:rPr>
              <a:t>27% of customers</a:t>
            </a:r>
            <a:r>
              <a:rPr lang="en-US" sz="1600" dirty="0">
                <a:latin typeface="Aptos" panose="020B0004020202020204" pitchFamily="34" charset="0"/>
              </a:rPr>
              <a:t> leave the company, which means </a:t>
            </a:r>
            <a:r>
              <a:rPr lang="en-US" sz="1600" b="1" dirty="0">
                <a:latin typeface="Aptos" panose="020B0004020202020204" pitchFamily="34" charset="0"/>
              </a:rPr>
              <a:t>1 out of 4 customers</a:t>
            </a:r>
            <a:r>
              <a:rPr lang="en-US" sz="1600" dirty="0">
                <a:latin typeface="Aptos" panose="020B0004020202020204" pitchFamily="34" charset="0"/>
              </a:rPr>
              <a:t> switch to a different service provider.</a:t>
            </a:r>
          </a:p>
          <a:p>
            <a:pPr>
              <a:buFont typeface="+mj-lt"/>
              <a:buAutoNum type="arabicPeriod"/>
            </a:pPr>
            <a:r>
              <a:rPr lang="en-US" sz="1600" b="1" dirty="0">
                <a:latin typeface="Aptos" panose="020B0004020202020204" pitchFamily="34" charset="0"/>
              </a:rPr>
              <a:t>Gender Analysis</a:t>
            </a:r>
            <a:r>
              <a:rPr lang="en-US" sz="1600" dirty="0">
                <a:latin typeface="Aptos" panose="020B0004020202020204" pitchFamily="34" charset="0"/>
              </a:rPr>
              <a:t>:</a:t>
            </a:r>
          </a:p>
          <a:p>
            <a:pPr marL="742950" lvl="1" indent="-285750">
              <a:buFont typeface="+mj-lt"/>
              <a:buAutoNum type="arabicPeriod"/>
            </a:pPr>
            <a:r>
              <a:rPr lang="en-US" sz="1600" b="1" dirty="0">
                <a:latin typeface="Aptos" panose="020B0004020202020204" pitchFamily="34" charset="0"/>
              </a:rPr>
              <a:t>Gender</a:t>
            </a:r>
            <a:r>
              <a:rPr lang="en-US" sz="1600" dirty="0">
                <a:latin typeface="Aptos" panose="020B0004020202020204" pitchFamily="34" charset="0"/>
              </a:rPr>
              <a:t> does not impact the churn rate, indicating that churn behavior is consistent across genders.</a:t>
            </a:r>
          </a:p>
          <a:p>
            <a:pPr>
              <a:buFont typeface="+mj-lt"/>
              <a:buAutoNum type="arabicPeriod"/>
            </a:pPr>
            <a:r>
              <a:rPr lang="en-US" sz="1600" b="1" dirty="0">
                <a:latin typeface="Aptos" panose="020B0004020202020204" pitchFamily="34" charset="0"/>
              </a:rPr>
              <a:t>Age Impact</a:t>
            </a:r>
            <a:r>
              <a:rPr lang="en-US" sz="1600" dirty="0">
                <a:latin typeface="Aptos" panose="020B0004020202020204" pitchFamily="34" charset="0"/>
              </a:rPr>
              <a:t>:</a:t>
            </a:r>
          </a:p>
          <a:p>
            <a:pPr marL="742950" lvl="1" indent="-285750">
              <a:buFont typeface="+mj-lt"/>
              <a:buAutoNum type="arabicPeriod"/>
            </a:pPr>
            <a:r>
              <a:rPr lang="en-US" sz="1600" b="1" dirty="0">
                <a:latin typeface="Aptos" panose="020B0004020202020204" pitchFamily="34" charset="0"/>
              </a:rPr>
              <a:t>Senior Citizens</a:t>
            </a:r>
            <a:r>
              <a:rPr lang="en-US" sz="1600" dirty="0">
                <a:latin typeface="Aptos" panose="020B0004020202020204" pitchFamily="34" charset="0"/>
              </a:rPr>
              <a:t> show a high churn rate of </a:t>
            </a:r>
            <a:r>
              <a:rPr lang="en-US" sz="1600" b="1" dirty="0">
                <a:latin typeface="Aptos" panose="020B0004020202020204" pitchFamily="34" charset="0"/>
              </a:rPr>
              <a:t>40%</a:t>
            </a:r>
            <a:r>
              <a:rPr lang="en-US" sz="1600" dirty="0">
                <a:latin typeface="Aptos" panose="020B0004020202020204" pitchFamily="34" charset="0"/>
              </a:rPr>
              <a:t>, meaning nearly </a:t>
            </a:r>
            <a:r>
              <a:rPr lang="en-US" sz="1600" b="1" dirty="0">
                <a:latin typeface="Aptos" panose="020B0004020202020204" pitchFamily="34" charset="0"/>
              </a:rPr>
              <a:t>2 out of 5 senior customers</a:t>
            </a:r>
            <a:r>
              <a:rPr lang="en-US" sz="1600" dirty="0">
                <a:latin typeface="Aptos" panose="020B0004020202020204" pitchFamily="34" charset="0"/>
              </a:rPr>
              <a:t> are likely to leave.</a:t>
            </a:r>
          </a:p>
          <a:p>
            <a:pPr>
              <a:buFont typeface="+mj-lt"/>
              <a:buAutoNum type="arabicPeriod"/>
            </a:pPr>
            <a:r>
              <a:rPr lang="en-US" sz="1600" b="1" dirty="0">
                <a:latin typeface="Aptos" panose="020B0004020202020204" pitchFamily="34" charset="0"/>
              </a:rPr>
              <a:t>Marital Status</a:t>
            </a:r>
            <a:r>
              <a:rPr lang="en-US" sz="1600" dirty="0">
                <a:latin typeface="Aptos" panose="020B0004020202020204" pitchFamily="34" charset="0"/>
              </a:rPr>
              <a:t>:</a:t>
            </a:r>
          </a:p>
          <a:p>
            <a:pPr marL="742950" lvl="1" indent="-285750">
              <a:buFont typeface="+mj-lt"/>
              <a:buAutoNum type="arabicPeriod"/>
            </a:pPr>
            <a:r>
              <a:rPr lang="en-US" sz="1600" b="1" dirty="0">
                <a:latin typeface="Aptos" panose="020B0004020202020204" pitchFamily="34" charset="0"/>
              </a:rPr>
              <a:t>Single customers</a:t>
            </a:r>
            <a:r>
              <a:rPr lang="en-US" sz="1600" dirty="0">
                <a:latin typeface="Aptos" panose="020B0004020202020204" pitchFamily="34" charset="0"/>
              </a:rPr>
              <a:t> are more prone to churn, with </a:t>
            </a:r>
            <a:r>
              <a:rPr lang="en-US" sz="1600" b="1" dirty="0">
                <a:latin typeface="Aptos" panose="020B0004020202020204" pitchFamily="34" charset="0"/>
              </a:rPr>
              <a:t>1 out of every 3</a:t>
            </a:r>
            <a:r>
              <a:rPr lang="en-US" sz="1600" dirty="0">
                <a:latin typeface="Aptos" panose="020B0004020202020204" pitchFamily="34" charset="0"/>
              </a:rPr>
              <a:t> likely to leave the company.</a:t>
            </a:r>
          </a:p>
          <a:p>
            <a:pPr>
              <a:buFont typeface="+mj-lt"/>
              <a:buAutoNum type="arabicPeriod"/>
            </a:pPr>
            <a:r>
              <a:rPr lang="en-US" sz="1600" b="1" dirty="0">
                <a:latin typeface="Aptos" panose="020B0004020202020204" pitchFamily="34" charset="0"/>
              </a:rPr>
              <a:t>Dependents</a:t>
            </a:r>
            <a:r>
              <a:rPr lang="en-US" sz="1600" dirty="0">
                <a:latin typeface="Aptos" panose="020B0004020202020204" pitchFamily="34" charset="0"/>
              </a:rPr>
              <a:t>:</a:t>
            </a:r>
          </a:p>
          <a:p>
            <a:pPr marL="742950" lvl="1" indent="-285750">
              <a:buFont typeface="+mj-lt"/>
              <a:buAutoNum type="arabicPeriod"/>
            </a:pPr>
            <a:r>
              <a:rPr lang="en-US" sz="1600" b="1" dirty="0">
                <a:latin typeface="Aptos" panose="020B0004020202020204" pitchFamily="34" charset="0"/>
              </a:rPr>
              <a:t>Customers with dependents</a:t>
            </a:r>
            <a:r>
              <a:rPr lang="en-US" sz="1600" dirty="0">
                <a:latin typeface="Aptos" panose="020B0004020202020204" pitchFamily="34" charset="0"/>
              </a:rPr>
              <a:t> have a churn rate of </a:t>
            </a:r>
            <a:r>
              <a:rPr lang="en-US" sz="1600" b="1" dirty="0">
                <a:latin typeface="Aptos" panose="020B0004020202020204" pitchFamily="34" charset="0"/>
              </a:rPr>
              <a:t>30%</a:t>
            </a:r>
            <a:r>
              <a:rPr lang="en-US" sz="1600" dirty="0">
                <a:latin typeface="Aptos" panose="020B0004020202020204" pitchFamily="34" charset="0"/>
              </a:rPr>
              <a:t>, suggesting that </a:t>
            </a:r>
            <a:r>
              <a:rPr lang="en-US" sz="1600" b="1" dirty="0">
                <a:latin typeface="Aptos" panose="020B0004020202020204" pitchFamily="34" charset="0"/>
              </a:rPr>
              <a:t>3 out of 10</a:t>
            </a:r>
            <a:r>
              <a:rPr lang="en-US" sz="1600" dirty="0">
                <a:latin typeface="Aptos" panose="020B0004020202020204" pitchFamily="34" charset="0"/>
              </a:rPr>
              <a:t> such customers may switch services.</a:t>
            </a:r>
          </a:p>
          <a:p>
            <a:pPr>
              <a:buFont typeface="+mj-lt"/>
              <a:buAutoNum type="arabicPeriod"/>
            </a:pPr>
            <a:r>
              <a:rPr lang="en-US" sz="1600" b="1" dirty="0">
                <a:latin typeface="Aptos" panose="020B0004020202020204" pitchFamily="34" charset="0"/>
              </a:rPr>
              <a:t>Customer Tenure</a:t>
            </a:r>
            <a:r>
              <a:rPr lang="en-US" sz="1600" dirty="0">
                <a:latin typeface="Aptos" panose="020B0004020202020204" pitchFamily="34" charset="0"/>
              </a:rPr>
              <a:t>:</a:t>
            </a:r>
          </a:p>
          <a:p>
            <a:pPr marL="742950" lvl="1" indent="-285750">
              <a:buFont typeface="+mj-lt"/>
              <a:buAutoNum type="arabicPeriod"/>
            </a:pPr>
            <a:r>
              <a:rPr lang="en-US" sz="1600" b="1" dirty="0">
                <a:latin typeface="Aptos" panose="020B0004020202020204" pitchFamily="34" charset="0"/>
              </a:rPr>
              <a:t>Retention improves</a:t>
            </a:r>
            <a:r>
              <a:rPr lang="en-US" sz="1600" dirty="0">
                <a:latin typeface="Aptos" panose="020B0004020202020204" pitchFamily="34" charset="0"/>
              </a:rPr>
              <a:t> significantly after customers stay with the company for more than </a:t>
            </a:r>
            <a:r>
              <a:rPr lang="en-US" sz="1600" b="1" dirty="0">
                <a:latin typeface="Aptos" panose="020B0004020202020204" pitchFamily="34" charset="0"/>
              </a:rPr>
              <a:t>10 days</a:t>
            </a:r>
            <a:r>
              <a:rPr lang="en-US" sz="1600" dirty="0">
                <a:latin typeface="Aptos" panose="020B0004020202020204" pitchFamily="34" charset="0"/>
              </a:rPr>
              <a:t>, showing a marked reduction in churn rates for longer-tenured customers.</a:t>
            </a:r>
          </a:p>
          <a:p>
            <a:pPr marL="742950" lvl="1" indent="-285750">
              <a:buFont typeface="+mj-lt"/>
              <a:buAutoNum type="arabicPeriod"/>
            </a:pPr>
            <a:r>
              <a:rPr lang="en-US" sz="1600" dirty="0">
                <a:latin typeface="Aptos" panose="020B0004020202020204" pitchFamily="34" charset="0"/>
              </a:rPr>
              <a:t>The </a:t>
            </a:r>
            <a:r>
              <a:rPr lang="en-US" sz="1600" b="1" dirty="0">
                <a:latin typeface="Aptos" panose="020B0004020202020204" pitchFamily="34" charset="0"/>
              </a:rPr>
              <a:t>median tenure is approximately 30 days</a:t>
            </a:r>
            <a:r>
              <a:rPr lang="en-US" sz="1600" dirty="0">
                <a:latin typeface="Aptos" panose="020B0004020202020204" pitchFamily="34" charset="0"/>
              </a:rPr>
              <a:t>, and the distribution of tenure is symmetrical.</a:t>
            </a:r>
          </a:p>
          <a:p>
            <a:pPr>
              <a:buFont typeface="+mj-lt"/>
              <a:buAutoNum type="arabicPeriod"/>
            </a:pPr>
            <a:r>
              <a:rPr lang="en-US" sz="1600" b="1" dirty="0">
                <a:latin typeface="Aptos" panose="020B0004020202020204" pitchFamily="34" charset="0"/>
              </a:rPr>
              <a:t>Monthly Charges</a:t>
            </a:r>
            <a:r>
              <a:rPr lang="en-US" sz="1600" dirty="0">
                <a:latin typeface="Aptos" panose="020B0004020202020204" pitchFamily="34" charset="0"/>
              </a:rPr>
              <a:t>:</a:t>
            </a:r>
          </a:p>
          <a:p>
            <a:pPr marL="742950" lvl="1" indent="-285750">
              <a:buFont typeface="+mj-lt"/>
              <a:buAutoNum type="arabicPeriod"/>
            </a:pPr>
            <a:r>
              <a:rPr lang="en-US" sz="1600" b="1" dirty="0">
                <a:latin typeface="Aptos" panose="020B0004020202020204" pitchFamily="34" charset="0"/>
              </a:rPr>
              <a:t>Churn rate is notably high</a:t>
            </a:r>
            <a:r>
              <a:rPr lang="en-US" sz="1600" dirty="0">
                <a:latin typeface="Aptos" panose="020B0004020202020204" pitchFamily="34" charset="0"/>
              </a:rPr>
              <a:t> for customers with </a:t>
            </a:r>
            <a:r>
              <a:rPr lang="en-US" sz="1600" b="1" dirty="0">
                <a:latin typeface="Aptos" panose="020B0004020202020204" pitchFamily="34" charset="0"/>
              </a:rPr>
              <a:t>monthly charges between Rs. 70 to Rs. 100</a:t>
            </a:r>
            <a:r>
              <a:rPr lang="en-US" sz="1600" dirty="0">
                <a:latin typeface="Aptos" panose="020B0004020202020204" pitchFamily="34" charset="0"/>
              </a:rPr>
              <a:t>. This indicates that price sensitivity could be a factor influencing customers’ decisions to switch providers.</a:t>
            </a:r>
          </a:p>
          <a:p>
            <a:pPr marL="742950" lvl="1" indent="-285750">
              <a:buFont typeface="+mj-lt"/>
              <a:buAutoNum type="arabicPeriod"/>
            </a:pPr>
            <a:r>
              <a:rPr lang="en-US" sz="1600" dirty="0">
                <a:latin typeface="Aptos" panose="020B0004020202020204" pitchFamily="34" charset="0"/>
              </a:rPr>
              <a:t>The </a:t>
            </a:r>
            <a:r>
              <a:rPr lang="en-US" sz="1600" b="1" dirty="0">
                <a:latin typeface="Aptos" panose="020B0004020202020204" pitchFamily="34" charset="0"/>
              </a:rPr>
              <a:t>median monthly charges </a:t>
            </a:r>
            <a:r>
              <a:rPr lang="en-US" sz="1600" dirty="0">
                <a:latin typeface="Aptos" panose="020B0004020202020204" pitchFamily="34" charset="0"/>
              </a:rPr>
              <a:t>are around Rs. 65.</a:t>
            </a:r>
          </a:p>
          <a:p>
            <a:pPr>
              <a:buFont typeface="+mj-lt"/>
              <a:buAutoNum type="arabicPeriod"/>
            </a:pPr>
            <a:r>
              <a:rPr lang="en-US" sz="1600" b="1" dirty="0">
                <a:latin typeface="Aptos" panose="020B0004020202020204" pitchFamily="34" charset="0"/>
              </a:rPr>
              <a:t>Total Charges</a:t>
            </a:r>
            <a:r>
              <a:rPr lang="en-US" sz="1600" dirty="0">
                <a:latin typeface="Aptos" panose="020B0004020202020204" pitchFamily="34" charset="0"/>
              </a:rPr>
              <a:t>:</a:t>
            </a:r>
          </a:p>
          <a:p>
            <a:pPr marL="742950" lvl="1" indent="-285750">
              <a:buFont typeface="+mj-lt"/>
              <a:buAutoNum type="arabicPeriod"/>
            </a:pPr>
            <a:r>
              <a:rPr lang="en-US" sz="1600" dirty="0">
                <a:latin typeface="Aptos" panose="020B0004020202020204" pitchFamily="34" charset="0"/>
              </a:rPr>
              <a:t>The </a:t>
            </a:r>
            <a:r>
              <a:rPr lang="en-US" sz="1600" b="1" dirty="0">
                <a:latin typeface="Aptos" panose="020B0004020202020204" pitchFamily="34" charset="0"/>
              </a:rPr>
              <a:t>distribution of total charges</a:t>
            </a:r>
            <a:r>
              <a:rPr lang="en-US" sz="1600" dirty="0">
                <a:latin typeface="Aptos" panose="020B0004020202020204" pitchFamily="34" charset="0"/>
              </a:rPr>
              <a:t> is skewed to the right, showing that most customers have accumulated lower total charges.</a:t>
            </a:r>
          </a:p>
          <a:p>
            <a:pPr marL="742950" lvl="1" indent="-285750">
              <a:buFont typeface="+mj-lt"/>
              <a:buAutoNum type="arabicPeriod"/>
            </a:pPr>
            <a:r>
              <a:rPr lang="en-US" sz="1600" b="1" dirty="0">
                <a:latin typeface="Aptos" panose="020B0004020202020204" pitchFamily="34" charset="0"/>
              </a:rPr>
              <a:t>Churn rate decreases</a:t>
            </a:r>
            <a:r>
              <a:rPr lang="en-US" sz="1600" dirty="0">
                <a:latin typeface="Aptos" panose="020B0004020202020204" pitchFamily="34" charset="0"/>
              </a:rPr>
              <a:t> as </a:t>
            </a:r>
            <a:r>
              <a:rPr lang="en-US" sz="1600" b="1" dirty="0">
                <a:latin typeface="Aptos" panose="020B0004020202020204" pitchFamily="34" charset="0"/>
              </a:rPr>
              <a:t>total charges increase</a:t>
            </a:r>
            <a:r>
              <a:rPr lang="en-US" sz="1600" dirty="0">
                <a:latin typeface="Aptos" panose="020B0004020202020204" pitchFamily="34" charset="0"/>
              </a:rPr>
              <a:t>, suggesting that customers who spend more over time are more likely to remain loyal.</a:t>
            </a:r>
          </a:p>
          <a:p>
            <a:pPr marL="285750" indent="-285750">
              <a:buFont typeface="+mj-lt"/>
              <a:buAutoNum type="arabicPeriod"/>
            </a:pPr>
            <a:r>
              <a:rPr lang="en-US" sz="1600" b="1" dirty="0">
                <a:latin typeface="Aptos" panose="020B0004020202020204" pitchFamily="34" charset="0"/>
              </a:rPr>
              <a:t>Internet Services:</a:t>
            </a:r>
          </a:p>
          <a:p>
            <a:pPr marL="742950" lvl="1" indent="-285750">
              <a:buFont typeface="+mj-lt"/>
              <a:buAutoNum type="arabicPeriod"/>
            </a:pPr>
            <a:r>
              <a:rPr lang="en-US" sz="1600" dirty="0">
                <a:latin typeface="Aptos" panose="020B0004020202020204" pitchFamily="34" charset="0"/>
              </a:rPr>
              <a:t>Nearly</a:t>
            </a:r>
            <a:r>
              <a:rPr lang="en-US" sz="1600" b="1" dirty="0">
                <a:latin typeface="Aptos" panose="020B0004020202020204" pitchFamily="34" charset="0"/>
              </a:rPr>
              <a:t> 40% of customers with Fiber Optic </a:t>
            </a:r>
            <a:r>
              <a:rPr lang="en-US" sz="1600" dirty="0">
                <a:latin typeface="Aptos" panose="020B0004020202020204" pitchFamily="34" charset="0"/>
              </a:rPr>
              <a:t>internet service churn, compared to 19% for DSL users</a:t>
            </a:r>
            <a:endParaRPr lang="en-US" sz="1600" b="1" dirty="0">
              <a:latin typeface="Aptos" panose="020B0004020202020204" pitchFamily="34" charset="0"/>
            </a:endParaRPr>
          </a:p>
          <a:p>
            <a:pPr marL="742950" lvl="1" indent="-285750">
              <a:buFont typeface="+mj-lt"/>
              <a:buAutoNum type="arabicPeriod"/>
            </a:pPr>
            <a:r>
              <a:rPr lang="en-US" sz="1600" dirty="0">
                <a:latin typeface="Aptos" panose="020B0004020202020204" pitchFamily="34" charset="0"/>
              </a:rPr>
              <a:t>Fiber Optic customers </a:t>
            </a:r>
            <a:r>
              <a:rPr lang="en-US" sz="1600" b="1" dirty="0">
                <a:latin typeface="Aptos" panose="020B0004020202020204" pitchFamily="34" charset="0"/>
              </a:rPr>
              <a:t>have higher average monthly charges </a:t>
            </a:r>
            <a:r>
              <a:rPr lang="en-US" sz="1600" dirty="0">
                <a:latin typeface="Aptos" panose="020B0004020202020204" pitchFamily="34" charset="0"/>
              </a:rPr>
              <a:t>than DSL customers</a:t>
            </a:r>
            <a:endParaRPr lang="en-US" sz="1600" b="1" dirty="0">
              <a:latin typeface="Aptos" panose="020B0004020202020204" pitchFamily="34" charset="0"/>
            </a:endParaRPr>
          </a:p>
          <a:p>
            <a:pPr marL="285750" indent="-285750">
              <a:buFont typeface="+mj-lt"/>
              <a:buAutoNum type="arabicPeriod"/>
            </a:pPr>
            <a:r>
              <a:rPr lang="en-US" sz="1600" b="1" dirty="0">
                <a:latin typeface="Aptos" panose="020B0004020202020204" pitchFamily="34" charset="0"/>
              </a:rPr>
              <a:t>Additional Services:</a:t>
            </a:r>
          </a:p>
          <a:p>
            <a:pPr marL="742950" lvl="1" indent="-285750">
              <a:buFont typeface="+mj-lt"/>
              <a:buAutoNum type="arabicPeriod"/>
            </a:pPr>
            <a:r>
              <a:rPr lang="en-US" sz="1600" b="1" dirty="0">
                <a:latin typeface="Aptos" panose="020B0004020202020204" pitchFamily="34" charset="0"/>
              </a:rPr>
              <a:t>Churn likelihood is close to 40% among customers without online security, online backup, device protection, or tech support</a:t>
            </a:r>
            <a:r>
              <a:rPr lang="en-US" sz="1600" dirty="0">
                <a:latin typeface="Aptos" panose="020B0004020202020204" pitchFamily="34" charset="0"/>
              </a:rPr>
              <a:t>, whereas customers with these services show significantly lower churn rates</a:t>
            </a:r>
          </a:p>
          <a:p>
            <a:pPr marL="742950" lvl="1" indent="-285750">
              <a:buFont typeface="+mj-lt"/>
              <a:buAutoNum type="arabicPeriod"/>
            </a:pPr>
            <a:r>
              <a:rPr lang="en-US" sz="1600" b="1" dirty="0">
                <a:latin typeface="Aptos" panose="020B0004020202020204" pitchFamily="34" charset="0"/>
              </a:rPr>
              <a:t>Streaming and movie services do not appear </a:t>
            </a:r>
            <a:r>
              <a:rPr lang="en-US" sz="1600" dirty="0">
                <a:latin typeface="Aptos" panose="020B0004020202020204" pitchFamily="34" charset="0"/>
              </a:rPr>
              <a:t>to affect churn rates.</a:t>
            </a:r>
          </a:p>
          <a:p>
            <a:pPr lvl="1"/>
            <a:endParaRPr lang="en-US" sz="1400" dirty="0">
              <a:latin typeface="Aptos" panose="020B0004020202020204" pitchFamily="34" charset="0"/>
            </a:endParaRPr>
          </a:p>
          <a:p>
            <a:pPr lvl="1"/>
            <a:endParaRPr lang="en-US" sz="1400" dirty="0">
              <a:latin typeface="Aptos" panose="020B0004020202020204" pitchFamily="34" charset="0"/>
            </a:endParaRPr>
          </a:p>
          <a:p>
            <a:pPr lvl="1"/>
            <a:endParaRPr lang="en-US" sz="1400" dirty="0">
              <a:latin typeface="Aptos" panose="020B0004020202020204" pitchFamily="34" charset="0"/>
            </a:endParaRPr>
          </a:p>
          <a:p>
            <a:pPr lvl="1"/>
            <a:endParaRPr lang="en-US" sz="1400" dirty="0">
              <a:latin typeface="Aptos" panose="020B0004020202020204" pitchFamily="34" charset="0"/>
            </a:endParaRPr>
          </a:p>
          <a:p>
            <a:pPr lvl="1"/>
            <a:endParaRPr lang="en-US" sz="1400" dirty="0">
              <a:latin typeface="Aptos" panose="020B0004020202020204" pitchFamily="34" charset="0"/>
            </a:endParaRPr>
          </a:p>
          <a:p>
            <a:pPr>
              <a:lnSpc>
                <a:spcPct val="200000"/>
              </a:lnSpc>
            </a:pPr>
            <a:endParaRPr lang="en-US" sz="1200" dirty="0">
              <a:solidFill>
                <a:srgbClr val="5955EB"/>
              </a:solidFill>
              <a:latin typeface="Aptos" panose="020B0004020202020204" pitchFamily="34" charset="0"/>
              <a:ea typeface="Libre Baskerville" pitchFamily="34" charset="-122"/>
              <a:cs typeface="Libre Baskerville" pitchFamily="34" charset="-120"/>
            </a:endParaRPr>
          </a:p>
        </p:txBody>
      </p:sp>
    </p:spTree>
    <p:extLst>
      <p:ext uri="{BB962C8B-B14F-4D97-AF65-F5344CB8AC3E}">
        <p14:creationId xmlns:p14="http://schemas.microsoft.com/office/powerpoint/2010/main" val="1091004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0FE15-E229-8618-B107-2A53435FE2B3}"/>
            </a:ext>
          </a:extLst>
        </p:cNvPr>
        <p:cNvGrpSpPr/>
        <p:nvPr/>
      </p:nvGrpSpPr>
      <p:grpSpPr>
        <a:xfrm>
          <a:off x="0" y="0"/>
          <a:ext cx="0" cy="0"/>
          <a:chOff x="0" y="0"/>
          <a:chExt cx="0" cy="0"/>
        </a:xfrm>
      </p:grpSpPr>
      <p:sp>
        <p:nvSpPr>
          <p:cNvPr id="2" name="Text 2">
            <a:extLst>
              <a:ext uri="{FF2B5EF4-FFF2-40B4-BE49-F238E27FC236}">
                <a16:creationId xmlns:a16="http://schemas.microsoft.com/office/drawing/2014/main" id="{AC7563E3-80A4-EAAA-27B0-33EC3FCE704C}"/>
              </a:ext>
            </a:extLst>
          </p:cNvPr>
          <p:cNvSpPr/>
          <p:nvPr/>
        </p:nvSpPr>
        <p:spPr>
          <a:xfrm>
            <a:off x="129917" y="0"/>
            <a:ext cx="14325822" cy="686331"/>
          </a:xfrm>
          <a:prstGeom prst="rect">
            <a:avLst/>
          </a:prstGeom>
          <a:noFill/>
          <a:ln/>
        </p:spPr>
        <p:txBody>
          <a:bodyPr wrap="square" rtlCol="0" anchor="t"/>
          <a:lstStyle/>
          <a:p>
            <a:pPr marL="0" indent="0">
              <a:lnSpc>
                <a:spcPts val="5233"/>
              </a:lnSpc>
              <a:buNone/>
            </a:pPr>
            <a:r>
              <a:rPr lang="en-US" sz="3200" dirty="0">
                <a:solidFill>
                  <a:srgbClr val="5955EB"/>
                </a:solidFill>
                <a:latin typeface="Libre Baskerville" pitchFamily="34" charset="0"/>
              </a:rPr>
              <a:t>Customer Churn Analysis Summary</a:t>
            </a:r>
            <a:endParaRPr lang="en-US" sz="3200" dirty="0"/>
          </a:p>
        </p:txBody>
      </p:sp>
      <p:sp>
        <p:nvSpPr>
          <p:cNvPr id="3" name="Text 2">
            <a:extLst>
              <a:ext uri="{FF2B5EF4-FFF2-40B4-BE49-F238E27FC236}">
                <a16:creationId xmlns:a16="http://schemas.microsoft.com/office/drawing/2014/main" id="{68561BF0-D1A1-E504-5C21-7664CE518C7A}"/>
              </a:ext>
            </a:extLst>
          </p:cNvPr>
          <p:cNvSpPr/>
          <p:nvPr/>
        </p:nvSpPr>
        <p:spPr>
          <a:xfrm>
            <a:off x="129917" y="724548"/>
            <a:ext cx="14325822" cy="3187696"/>
          </a:xfrm>
          <a:prstGeom prst="rect">
            <a:avLst/>
          </a:prstGeom>
          <a:noFill/>
          <a:ln/>
        </p:spPr>
        <p:txBody>
          <a:bodyPr wrap="square" rtlCol="0" anchor="t"/>
          <a:lstStyle/>
          <a:p>
            <a:r>
              <a:rPr lang="en-US" sz="1600" b="1" dirty="0">
                <a:latin typeface="Aptos" panose="020B0004020202020204" pitchFamily="34" charset="0"/>
              </a:rPr>
              <a:t>11. Customer Contracts</a:t>
            </a:r>
            <a:r>
              <a:rPr lang="en-US" sz="1600" dirty="0">
                <a:latin typeface="Aptos" panose="020B0004020202020204" pitchFamily="34" charset="0"/>
              </a:rPr>
              <a:t>:</a:t>
            </a:r>
          </a:p>
          <a:p>
            <a:pPr marL="742950" lvl="1" indent="-285750">
              <a:buFont typeface="+mj-lt"/>
              <a:buAutoNum type="arabicPeriod"/>
            </a:pPr>
            <a:r>
              <a:rPr lang="en-US" sz="1600" b="1" dirty="0">
                <a:latin typeface="Aptos" panose="020B0004020202020204" pitchFamily="34" charset="0"/>
              </a:rPr>
              <a:t>Nearly 50% of customers are on month-to-month contracts</a:t>
            </a:r>
          </a:p>
          <a:p>
            <a:pPr marL="742950" lvl="1" indent="-285750">
              <a:buFont typeface="+mj-lt"/>
              <a:buAutoNum type="arabicPeriod"/>
            </a:pPr>
            <a:r>
              <a:rPr lang="en-US" sz="1600" b="1" dirty="0">
                <a:latin typeface="Aptos" panose="020B0004020202020204" pitchFamily="34" charset="0"/>
              </a:rPr>
              <a:t>Churn is high (42%) for month-to-month contracts, </a:t>
            </a:r>
            <a:r>
              <a:rPr lang="en-US" sz="1600" dirty="0">
                <a:latin typeface="Aptos" panose="020B0004020202020204" pitchFamily="34" charset="0"/>
              </a:rPr>
              <a:t>while one- and two-year contracts have significantly lower churn rates.</a:t>
            </a:r>
          </a:p>
          <a:p>
            <a:pPr marL="742950" lvl="1" indent="-285750">
              <a:buFont typeface="+mj-lt"/>
              <a:buAutoNum type="arabicPeriod"/>
            </a:pPr>
            <a:r>
              <a:rPr lang="en-US" sz="1600" b="1" dirty="0">
                <a:latin typeface="Aptos" panose="020B0004020202020204" pitchFamily="34" charset="0"/>
              </a:rPr>
              <a:t>Customers with two-year contracts have a very low churn rate of only 3%.</a:t>
            </a:r>
          </a:p>
          <a:p>
            <a:endParaRPr lang="en-US" sz="1600" dirty="0">
              <a:latin typeface="Aptos" panose="020B0004020202020204" pitchFamily="34" charset="0"/>
            </a:endParaRPr>
          </a:p>
          <a:p>
            <a:pPr marL="342900" indent="-342900">
              <a:buAutoNum type="arabicPeriod" startAt="12"/>
            </a:pPr>
            <a:r>
              <a:rPr lang="en-US" sz="1600" b="1" dirty="0">
                <a:latin typeface="Aptos" panose="020B0004020202020204" pitchFamily="34" charset="0"/>
              </a:rPr>
              <a:t>Paperless Billing:</a:t>
            </a:r>
          </a:p>
          <a:p>
            <a:pPr marL="800100" lvl="1" indent="-342900">
              <a:buAutoNum type="arabicPeriod"/>
            </a:pPr>
            <a:r>
              <a:rPr lang="en-US" sz="1600" b="1" dirty="0">
                <a:latin typeface="Aptos" panose="020B0004020202020204" pitchFamily="34" charset="0"/>
              </a:rPr>
              <a:t>60% of customers have chosen paperless billing</a:t>
            </a:r>
          </a:p>
          <a:p>
            <a:pPr marL="800100" lvl="1" indent="-342900">
              <a:buAutoNum type="arabicPeriod"/>
            </a:pPr>
            <a:r>
              <a:rPr lang="en-US" sz="1600" dirty="0">
                <a:latin typeface="Aptos" panose="020B0004020202020204" pitchFamily="34" charset="0"/>
              </a:rPr>
              <a:t>Nearly </a:t>
            </a:r>
            <a:r>
              <a:rPr lang="en-US" sz="1600" b="1" dirty="0">
                <a:latin typeface="Aptos" panose="020B0004020202020204" pitchFamily="34" charset="0"/>
              </a:rPr>
              <a:t>50% of paperless billing customers churn</a:t>
            </a:r>
            <a:r>
              <a:rPr lang="en-US" sz="1600" dirty="0">
                <a:latin typeface="Aptos" panose="020B0004020202020204" pitchFamily="34" charset="0"/>
              </a:rPr>
              <a:t>, compared to just 20% of those with paper billing.</a:t>
            </a:r>
          </a:p>
          <a:p>
            <a:pPr marL="342900" indent="-342900">
              <a:buAutoNum type="arabicPeriod" startAt="12"/>
            </a:pPr>
            <a:endParaRPr lang="en-US" sz="1600" dirty="0">
              <a:latin typeface="Aptos" panose="020B0004020202020204" pitchFamily="34" charset="0"/>
            </a:endParaRPr>
          </a:p>
          <a:p>
            <a:pPr marL="342900" indent="-342900">
              <a:buAutoNum type="arabicPeriod" startAt="12"/>
            </a:pPr>
            <a:r>
              <a:rPr lang="en-US" sz="1600" b="1" dirty="0">
                <a:latin typeface="Aptos" panose="020B0004020202020204" pitchFamily="34" charset="0"/>
              </a:rPr>
              <a:t>Payment Method:</a:t>
            </a:r>
          </a:p>
          <a:p>
            <a:pPr marL="800100" lvl="1" indent="-342900">
              <a:buAutoNum type="arabicPeriod"/>
            </a:pPr>
            <a:r>
              <a:rPr lang="en-US" sz="1600" dirty="0">
                <a:latin typeface="Aptos" panose="020B0004020202020204" pitchFamily="34" charset="0"/>
              </a:rPr>
              <a:t>Nearly </a:t>
            </a:r>
            <a:r>
              <a:rPr lang="en-US" sz="1600" b="1" dirty="0">
                <a:latin typeface="Aptos" panose="020B0004020202020204" pitchFamily="34" charset="0"/>
              </a:rPr>
              <a:t>equal number of customers pay by different </a:t>
            </a:r>
            <a:r>
              <a:rPr lang="en-US" sz="1600" dirty="0">
                <a:latin typeface="Aptos" panose="020B0004020202020204" pitchFamily="34" charset="0"/>
              </a:rPr>
              <a:t>payment methods </a:t>
            </a:r>
          </a:p>
          <a:p>
            <a:pPr marL="800100" lvl="1" indent="-342900">
              <a:buAutoNum type="arabicPeriod"/>
            </a:pPr>
            <a:r>
              <a:rPr lang="en-US" sz="1600" b="1" dirty="0">
                <a:latin typeface="Aptos" panose="020B0004020202020204" pitchFamily="34" charset="0"/>
              </a:rPr>
              <a:t>Almost 45% of customers who pay by electronic check are likely to churn</a:t>
            </a:r>
            <a:r>
              <a:rPr lang="en-US" sz="1600" dirty="0">
                <a:latin typeface="Aptos" panose="020B0004020202020204" pitchFamily="34" charset="0"/>
              </a:rPr>
              <a:t>, a much higher rate than other payment methods</a:t>
            </a:r>
          </a:p>
          <a:p>
            <a:pPr lvl="1"/>
            <a:endParaRPr lang="en-US" sz="1600" dirty="0">
              <a:latin typeface="Aptos" panose="020B0004020202020204" pitchFamily="34" charset="0"/>
            </a:endParaRPr>
          </a:p>
          <a:p>
            <a:pPr marL="742950" lvl="1" indent="-285750">
              <a:buFont typeface="+mj-lt"/>
              <a:buAutoNum type="arabicPeriod"/>
            </a:pPr>
            <a:endParaRPr lang="en-US" sz="1600" dirty="0">
              <a:latin typeface="Aptos" panose="020B0004020202020204" pitchFamily="34" charset="0"/>
            </a:endParaRPr>
          </a:p>
          <a:p>
            <a:pPr lvl="1"/>
            <a:endParaRPr lang="en-US" sz="1400" dirty="0">
              <a:latin typeface="Aptos" panose="020B0004020202020204" pitchFamily="34" charset="0"/>
            </a:endParaRPr>
          </a:p>
          <a:p>
            <a:pPr lvl="1"/>
            <a:endParaRPr lang="en-US" sz="1400" dirty="0">
              <a:latin typeface="Aptos" panose="020B0004020202020204" pitchFamily="34" charset="0"/>
            </a:endParaRPr>
          </a:p>
          <a:p>
            <a:pPr lvl="1"/>
            <a:endParaRPr lang="en-US" sz="1400" dirty="0">
              <a:latin typeface="Aptos" panose="020B0004020202020204" pitchFamily="34" charset="0"/>
            </a:endParaRPr>
          </a:p>
          <a:p>
            <a:pPr lvl="1"/>
            <a:endParaRPr lang="en-US" sz="1400" dirty="0">
              <a:latin typeface="Aptos" panose="020B0004020202020204" pitchFamily="34" charset="0"/>
            </a:endParaRPr>
          </a:p>
          <a:p>
            <a:pPr lvl="1"/>
            <a:endParaRPr lang="en-US" sz="1400" dirty="0">
              <a:latin typeface="Aptos" panose="020B0004020202020204" pitchFamily="34" charset="0"/>
            </a:endParaRPr>
          </a:p>
          <a:p>
            <a:pPr>
              <a:lnSpc>
                <a:spcPct val="200000"/>
              </a:lnSpc>
            </a:pPr>
            <a:endParaRPr lang="en-US" sz="1200" dirty="0">
              <a:solidFill>
                <a:srgbClr val="5955EB"/>
              </a:solidFill>
              <a:latin typeface="Aptos" panose="020B0004020202020204" pitchFamily="34" charset="0"/>
              <a:ea typeface="Libre Baskerville" pitchFamily="34" charset="-122"/>
              <a:cs typeface="Libre Baskerville" pitchFamily="34" charset="-120"/>
            </a:endParaRPr>
          </a:p>
        </p:txBody>
      </p:sp>
    </p:spTree>
    <p:extLst>
      <p:ext uri="{BB962C8B-B14F-4D97-AF65-F5344CB8AC3E}">
        <p14:creationId xmlns:p14="http://schemas.microsoft.com/office/powerpoint/2010/main" val="3852778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210326" y="0"/>
            <a:ext cx="5486400" cy="8229600"/>
          </a:xfrm>
          <a:prstGeom prst="rect">
            <a:avLst/>
          </a:prstGeom>
        </p:spPr>
      </p:pic>
      <p:sp>
        <p:nvSpPr>
          <p:cNvPr id="6" name="Text 2"/>
          <p:cNvSpPr/>
          <p:nvPr/>
        </p:nvSpPr>
        <p:spPr>
          <a:xfrm>
            <a:off x="793790" y="1737812"/>
            <a:ext cx="7556421" cy="2104724"/>
          </a:xfrm>
          <a:prstGeom prst="rect">
            <a:avLst/>
          </a:prstGeom>
          <a:noFill/>
          <a:ln/>
        </p:spPr>
        <p:txBody>
          <a:bodyPr wrap="square" rtlCol="0" anchor="t"/>
          <a:lstStyle/>
          <a:p>
            <a:pPr>
              <a:lnSpc>
                <a:spcPts val="7702"/>
              </a:lnSpc>
            </a:pPr>
            <a:r>
              <a:rPr lang="en-US" sz="6600" dirty="0">
                <a:solidFill>
                  <a:srgbClr val="5955EB"/>
                </a:solidFill>
                <a:latin typeface="Libre Baskerville" pitchFamily="34" charset="0"/>
                <a:ea typeface="Libre Baskerville" pitchFamily="34" charset="-122"/>
                <a:cs typeface="Libre Baskerville" pitchFamily="34" charset="-120"/>
              </a:rPr>
              <a:t>Part 3- Building ML model</a:t>
            </a:r>
            <a:endParaRPr lang="en-US" sz="6600" dirty="0"/>
          </a:p>
          <a:p>
            <a:pPr marL="0" indent="0">
              <a:lnSpc>
                <a:spcPts val="7702"/>
              </a:lnSpc>
              <a:buNone/>
            </a:pPr>
            <a:endParaRPr lang="en-US" sz="6162" dirty="0"/>
          </a:p>
        </p:txBody>
      </p:sp>
      <p:pic>
        <p:nvPicPr>
          <p:cNvPr id="15368" name="Picture 8" descr="Machine Learning Generic Blue icon">
            <a:extLst>
              <a:ext uri="{FF2B5EF4-FFF2-40B4-BE49-F238E27FC236}">
                <a16:creationId xmlns:a16="http://schemas.microsoft.com/office/drawing/2014/main" id="{8FA0E97B-06D4-71F8-DE43-755F7AAA09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5126" y="135636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923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6F783-311C-DF28-E187-FD70AE8FCA6E}"/>
            </a:ext>
          </a:extLst>
        </p:cNvPr>
        <p:cNvGrpSpPr/>
        <p:nvPr/>
      </p:nvGrpSpPr>
      <p:grpSpPr>
        <a:xfrm>
          <a:off x="0" y="0"/>
          <a:ext cx="0" cy="0"/>
          <a:chOff x="0" y="0"/>
          <a:chExt cx="0" cy="0"/>
        </a:xfrm>
      </p:grpSpPr>
      <p:sp>
        <p:nvSpPr>
          <p:cNvPr id="6" name="Text 2">
            <a:extLst>
              <a:ext uri="{FF2B5EF4-FFF2-40B4-BE49-F238E27FC236}">
                <a16:creationId xmlns:a16="http://schemas.microsoft.com/office/drawing/2014/main" id="{EFDE8348-7B43-632E-90AD-0E5CFDC3CEF1}"/>
              </a:ext>
            </a:extLst>
          </p:cNvPr>
          <p:cNvSpPr/>
          <p:nvPr/>
        </p:nvSpPr>
        <p:spPr>
          <a:xfrm>
            <a:off x="61644" y="-21089"/>
            <a:ext cx="12462553" cy="686331"/>
          </a:xfrm>
          <a:prstGeom prst="rect">
            <a:avLst/>
          </a:prstGeom>
          <a:noFill/>
          <a:ln/>
        </p:spPr>
        <p:txBody>
          <a:bodyPr wrap="square" rtlCol="0" anchor="t"/>
          <a:lstStyle/>
          <a:p>
            <a:pPr marL="0" indent="0">
              <a:lnSpc>
                <a:spcPts val="5233"/>
              </a:lnSpc>
              <a:buNone/>
            </a:pPr>
            <a:r>
              <a:rPr lang="en-US" sz="2400" dirty="0">
                <a:solidFill>
                  <a:srgbClr val="5955EB"/>
                </a:solidFill>
                <a:latin typeface="Libre Baskerville" pitchFamily="34" charset="0"/>
              </a:rPr>
              <a:t>Accuracy Scores basis different ML Models using Cross Validation</a:t>
            </a:r>
            <a:endParaRPr lang="en-US" sz="2400" dirty="0"/>
          </a:p>
        </p:txBody>
      </p:sp>
      <p:pic>
        <p:nvPicPr>
          <p:cNvPr id="14338" name="Picture 2" descr="Random, forest, algorithm, data, technology, software icon - Download ...">
            <a:extLst>
              <a:ext uri="{FF2B5EF4-FFF2-40B4-BE49-F238E27FC236}">
                <a16:creationId xmlns:a16="http://schemas.microsoft.com/office/drawing/2014/main" id="{0E3CB713-9189-FC8A-E13D-FD8EC0C50E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29" t="7640" r="9429" b="11217"/>
          <a:stretch/>
        </p:blipFill>
        <p:spPr bwMode="auto">
          <a:xfrm>
            <a:off x="170382" y="4705253"/>
            <a:ext cx="936000" cy="9360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Logistic regression Flaticons Lineal Color icon">
            <a:extLst>
              <a:ext uri="{FF2B5EF4-FFF2-40B4-BE49-F238E27FC236}">
                <a16:creationId xmlns:a16="http://schemas.microsoft.com/office/drawing/2014/main" id="{C7E4C901-DA55-821D-1BD5-33D60DB4B9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815" y="942639"/>
            <a:ext cx="936000" cy="936000"/>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Analysis, analytics, data, decision, tree icon">
            <a:extLst>
              <a:ext uri="{FF2B5EF4-FFF2-40B4-BE49-F238E27FC236}">
                <a16:creationId xmlns:a16="http://schemas.microsoft.com/office/drawing/2014/main" id="{16F3720A-6519-591F-FF10-A51BD05284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352" y="2750535"/>
            <a:ext cx="934950" cy="934950"/>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10" descr="XGBoost Algorithm For Classification And Regression In Machine Learning ...">
            <a:extLst>
              <a:ext uri="{FF2B5EF4-FFF2-40B4-BE49-F238E27FC236}">
                <a16:creationId xmlns:a16="http://schemas.microsoft.com/office/drawing/2014/main" id="{0C69692B-88CB-05DF-1C4F-88249228B37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5465" t="6669" r="1883" b="5179"/>
          <a:stretch/>
        </p:blipFill>
        <p:spPr bwMode="auto">
          <a:xfrm>
            <a:off x="171432" y="6572171"/>
            <a:ext cx="955747" cy="936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712A71F-3532-C3DC-BD24-9E4487CAFDE5}"/>
              </a:ext>
            </a:extLst>
          </p:cNvPr>
          <p:cNvSpPr txBox="1"/>
          <p:nvPr/>
        </p:nvSpPr>
        <p:spPr>
          <a:xfrm>
            <a:off x="-1010621" y="1920717"/>
            <a:ext cx="3298005" cy="523220"/>
          </a:xfrm>
          <a:prstGeom prst="rect">
            <a:avLst/>
          </a:prstGeom>
          <a:noFill/>
        </p:spPr>
        <p:txBody>
          <a:bodyPr wrap="square" rtlCol="0">
            <a:spAutoFit/>
          </a:bodyPr>
          <a:lstStyle/>
          <a:p>
            <a:pPr algn="ctr"/>
            <a:r>
              <a:rPr lang="en-US" sz="1400" dirty="0">
                <a:latin typeface="Aptos" panose="020B0004020202020204" pitchFamily="34" charset="0"/>
              </a:rPr>
              <a:t>Logistic </a:t>
            </a:r>
          </a:p>
          <a:p>
            <a:pPr algn="ctr"/>
            <a:r>
              <a:rPr lang="en-US" sz="1400" dirty="0">
                <a:latin typeface="Aptos" panose="020B0004020202020204" pitchFamily="34" charset="0"/>
              </a:rPr>
              <a:t>Regression</a:t>
            </a:r>
            <a:endParaRPr lang="en-IN" sz="1400" dirty="0">
              <a:latin typeface="Aptos" panose="020B0004020202020204" pitchFamily="34" charset="0"/>
            </a:endParaRPr>
          </a:p>
        </p:txBody>
      </p:sp>
      <p:sp>
        <p:nvSpPr>
          <p:cNvPr id="9" name="TextBox 8">
            <a:extLst>
              <a:ext uri="{FF2B5EF4-FFF2-40B4-BE49-F238E27FC236}">
                <a16:creationId xmlns:a16="http://schemas.microsoft.com/office/drawing/2014/main" id="{D98B3F87-1E5B-55B8-8775-9123E003FBF2}"/>
              </a:ext>
            </a:extLst>
          </p:cNvPr>
          <p:cNvSpPr txBox="1"/>
          <p:nvPr/>
        </p:nvSpPr>
        <p:spPr>
          <a:xfrm>
            <a:off x="-1046778" y="3845420"/>
            <a:ext cx="3298005" cy="523220"/>
          </a:xfrm>
          <a:prstGeom prst="rect">
            <a:avLst/>
          </a:prstGeom>
          <a:noFill/>
        </p:spPr>
        <p:txBody>
          <a:bodyPr wrap="square" rtlCol="0">
            <a:spAutoFit/>
          </a:bodyPr>
          <a:lstStyle/>
          <a:p>
            <a:pPr algn="ctr"/>
            <a:r>
              <a:rPr lang="en-US" sz="1400" dirty="0">
                <a:latin typeface="Aptos" panose="020B0004020202020204" pitchFamily="34" charset="0"/>
              </a:rPr>
              <a:t>Decision </a:t>
            </a:r>
          </a:p>
          <a:p>
            <a:pPr algn="ctr"/>
            <a:r>
              <a:rPr lang="en-US" sz="1400" dirty="0">
                <a:latin typeface="Aptos" panose="020B0004020202020204" pitchFamily="34" charset="0"/>
              </a:rPr>
              <a:t>Tree</a:t>
            </a:r>
            <a:endParaRPr lang="en-IN" sz="1400" dirty="0">
              <a:latin typeface="Aptos" panose="020B0004020202020204" pitchFamily="34" charset="0"/>
            </a:endParaRPr>
          </a:p>
        </p:txBody>
      </p:sp>
      <p:sp>
        <p:nvSpPr>
          <p:cNvPr id="10" name="TextBox 9">
            <a:extLst>
              <a:ext uri="{FF2B5EF4-FFF2-40B4-BE49-F238E27FC236}">
                <a16:creationId xmlns:a16="http://schemas.microsoft.com/office/drawing/2014/main" id="{FBA74900-C8F6-697E-49BA-03E98B7AA76E}"/>
              </a:ext>
            </a:extLst>
          </p:cNvPr>
          <p:cNvSpPr txBox="1"/>
          <p:nvPr/>
        </p:nvSpPr>
        <p:spPr>
          <a:xfrm>
            <a:off x="-1010622" y="5644443"/>
            <a:ext cx="3298005" cy="523220"/>
          </a:xfrm>
          <a:prstGeom prst="rect">
            <a:avLst/>
          </a:prstGeom>
          <a:noFill/>
        </p:spPr>
        <p:txBody>
          <a:bodyPr wrap="square" rtlCol="0">
            <a:spAutoFit/>
          </a:bodyPr>
          <a:lstStyle/>
          <a:p>
            <a:pPr algn="ctr"/>
            <a:r>
              <a:rPr lang="en-US" sz="1400" dirty="0">
                <a:latin typeface="Aptos" panose="020B0004020202020204" pitchFamily="34" charset="0"/>
              </a:rPr>
              <a:t>Random </a:t>
            </a:r>
          </a:p>
          <a:p>
            <a:pPr algn="ctr"/>
            <a:r>
              <a:rPr lang="en-US" sz="1400" dirty="0">
                <a:latin typeface="Aptos" panose="020B0004020202020204" pitchFamily="34" charset="0"/>
              </a:rPr>
              <a:t>Forest</a:t>
            </a:r>
            <a:endParaRPr lang="en-IN" sz="1400" dirty="0">
              <a:latin typeface="Aptos" panose="020B0004020202020204" pitchFamily="34" charset="0"/>
            </a:endParaRPr>
          </a:p>
        </p:txBody>
      </p:sp>
      <p:sp>
        <p:nvSpPr>
          <p:cNvPr id="11" name="TextBox 10">
            <a:extLst>
              <a:ext uri="{FF2B5EF4-FFF2-40B4-BE49-F238E27FC236}">
                <a16:creationId xmlns:a16="http://schemas.microsoft.com/office/drawing/2014/main" id="{1F8EFE81-6E42-8D0D-BF24-8271504B34CE}"/>
              </a:ext>
            </a:extLst>
          </p:cNvPr>
          <p:cNvSpPr txBox="1"/>
          <p:nvPr/>
        </p:nvSpPr>
        <p:spPr>
          <a:xfrm>
            <a:off x="-1010623" y="7580020"/>
            <a:ext cx="3298005" cy="307777"/>
          </a:xfrm>
          <a:prstGeom prst="rect">
            <a:avLst/>
          </a:prstGeom>
          <a:noFill/>
        </p:spPr>
        <p:txBody>
          <a:bodyPr wrap="square" rtlCol="0">
            <a:spAutoFit/>
          </a:bodyPr>
          <a:lstStyle/>
          <a:p>
            <a:pPr algn="ctr"/>
            <a:r>
              <a:rPr lang="en-US" sz="1400" dirty="0" err="1">
                <a:latin typeface="Aptos" panose="020B0004020202020204" pitchFamily="34" charset="0"/>
              </a:rPr>
              <a:t>XGBoost</a:t>
            </a:r>
            <a:r>
              <a:rPr lang="en-US" sz="1400" dirty="0">
                <a:latin typeface="Aptos" panose="020B0004020202020204" pitchFamily="34" charset="0"/>
              </a:rPr>
              <a:t> </a:t>
            </a:r>
          </a:p>
        </p:txBody>
      </p:sp>
      <p:cxnSp>
        <p:nvCxnSpPr>
          <p:cNvPr id="3" name="Straight Connector 2">
            <a:extLst>
              <a:ext uri="{FF2B5EF4-FFF2-40B4-BE49-F238E27FC236}">
                <a16:creationId xmlns:a16="http://schemas.microsoft.com/office/drawing/2014/main" id="{A4C13ADC-FA57-ED08-12C6-F092EDC2394C}"/>
              </a:ext>
            </a:extLst>
          </p:cNvPr>
          <p:cNvCxnSpPr>
            <a:cxnSpLocks/>
          </p:cNvCxnSpPr>
          <p:nvPr/>
        </p:nvCxnSpPr>
        <p:spPr>
          <a:xfrm>
            <a:off x="544529" y="2465802"/>
            <a:ext cx="13582436"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911128-C742-F627-563B-4E4BAE1559A7}"/>
              </a:ext>
            </a:extLst>
          </p:cNvPr>
          <p:cNvCxnSpPr>
            <a:cxnSpLocks/>
          </p:cNvCxnSpPr>
          <p:nvPr/>
        </p:nvCxnSpPr>
        <p:spPr>
          <a:xfrm>
            <a:off x="501723" y="4392126"/>
            <a:ext cx="13582436"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B07E45-D37B-B530-4DC4-7F0221B99E19}"/>
              </a:ext>
            </a:extLst>
          </p:cNvPr>
          <p:cNvCxnSpPr>
            <a:cxnSpLocks/>
          </p:cNvCxnSpPr>
          <p:nvPr/>
        </p:nvCxnSpPr>
        <p:spPr>
          <a:xfrm>
            <a:off x="531668" y="6277301"/>
            <a:ext cx="13582436"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3B5C9CEC-CD7A-4F98-8F3B-D8F581CB47F8}"/>
              </a:ext>
            </a:extLst>
          </p:cNvPr>
          <p:cNvSpPr/>
          <p:nvPr/>
        </p:nvSpPr>
        <p:spPr>
          <a:xfrm>
            <a:off x="1794506" y="687107"/>
            <a:ext cx="2342508" cy="8277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Accuracy Score</a:t>
            </a:r>
            <a:endParaRPr lang="en-IN" dirty="0">
              <a:solidFill>
                <a:schemeClr val="tx1"/>
              </a:solidFill>
              <a:latin typeface="Aptos" panose="020B0004020202020204" pitchFamily="34" charset="0"/>
            </a:endParaRPr>
          </a:p>
        </p:txBody>
      </p:sp>
      <p:sp>
        <p:nvSpPr>
          <p:cNvPr id="15" name="Rectangle: Rounded Corners 14">
            <a:extLst>
              <a:ext uri="{FF2B5EF4-FFF2-40B4-BE49-F238E27FC236}">
                <a16:creationId xmlns:a16="http://schemas.microsoft.com/office/drawing/2014/main" id="{6E3566B1-A9B1-1A41-BACE-F6F1A2932034}"/>
              </a:ext>
            </a:extLst>
          </p:cNvPr>
          <p:cNvSpPr/>
          <p:nvPr/>
        </p:nvSpPr>
        <p:spPr>
          <a:xfrm>
            <a:off x="1827065" y="2723757"/>
            <a:ext cx="2342508" cy="8277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Accuracy Score:</a:t>
            </a:r>
            <a:endParaRPr lang="en-IN" dirty="0">
              <a:solidFill>
                <a:schemeClr val="tx1"/>
              </a:solidFill>
              <a:latin typeface="Aptos" panose="020B0004020202020204" pitchFamily="34" charset="0"/>
            </a:endParaRPr>
          </a:p>
        </p:txBody>
      </p:sp>
      <p:sp>
        <p:nvSpPr>
          <p:cNvPr id="16" name="Rectangle: Rounded Corners 15">
            <a:extLst>
              <a:ext uri="{FF2B5EF4-FFF2-40B4-BE49-F238E27FC236}">
                <a16:creationId xmlns:a16="http://schemas.microsoft.com/office/drawing/2014/main" id="{E45CFB16-D70B-8131-CFB9-60C869D7E919}"/>
              </a:ext>
            </a:extLst>
          </p:cNvPr>
          <p:cNvSpPr/>
          <p:nvPr/>
        </p:nvSpPr>
        <p:spPr>
          <a:xfrm>
            <a:off x="1908013" y="4680895"/>
            <a:ext cx="2342508" cy="8277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Accuracy Score:</a:t>
            </a:r>
            <a:endParaRPr lang="en-IN" dirty="0">
              <a:solidFill>
                <a:schemeClr val="tx1"/>
              </a:solidFill>
              <a:latin typeface="Aptos" panose="020B0004020202020204" pitchFamily="34" charset="0"/>
            </a:endParaRPr>
          </a:p>
        </p:txBody>
      </p:sp>
      <p:sp>
        <p:nvSpPr>
          <p:cNvPr id="17" name="Rectangle: Rounded Corners 16">
            <a:extLst>
              <a:ext uri="{FF2B5EF4-FFF2-40B4-BE49-F238E27FC236}">
                <a16:creationId xmlns:a16="http://schemas.microsoft.com/office/drawing/2014/main" id="{2FFD5D9A-A88E-C054-3CBE-592C6E6B53D6}"/>
              </a:ext>
            </a:extLst>
          </p:cNvPr>
          <p:cNvSpPr/>
          <p:nvPr/>
        </p:nvSpPr>
        <p:spPr>
          <a:xfrm>
            <a:off x="1866804" y="6542424"/>
            <a:ext cx="2342508" cy="8277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Accuracy Score:</a:t>
            </a:r>
            <a:endParaRPr lang="en-IN" dirty="0">
              <a:solidFill>
                <a:schemeClr val="tx1"/>
              </a:solidFill>
              <a:latin typeface="Aptos" panose="020B0004020202020204" pitchFamily="34" charset="0"/>
            </a:endParaRPr>
          </a:p>
        </p:txBody>
      </p:sp>
      <p:sp>
        <p:nvSpPr>
          <p:cNvPr id="23" name="TextBox 22">
            <a:extLst>
              <a:ext uri="{FF2B5EF4-FFF2-40B4-BE49-F238E27FC236}">
                <a16:creationId xmlns:a16="http://schemas.microsoft.com/office/drawing/2014/main" id="{50C38C3D-90F7-CA4C-6C1C-5B9EEC7C87BB}"/>
              </a:ext>
            </a:extLst>
          </p:cNvPr>
          <p:cNvSpPr txBox="1"/>
          <p:nvPr/>
        </p:nvSpPr>
        <p:spPr>
          <a:xfrm>
            <a:off x="1935260" y="1621017"/>
            <a:ext cx="2179452" cy="707886"/>
          </a:xfrm>
          <a:prstGeom prst="rect">
            <a:avLst/>
          </a:prstGeom>
          <a:noFill/>
        </p:spPr>
        <p:txBody>
          <a:bodyPr wrap="square" rtlCol="0">
            <a:spAutoFit/>
          </a:bodyPr>
          <a:lstStyle/>
          <a:p>
            <a:pPr algn="ctr"/>
            <a:r>
              <a:rPr lang="en-US" sz="4000" dirty="0">
                <a:latin typeface="Aptos" panose="020B0004020202020204" pitchFamily="34" charset="0"/>
              </a:rPr>
              <a:t>76.89%</a:t>
            </a:r>
            <a:endParaRPr lang="en-IN" sz="4000" dirty="0">
              <a:latin typeface="Aptos" panose="020B0004020202020204" pitchFamily="34" charset="0"/>
            </a:endParaRPr>
          </a:p>
        </p:txBody>
      </p:sp>
      <p:sp>
        <p:nvSpPr>
          <p:cNvPr id="24" name="TextBox 23">
            <a:extLst>
              <a:ext uri="{FF2B5EF4-FFF2-40B4-BE49-F238E27FC236}">
                <a16:creationId xmlns:a16="http://schemas.microsoft.com/office/drawing/2014/main" id="{079BC98E-7A8F-7DC9-C438-2DCA00435162}"/>
              </a:ext>
            </a:extLst>
          </p:cNvPr>
          <p:cNvSpPr txBox="1"/>
          <p:nvPr/>
        </p:nvSpPr>
        <p:spPr>
          <a:xfrm>
            <a:off x="1909574" y="3563267"/>
            <a:ext cx="2230823" cy="707886"/>
          </a:xfrm>
          <a:prstGeom prst="rect">
            <a:avLst/>
          </a:prstGeom>
          <a:noFill/>
        </p:spPr>
        <p:txBody>
          <a:bodyPr wrap="square" rtlCol="0">
            <a:spAutoFit/>
          </a:bodyPr>
          <a:lstStyle/>
          <a:p>
            <a:pPr algn="ctr"/>
            <a:r>
              <a:rPr lang="en-US" sz="4000" dirty="0">
                <a:latin typeface="Aptos" panose="020B0004020202020204" pitchFamily="34" charset="0"/>
              </a:rPr>
              <a:t>79.04%</a:t>
            </a:r>
            <a:endParaRPr lang="en-IN" sz="4000" dirty="0">
              <a:latin typeface="Aptos" panose="020B0004020202020204" pitchFamily="34" charset="0"/>
            </a:endParaRPr>
          </a:p>
        </p:txBody>
      </p:sp>
      <p:sp>
        <p:nvSpPr>
          <p:cNvPr id="25" name="TextBox 24">
            <a:extLst>
              <a:ext uri="{FF2B5EF4-FFF2-40B4-BE49-F238E27FC236}">
                <a16:creationId xmlns:a16="http://schemas.microsoft.com/office/drawing/2014/main" id="{240E917F-5819-E5E3-A12F-142A25B5DD95}"/>
              </a:ext>
            </a:extLst>
          </p:cNvPr>
          <p:cNvSpPr txBox="1"/>
          <p:nvPr/>
        </p:nvSpPr>
        <p:spPr>
          <a:xfrm>
            <a:off x="2019698" y="5534194"/>
            <a:ext cx="2230823" cy="707886"/>
          </a:xfrm>
          <a:prstGeom prst="rect">
            <a:avLst/>
          </a:prstGeom>
          <a:noFill/>
        </p:spPr>
        <p:txBody>
          <a:bodyPr wrap="square" rtlCol="0">
            <a:spAutoFit/>
          </a:bodyPr>
          <a:lstStyle/>
          <a:p>
            <a:pPr algn="ctr"/>
            <a:r>
              <a:rPr lang="en-US" sz="4000" dirty="0">
                <a:solidFill>
                  <a:srgbClr val="00B050"/>
                </a:solidFill>
                <a:latin typeface="Aptos" panose="020B0004020202020204" pitchFamily="34" charset="0"/>
              </a:rPr>
              <a:t>84.61%</a:t>
            </a:r>
            <a:endParaRPr lang="en-IN" sz="4000" dirty="0">
              <a:solidFill>
                <a:srgbClr val="00B050"/>
              </a:solidFill>
              <a:latin typeface="Aptos" panose="020B0004020202020204" pitchFamily="34" charset="0"/>
            </a:endParaRPr>
          </a:p>
        </p:txBody>
      </p:sp>
      <p:sp>
        <p:nvSpPr>
          <p:cNvPr id="26" name="TextBox 25">
            <a:extLst>
              <a:ext uri="{FF2B5EF4-FFF2-40B4-BE49-F238E27FC236}">
                <a16:creationId xmlns:a16="http://schemas.microsoft.com/office/drawing/2014/main" id="{36E36DE3-1348-62C0-9F6E-EB4B21FE9205}"/>
              </a:ext>
            </a:extLst>
          </p:cNvPr>
          <p:cNvSpPr txBox="1"/>
          <p:nvPr/>
        </p:nvSpPr>
        <p:spPr>
          <a:xfrm>
            <a:off x="1944948" y="7410013"/>
            <a:ext cx="2230823" cy="707886"/>
          </a:xfrm>
          <a:prstGeom prst="rect">
            <a:avLst/>
          </a:prstGeom>
          <a:noFill/>
        </p:spPr>
        <p:txBody>
          <a:bodyPr wrap="square" rtlCol="0">
            <a:spAutoFit/>
          </a:bodyPr>
          <a:lstStyle/>
          <a:p>
            <a:pPr algn="ctr"/>
            <a:r>
              <a:rPr lang="en-US" sz="4000" dirty="0">
                <a:latin typeface="Aptos" panose="020B0004020202020204" pitchFamily="34" charset="0"/>
              </a:rPr>
              <a:t>84.15%</a:t>
            </a:r>
            <a:endParaRPr lang="en-IN" sz="4000" dirty="0">
              <a:latin typeface="Aptos" panose="020B0004020202020204" pitchFamily="34" charset="0"/>
            </a:endParaRPr>
          </a:p>
        </p:txBody>
      </p:sp>
      <p:pic>
        <p:nvPicPr>
          <p:cNvPr id="1026" name="Picture 2" descr="Check mark vector icon. Checkmark right symbol tick sign. Ok button ...">
            <a:extLst>
              <a:ext uri="{FF2B5EF4-FFF2-40B4-BE49-F238E27FC236}">
                <a16:creationId xmlns:a16="http://schemas.microsoft.com/office/drawing/2014/main" id="{548BD0B1-6C9E-43F4-8231-3A84B140A12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778" t="19418" r="4778" b="15259"/>
          <a:stretch/>
        </p:blipFill>
        <p:spPr bwMode="auto">
          <a:xfrm>
            <a:off x="12969041" y="4501314"/>
            <a:ext cx="1661359" cy="127012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9DB16C80-C719-B107-5A49-F519815A909B}"/>
              </a:ext>
            </a:extLst>
          </p:cNvPr>
          <p:cNvSpPr/>
          <p:nvPr/>
        </p:nvSpPr>
        <p:spPr>
          <a:xfrm>
            <a:off x="10428763" y="662578"/>
            <a:ext cx="2342508" cy="8277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F1 Score</a:t>
            </a:r>
            <a:endParaRPr lang="en-IN" dirty="0">
              <a:solidFill>
                <a:schemeClr val="tx1"/>
              </a:solidFill>
              <a:latin typeface="Aptos" panose="020B0004020202020204" pitchFamily="34" charset="0"/>
            </a:endParaRPr>
          </a:p>
        </p:txBody>
      </p:sp>
      <p:sp>
        <p:nvSpPr>
          <p:cNvPr id="4" name="TextBox 3">
            <a:extLst>
              <a:ext uri="{FF2B5EF4-FFF2-40B4-BE49-F238E27FC236}">
                <a16:creationId xmlns:a16="http://schemas.microsoft.com/office/drawing/2014/main" id="{009E2470-7599-F654-96DE-BDF94D025159}"/>
              </a:ext>
            </a:extLst>
          </p:cNvPr>
          <p:cNvSpPr txBox="1"/>
          <p:nvPr/>
        </p:nvSpPr>
        <p:spPr>
          <a:xfrm>
            <a:off x="10484518" y="1516942"/>
            <a:ext cx="2179452" cy="707886"/>
          </a:xfrm>
          <a:prstGeom prst="rect">
            <a:avLst/>
          </a:prstGeom>
          <a:noFill/>
        </p:spPr>
        <p:txBody>
          <a:bodyPr wrap="square" rtlCol="0">
            <a:spAutoFit/>
          </a:bodyPr>
          <a:lstStyle/>
          <a:p>
            <a:pPr algn="ctr"/>
            <a:r>
              <a:rPr lang="en-US" sz="4000" dirty="0">
                <a:latin typeface="Aptos" panose="020B0004020202020204" pitchFamily="34" charset="0"/>
              </a:rPr>
              <a:t>77.00%</a:t>
            </a:r>
            <a:endParaRPr lang="en-IN" sz="4000" dirty="0">
              <a:latin typeface="Aptos" panose="020B0004020202020204" pitchFamily="34" charset="0"/>
            </a:endParaRPr>
          </a:p>
        </p:txBody>
      </p:sp>
      <p:sp>
        <p:nvSpPr>
          <p:cNvPr id="5" name="Rectangle: Rounded Corners 4">
            <a:extLst>
              <a:ext uri="{FF2B5EF4-FFF2-40B4-BE49-F238E27FC236}">
                <a16:creationId xmlns:a16="http://schemas.microsoft.com/office/drawing/2014/main" id="{26F2B317-5224-1274-77DE-A3FECB7042BA}"/>
              </a:ext>
            </a:extLst>
          </p:cNvPr>
          <p:cNvSpPr/>
          <p:nvPr/>
        </p:nvSpPr>
        <p:spPr>
          <a:xfrm>
            <a:off x="4645500" y="672242"/>
            <a:ext cx="2342508" cy="8277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Precision</a:t>
            </a:r>
            <a:endParaRPr lang="en-IN" dirty="0">
              <a:solidFill>
                <a:schemeClr val="tx1"/>
              </a:solidFill>
              <a:latin typeface="Aptos" panose="020B0004020202020204" pitchFamily="34" charset="0"/>
            </a:endParaRPr>
          </a:p>
        </p:txBody>
      </p:sp>
      <p:sp>
        <p:nvSpPr>
          <p:cNvPr id="7" name="TextBox 6">
            <a:extLst>
              <a:ext uri="{FF2B5EF4-FFF2-40B4-BE49-F238E27FC236}">
                <a16:creationId xmlns:a16="http://schemas.microsoft.com/office/drawing/2014/main" id="{A84306F8-6BD4-E287-A44D-5F1F8487477C}"/>
              </a:ext>
            </a:extLst>
          </p:cNvPr>
          <p:cNvSpPr txBox="1"/>
          <p:nvPr/>
        </p:nvSpPr>
        <p:spPr>
          <a:xfrm>
            <a:off x="4741650" y="1583850"/>
            <a:ext cx="2179452" cy="707886"/>
          </a:xfrm>
          <a:prstGeom prst="rect">
            <a:avLst/>
          </a:prstGeom>
          <a:noFill/>
        </p:spPr>
        <p:txBody>
          <a:bodyPr wrap="square" rtlCol="0">
            <a:spAutoFit/>
          </a:bodyPr>
          <a:lstStyle/>
          <a:p>
            <a:pPr algn="ctr"/>
            <a:r>
              <a:rPr lang="en-US" sz="4000" dirty="0">
                <a:latin typeface="Aptos" panose="020B0004020202020204" pitchFamily="34" charset="0"/>
              </a:rPr>
              <a:t>74.00%</a:t>
            </a:r>
            <a:endParaRPr lang="en-IN" sz="4000" dirty="0">
              <a:latin typeface="Aptos" panose="020B0004020202020204" pitchFamily="34" charset="0"/>
            </a:endParaRPr>
          </a:p>
        </p:txBody>
      </p:sp>
      <p:sp>
        <p:nvSpPr>
          <p:cNvPr id="19" name="Rectangle: Rounded Corners 18">
            <a:extLst>
              <a:ext uri="{FF2B5EF4-FFF2-40B4-BE49-F238E27FC236}">
                <a16:creationId xmlns:a16="http://schemas.microsoft.com/office/drawing/2014/main" id="{F5D7EDA3-D0E7-E764-7130-84F0DF38892B}"/>
              </a:ext>
            </a:extLst>
          </p:cNvPr>
          <p:cNvSpPr/>
          <p:nvPr/>
        </p:nvSpPr>
        <p:spPr>
          <a:xfrm>
            <a:off x="7614946" y="668021"/>
            <a:ext cx="2342508" cy="8277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Recall</a:t>
            </a:r>
            <a:endParaRPr lang="en-IN" dirty="0">
              <a:solidFill>
                <a:schemeClr val="tx1"/>
              </a:solidFill>
              <a:latin typeface="Aptos" panose="020B0004020202020204" pitchFamily="34" charset="0"/>
            </a:endParaRPr>
          </a:p>
        </p:txBody>
      </p:sp>
      <p:sp>
        <p:nvSpPr>
          <p:cNvPr id="27" name="TextBox 26">
            <a:extLst>
              <a:ext uri="{FF2B5EF4-FFF2-40B4-BE49-F238E27FC236}">
                <a16:creationId xmlns:a16="http://schemas.microsoft.com/office/drawing/2014/main" id="{35906028-E316-8D95-11EF-2E304D0CC3DD}"/>
              </a:ext>
            </a:extLst>
          </p:cNvPr>
          <p:cNvSpPr txBox="1"/>
          <p:nvPr/>
        </p:nvSpPr>
        <p:spPr>
          <a:xfrm>
            <a:off x="7711096" y="1579629"/>
            <a:ext cx="2179452" cy="707886"/>
          </a:xfrm>
          <a:prstGeom prst="rect">
            <a:avLst/>
          </a:prstGeom>
          <a:noFill/>
        </p:spPr>
        <p:txBody>
          <a:bodyPr wrap="square" rtlCol="0">
            <a:spAutoFit/>
          </a:bodyPr>
          <a:lstStyle/>
          <a:p>
            <a:pPr algn="ctr"/>
            <a:r>
              <a:rPr lang="en-US" sz="4000" dirty="0">
                <a:latin typeface="Aptos" panose="020B0004020202020204" pitchFamily="34" charset="0"/>
              </a:rPr>
              <a:t>80.00%</a:t>
            </a:r>
            <a:endParaRPr lang="en-IN" sz="4000" dirty="0">
              <a:latin typeface="Aptos" panose="020B0004020202020204" pitchFamily="34" charset="0"/>
            </a:endParaRPr>
          </a:p>
        </p:txBody>
      </p:sp>
      <p:sp>
        <p:nvSpPr>
          <p:cNvPr id="28" name="Rectangle: Rounded Corners 27">
            <a:extLst>
              <a:ext uri="{FF2B5EF4-FFF2-40B4-BE49-F238E27FC236}">
                <a16:creationId xmlns:a16="http://schemas.microsoft.com/office/drawing/2014/main" id="{C46CBF3E-0679-2E2A-49CB-020A36159DA9}"/>
              </a:ext>
            </a:extLst>
          </p:cNvPr>
          <p:cNvSpPr/>
          <p:nvPr/>
        </p:nvSpPr>
        <p:spPr>
          <a:xfrm>
            <a:off x="10447351" y="2632627"/>
            <a:ext cx="2342508" cy="8277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F1 Score</a:t>
            </a:r>
            <a:endParaRPr lang="en-IN" dirty="0">
              <a:solidFill>
                <a:schemeClr val="tx1"/>
              </a:solidFill>
              <a:latin typeface="Aptos" panose="020B0004020202020204" pitchFamily="34" charset="0"/>
            </a:endParaRPr>
          </a:p>
        </p:txBody>
      </p:sp>
      <p:sp>
        <p:nvSpPr>
          <p:cNvPr id="29" name="TextBox 28">
            <a:extLst>
              <a:ext uri="{FF2B5EF4-FFF2-40B4-BE49-F238E27FC236}">
                <a16:creationId xmlns:a16="http://schemas.microsoft.com/office/drawing/2014/main" id="{5561B883-0CC8-FCA3-414F-A6CDEB48EB80}"/>
              </a:ext>
            </a:extLst>
          </p:cNvPr>
          <p:cNvSpPr txBox="1"/>
          <p:nvPr/>
        </p:nvSpPr>
        <p:spPr>
          <a:xfrm>
            <a:off x="10558861" y="3486991"/>
            <a:ext cx="2179452" cy="707886"/>
          </a:xfrm>
          <a:prstGeom prst="rect">
            <a:avLst/>
          </a:prstGeom>
          <a:noFill/>
        </p:spPr>
        <p:txBody>
          <a:bodyPr wrap="square" rtlCol="0">
            <a:spAutoFit/>
          </a:bodyPr>
          <a:lstStyle/>
          <a:p>
            <a:pPr algn="ctr"/>
            <a:r>
              <a:rPr lang="en-US" sz="4000" dirty="0">
                <a:latin typeface="Aptos" panose="020B0004020202020204" pitchFamily="34" charset="0"/>
              </a:rPr>
              <a:t>79.00%</a:t>
            </a:r>
            <a:endParaRPr lang="en-IN" sz="4000" dirty="0">
              <a:latin typeface="Aptos" panose="020B0004020202020204" pitchFamily="34" charset="0"/>
            </a:endParaRPr>
          </a:p>
        </p:txBody>
      </p:sp>
      <p:sp>
        <p:nvSpPr>
          <p:cNvPr id="30" name="Rectangle: Rounded Corners 29">
            <a:extLst>
              <a:ext uri="{FF2B5EF4-FFF2-40B4-BE49-F238E27FC236}">
                <a16:creationId xmlns:a16="http://schemas.microsoft.com/office/drawing/2014/main" id="{03EAB6AC-9541-3BB3-0DD2-D8FD881F1D12}"/>
              </a:ext>
            </a:extLst>
          </p:cNvPr>
          <p:cNvSpPr/>
          <p:nvPr/>
        </p:nvSpPr>
        <p:spPr>
          <a:xfrm>
            <a:off x="4664088" y="2642291"/>
            <a:ext cx="2342508" cy="8277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Precision</a:t>
            </a:r>
            <a:endParaRPr lang="en-IN" dirty="0">
              <a:solidFill>
                <a:schemeClr val="tx1"/>
              </a:solidFill>
              <a:latin typeface="Aptos" panose="020B0004020202020204" pitchFamily="34" charset="0"/>
            </a:endParaRPr>
          </a:p>
        </p:txBody>
      </p:sp>
      <p:sp>
        <p:nvSpPr>
          <p:cNvPr id="31" name="TextBox 30">
            <a:extLst>
              <a:ext uri="{FF2B5EF4-FFF2-40B4-BE49-F238E27FC236}">
                <a16:creationId xmlns:a16="http://schemas.microsoft.com/office/drawing/2014/main" id="{44102EB6-8458-6948-7DE3-DF0C8F724487}"/>
              </a:ext>
            </a:extLst>
          </p:cNvPr>
          <p:cNvSpPr txBox="1"/>
          <p:nvPr/>
        </p:nvSpPr>
        <p:spPr>
          <a:xfrm>
            <a:off x="4760238" y="3553899"/>
            <a:ext cx="2179452" cy="707886"/>
          </a:xfrm>
          <a:prstGeom prst="rect">
            <a:avLst/>
          </a:prstGeom>
          <a:noFill/>
        </p:spPr>
        <p:txBody>
          <a:bodyPr wrap="square" rtlCol="0">
            <a:spAutoFit/>
          </a:bodyPr>
          <a:lstStyle/>
          <a:p>
            <a:pPr algn="ctr"/>
            <a:r>
              <a:rPr lang="en-US" sz="4000" dirty="0">
                <a:latin typeface="Aptos" panose="020B0004020202020204" pitchFamily="34" charset="0"/>
              </a:rPr>
              <a:t>77.00%</a:t>
            </a:r>
            <a:endParaRPr lang="en-IN" sz="4000" dirty="0">
              <a:latin typeface="Aptos" panose="020B0004020202020204" pitchFamily="34" charset="0"/>
            </a:endParaRPr>
          </a:p>
        </p:txBody>
      </p:sp>
      <p:sp>
        <p:nvSpPr>
          <p:cNvPr id="32" name="Rectangle: Rounded Corners 31">
            <a:extLst>
              <a:ext uri="{FF2B5EF4-FFF2-40B4-BE49-F238E27FC236}">
                <a16:creationId xmlns:a16="http://schemas.microsoft.com/office/drawing/2014/main" id="{A2F7AC1D-C44E-7479-3BDA-5BC3863953CB}"/>
              </a:ext>
            </a:extLst>
          </p:cNvPr>
          <p:cNvSpPr/>
          <p:nvPr/>
        </p:nvSpPr>
        <p:spPr>
          <a:xfrm>
            <a:off x="7633534" y="2638070"/>
            <a:ext cx="2342508" cy="8277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Recall</a:t>
            </a:r>
            <a:endParaRPr lang="en-IN" dirty="0">
              <a:solidFill>
                <a:schemeClr val="tx1"/>
              </a:solidFill>
              <a:latin typeface="Aptos" panose="020B0004020202020204" pitchFamily="34" charset="0"/>
            </a:endParaRPr>
          </a:p>
        </p:txBody>
      </p:sp>
      <p:sp>
        <p:nvSpPr>
          <p:cNvPr id="33" name="TextBox 32">
            <a:extLst>
              <a:ext uri="{FF2B5EF4-FFF2-40B4-BE49-F238E27FC236}">
                <a16:creationId xmlns:a16="http://schemas.microsoft.com/office/drawing/2014/main" id="{3D57C017-EC82-BD73-CA71-3191789C8F44}"/>
              </a:ext>
            </a:extLst>
          </p:cNvPr>
          <p:cNvSpPr txBox="1"/>
          <p:nvPr/>
        </p:nvSpPr>
        <p:spPr>
          <a:xfrm>
            <a:off x="7729684" y="3549678"/>
            <a:ext cx="2179452" cy="707886"/>
          </a:xfrm>
          <a:prstGeom prst="rect">
            <a:avLst/>
          </a:prstGeom>
          <a:noFill/>
        </p:spPr>
        <p:txBody>
          <a:bodyPr wrap="square" rtlCol="0">
            <a:spAutoFit/>
          </a:bodyPr>
          <a:lstStyle/>
          <a:p>
            <a:pPr algn="ctr"/>
            <a:r>
              <a:rPr lang="en-US" sz="4000" dirty="0">
                <a:latin typeface="Aptos" panose="020B0004020202020204" pitchFamily="34" charset="0"/>
              </a:rPr>
              <a:t>82.00%</a:t>
            </a:r>
            <a:endParaRPr lang="en-IN" sz="4000" dirty="0">
              <a:latin typeface="Aptos" panose="020B0004020202020204" pitchFamily="34" charset="0"/>
            </a:endParaRPr>
          </a:p>
        </p:txBody>
      </p:sp>
      <p:sp>
        <p:nvSpPr>
          <p:cNvPr id="34" name="Rectangle: Rounded Corners 33">
            <a:extLst>
              <a:ext uri="{FF2B5EF4-FFF2-40B4-BE49-F238E27FC236}">
                <a16:creationId xmlns:a16="http://schemas.microsoft.com/office/drawing/2014/main" id="{460A00F0-3D74-C244-07FD-955E677AFC15}"/>
              </a:ext>
            </a:extLst>
          </p:cNvPr>
          <p:cNvSpPr/>
          <p:nvPr/>
        </p:nvSpPr>
        <p:spPr>
          <a:xfrm>
            <a:off x="10480802" y="4662143"/>
            <a:ext cx="2342508" cy="8277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F1 Score</a:t>
            </a:r>
            <a:endParaRPr lang="en-IN" dirty="0">
              <a:solidFill>
                <a:schemeClr val="tx1"/>
              </a:solidFill>
              <a:latin typeface="Aptos" panose="020B0004020202020204" pitchFamily="34" charset="0"/>
            </a:endParaRPr>
          </a:p>
        </p:txBody>
      </p:sp>
      <p:sp>
        <p:nvSpPr>
          <p:cNvPr id="35" name="TextBox 34">
            <a:extLst>
              <a:ext uri="{FF2B5EF4-FFF2-40B4-BE49-F238E27FC236}">
                <a16:creationId xmlns:a16="http://schemas.microsoft.com/office/drawing/2014/main" id="{7BC117D7-FCD5-0665-A33D-919D8C1F4715}"/>
              </a:ext>
            </a:extLst>
          </p:cNvPr>
          <p:cNvSpPr txBox="1"/>
          <p:nvPr/>
        </p:nvSpPr>
        <p:spPr>
          <a:xfrm>
            <a:off x="10558859" y="5516508"/>
            <a:ext cx="2179452" cy="707886"/>
          </a:xfrm>
          <a:prstGeom prst="rect">
            <a:avLst/>
          </a:prstGeom>
          <a:noFill/>
        </p:spPr>
        <p:txBody>
          <a:bodyPr wrap="square" rtlCol="0">
            <a:spAutoFit/>
          </a:bodyPr>
          <a:lstStyle/>
          <a:p>
            <a:pPr algn="ctr"/>
            <a:r>
              <a:rPr lang="en-US" sz="4000" dirty="0">
                <a:solidFill>
                  <a:srgbClr val="00B050"/>
                </a:solidFill>
                <a:latin typeface="Aptos" panose="020B0004020202020204" pitchFamily="34" charset="0"/>
              </a:rPr>
              <a:t>85.00%</a:t>
            </a:r>
            <a:endParaRPr lang="en-IN" sz="4000" dirty="0">
              <a:solidFill>
                <a:srgbClr val="00B050"/>
              </a:solidFill>
              <a:latin typeface="Aptos" panose="020B0004020202020204" pitchFamily="34" charset="0"/>
            </a:endParaRPr>
          </a:p>
        </p:txBody>
      </p:sp>
      <p:sp>
        <p:nvSpPr>
          <p:cNvPr id="36" name="Rectangle: Rounded Corners 35">
            <a:extLst>
              <a:ext uri="{FF2B5EF4-FFF2-40B4-BE49-F238E27FC236}">
                <a16:creationId xmlns:a16="http://schemas.microsoft.com/office/drawing/2014/main" id="{CDE8F652-8E60-4943-C5C1-467EB24DF3E4}"/>
              </a:ext>
            </a:extLst>
          </p:cNvPr>
          <p:cNvSpPr/>
          <p:nvPr/>
        </p:nvSpPr>
        <p:spPr>
          <a:xfrm>
            <a:off x="4697539" y="4671807"/>
            <a:ext cx="2342508" cy="8277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Precision</a:t>
            </a:r>
            <a:endParaRPr lang="en-IN" dirty="0">
              <a:solidFill>
                <a:schemeClr val="tx1"/>
              </a:solidFill>
              <a:latin typeface="Aptos" panose="020B0004020202020204" pitchFamily="34" charset="0"/>
            </a:endParaRPr>
          </a:p>
        </p:txBody>
      </p:sp>
      <p:sp>
        <p:nvSpPr>
          <p:cNvPr id="37" name="TextBox 36">
            <a:extLst>
              <a:ext uri="{FF2B5EF4-FFF2-40B4-BE49-F238E27FC236}">
                <a16:creationId xmlns:a16="http://schemas.microsoft.com/office/drawing/2014/main" id="{636CD6FF-B4F5-D5C7-FAD9-B5691A5C40EF}"/>
              </a:ext>
            </a:extLst>
          </p:cNvPr>
          <p:cNvSpPr txBox="1"/>
          <p:nvPr/>
        </p:nvSpPr>
        <p:spPr>
          <a:xfrm>
            <a:off x="4793689" y="5505359"/>
            <a:ext cx="2179452" cy="707886"/>
          </a:xfrm>
          <a:prstGeom prst="rect">
            <a:avLst/>
          </a:prstGeom>
          <a:noFill/>
        </p:spPr>
        <p:txBody>
          <a:bodyPr wrap="square" rtlCol="0">
            <a:spAutoFit/>
          </a:bodyPr>
          <a:lstStyle/>
          <a:p>
            <a:pPr algn="ctr"/>
            <a:r>
              <a:rPr lang="en-US" sz="4000" dirty="0">
                <a:solidFill>
                  <a:srgbClr val="00B050"/>
                </a:solidFill>
                <a:latin typeface="Aptos" panose="020B0004020202020204" pitchFamily="34" charset="0"/>
              </a:rPr>
              <a:t>83.00%</a:t>
            </a:r>
            <a:endParaRPr lang="en-IN" sz="4000" dirty="0">
              <a:solidFill>
                <a:srgbClr val="00B050"/>
              </a:solidFill>
              <a:latin typeface="Aptos" panose="020B0004020202020204" pitchFamily="34" charset="0"/>
            </a:endParaRPr>
          </a:p>
        </p:txBody>
      </p:sp>
      <p:sp>
        <p:nvSpPr>
          <p:cNvPr id="38" name="Rectangle: Rounded Corners 37">
            <a:extLst>
              <a:ext uri="{FF2B5EF4-FFF2-40B4-BE49-F238E27FC236}">
                <a16:creationId xmlns:a16="http://schemas.microsoft.com/office/drawing/2014/main" id="{F01A2E66-7CC2-7F2E-C487-EABD68EB7C65}"/>
              </a:ext>
            </a:extLst>
          </p:cNvPr>
          <p:cNvSpPr/>
          <p:nvPr/>
        </p:nvSpPr>
        <p:spPr>
          <a:xfrm>
            <a:off x="7666985" y="4667586"/>
            <a:ext cx="2342508" cy="8277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Recall</a:t>
            </a:r>
            <a:endParaRPr lang="en-IN" dirty="0">
              <a:solidFill>
                <a:schemeClr val="tx1"/>
              </a:solidFill>
              <a:latin typeface="Aptos" panose="020B0004020202020204" pitchFamily="34" charset="0"/>
            </a:endParaRPr>
          </a:p>
        </p:txBody>
      </p:sp>
      <p:sp>
        <p:nvSpPr>
          <p:cNvPr id="39" name="TextBox 38">
            <a:extLst>
              <a:ext uri="{FF2B5EF4-FFF2-40B4-BE49-F238E27FC236}">
                <a16:creationId xmlns:a16="http://schemas.microsoft.com/office/drawing/2014/main" id="{331DDDBE-E84C-324F-0CAB-E1AD02D29D40}"/>
              </a:ext>
            </a:extLst>
          </p:cNvPr>
          <p:cNvSpPr txBox="1"/>
          <p:nvPr/>
        </p:nvSpPr>
        <p:spPr>
          <a:xfrm>
            <a:off x="7785437" y="5512289"/>
            <a:ext cx="2179452" cy="707886"/>
          </a:xfrm>
          <a:prstGeom prst="rect">
            <a:avLst/>
          </a:prstGeom>
          <a:noFill/>
        </p:spPr>
        <p:txBody>
          <a:bodyPr wrap="square" rtlCol="0">
            <a:spAutoFit/>
          </a:bodyPr>
          <a:lstStyle/>
          <a:p>
            <a:pPr algn="ctr"/>
            <a:r>
              <a:rPr lang="en-US" sz="4000" dirty="0">
                <a:solidFill>
                  <a:srgbClr val="00B050"/>
                </a:solidFill>
                <a:latin typeface="Aptos" panose="020B0004020202020204" pitchFamily="34" charset="0"/>
              </a:rPr>
              <a:t>87.00%</a:t>
            </a:r>
            <a:endParaRPr lang="en-IN" sz="4000" dirty="0">
              <a:solidFill>
                <a:srgbClr val="00B050"/>
              </a:solidFill>
              <a:latin typeface="Aptos" panose="020B0004020202020204" pitchFamily="34" charset="0"/>
            </a:endParaRPr>
          </a:p>
        </p:txBody>
      </p:sp>
      <p:sp>
        <p:nvSpPr>
          <p:cNvPr id="40" name="Rectangle: Rounded Corners 39">
            <a:extLst>
              <a:ext uri="{FF2B5EF4-FFF2-40B4-BE49-F238E27FC236}">
                <a16:creationId xmlns:a16="http://schemas.microsoft.com/office/drawing/2014/main" id="{1C29F19B-3A64-068E-AFD1-902698674A86}"/>
              </a:ext>
            </a:extLst>
          </p:cNvPr>
          <p:cNvSpPr/>
          <p:nvPr/>
        </p:nvSpPr>
        <p:spPr>
          <a:xfrm>
            <a:off x="10536559" y="6479792"/>
            <a:ext cx="2342508" cy="8277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F1 Score</a:t>
            </a:r>
            <a:endParaRPr lang="en-IN" dirty="0">
              <a:solidFill>
                <a:schemeClr val="tx1"/>
              </a:solidFill>
              <a:latin typeface="Aptos" panose="020B0004020202020204" pitchFamily="34" charset="0"/>
            </a:endParaRPr>
          </a:p>
        </p:txBody>
      </p:sp>
      <p:sp>
        <p:nvSpPr>
          <p:cNvPr id="41" name="TextBox 40">
            <a:extLst>
              <a:ext uri="{FF2B5EF4-FFF2-40B4-BE49-F238E27FC236}">
                <a16:creationId xmlns:a16="http://schemas.microsoft.com/office/drawing/2014/main" id="{9C4EFC42-A135-48B7-2A66-283D4B998052}"/>
              </a:ext>
            </a:extLst>
          </p:cNvPr>
          <p:cNvSpPr txBox="1"/>
          <p:nvPr/>
        </p:nvSpPr>
        <p:spPr>
          <a:xfrm>
            <a:off x="10625767" y="7334156"/>
            <a:ext cx="2179452" cy="707886"/>
          </a:xfrm>
          <a:prstGeom prst="rect">
            <a:avLst/>
          </a:prstGeom>
          <a:noFill/>
        </p:spPr>
        <p:txBody>
          <a:bodyPr wrap="square" rtlCol="0">
            <a:spAutoFit/>
          </a:bodyPr>
          <a:lstStyle/>
          <a:p>
            <a:pPr algn="ctr"/>
            <a:r>
              <a:rPr lang="en-US" sz="4000" dirty="0">
                <a:latin typeface="Aptos" panose="020B0004020202020204" pitchFamily="34" charset="0"/>
              </a:rPr>
              <a:t>84.00%</a:t>
            </a:r>
            <a:endParaRPr lang="en-IN" sz="4000" dirty="0">
              <a:latin typeface="Aptos" panose="020B0004020202020204" pitchFamily="34" charset="0"/>
            </a:endParaRPr>
          </a:p>
        </p:txBody>
      </p:sp>
      <p:sp>
        <p:nvSpPr>
          <p:cNvPr id="42" name="Rectangle: Rounded Corners 41">
            <a:extLst>
              <a:ext uri="{FF2B5EF4-FFF2-40B4-BE49-F238E27FC236}">
                <a16:creationId xmlns:a16="http://schemas.microsoft.com/office/drawing/2014/main" id="{83DB195F-7169-3D4F-0B9E-434852E4D346}"/>
              </a:ext>
            </a:extLst>
          </p:cNvPr>
          <p:cNvSpPr/>
          <p:nvPr/>
        </p:nvSpPr>
        <p:spPr>
          <a:xfrm>
            <a:off x="4753296" y="6489456"/>
            <a:ext cx="2342508" cy="8277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Precision</a:t>
            </a:r>
            <a:endParaRPr lang="en-IN" dirty="0">
              <a:solidFill>
                <a:schemeClr val="tx1"/>
              </a:solidFill>
              <a:latin typeface="Aptos" panose="020B0004020202020204" pitchFamily="34" charset="0"/>
            </a:endParaRPr>
          </a:p>
        </p:txBody>
      </p:sp>
      <p:sp>
        <p:nvSpPr>
          <p:cNvPr id="43" name="TextBox 42">
            <a:extLst>
              <a:ext uri="{FF2B5EF4-FFF2-40B4-BE49-F238E27FC236}">
                <a16:creationId xmlns:a16="http://schemas.microsoft.com/office/drawing/2014/main" id="{52612D8A-42E1-A3B4-2241-31AA2FF969E1}"/>
              </a:ext>
            </a:extLst>
          </p:cNvPr>
          <p:cNvSpPr txBox="1"/>
          <p:nvPr/>
        </p:nvSpPr>
        <p:spPr>
          <a:xfrm>
            <a:off x="4849446" y="7401064"/>
            <a:ext cx="2179452" cy="707886"/>
          </a:xfrm>
          <a:prstGeom prst="rect">
            <a:avLst/>
          </a:prstGeom>
          <a:noFill/>
        </p:spPr>
        <p:txBody>
          <a:bodyPr wrap="square" rtlCol="0">
            <a:spAutoFit/>
          </a:bodyPr>
          <a:lstStyle/>
          <a:p>
            <a:pPr algn="ctr"/>
            <a:r>
              <a:rPr lang="en-US" sz="4000" dirty="0">
                <a:latin typeface="Aptos" panose="020B0004020202020204" pitchFamily="34" charset="0"/>
              </a:rPr>
              <a:t>81.00%</a:t>
            </a:r>
            <a:endParaRPr lang="en-IN" sz="4000" dirty="0">
              <a:latin typeface="Aptos" panose="020B0004020202020204" pitchFamily="34" charset="0"/>
            </a:endParaRPr>
          </a:p>
        </p:txBody>
      </p:sp>
      <p:sp>
        <p:nvSpPr>
          <p:cNvPr id="44" name="Rectangle: Rounded Corners 43">
            <a:extLst>
              <a:ext uri="{FF2B5EF4-FFF2-40B4-BE49-F238E27FC236}">
                <a16:creationId xmlns:a16="http://schemas.microsoft.com/office/drawing/2014/main" id="{F4617C0D-D866-D37E-0D33-F78344749952}"/>
              </a:ext>
            </a:extLst>
          </p:cNvPr>
          <p:cNvSpPr/>
          <p:nvPr/>
        </p:nvSpPr>
        <p:spPr>
          <a:xfrm>
            <a:off x="7722742" y="6485235"/>
            <a:ext cx="2342508" cy="8277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ptos" panose="020B0004020202020204" pitchFamily="34" charset="0"/>
              </a:rPr>
              <a:t>Recall</a:t>
            </a:r>
            <a:endParaRPr lang="en-IN" dirty="0">
              <a:solidFill>
                <a:schemeClr val="tx1"/>
              </a:solidFill>
              <a:latin typeface="Aptos" panose="020B0004020202020204" pitchFamily="34" charset="0"/>
            </a:endParaRPr>
          </a:p>
        </p:txBody>
      </p:sp>
      <p:sp>
        <p:nvSpPr>
          <p:cNvPr id="45" name="TextBox 44">
            <a:extLst>
              <a:ext uri="{FF2B5EF4-FFF2-40B4-BE49-F238E27FC236}">
                <a16:creationId xmlns:a16="http://schemas.microsoft.com/office/drawing/2014/main" id="{E89D19B4-B9FB-FAC7-0FBE-A2F54F706BC3}"/>
              </a:ext>
            </a:extLst>
          </p:cNvPr>
          <p:cNvSpPr txBox="1"/>
          <p:nvPr/>
        </p:nvSpPr>
        <p:spPr>
          <a:xfrm>
            <a:off x="7818892" y="7363390"/>
            <a:ext cx="2179452" cy="707886"/>
          </a:xfrm>
          <a:prstGeom prst="rect">
            <a:avLst/>
          </a:prstGeom>
          <a:noFill/>
        </p:spPr>
        <p:txBody>
          <a:bodyPr wrap="square" rtlCol="0">
            <a:spAutoFit/>
          </a:bodyPr>
          <a:lstStyle/>
          <a:p>
            <a:pPr algn="ctr"/>
            <a:r>
              <a:rPr lang="en-US" sz="4000" dirty="0">
                <a:latin typeface="Aptos" panose="020B0004020202020204" pitchFamily="34" charset="0"/>
              </a:rPr>
              <a:t>88.00%</a:t>
            </a:r>
            <a:endParaRPr lang="en-IN" sz="4000" dirty="0">
              <a:latin typeface="Aptos" panose="020B0004020202020204" pitchFamily="34" charset="0"/>
            </a:endParaRPr>
          </a:p>
        </p:txBody>
      </p:sp>
    </p:spTree>
    <p:extLst>
      <p:ext uri="{BB962C8B-B14F-4D97-AF65-F5344CB8AC3E}">
        <p14:creationId xmlns:p14="http://schemas.microsoft.com/office/powerpoint/2010/main" val="4170955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F4C2D-BAFC-7209-F05B-B6082CCFAF00}"/>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4C285B05-E69B-58D4-69ED-12797A246A80}"/>
              </a:ext>
            </a:extLst>
          </p:cNvPr>
          <p:cNvSpPr/>
          <p:nvPr/>
        </p:nvSpPr>
        <p:spPr>
          <a:xfrm>
            <a:off x="0" y="0"/>
            <a:ext cx="14630400" cy="8229600"/>
          </a:xfrm>
          <a:prstGeom prst="rect">
            <a:avLst/>
          </a:prstGeom>
          <a:solidFill>
            <a:srgbClr val="F4F0FF"/>
          </a:solidFill>
          <a:ln/>
        </p:spPr>
      </p:sp>
      <p:sp>
        <p:nvSpPr>
          <p:cNvPr id="3" name="Shape 1">
            <a:extLst>
              <a:ext uri="{FF2B5EF4-FFF2-40B4-BE49-F238E27FC236}">
                <a16:creationId xmlns:a16="http://schemas.microsoft.com/office/drawing/2014/main" id="{700BA5EC-603E-04CA-991A-C48E1D97712E}"/>
              </a:ext>
            </a:extLst>
          </p:cNvPr>
          <p:cNvSpPr/>
          <p:nvPr/>
        </p:nvSpPr>
        <p:spPr>
          <a:xfrm>
            <a:off x="0" y="0"/>
            <a:ext cx="14630400" cy="8229600"/>
          </a:xfrm>
          <a:prstGeom prst="rect">
            <a:avLst/>
          </a:prstGeom>
          <a:solidFill>
            <a:srgbClr val="FBFAFF"/>
          </a:solidFill>
          <a:ln/>
        </p:spPr>
      </p:sp>
      <p:pic>
        <p:nvPicPr>
          <p:cNvPr id="4" name="Image 0" descr="preencoded.png">
            <a:extLst>
              <a:ext uri="{FF2B5EF4-FFF2-40B4-BE49-F238E27FC236}">
                <a16:creationId xmlns:a16="http://schemas.microsoft.com/office/drawing/2014/main" id="{C24F76FC-446C-DE83-2176-AD72D696CB17}"/>
              </a:ext>
            </a:extLst>
          </p:cNvPr>
          <p:cNvPicPr>
            <a:picLocks noChangeAspect="1"/>
          </p:cNvPicPr>
          <p:nvPr/>
        </p:nvPicPr>
        <p:blipFill>
          <a:blip r:embed="rId3"/>
          <a:stretch>
            <a:fillRect/>
          </a:stretch>
        </p:blipFill>
        <p:spPr>
          <a:xfrm>
            <a:off x="9210326" y="0"/>
            <a:ext cx="5486400" cy="8229600"/>
          </a:xfrm>
          <a:prstGeom prst="rect">
            <a:avLst/>
          </a:prstGeom>
        </p:spPr>
      </p:pic>
      <p:sp>
        <p:nvSpPr>
          <p:cNvPr id="6" name="Text 2">
            <a:extLst>
              <a:ext uri="{FF2B5EF4-FFF2-40B4-BE49-F238E27FC236}">
                <a16:creationId xmlns:a16="http://schemas.microsoft.com/office/drawing/2014/main" id="{3DC652F5-B6E6-B6AA-32CC-BEC06C322E5B}"/>
              </a:ext>
            </a:extLst>
          </p:cNvPr>
          <p:cNvSpPr/>
          <p:nvPr/>
        </p:nvSpPr>
        <p:spPr>
          <a:xfrm>
            <a:off x="89210" y="2010076"/>
            <a:ext cx="8882642" cy="2104724"/>
          </a:xfrm>
          <a:prstGeom prst="rect">
            <a:avLst/>
          </a:prstGeom>
          <a:noFill/>
          <a:ln/>
        </p:spPr>
        <p:txBody>
          <a:bodyPr wrap="square" rtlCol="0" anchor="t"/>
          <a:lstStyle/>
          <a:p>
            <a:pPr>
              <a:lnSpc>
                <a:spcPts val="7702"/>
              </a:lnSpc>
            </a:pPr>
            <a:r>
              <a:rPr lang="en-US" sz="6600" dirty="0">
                <a:solidFill>
                  <a:srgbClr val="5955EB"/>
                </a:solidFill>
                <a:latin typeface="Libre Baskerville" pitchFamily="34" charset="0"/>
                <a:ea typeface="Libre Baskerville" pitchFamily="34" charset="-122"/>
                <a:cs typeface="Libre Baskerville" pitchFamily="34" charset="-120"/>
              </a:rPr>
              <a:t>Part 4- Recommendations</a:t>
            </a:r>
            <a:endParaRPr lang="en-US" sz="6600" dirty="0"/>
          </a:p>
          <a:p>
            <a:pPr marL="0" indent="0">
              <a:lnSpc>
                <a:spcPts val="7702"/>
              </a:lnSpc>
              <a:buNone/>
            </a:pPr>
            <a:endParaRPr lang="en-US" sz="6162" dirty="0"/>
          </a:p>
        </p:txBody>
      </p:sp>
      <p:pic>
        <p:nvPicPr>
          <p:cNvPr id="3078" name="Picture 6" descr="Image result for recommendations">
            <a:extLst>
              <a:ext uri="{FF2B5EF4-FFF2-40B4-BE49-F238E27FC236}">
                <a16:creationId xmlns:a16="http://schemas.microsoft.com/office/drawing/2014/main" id="{2ABBF035-372F-E1CD-DF2E-9A49D0CB8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1270" y="2441825"/>
            <a:ext cx="4441785" cy="3345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948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4C6C0-9B3F-180E-FC6C-DFDD5BA65D41}"/>
            </a:ext>
          </a:extLst>
        </p:cNvPr>
        <p:cNvGrpSpPr/>
        <p:nvPr/>
      </p:nvGrpSpPr>
      <p:grpSpPr>
        <a:xfrm>
          <a:off x="0" y="0"/>
          <a:ext cx="0" cy="0"/>
          <a:chOff x="0" y="0"/>
          <a:chExt cx="0" cy="0"/>
        </a:xfrm>
      </p:grpSpPr>
      <p:sp>
        <p:nvSpPr>
          <p:cNvPr id="2" name="Text 2">
            <a:extLst>
              <a:ext uri="{FF2B5EF4-FFF2-40B4-BE49-F238E27FC236}">
                <a16:creationId xmlns:a16="http://schemas.microsoft.com/office/drawing/2014/main" id="{EF131DB9-01A7-05F9-0E98-A1422B9E2312}"/>
              </a:ext>
            </a:extLst>
          </p:cNvPr>
          <p:cNvSpPr/>
          <p:nvPr/>
        </p:nvSpPr>
        <p:spPr>
          <a:xfrm>
            <a:off x="129917" y="0"/>
            <a:ext cx="14325822" cy="686331"/>
          </a:xfrm>
          <a:prstGeom prst="rect">
            <a:avLst/>
          </a:prstGeom>
          <a:noFill/>
          <a:ln/>
        </p:spPr>
        <p:txBody>
          <a:bodyPr wrap="square" rtlCol="0" anchor="t"/>
          <a:lstStyle/>
          <a:p>
            <a:pPr marL="0" indent="0">
              <a:lnSpc>
                <a:spcPts val="5233"/>
              </a:lnSpc>
              <a:buNone/>
            </a:pPr>
            <a:r>
              <a:rPr lang="en-US" sz="2400" dirty="0">
                <a:solidFill>
                  <a:srgbClr val="5955EB"/>
                </a:solidFill>
                <a:latin typeface="Libre Baskerville" pitchFamily="34" charset="0"/>
              </a:rPr>
              <a:t>Recommendations to improve Customer Churn</a:t>
            </a:r>
            <a:endParaRPr lang="en-US" sz="2400" dirty="0"/>
          </a:p>
        </p:txBody>
      </p:sp>
      <p:sp>
        <p:nvSpPr>
          <p:cNvPr id="3" name="Text 2">
            <a:extLst>
              <a:ext uri="{FF2B5EF4-FFF2-40B4-BE49-F238E27FC236}">
                <a16:creationId xmlns:a16="http://schemas.microsoft.com/office/drawing/2014/main" id="{AB0F0AC1-0C75-051A-F061-AA921F93B643}"/>
              </a:ext>
            </a:extLst>
          </p:cNvPr>
          <p:cNvSpPr/>
          <p:nvPr/>
        </p:nvSpPr>
        <p:spPr>
          <a:xfrm>
            <a:off x="0" y="1061801"/>
            <a:ext cx="14221703" cy="6529744"/>
          </a:xfrm>
          <a:prstGeom prst="rect">
            <a:avLst/>
          </a:prstGeom>
          <a:noFill/>
          <a:ln/>
        </p:spPr>
        <p:txBody>
          <a:bodyPr wrap="square" rtlCol="0" anchor="t"/>
          <a:lstStyle/>
          <a:p>
            <a:pPr marL="285750" indent="-285750">
              <a:buFont typeface="Arial" panose="020B0604020202020204" pitchFamily="34" charset="0"/>
              <a:buChar char="•"/>
            </a:pPr>
            <a:r>
              <a:rPr lang="en-US" b="1" dirty="0">
                <a:latin typeface="Aptos" panose="020B0004020202020204" pitchFamily="34" charset="0"/>
              </a:rPr>
              <a:t>Focus on Senior Citizen Retention: </a:t>
            </a:r>
            <a:r>
              <a:rPr lang="en-US" dirty="0">
                <a:latin typeface="Aptos" panose="020B0004020202020204" pitchFamily="34" charset="0"/>
              </a:rPr>
              <a:t>Offer discounts, senior-specific support, or loyalty programs to retain senior customers</a:t>
            </a:r>
            <a:r>
              <a:rPr lang="en-US" b="1" dirty="0">
                <a:latin typeface="Aptos" panose="020B0004020202020204" pitchFamily="34" charset="0"/>
              </a:rPr>
              <a:t>.</a:t>
            </a:r>
          </a:p>
          <a:p>
            <a:pPr marL="285750" indent="-285750">
              <a:buFont typeface="Arial" panose="020B0604020202020204" pitchFamily="34" charset="0"/>
              <a:buChar char="•"/>
            </a:pPr>
            <a:endParaRPr lang="en-US" b="1" dirty="0">
              <a:latin typeface="Aptos" panose="020B0004020202020204" pitchFamily="34" charset="0"/>
            </a:endParaRPr>
          </a:p>
          <a:p>
            <a:pPr marL="285750" indent="-285750">
              <a:buFont typeface="Arial" panose="020B0604020202020204" pitchFamily="34" charset="0"/>
              <a:buChar char="•"/>
            </a:pPr>
            <a:r>
              <a:rPr lang="en-US" b="1" dirty="0">
                <a:latin typeface="Aptos" panose="020B0004020202020204" pitchFamily="34" charset="0"/>
              </a:rPr>
              <a:t>Engage Single Customers: </a:t>
            </a:r>
            <a:r>
              <a:rPr lang="en-US" dirty="0">
                <a:latin typeface="Aptos" panose="020B0004020202020204" pitchFamily="34" charset="0"/>
              </a:rPr>
              <a:t>Provide exclusive bundles, perks, or loyalty programs for single customers to reduce churn</a:t>
            </a:r>
            <a:r>
              <a:rPr lang="en-US" b="1" dirty="0">
                <a:latin typeface="Aptos" panose="020B0004020202020204" pitchFamily="34" charset="0"/>
              </a:rPr>
              <a:t>.</a:t>
            </a:r>
          </a:p>
          <a:p>
            <a:pPr marL="285750" indent="-285750">
              <a:buFont typeface="Arial" panose="020B0604020202020204" pitchFamily="34" charset="0"/>
              <a:buChar char="•"/>
            </a:pPr>
            <a:endParaRPr lang="en-US" b="1" dirty="0">
              <a:latin typeface="Aptos" panose="020B0004020202020204" pitchFamily="34" charset="0"/>
            </a:endParaRPr>
          </a:p>
          <a:p>
            <a:pPr marL="285750" indent="-285750">
              <a:buFont typeface="Arial" panose="020B0604020202020204" pitchFamily="34" charset="0"/>
              <a:buChar char="•"/>
            </a:pPr>
            <a:r>
              <a:rPr lang="en-US" b="1" dirty="0">
                <a:latin typeface="Aptos" panose="020B0004020202020204" pitchFamily="34" charset="0"/>
              </a:rPr>
              <a:t>Encourage Long-Term Contracts for New Customers: </a:t>
            </a:r>
            <a:r>
              <a:rPr lang="en-US" dirty="0">
                <a:latin typeface="Aptos" panose="020B0004020202020204" pitchFamily="34" charset="0"/>
              </a:rPr>
              <a:t>Offer limited-time discounts or loyalty rewards to encourage new customers to commit beyond the initial period.</a:t>
            </a:r>
          </a:p>
          <a:p>
            <a:pPr marL="285750" indent="-285750">
              <a:buFont typeface="Arial" panose="020B0604020202020204" pitchFamily="34" charset="0"/>
              <a:buChar char="•"/>
            </a:pPr>
            <a:endParaRPr lang="en-US" b="1" dirty="0">
              <a:latin typeface="Aptos" panose="020B0004020202020204" pitchFamily="34" charset="0"/>
            </a:endParaRPr>
          </a:p>
          <a:p>
            <a:pPr marL="285750" indent="-285750">
              <a:buFont typeface="Arial" panose="020B0604020202020204" pitchFamily="34" charset="0"/>
              <a:buChar char="•"/>
            </a:pPr>
            <a:r>
              <a:rPr lang="en-US" b="1" dirty="0">
                <a:latin typeface="Aptos" panose="020B0004020202020204" pitchFamily="34" charset="0"/>
              </a:rPr>
              <a:t>Address Price Sensitivity in Monthly Charges: </a:t>
            </a:r>
            <a:r>
              <a:rPr lang="en-US" dirty="0">
                <a:latin typeface="Aptos" panose="020B0004020202020204" pitchFamily="34" charset="0"/>
              </a:rPr>
              <a:t>Revisit pricing for customers paying Rs. 70–100 per month, offering slight rate reductions or added perks.</a:t>
            </a:r>
          </a:p>
          <a:p>
            <a:pPr marL="285750" indent="-285750">
              <a:buFont typeface="Arial" panose="020B0604020202020204" pitchFamily="34" charset="0"/>
              <a:buChar char="•"/>
            </a:pPr>
            <a:endParaRPr lang="en-US" b="1" dirty="0">
              <a:latin typeface="Aptos" panose="020B0004020202020204" pitchFamily="34" charset="0"/>
            </a:endParaRPr>
          </a:p>
          <a:p>
            <a:pPr marL="285750" indent="-285750">
              <a:buFont typeface="Arial" panose="020B0604020202020204" pitchFamily="34" charset="0"/>
              <a:buChar char="•"/>
            </a:pPr>
            <a:r>
              <a:rPr lang="en-US" b="1" dirty="0">
                <a:latin typeface="Aptos" panose="020B0004020202020204" pitchFamily="34" charset="0"/>
              </a:rPr>
              <a:t>Optimize Fiber Optic Service Offerings: </a:t>
            </a:r>
            <a:r>
              <a:rPr lang="en-US" dirty="0">
                <a:latin typeface="Aptos" panose="020B0004020202020204" pitchFamily="34" charset="0"/>
              </a:rPr>
              <a:t>Enhance Fiber Optic value with bundled services, premium support, or adjusted pricing to reduce churn.</a:t>
            </a:r>
          </a:p>
          <a:p>
            <a:pPr marL="285750" indent="-285750">
              <a:buFont typeface="Arial" panose="020B0604020202020204" pitchFamily="34" charset="0"/>
              <a:buChar char="•"/>
            </a:pPr>
            <a:endParaRPr lang="en-US" b="1" dirty="0">
              <a:latin typeface="Aptos" panose="020B0004020202020204" pitchFamily="34" charset="0"/>
            </a:endParaRPr>
          </a:p>
          <a:p>
            <a:pPr marL="285750" indent="-285750">
              <a:buFont typeface="Arial" panose="020B0604020202020204" pitchFamily="34" charset="0"/>
              <a:buChar char="•"/>
            </a:pPr>
            <a:r>
              <a:rPr lang="en-US" b="1" dirty="0">
                <a:latin typeface="Aptos" panose="020B0004020202020204" pitchFamily="34" charset="0"/>
              </a:rPr>
              <a:t>Promote Essential Add-On Services: </a:t>
            </a:r>
            <a:r>
              <a:rPr lang="en-US" dirty="0">
                <a:latin typeface="Aptos" panose="020B0004020202020204" pitchFamily="34" charset="0"/>
              </a:rPr>
              <a:t>Encourage customers to opt for online security, backup, device protection, and tech support through discounts or free trials.</a:t>
            </a:r>
          </a:p>
          <a:p>
            <a:pPr marL="285750" indent="-285750">
              <a:buFont typeface="Arial" panose="020B0604020202020204" pitchFamily="34" charset="0"/>
              <a:buChar char="•"/>
            </a:pPr>
            <a:endParaRPr lang="en-US" b="1" dirty="0">
              <a:latin typeface="Aptos" panose="020B0004020202020204" pitchFamily="34" charset="0"/>
            </a:endParaRPr>
          </a:p>
          <a:p>
            <a:pPr marL="285750" indent="-285750">
              <a:buFont typeface="Arial" panose="020B0604020202020204" pitchFamily="34" charset="0"/>
              <a:buChar char="•"/>
            </a:pPr>
            <a:r>
              <a:rPr lang="en-US" b="1" dirty="0">
                <a:latin typeface="Aptos" panose="020B0004020202020204" pitchFamily="34" charset="0"/>
              </a:rPr>
              <a:t>Encourage Long-Term Contracts: </a:t>
            </a:r>
            <a:r>
              <a:rPr lang="en-US" dirty="0">
                <a:latin typeface="Aptos" panose="020B0004020202020204" pitchFamily="34" charset="0"/>
              </a:rPr>
              <a:t>Offer incentives for month-to-month customers to switch to one- or two-year contracts to reduce churn.</a:t>
            </a:r>
          </a:p>
          <a:p>
            <a:pPr marL="285750" indent="-285750">
              <a:buFont typeface="Arial" panose="020B0604020202020204" pitchFamily="34" charset="0"/>
              <a:buChar char="•"/>
            </a:pPr>
            <a:endParaRPr lang="en-US" dirty="0">
              <a:latin typeface="Aptos" panose="020B0004020202020204" pitchFamily="34" charset="0"/>
            </a:endParaRPr>
          </a:p>
          <a:p>
            <a:pPr marL="285750" indent="-285750">
              <a:buFont typeface="Arial" panose="020B0604020202020204" pitchFamily="34" charset="0"/>
              <a:buChar char="•"/>
            </a:pPr>
            <a:r>
              <a:rPr lang="en-US" b="1" dirty="0">
                <a:latin typeface="Aptos" panose="020B0004020202020204" pitchFamily="34" charset="0"/>
              </a:rPr>
              <a:t>Improve Paperless Billing Experience: </a:t>
            </a:r>
            <a:r>
              <a:rPr lang="en-US" dirty="0">
                <a:latin typeface="Aptos" panose="020B0004020202020204" pitchFamily="34" charset="0"/>
              </a:rPr>
              <a:t>Enhance paperless billing with reminders and loyalty rewards to reduce churn among these customers.</a:t>
            </a:r>
          </a:p>
          <a:p>
            <a:pPr marL="285750" indent="-285750">
              <a:buFont typeface="Arial" panose="020B0604020202020204" pitchFamily="34" charset="0"/>
              <a:buChar char="•"/>
            </a:pPr>
            <a:endParaRPr lang="en-US" dirty="0">
              <a:latin typeface="Aptos" panose="020B0004020202020204" pitchFamily="34" charset="0"/>
            </a:endParaRPr>
          </a:p>
          <a:p>
            <a:pPr marL="285750" indent="-285750">
              <a:buFont typeface="Arial" panose="020B0604020202020204" pitchFamily="34" charset="0"/>
              <a:buChar char="•"/>
            </a:pPr>
            <a:r>
              <a:rPr lang="en-US" b="1" dirty="0">
                <a:latin typeface="Aptos" panose="020B0004020202020204" pitchFamily="34" charset="0"/>
              </a:rPr>
              <a:t>Promote Alternative Payment Methods: </a:t>
            </a:r>
            <a:r>
              <a:rPr lang="en-US" dirty="0">
                <a:latin typeface="Aptos" panose="020B0004020202020204" pitchFamily="34" charset="0"/>
              </a:rPr>
              <a:t>Encourage customers who pay by electronic check to switch to more stable payment methods, offering discounts or rewards.</a:t>
            </a:r>
          </a:p>
          <a:p>
            <a:pPr marL="742950" lvl="1" indent="-285750">
              <a:buFont typeface="Arial" panose="020B0604020202020204" pitchFamily="34" charset="0"/>
              <a:buChar char="•"/>
            </a:pPr>
            <a:endParaRPr lang="en-US" sz="1600" dirty="0">
              <a:latin typeface="Aptos" panose="020B0004020202020204" pitchFamily="34" charset="0"/>
            </a:endParaRPr>
          </a:p>
          <a:p>
            <a:pPr marL="742950" lvl="1" indent="-285750">
              <a:buFont typeface="Arial" panose="020B0604020202020204" pitchFamily="34" charset="0"/>
              <a:buChar char="•"/>
            </a:pPr>
            <a:endParaRPr lang="en-US" sz="1600" dirty="0">
              <a:latin typeface="Aptos" panose="020B0004020202020204" pitchFamily="34" charset="0"/>
            </a:endParaRPr>
          </a:p>
          <a:p>
            <a:pPr marL="742950" lvl="1" indent="-285750">
              <a:buFont typeface="Arial" panose="020B0604020202020204" pitchFamily="34" charset="0"/>
              <a:buChar char="•"/>
            </a:pPr>
            <a:endParaRPr lang="en-US" sz="1600" dirty="0">
              <a:latin typeface="Aptos" panose="020B0004020202020204" pitchFamily="34" charset="0"/>
            </a:endParaRPr>
          </a:p>
          <a:p>
            <a:pPr marL="742950" lvl="1" indent="-285750">
              <a:buFont typeface="Arial" panose="020B0604020202020204" pitchFamily="34" charset="0"/>
              <a:buChar char="•"/>
            </a:pPr>
            <a:endParaRPr lang="en-US" sz="1600" dirty="0">
              <a:latin typeface="Aptos" panose="020B0004020202020204" pitchFamily="34" charset="0"/>
            </a:endParaRPr>
          </a:p>
          <a:p>
            <a:pPr marL="742950" lvl="1" indent="-285750">
              <a:buFont typeface="Arial" panose="020B0604020202020204" pitchFamily="34" charset="0"/>
              <a:buChar char="•"/>
            </a:pPr>
            <a:endParaRPr lang="en-US" sz="1600" dirty="0">
              <a:latin typeface="Aptos" panose="020B0004020202020204" pitchFamily="34" charset="0"/>
            </a:endParaRPr>
          </a:p>
          <a:p>
            <a:pPr marL="285750" indent="-285750">
              <a:lnSpc>
                <a:spcPct val="200000"/>
              </a:lnSpc>
              <a:buFont typeface="Arial" panose="020B0604020202020204" pitchFamily="34" charset="0"/>
              <a:buChar char="•"/>
            </a:pPr>
            <a:endParaRPr lang="en-US" sz="1400" dirty="0">
              <a:solidFill>
                <a:srgbClr val="5955EB"/>
              </a:solidFill>
              <a:latin typeface="Aptos" panose="020B0004020202020204" pitchFamily="34" charset="0"/>
              <a:ea typeface="Libre Baskerville" pitchFamily="34" charset="-122"/>
              <a:cs typeface="Libre Baskerville" pitchFamily="34" charset="-120"/>
            </a:endParaRPr>
          </a:p>
        </p:txBody>
      </p:sp>
    </p:spTree>
    <p:extLst>
      <p:ext uri="{BB962C8B-B14F-4D97-AF65-F5344CB8AC3E}">
        <p14:creationId xmlns:p14="http://schemas.microsoft.com/office/powerpoint/2010/main" val="1941368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65896-9270-B458-B620-77F331EA262C}"/>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AB4B927C-C18D-499E-A55C-B42041B3B81F}"/>
              </a:ext>
            </a:extLst>
          </p:cNvPr>
          <p:cNvSpPr/>
          <p:nvPr/>
        </p:nvSpPr>
        <p:spPr>
          <a:xfrm>
            <a:off x="0" y="0"/>
            <a:ext cx="14630400" cy="8229600"/>
          </a:xfrm>
          <a:prstGeom prst="rect">
            <a:avLst/>
          </a:prstGeom>
          <a:solidFill>
            <a:srgbClr val="F4F0FF"/>
          </a:solidFill>
          <a:ln/>
        </p:spPr>
      </p:sp>
      <p:sp>
        <p:nvSpPr>
          <p:cNvPr id="3" name="Shape 1">
            <a:extLst>
              <a:ext uri="{FF2B5EF4-FFF2-40B4-BE49-F238E27FC236}">
                <a16:creationId xmlns:a16="http://schemas.microsoft.com/office/drawing/2014/main" id="{C6FE820A-5693-B032-F361-DCA3859455C2}"/>
              </a:ext>
            </a:extLst>
          </p:cNvPr>
          <p:cNvSpPr/>
          <p:nvPr/>
        </p:nvSpPr>
        <p:spPr>
          <a:xfrm>
            <a:off x="0" y="0"/>
            <a:ext cx="14630400" cy="8229600"/>
          </a:xfrm>
          <a:prstGeom prst="rect">
            <a:avLst/>
          </a:prstGeom>
          <a:solidFill>
            <a:srgbClr val="FBFAFF"/>
          </a:solidFill>
          <a:ln/>
        </p:spPr>
      </p:sp>
      <p:sp>
        <p:nvSpPr>
          <p:cNvPr id="6" name="Text 2">
            <a:extLst>
              <a:ext uri="{FF2B5EF4-FFF2-40B4-BE49-F238E27FC236}">
                <a16:creationId xmlns:a16="http://schemas.microsoft.com/office/drawing/2014/main" id="{82938725-8DB9-5205-E337-AA5F7A5778F1}"/>
              </a:ext>
            </a:extLst>
          </p:cNvPr>
          <p:cNvSpPr/>
          <p:nvPr/>
        </p:nvSpPr>
        <p:spPr>
          <a:xfrm>
            <a:off x="2548342" y="2940248"/>
            <a:ext cx="8483774" cy="1036210"/>
          </a:xfrm>
          <a:prstGeom prst="rect">
            <a:avLst/>
          </a:prstGeom>
          <a:noFill/>
          <a:ln/>
        </p:spPr>
        <p:txBody>
          <a:bodyPr wrap="square" rtlCol="0" anchor="t"/>
          <a:lstStyle/>
          <a:p>
            <a:pPr algn="ctr">
              <a:lnSpc>
                <a:spcPts val="7702"/>
              </a:lnSpc>
            </a:pPr>
            <a:r>
              <a:rPr lang="en-US" sz="6600" dirty="0">
                <a:solidFill>
                  <a:srgbClr val="5955EB"/>
                </a:solidFill>
                <a:latin typeface="Libre Baskerville" pitchFamily="34" charset="0"/>
              </a:rPr>
              <a:t>Thank You</a:t>
            </a:r>
            <a:endParaRPr lang="en-US" sz="6162" dirty="0"/>
          </a:p>
        </p:txBody>
      </p:sp>
    </p:spTree>
    <p:extLst>
      <p:ext uri="{BB962C8B-B14F-4D97-AF65-F5344CB8AC3E}">
        <p14:creationId xmlns:p14="http://schemas.microsoft.com/office/powerpoint/2010/main" val="173966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EC996-A777-56FC-5F57-96799C3D1A0F}"/>
            </a:ext>
          </a:extLst>
        </p:cNvPr>
        <p:cNvGrpSpPr/>
        <p:nvPr/>
      </p:nvGrpSpPr>
      <p:grpSpPr>
        <a:xfrm>
          <a:off x="0" y="0"/>
          <a:ext cx="0" cy="0"/>
          <a:chOff x="0" y="0"/>
          <a:chExt cx="0" cy="0"/>
        </a:xfrm>
      </p:grpSpPr>
      <p:pic>
        <p:nvPicPr>
          <p:cNvPr id="4" name="Image 0" descr="preencoded.png">
            <a:extLst>
              <a:ext uri="{FF2B5EF4-FFF2-40B4-BE49-F238E27FC236}">
                <a16:creationId xmlns:a16="http://schemas.microsoft.com/office/drawing/2014/main" id="{91F27259-CE9B-B73D-ED5A-DFD22E34124A}"/>
              </a:ext>
            </a:extLst>
          </p:cNvPr>
          <p:cNvPicPr>
            <a:picLocks noChangeAspect="1"/>
          </p:cNvPicPr>
          <p:nvPr/>
        </p:nvPicPr>
        <p:blipFill>
          <a:blip r:embed="rId3"/>
          <a:stretch>
            <a:fillRect/>
          </a:stretch>
        </p:blipFill>
        <p:spPr>
          <a:xfrm>
            <a:off x="9144000" y="0"/>
            <a:ext cx="5486400" cy="8229600"/>
          </a:xfrm>
          <a:prstGeom prst="rect">
            <a:avLst/>
          </a:prstGeom>
        </p:spPr>
      </p:pic>
      <p:sp>
        <p:nvSpPr>
          <p:cNvPr id="6" name="Text 2">
            <a:extLst>
              <a:ext uri="{FF2B5EF4-FFF2-40B4-BE49-F238E27FC236}">
                <a16:creationId xmlns:a16="http://schemas.microsoft.com/office/drawing/2014/main" id="{1A1C5899-6DA4-98A4-E2B6-4D7331F0312A}"/>
              </a:ext>
            </a:extLst>
          </p:cNvPr>
          <p:cNvSpPr/>
          <p:nvPr/>
        </p:nvSpPr>
        <p:spPr>
          <a:xfrm>
            <a:off x="0" y="75787"/>
            <a:ext cx="7556421" cy="792362"/>
          </a:xfrm>
          <a:prstGeom prst="rect">
            <a:avLst/>
          </a:prstGeom>
          <a:noFill/>
          <a:ln/>
        </p:spPr>
        <p:txBody>
          <a:bodyPr wrap="square" rtlCol="0" anchor="t"/>
          <a:lstStyle/>
          <a:p>
            <a:pPr marL="0" indent="0">
              <a:lnSpc>
                <a:spcPts val="5581"/>
              </a:lnSpc>
              <a:buNone/>
            </a:pPr>
            <a:r>
              <a:rPr lang="en-US" sz="3200" dirty="0">
                <a:solidFill>
                  <a:srgbClr val="5955EB"/>
                </a:solidFill>
                <a:latin typeface="Libre Baskerville" pitchFamily="34" charset="0"/>
              </a:rPr>
              <a:t>Problem Statement</a:t>
            </a:r>
            <a:endParaRPr lang="en-US" sz="3200" dirty="0"/>
          </a:p>
        </p:txBody>
      </p:sp>
      <p:sp>
        <p:nvSpPr>
          <p:cNvPr id="10" name="Text 6">
            <a:extLst>
              <a:ext uri="{FF2B5EF4-FFF2-40B4-BE49-F238E27FC236}">
                <a16:creationId xmlns:a16="http://schemas.microsoft.com/office/drawing/2014/main" id="{BDBE4B99-D999-7009-E5F6-483347B456D6}"/>
              </a:ext>
            </a:extLst>
          </p:cNvPr>
          <p:cNvSpPr/>
          <p:nvPr/>
        </p:nvSpPr>
        <p:spPr>
          <a:xfrm>
            <a:off x="105527" y="1130731"/>
            <a:ext cx="8908259" cy="3564559"/>
          </a:xfrm>
          <a:prstGeom prst="rect">
            <a:avLst/>
          </a:prstGeom>
          <a:noFill/>
          <a:ln/>
        </p:spPr>
        <p:txBody>
          <a:bodyPr wrap="square" rtlCol="0" anchor="t"/>
          <a:lstStyle/>
          <a:p>
            <a:pPr marL="0" indent="0">
              <a:lnSpc>
                <a:spcPts val="2858"/>
              </a:lnSpc>
              <a:buNone/>
            </a:pPr>
            <a:r>
              <a:rPr lang="en-US" sz="1786" dirty="0">
                <a:solidFill>
                  <a:srgbClr val="49495A"/>
                </a:solidFill>
                <a:latin typeface="Open Sans" pitchFamily="34" charset="0"/>
                <a:ea typeface="Open Sans" pitchFamily="34" charset="-122"/>
                <a:cs typeface="Open Sans" pitchFamily="34" charset="-120"/>
              </a:rPr>
              <a:t>Due to increasing churn rate of customers from last several quarters, the company has decided to dive deep into factors driving it. Past efforts in retaining customers have been reactive where the suggested steps were applied at the point of no return. </a:t>
            </a:r>
          </a:p>
          <a:p>
            <a:pPr marL="0" indent="0">
              <a:lnSpc>
                <a:spcPts val="2858"/>
              </a:lnSpc>
              <a:buNone/>
            </a:pPr>
            <a:endParaRPr lang="en-US" sz="1786" dirty="0">
              <a:solidFill>
                <a:srgbClr val="49495A"/>
              </a:solidFill>
              <a:latin typeface="Open Sans" pitchFamily="34" charset="0"/>
              <a:ea typeface="Open Sans" pitchFamily="34" charset="-122"/>
              <a:cs typeface="Open Sans" pitchFamily="34" charset="-120"/>
            </a:endParaRPr>
          </a:p>
          <a:p>
            <a:pPr marL="0" indent="0">
              <a:lnSpc>
                <a:spcPts val="2858"/>
              </a:lnSpc>
              <a:buNone/>
            </a:pPr>
            <a:r>
              <a:rPr lang="en-US" sz="1786" dirty="0">
                <a:solidFill>
                  <a:srgbClr val="49495A"/>
                </a:solidFill>
                <a:latin typeface="Open Sans" pitchFamily="34" charset="0"/>
                <a:ea typeface="Open Sans" pitchFamily="34" charset="-122"/>
                <a:cs typeface="Open Sans" pitchFamily="34" charset="-120"/>
              </a:rPr>
              <a:t>The idea is to use machine learning to predict the likelihood of churn for each customer and reasons behind it. These reasons could be different for each customer. This will help with targeted response tailored to customer’s preferences thereby helping them stay and improving customer loyalty.</a:t>
            </a:r>
          </a:p>
          <a:p>
            <a:pPr marL="0" indent="0">
              <a:lnSpc>
                <a:spcPts val="2858"/>
              </a:lnSpc>
              <a:buNone/>
            </a:pPr>
            <a:endParaRPr lang="en-US" sz="1786" dirty="0">
              <a:solidFill>
                <a:srgbClr val="49495A"/>
              </a:solidFill>
              <a:latin typeface="Open Sans" pitchFamily="34" charset="0"/>
              <a:ea typeface="Open Sans" pitchFamily="34" charset="-122"/>
              <a:cs typeface="Open Sans" pitchFamily="34" charset="-120"/>
            </a:endParaRPr>
          </a:p>
          <a:p>
            <a:pPr marL="0" indent="0">
              <a:lnSpc>
                <a:spcPts val="2858"/>
              </a:lnSpc>
              <a:buNone/>
            </a:pPr>
            <a:endParaRPr lang="en-US" sz="1786" dirty="0"/>
          </a:p>
        </p:txBody>
      </p:sp>
      <p:pic>
        <p:nvPicPr>
          <p:cNvPr id="2" name="Picture 2" descr="Telecom Customer Churn | Peerlist">
            <a:extLst>
              <a:ext uri="{FF2B5EF4-FFF2-40B4-BE49-F238E27FC236}">
                <a16:creationId xmlns:a16="http://schemas.microsoft.com/office/drawing/2014/main" id="{0D56F9C0-8640-0A08-75B9-0A7F525F8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1632" y="2083392"/>
            <a:ext cx="5088834" cy="400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51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D8F28-F73E-1B11-5376-9A7B32D9CDEA}"/>
            </a:ext>
          </a:extLst>
        </p:cNvPr>
        <p:cNvGrpSpPr/>
        <p:nvPr/>
      </p:nvGrpSpPr>
      <p:grpSpPr>
        <a:xfrm>
          <a:off x="0" y="0"/>
          <a:ext cx="0" cy="0"/>
          <a:chOff x="0" y="0"/>
          <a:chExt cx="0" cy="0"/>
        </a:xfrm>
      </p:grpSpPr>
      <p:pic>
        <p:nvPicPr>
          <p:cNvPr id="4" name="Image 0" descr="preencoded.png">
            <a:extLst>
              <a:ext uri="{FF2B5EF4-FFF2-40B4-BE49-F238E27FC236}">
                <a16:creationId xmlns:a16="http://schemas.microsoft.com/office/drawing/2014/main" id="{BF3DDE30-6DDF-F5C5-C576-7E3E1266E8F0}"/>
              </a:ext>
            </a:extLst>
          </p:cNvPr>
          <p:cNvPicPr>
            <a:picLocks noChangeAspect="1"/>
          </p:cNvPicPr>
          <p:nvPr/>
        </p:nvPicPr>
        <p:blipFill>
          <a:blip r:embed="rId3"/>
          <a:stretch>
            <a:fillRect/>
          </a:stretch>
        </p:blipFill>
        <p:spPr>
          <a:xfrm>
            <a:off x="9144000" y="0"/>
            <a:ext cx="5486400" cy="8229600"/>
          </a:xfrm>
          <a:prstGeom prst="rect">
            <a:avLst/>
          </a:prstGeom>
        </p:spPr>
      </p:pic>
      <p:sp>
        <p:nvSpPr>
          <p:cNvPr id="6" name="Text 2">
            <a:extLst>
              <a:ext uri="{FF2B5EF4-FFF2-40B4-BE49-F238E27FC236}">
                <a16:creationId xmlns:a16="http://schemas.microsoft.com/office/drawing/2014/main" id="{28019E8E-C2C6-F506-0168-7842CB1F1A82}"/>
              </a:ext>
            </a:extLst>
          </p:cNvPr>
          <p:cNvSpPr/>
          <p:nvPr/>
        </p:nvSpPr>
        <p:spPr>
          <a:xfrm>
            <a:off x="0" y="75787"/>
            <a:ext cx="7556421" cy="792362"/>
          </a:xfrm>
          <a:prstGeom prst="rect">
            <a:avLst/>
          </a:prstGeom>
          <a:noFill/>
          <a:ln/>
        </p:spPr>
        <p:txBody>
          <a:bodyPr wrap="square" rtlCol="0" anchor="t"/>
          <a:lstStyle/>
          <a:p>
            <a:pPr marL="0" indent="0">
              <a:lnSpc>
                <a:spcPts val="5581"/>
              </a:lnSpc>
              <a:buNone/>
            </a:pPr>
            <a:r>
              <a:rPr lang="en-US" sz="3200" dirty="0">
                <a:solidFill>
                  <a:srgbClr val="5955EB"/>
                </a:solidFill>
                <a:latin typeface="Libre Baskerville" pitchFamily="34" charset="0"/>
              </a:rPr>
              <a:t>Project Objective</a:t>
            </a:r>
            <a:endParaRPr lang="en-US" sz="3200" dirty="0"/>
          </a:p>
        </p:txBody>
      </p:sp>
      <p:sp>
        <p:nvSpPr>
          <p:cNvPr id="10" name="Text 6">
            <a:extLst>
              <a:ext uri="{FF2B5EF4-FFF2-40B4-BE49-F238E27FC236}">
                <a16:creationId xmlns:a16="http://schemas.microsoft.com/office/drawing/2014/main" id="{A7A5CF0B-3E61-3C6A-5153-40E527A3C7B9}"/>
              </a:ext>
            </a:extLst>
          </p:cNvPr>
          <p:cNvSpPr/>
          <p:nvPr/>
        </p:nvSpPr>
        <p:spPr>
          <a:xfrm>
            <a:off x="36958" y="1798548"/>
            <a:ext cx="8908259" cy="4289756"/>
          </a:xfrm>
          <a:prstGeom prst="rect">
            <a:avLst/>
          </a:prstGeom>
          <a:noFill/>
          <a:ln/>
        </p:spPr>
        <p:txBody>
          <a:bodyPr wrap="square" rtlCol="0" anchor="t"/>
          <a:lstStyle/>
          <a:p>
            <a:pPr marL="285750" indent="-285750">
              <a:lnSpc>
                <a:spcPts val="2858"/>
              </a:lnSpc>
              <a:buFont typeface="Wingdings" panose="05000000000000000000" pitchFamily="2" charset="2"/>
              <a:buChar char="Ø"/>
            </a:pPr>
            <a:r>
              <a:rPr lang="en-US" sz="1786" dirty="0">
                <a:solidFill>
                  <a:srgbClr val="49495A"/>
                </a:solidFill>
                <a:latin typeface="Open Sans" pitchFamily="34" charset="0"/>
                <a:ea typeface="Open Sans" pitchFamily="34" charset="-122"/>
                <a:cs typeface="Open Sans" pitchFamily="34" charset="-120"/>
              </a:rPr>
              <a:t> Leverage given dataset to predict customer churn</a:t>
            </a:r>
          </a:p>
          <a:p>
            <a:pPr marL="285750" indent="-285750">
              <a:lnSpc>
                <a:spcPts val="2858"/>
              </a:lnSpc>
              <a:buFont typeface="Wingdings" panose="05000000000000000000" pitchFamily="2" charset="2"/>
              <a:buChar char="Ø"/>
            </a:pPr>
            <a:endParaRPr lang="en-US" sz="1786" dirty="0">
              <a:solidFill>
                <a:srgbClr val="49495A"/>
              </a:solidFill>
              <a:latin typeface="Open Sans" pitchFamily="34" charset="0"/>
              <a:ea typeface="Open Sans" pitchFamily="34" charset="-122"/>
              <a:cs typeface="Open Sans" pitchFamily="34" charset="-120"/>
            </a:endParaRPr>
          </a:p>
          <a:p>
            <a:pPr marL="285750" indent="-285750">
              <a:lnSpc>
                <a:spcPts val="2858"/>
              </a:lnSpc>
              <a:buFont typeface="Wingdings" panose="05000000000000000000" pitchFamily="2" charset="2"/>
              <a:buChar char="Ø"/>
            </a:pPr>
            <a:r>
              <a:rPr lang="en-US" sz="1786" dirty="0">
                <a:solidFill>
                  <a:srgbClr val="49495A"/>
                </a:solidFill>
                <a:latin typeface="Open Sans" pitchFamily="34" charset="0"/>
                <a:ea typeface="Open Sans" pitchFamily="34" charset="-122"/>
                <a:cs typeface="Open Sans" pitchFamily="34" charset="-120"/>
              </a:rPr>
              <a:t>Understanding main variables/features influencing customer churn</a:t>
            </a:r>
          </a:p>
          <a:p>
            <a:pPr marL="285750" indent="-285750">
              <a:lnSpc>
                <a:spcPts val="2858"/>
              </a:lnSpc>
              <a:buFont typeface="Wingdings" panose="05000000000000000000" pitchFamily="2" charset="2"/>
              <a:buChar char="Ø"/>
            </a:pPr>
            <a:endParaRPr lang="en-US" sz="1786" dirty="0">
              <a:solidFill>
                <a:srgbClr val="49495A"/>
              </a:solidFill>
              <a:latin typeface="Open Sans" pitchFamily="34" charset="0"/>
              <a:ea typeface="Open Sans" pitchFamily="34" charset="-122"/>
              <a:cs typeface="Open Sans" pitchFamily="34" charset="-120"/>
            </a:endParaRPr>
          </a:p>
          <a:p>
            <a:pPr marL="285750" indent="-285750">
              <a:lnSpc>
                <a:spcPts val="2858"/>
              </a:lnSpc>
              <a:buFont typeface="Wingdings" panose="05000000000000000000" pitchFamily="2" charset="2"/>
              <a:buChar char="Ø"/>
            </a:pPr>
            <a:r>
              <a:rPr lang="en-US" sz="1786" dirty="0">
                <a:solidFill>
                  <a:srgbClr val="49495A"/>
                </a:solidFill>
                <a:latin typeface="Open Sans" pitchFamily="34" charset="0"/>
                <a:ea typeface="Open Sans" pitchFamily="34" charset="-122"/>
                <a:cs typeface="Open Sans" pitchFamily="34" charset="-120"/>
              </a:rPr>
              <a:t>Provide insights to the business on factors impacting customer churn</a:t>
            </a:r>
          </a:p>
          <a:p>
            <a:pPr marL="285750" indent="-285750">
              <a:lnSpc>
                <a:spcPts val="2858"/>
              </a:lnSpc>
              <a:buFont typeface="Wingdings" panose="05000000000000000000" pitchFamily="2" charset="2"/>
              <a:buChar char="Ø"/>
            </a:pPr>
            <a:endParaRPr lang="en-US" sz="1786" dirty="0">
              <a:solidFill>
                <a:srgbClr val="49495A"/>
              </a:solidFill>
              <a:latin typeface="Open Sans" pitchFamily="34" charset="0"/>
              <a:ea typeface="Open Sans" pitchFamily="34" charset="-122"/>
              <a:cs typeface="Open Sans" pitchFamily="34" charset="-120"/>
            </a:endParaRPr>
          </a:p>
          <a:p>
            <a:pPr marL="285750" indent="-285750">
              <a:lnSpc>
                <a:spcPts val="2858"/>
              </a:lnSpc>
              <a:buFont typeface="Wingdings" panose="05000000000000000000" pitchFamily="2" charset="2"/>
              <a:buChar char="Ø"/>
            </a:pPr>
            <a:r>
              <a:rPr lang="en-US" sz="1786" dirty="0">
                <a:solidFill>
                  <a:srgbClr val="49495A"/>
                </a:solidFill>
                <a:latin typeface="Open Sans" pitchFamily="34" charset="0"/>
                <a:ea typeface="Open Sans" pitchFamily="34" charset="-122"/>
                <a:cs typeface="Open Sans" pitchFamily="34" charset="-120"/>
              </a:rPr>
              <a:t>Use various ML algorithms to build prediction models, evaluate the accuracy and performance of these models</a:t>
            </a:r>
          </a:p>
          <a:p>
            <a:pPr marL="285750" indent="-285750">
              <a:lnSpc>
                <a:spcPts val="2858"/>
              </a:lnSpc>
              <a:buFont typeface="Wingdings" panose="05000000000000000000" pitchFamily="2" charset="2"/>
              <a:buChar char="Ø"/>
            </a:pPr>
            <a:endParaRPr lang="en-US" sz="1786" dirty="0">
              <a:solidFill>
                <a:srgbClr val="49495A"/>
              </a:solidFill>
              <a:latin typeface="Open Sans" pitchFamily="34" charset="0"/>
              <a:ea typeface="Open Sans" pitchFamily="34" charset="-122"/>
              <a:cs typeface="Open Sans" pitchFamily="34" charset="-120"/>
            </a:endParaRPr>
          </a:p>
          <a:p>
            <a:pPr marL="285750" indent="-285750">
              <a:lnSpc>
                <a:spcPts val="2858"/>
              </a:lnSpc>
              <a:buFont typeface="Wingdings" panose="05000000000000000000" pitchFamily="2" charset="2"/>
              <a:buChar char="Ø"/>
            </a:pPr>
            <a:r>
              <a:rPr lang="en-US" sz="1786" dirty="0">
                <a:solidFill>
                  <a:srgbClr val="49495A"/>
                </a:solidFill>
                <a:latin typeface="Open Sans" pitchFamily="34" charset="0"/>
                <a:ea typeface="Open Sans" pitchFamily="34" charset="-122"/>
                <a:cs typeface="Open Sans" pitchFamily="34" charset="-120"/>
              </a:rPr>
              <a:t>Finding the best model and provide recommendations to the Business to improve customer churn</a:t>
            </a:r>
          </a:p>
          <a:p>
            <a:pPr marL="0" indent="0">
              <a:lnSpc>
                <a:spcPts val="2858"/>
              </a:lnSpc>
              <a:buNone/>
            </a:pPr>
            <a:endParaRPr lang="en-US" sz="1786" dirty="0"/>
          </a:p>
        </p:txBody>
      </p:sp>
      <p:pic>
        <p:nvPicPr>
          <p:cNvPr id="2050" name="Picture 2" descr="Telecom Customer Churn | Peerlist">
            <a:extLst>
              <a:ext uri="{FF2B5EF4-FFF2-40B4-BE49-F238E27FC236}">
                <a16:creationId xmlns:a16="http://schemas.microsoft.com/office/drawing/2014/main" id="{8012A2A6-F222-DFBF-A723-EB50A6468B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2783" y="2083392"/>
            <a:ext cx="5088834" cy="400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425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0" y="0"/>
            <a:ext cx="14630400" cy="2344698"/>
          </a:xfrm>
          <a:prstGeom prst="rect">
            <a:avLst/>
          </a:prstGeom>
        </p:spPr>
      </p:pic>
      <p:sp>
        <p:nvSpPr>
          <p:cNvPr id="5" name="Text 2"/>
          <p:cNvSpPr/>
          <p:nvPr/>
        </p:nvSpPr>
        <p:spPr>
          <a:xfrm>
            <a:off x="1113473" y="2460425"/>
            <a:ext cx="12403455" cy="618649"/>
          </a:xfrm>
          <a:prstGeom prst="rect">
            <a:avLst/>
          </a:prstGeom>
          <a:noFill/>
          <a:ln/>
        </p:spPr>
        <p:txBody>
          <a:bodyPr wrap="square" rtlCol="0" anchor="t"/>
          <a:lstStyle/>
          <a:p>
            <a:pPr marL="0" indent="0">
              <a:lnSpc>
                <a:spcPts val="4616"/>
              </a:lnSpc>
              <a:buNone/>
            </a:pPr>
            <a:r>
              <a:rPr lang="en-US" sz="3692" dirty="0">
                <a:solidFill>
                  <a:srgbClr val="5955EB"/>
                </a:solidFill>
                <a:latin typeface="Libre Baskerville" pitchFamily="34" charset="0"/>
                <a:ea typeface="Libre Baskerville" pitchFamily="34" charset="-122"/>
                <a:cs typeface="Libre Baskerville" pitchFamily="34" charset="-120"/>
              </a:rPr>
              <a:t>Project Approach</a:t>
            </a:r>
            <a:endParaRPr lang="en-US" sz="3692" dirty="0"/>
          </a:p>
        </p:txBody>
      </p:sp>
      <p:sp>
        <p:nvSpPr>
          <p:cNvPr id="6" name="Shape 3"/>
          <p:cNvSpPr/>
          <p:nvPr/>
        </p:nvSpPr>
        <p:spPr>
          <a:xfrm>
            <a:off x="1462792" y="5670829"/>
            <a:ext cx="12403455" cy="37505"/>
          </a:xfrm>
          <a:prstGeom prst="rect">
            <a:avLst/>
          </a:prstGeom>
          <a:solidFill>
            <a:srgbClr val="B8B7E0"/>
          </a:solidFill>
          <a:ln/>
        </p:spPr>
      </p:sp>
      <p:sp>
        <p:nvSpPr>
          <p:cNvPr id="7" name="Shape 4"/>
          <p:cNvSpPr/>
          <p:nvPr/>
        </p:nvSpPr>
        <p:spPr>
          <a:xfrm>
            <a:off x="2895226" y="5024592"/>
            <a:ext cx="37505" cy="656511"/>
          </a:xfrm>
          <a:prstGeom prst="rect">
            <a:avLst/>
          </a:prstGeom>
          <a:solidFill>
            <a:srgbClr val="B8B7E0"/>
          </a:solidFill>
          <a:ln/>
        </p:spPr>
      </p:sp>
      <p:sp>
        <p:nvSpPr>
          <p:cNvPr id="8" name="Shape 5"/>
          <p:cNvSpPr/>
          <p:nvPr/>
        </p:nvSpPr>
        <p:spPr>
          <a:xfrm>
            <a:off x="2703000" y="5470124"/>
            <a:ext cx="421958" cy="421958"/>
          </a:xfrm>
          <a:prstGeom prst="roundRect">
            <a:avLst>
              <a:gd name="adj" fmla="val 26672"/>
            </a:avLst>
          </a:prstGeom>
          <a:solidFill>
            <a:srgbClr val="DED6FF"/>
          </a:solidFill>
          <a:ln/>
        </p:spPr>
      </p:sp>
      <p:sp>
        <p:nvSpPr>
          <p:cNvPr id="9" name="Text 6"/>
          <p:cNvSpPr/>
          <p:nvPr/>
        </p:nvSpPr>
        <p:spPr>
          <a:xfrm>
            <a:off x="2851233" y="5540371"/>
            <a:ext cx="125492" cy="281345"/>
          </a:xfrm>
          <a:prstGeom prst="rect">
            <a:avLst/>
          </a:prstGeom>
          <a:noFill/>
          <a:ln/>
        </p:spPr>
        <p:txBody>
          <a:bodyPr wrap="none" rtlCol="0" anchor="t"/>
          <a:lstStyle/>
          <a:p>
            <a:pPr marL="0" indent="0" algn="ctr">
              <a:lnSpc>
                <a:spcPts val="2215"/>
              </a:lnSpc>
              <a:buNone/>
            </a:pPr>
            <a:r>
              <a:rPr lang="en-US" sz="2215" dirty="0">
                <a:solidFill>
                  <a:srgbClr val="5955EB"/>
                </a:solidFill>
                <a:latin typeface="Libre Baskerville" pitchFamily="34" charset="0"/>
                <a:ea typeface="Libre Baskerville" pitchFamily="34" charset="-122"/>
                <a:cs typeface="Libre Baskerville" pitchFamily="34" charset="-120"/>
              </a:rPr>
              <a:t>1</a:t>
            </a:r>
            <a:endParaRPr lang="en-US" sz="2215" dirty="0"/>
          </a:p>
        </p:txBody>
      </p:sp>
      <p:sp>
        <p:nvSpPr>
          <p:cNvPr id="10" name="Text 7"/>
          <p:cNvSpPr/>
          <p:nvPr/>
        </p:nvSpPr>
        <p:spPr>
          <a:xfrm>
            <a:off x="1344365" y="3376530"/>
            <a:ext cx="3227631" cy="600075"/>
          </a:xfrm>
          <a:prstGeom prst="rect">
            <a:avLst/>
          </a:prstGeom>
          <a:noFill/>
          <a:ln/>
        </p:spPr>
        <p:txBody>
          <a:bodyPr wrap="none" rtlCol="0" anchor="t"/>
          <a:lstStyle/>
          <a:p>
            <a:pPr marL="0" indent="0" algn="ctr">
              <a:lnSpc>
                <a:spcPts val="2308"/>
              </a:lnSpc>
              <a:buNone/>
            </a:pPr>
            <a:r>
              <a:rPr lang="en-US" dirty="0">
                <a:solidFill>
                  <a:srgbClr val="5955EB"/>
                </a:solidFill>
                <a:latin typeface="Libre Baskerville" pitchFamily="34" charset="0"/>
                <a:ea typeface="Libre Baskerville" pitchFamily="34" charset="-122"/>
                <a:cs typeface="Libre Baskerville" pitchFamily="34" charset="-120"/>
              </a:rPr>
              <a:t>Understanding of the</a:t>
            </a:r>
          </a:p>
          <a:p>
            <a:pPr marL="0" indent="0" algn="ctr">
              <a:lnSpc>
                <a:spcPts val="2308"/>
              </a:lnSpc>
              <a:buNone/>
            </a:pPr>
            <a:r>
              <a:rPr lang="en-US" dirty="0">
                <a:solidFill>
                  <a:srgbClr val="5955EB"/>
                </a:solidFill>
                <a:latin typeface="Libre Baskerville" pitchFamily="34" charset="0"/>
                <a:ea typeface="Libre Baskerville" pitchFamily="34" charset="-122"/>
                <a:cs typeface="Libre Baskerville" pitchFamily="34" charset="-120"/>
              </a:rPr>
              <a:t>Problem &amp; dataset</a:t>
            </a:r>
            <a:endParaRPr lang="en-US" dirty="0"/>
          </a:p>
        </p:txBody>
      </p:sp>
      <p:sp>
        <p:nvSpPr>
          <p:cNvPr id="11" name="Text 8"/>
          <p:cNvSpPr/>
          <p:nvPr/>
        </p:nvSpPr>
        <p:spPr>
          <a:xfrm>
            <a:off x="1500296" y="3990286"/>
            <a:ext cx="2947584" cy="931198"/>
          </a:xfrm>
          <a:prstGeom prst="rect">
            <a:avLst/>
          </a:prstGeom>
          <a:noFill/>
          <a:ln/>
        </p:spPr>
        <p:txBody>
          <a:bodyPr wrap="square" rtlCol="0" anchor="t"/>
          <a:lstStyle/>
          <a:p>
            <a:pPr marL="0" indent="0" algn="ctr">
              <a:lnSpc>
                <a:spcPts val="2363"/>
              </a:lnSpc>
              <a:buNone/>
            </a:pPr>
            <a:r>
              <a:rPr lang="en-US" sz="1477" dirty="0">
                <a:solidFill>
                  <a:srgbClr val="49495A"/>
                </a:solidFill>
                <a:latin typeface="Open Sans" pitchFamily="34" charset="0"/>
                <a:ea typeface="Open Sans" pitchFamily="34" charset="-122"/>
                <a:cs typeface="Open Sans" pitchFamily="34" charset="-120"/>
              </a:rPr>
              <a:t>Understand the given dataset and its associated features</a:t>
            </a:r>
            <a:endParaRPr lang="en-US" sz="1477" dirty="0"/>
          </a:p>
        </p:txBody>
      </p:sp>
      <p:sp>
        <p:nvSpPr>
          <p:cNvPr id="12" name="Shape 9"/>
          <p:cNvSpPr/>
          <p:nvPr/>
        </p:nvSpPr>
        <p:spPr>
          <a:xfrm>
            <a:off x="5652460" y="5650281"/>
            <a:ext cx="37505" cy="656511"/>
          </a:xfrm>
          <a:prstGeom prst="rect">
            <a:avLst/>
          </a:prstGeom>
          <a:solidFill>
            <a:srgbClr val="B8B7E0"/>
          </a:solidFill>
          <a:ln/>
        </p:spPr>
      </p:sp>
      <p:sp>
        <p:nvSpPr>
          <p:cNvPr id="15" name="Text 12"/>
          <p:cNvSpPr/>
          <p:nvPr/>
        </p:nvSpPr>
        <p:spPr>
          <a:xfrm>
            <a:off x="4485384" y="6401849"/>
            <a:ext cx="2392204" cy="293013"/>
          </a:xfrm>
          <a:prstGeom prst="rect">
            <a:avLst/>
          </a:prstGeom>
          <a:noFill/>
          <a:ln/>
        </p:spPr>
        <p:txBody>
          <a:bodyPr wrap="none" rtlCol="0" anchor="t"/>
          <a:lstStyle/>
          <a:p>
            <a:pPr marL="0" indent="0" algn="ctr">
              <a:lnSpc>
                <a:spcPts val="2308"/>
              </a:lnSpc>
              <a:buNone/>
            </a:pPr>
            <a:r>
              <a:rPr lang="en-US" dirty="0">
                <a:solidFill>
                  <a:srgbClr val="5955EB"/>
                </a:solidFill>
                <a:latin typeface="Libre Baskerville" pitchFamily="34" charset="0"/>
                <a:ea typeface="Libre Baskerville" pitchFamily="34" charset="-122"/>
                <a:cs typeface="Libre Baskerville" pitchFamily="34" charset="-120"/>
              </a:rPr>
              <a:t>Discovery</a:t>
            </a:r>
            <a:endParaRPr lang="en-US" dirty="0"/>
          </a:p>
        </p:txBody>
      </p:sp>
      <p:sp>
        <p:nvSpPr>
          <p:cNvPr id="16" name="Text 13"/>
          <p:cNvSpPr/>
          <p:nvPr/>
        </p:nvSpPr>
        <p:spPr>
          <a:xfrm>
            <a:off x="3708971" y="6835357"/>
            <a:ext cx="3698696" cy="1142104"/>
          </a:xfrm>
          <a:prstGeom prst="rect">
            <a:avLst/>
          </a:prstGeom>
          <a:noFill/>
          <a:ln/>
        </p:spPr>
        <p:txBody>
          <a:bodyPr wrap="none" rtlCol="0" anchor="t"/>
          <a:lstStyle/>
          <a:p>
            <a:pPr marL="0" indent="0" algn="ctr">
              <a:lnSpc>
                <a:spcPts val="2363"/>
              </a:lnSpc>
              <a:buNone/>
            </a:pPr>
            <a:r>
              <a:rPr lang="en-US" sz="1477" dirty="0">
                <a:solidFill>
                  <a:srgbClr val="49495A"/>
                </a:solidFill>
                <a:latin typeface="Open Sans" pitchFamily="34" charset="0"/>
                <a:ea typeface="Open Sans" pitchFamily="34" charset="-122"/>
                <a:cs typeface="Open Sans" pitchFamily="34" charset="-120"/>
              </a:rPr>
              <a:t>Leverage existing data and </a:t>
            </a:r>
          </a:p>
          <a:p>
            <a:pPr marL="0" indent="0" algn="ctr">
              <a:lnSpc>
                <a:spcPts val="2363"/>
              </a:lnSpc>
              <a:buNone/>
            </a:pPr>
            <a:r>
              <a:rPr lang="en-US" sz="1477" dirty="0">
                <a:solidFill>
                  <a:srgbClr val="49495A"/>
                </a:solidFill>
                <a:latin typeface="Open Sans" pitchFamily="34" charset="0"/>
                <a:ea typeface="Open Sans" pitchFamily="34" charset="-122"/>
                <a:cs typeface="Open Sans" pitchFamily="34" charset="-120"/>
              </a:rPr>
              <a:t>perform exploratory data analysis(EDA) to</a:t>
            </a:r>
          </a:p>
          <a:p>
            <a:pPr marL="0" indent="0" algn="ctr">
              <a:lnSpc>
                <a:spcPts val="2363"/>
              </a:lnSpc>
              <a:buNone/>
            </a:pPr>
            <a:r>
              <a:rPr lang="en-US" sz="1477" dirty="0">
                <a:solidFill>
                  <a:srgbClr val="49495A"/>
                </a:solidFill>
                <a:latin typeface="Open Sans" pitchFamily="34" charset="0"/>
                <a:ea typeface="Open Sans" pitchFamily="34" charset="-122"/>
                <a:cs typeface="Open Sans" pitchFamily="34" charset="-120"/>
              </a:rPr>
              <a:t>Generate actionable insights</a:t>
            </a:r>
          </a:p>
        </p:txBody>
      </p:sp>
      <p:sp>
        <p:nvSpPr>
          <p:cNvPr id="17" name="Shape 14"/>
          <p:cNvSpPr/>
          <p:nvPr/>
        </p:nvSpPr>
        <p:spPr>
          <a:xfrm>
            <a:off x="8841335" y="5014318"/>
            <a:ext cx="37505" cy="656511"/>
          </a:xfrm>
          <a:prstGeom prst="rect">
            <a:avLst/>
          </a:prstGeom>
          <a:solidFill>
            <a:srgbClr val="B8B7E0"/>
          </a:solidFill>
          <a:ln/>
        </p:spPr>
      </p:sp>
      <p:sp>
        <p:nvSpPr>
          <p:cNvPr id="18" name="Shape 15"/>
          <p:cNvSpPr/>
          <p:nvPr/>
        </p:nvSpPr>
        <p:spPr>
          <a:xfrm>
            <a:off x="8649109" y="5459850"/>
            <a:ext cx="421958" cy="421958"/>
          </a:xfrm>
          <a:prstGeom prst="roundRect">
            <a:avLst>
              <a:gd name="adj" fmla="val 26672"/>
            </a:avLst>
          </a:prstGeom>
          <a:solidFill>
            <a:srgbClr val="DED6FF"/>
          </a:solidFill>
          <a:ln/>
        </p:spPr>
      </p:sp>
      <p:sp>
        <p:nvSpPr>
          <p:cNvPr id="19" name="Text 16"/>
          <p:cNvSpPr/>
          <p:nvPr/>
        </p:nvSpPr>
        <p:spPr>
          <a:xfrm>
            <a:off x="8773410" y="5530097"/>
            <a:ext cx="173236" cy="281345"/>
          </a:xfrm>
          <a:prstGeom prst="rect">
            <a:avLst/>
          </a:prstGeom>
          <a:noFill/>
          <a:ln/>
        </p:spPr>
        <p:txBody>
          <a:bodyPr wrap="none" rtlCol="0" anchor="t"/>
          <a:lstStyle/>
          <a:p>
            <a:pPr marL="0" indent="0" algn="ctr">
              <a:lnSpc>
                <a:spcPts val="2215"/>
              </a:lnSpc>
              <a:buNone/>
            </a:pPr>
            <a:r>
              <a:rPr lang="en-US" sz="2215" dirty="0">
                <a:solidFill>
                  <a:srgbClr val="5955EB"/>
                </a:solidFill>
                <a:latin typeface="Libre Baskerville" pitchFamily="34" charset="0"/>
                <a:ea typeface="Libre Baskerville" pitchFamily="34" charset="-122"/>
                <a:cs typeface="Libre Baskerville" pitchFamily="34" charset="-120"/>
              </a:rPr>
              <a:t>3</a:t>
            </a:r>
            <a:endParaRPr lang="en-US" sz="2215" dirty="0"/>
          </a:p>
        </p:txBody>
      </p:sp>
      <p:sp>
        <p:nvSpPr>
          <p:cNvPr id="20" name="Text 17"/>
          <p:cNvSpPr/>
          <p:nvPr/>
        </p:nvSpPr>
        <p:spPr>
          <a:xfrm>
            <a:off x="7150469" y="3523247"/>
            <a:ext cx="3419237" cy="293013"/>
          </a:xfrm>
          <a:prstGeom prst="rect">
            <a:avLst/>
          </a:prstGeom>
          <a:noFill/>
          <a:ln/>
        </p:spPr>
        <p:txBody>
          <a:bodyPr wrap="none" rtlCol="0" anchor="t"/>
          <a:lstStyle/>
          <a:p>
            <a:pPr marL="0" indent="0" algn="ctr">
              <a:lnSpc>
                <a:spcPts val="2308"/>
              </a:lnSpc>
              <a:buNone/>
            </a:pPr>
            <a:r>
              <a:rPr lang="en-US" sz="1846" dirty="0">
                <a:solidFill>
                  <a:srgbClr val="5955EB"/>
                </a:solidFill>
                <a:latin typeface="Libre Baskerville" pitchFamily="34" charset="0"/>
                <a:ea typeface="Libre Baskerville" pitchFamily="34" charset="-122"/>
                <a:cs typeface="Libre Baskerville" pitchFamily="34" charset="-120"/>
              </a:rPr>
              <a:t>Modeling</a:t>
            </a:r>
            <a:endParaRPr lang="en-US" sz="1846" dirty="0"/>
          </a:p>
        </p:txBody>
      </p:sp>
      <p:sp>
        <p:nvSpPr>
          <p:cNvPr id="21" name="Text 18"/>
          <p:cNvSpPr/>
          <p:nvPr/>
        </p:nvSpPr>
        <p:spPr>
          <a:xfrm>
            <a:off x="6994374" y="3942952"/>
            <a:ext cx="3768931" cy="1059656"/>
          </a:xfrm>
          <a:prstGeom prst="rect">
            <a:avLst/>
          </a:prstGeom>
          <a:noFill/>
          <a:ln/>
        </p:spPr>
        <p:txBody>
          <a:bodyPr wrap="square" rtlCol="0" anchor="t"/>
          <a:lstStyle/>
          <a:p>
            <a:pPr marL="0" indent="0" algn="ctr">
              <a:lnSpc>
                <a:spcPts val="2363"/>
              </a:lnSpc>
              <a:buNone/>
            </a:pPr>
            <a:r>
              <a:rPr lang="en-US" sz="1477" dirty="0">
                <a:solidFill>
                  <a:srgbClr val="49495A"/>
                </a:solidFill>
                <a:latin typeface="Open Sans" pitchFamily="34" charset="0"/>
                <a:ea typeface="Open Sans" pitchFamily="34" charset="-122"/>
                <a:cs typeface="Open Sans" pitchFamily="34" charset="-120"/>
              </a:rPr>
              <a:t>Use different ML algorithms to predict customer churn basis important features</a:t>
            </a:r>
            <a:endParaRPr lang="en-US" sz="1477" dirty="0"/>
          </a:p>
        </p:txBody>
      </p:sp>
      <p:sp>
        <p:nvSpPr>
          <p:cNvPr id="24" name="Shape 5">
            <a:extLst>
              <a:ext uri="{FF2B5EF4-FFF2-40B4-BE49-F238E27FC236}">
                <a16:creationId xmlns:a16="http://schemas.microsoft.com/office/drawing/2014/main" id="{571C95B1-97D0-4F72-C8F0-9670C647F47B}"/>
              </a:ext>
            </a:extLst>
          </p:cNvPr>
          <p:cNvSpPr/>
          <p:nvPr/>
        </p:nvSpPr>
        <p:spPr>
          <a:xfrm>
            <a:off x="5465038" y="5468414"/>
            <a:ext cx="421958" cy="421958"/>
          </a:xfrm>
          <a:prstGeom prst="roundRect">
            <a:avLst>
              <a:gd name="adj" fmla="val 26672"/>
            </a:avLst>
          </a:prstGeom>
          <a:solidFill>
            <a:srgbClr val="DED6FF"/>
          </a:solidFill>
          <a:ln/>
        </p:spPr>
      </p:sp>
      <p:sp>
        <p:nvSpPr>
          <p:cNvPr id="25" name="Text 6">
            <a:extLst>
              <a:ext uri="{FF2B5EF4-FFF2-40B4-BE49-F238E27FC236}">
                <a16:creationId xmlns:a16="http://schemas.microsoft.com/office/drawing/2014/main" id="{145A6705-1321-B7B2-CDB3-28030C177AA7}"/>
              </a:ext>
            </a:extLst>
          </p:cNvPr>
          <p:cNvSpPr/>
          <p:nvPr/>
        </p:nvSpPr>
        <p:spPr>
          <a:xfrm>
            <a:off x="5613271" y="5538661"/>
            <a:ext cx="125492" cy="281345"/>
          </a:xfrm>
          <a:prstGeom prst="rect">
            <a:avLst/>
          </a:prstGeom>
          <a:noFill/>
          <a:ln/>
        </p:spPr>
        <p:txBody>
          <a:bodyPr wrap="none" rtlCol="0" anchor="t"/>
          <a:lstStyle/>
          <a:p>
            <a:pPr marL="0" indent="0" algn="ctr">
              <a:lnSpc>
                <a:spcPts val="2215"/>
              </a:lnSpc>
              <a:buNone/>
            </a:pPr>
            <a:r>
              <a:rPr lang="en-US" sz="2215" dirty="0">
                <a:solidFill>
                  <a:srgbClr val="5955EB"/>
                </a:solidFill>
                <a:latin typeface="Libre Baskerville" pitchFamily="34" charset="0"/>
              </a:rPr>
              <a:t>2</a:t>
            </a:r>
            <a:endParaRPr lang="en-US" sz="2215" dirty="0"/>
          </a:p>
        </p:txBody>
      </p:sp>
      <p:sp>
        <p:nvSpPr>
          <p:cNvPr id="28" name="Shape 9">
            <a:extLst>
              <a:ext uri="{FF2B5EF4-FFF2-40B4-BE49-F238E27FC236}">
                <a16:creationId xmlns:a16="http://schemas.microsoft.com/office/drawing/2014/main" id="{BDF2FFF5-FF51-F576-D8E1-94F9FDB4E98C}"/>
              </a:ext>
            </a:extLst>
          </p:cNvPr>
          <p:cNvSpPr/>
          <p:nvPr/>
        </p:nvSpPr>
        <p:spPr>
          <a:xfrm>
            <a:off x="11856561" y="5583698"/>
            <a:ext cx="37505" cy="656511"/>
          </a:xfrm>
          <a:prstGeom prst="rect">
            <a:avLst/>
          </a:prstGeom>
          <a:solidFill>
            <a:srgbClr val="B8B7E0"/>
          </a:solidFill>
          <a:ln/>
        </p:spPr>
      </p:sp>
      <p:sp>
        <p:nvSpPr>
          <p:cNvPr id="29" name="Text 12">
            <a:extLst>
              <a:ext uri="{FF2B5EF4-FFF2-40B4-BE49-F238E27FC236}">
                <a16:creationId xmlns:a16="http://schemas.microsoft.com/office/drawing/2014/main" id="{A5E0D3CD-7968-44EF-8BFC-73D9390B9921}"/>
              </a:ext>
            </a:extLst>
          </p:cNvPr>
          <p:cNvSpPr/>
          <p:nvPr/>
        </p:nvSpPr>
        <p:spPr>
          <a:xfrm>
            <a:off x="10689485" y="6335266"/>
            <a:ext cx="2392204" cy="293013"/>
          </a:xfrm>
          <a:prstGeom prst="rect">
            <a:avLst/>
          </a:prstGeom>
          <a:noFill/>
          <a:ln/>
        </p:spPr>
        <p:txBody>
          <a:bodyPr wrap="none" rtlCol="0" anchor="t"/>
          <a:lstStyle/>
          <a:p>
            <a:pPr marL="0" indent="0" algn="ctr">
              <a:lnSpc>
                <a:spcPts val="2308"/>
              </a:lnSpc>
              <a:buNone/>
            </a:pPr>
            <a:r>
              <a:rPr lang="en-US" dirty="0">
                <a:solidFill>
                  <a:srgbClr val="5955EB"/>
                </a:solidFill>
                <a:latin typeface="Libre Baskerville" pitchFamily="34" charset="0"/>
              </a:rPr>
              <a:t>Recommendations</a:t>
            </a:r>
            <a:endParaRPr lang="en-US" dirty="0"/>
          </a:p>
        </p:txBody>
      </p:sp>
      <p:sp>
        <p:nvSpPr>
          <p:cNvPr id="30" name="Text 13">
            <a:extLst>
              <a:ext uri="{FF2B5EF4-FFF2-40B4-BE49-F238E27FC236}">
                <a16:creationId xmlns:a16="http://schemas.microsoft.com/office/drawing/2014/main" id="{969F547A-F265-A75D-A68B-D011DBBE0C17}"/>
              </a:ext>
            </a:extLst>
          </p:cNvPr>
          <p:cNvSpPr/>
          <p:nvPr/>
        </p:nvSpPr>
        <p:spPr>
          <a:xfrm>
            <a:off x="10520342" y="6880418"/>
            <a:ext cx="2845044" cy="1097043"/>
          </a:xfrm>
          <a:prstGeom prst="rect">
            <a:avLst/>
          </a:prstGeom>
          <a:noFill/>
          <a:ln/>
        </p:spPr>
        <p:txBody>
          <a:bodyPr wrap="none" rtlCol="0" anchor="t"/>
          <a:lstStyle/>
          <a:p>
            <a:pPr marL="0" indent="0" algn="ctr">
              <a:lnSpc>
                <a:spcPts val="2363"/>
              </a:lnSpc>
              <a:buNone/>
            </a:pPr>
            <a:r>
              <a:rPr lang="en-US" sz="1477" dirty="0">
                <a:solidFill>
                  <a:srgbClr val="49495A"/>
                </a:solidFill>
                <a:latin typeface="Open Sans" pitchFamily="34" charset="0"/>
                <a:ea typeface="Open Sans" pitchFamily="34" charset="-122"/>
                <a:cs typeface="Open Sans" pitchFamily="34" charset="-120"/>
              </a:rPr>
              <a:t>Provide recommendations to the </a:t>
            </a:r>
          </a:p>
          <a:p>
            <a:pPr marL="0" indent="0" algn="ctr">
              <a:lnSpc>
                <a:spcPts val="2363"/>
              </a:lnSpc>
              <a:buNone/>
            </a:pPr>
            <a:r>
              <a:rPr lang="en-US" sz="1477" dirty="0">
                <a:solidFill>
                  <a:srgbClr val="49495A"/>
                </a:solidFill>
                <a:latin typeface="Open Sans" pitchFamily="34" charset="0"/>
                <a:ea typeface="Open Sans" pitchFamily="34" charset="-122"/>
                <a:cs typeface="Open Sans" pitchFamily="34" charset="-120"/>
              </a:rPr>
              <a:t>business to improve customer churn</a:t>
            </a:r>
          </a:p>
        </p:txBody>
      </p:sp>
      <p:sp>
        <p:nvSpPr>
          <p:cNvPr id="31" name="Shape 5">
            <a:extLst>
              <a:ext uri="{FF2B5EF4-FFF2-40B4-BE49-F238E27FC236}">
                <a16:creationId xmlns:a16="http://schemas.microsoft.com/office/drawing/2014/main" id="{088203E5-25E3-D9FF-CC97-6720974C3BA8}"/>
              </a:ext>
            </a:extLst>
          </p:cNvPr>
          <p:cNvSpPr/>
          <p:nvPr/>
        </p:nvSpPr>
        <p:spPr>
          <a:xfrm>
            <a:off x="11669139" y="5401831"/>
            <a:ext cx="421958" cy="421958"/>
          </a:xfrm>
          <a:prstGeom prst="roundRect">
            <a:avLst>
              <a:gd name="adj" fmla="val 26672"/>
            </a:avLst>
          </a:prstGeom>
          <a:solidFill>
            <a:srgbClr val="DED6FF"/>
          </a:solidFill>
          <a:ln/>
        </p:spPr>
      </p:sp>
      <p:sp>
        <p:nvSpPr>
          <p:cNvPr id="32" name="Text 6">
            <a:extLst>
              <a:ext uri="{FF2B5EF4-FFF2-40B4-BE49-F238E27FC236}">
                <a16:creationId xmlns:a16="http://schemas.microsoft.com/office/drawing/2014/main" id="{4D382D69-D15D-0DB5-A19B-23867B256A06}"/>
              </a:ext>
            </a:extLst>
          </p:cNvPr>
          <p:cNvSpPr/>
          <p:nvPr/>
        </p:nvSpPr>
        <p:spPr>
          <a:xfrm>
            <a:off x="11817372" y="5472078"/>
            <a:ext cx="125492" cy="281345"/>
          </a:xfrm>
          <a:prstGeom prst="rect">
            <a:avLst/>
          </a:prstGeom>
          <a:noFill/>
          <a:ln/>
        </p:spPr>
        <p:txBody>
          <a:bodyPr wrap="none" rtlCol="0" anchor="t"/>
          <a:lstStyle/>
          <a:p>
            <a:pPr marL="0" indent="0" algn="ctr">
              <a:lnSpc>
                <a:spcPts val="2215"/>
              </a:lnSpc>
              <a:buNone/>
            </a:pPr>
            <a:r>
              <a:rPr lang="en-US" sz="2215" dirty="0">
                <a:solidFill>
                  <a:srgbClr val="5955EB"/>
                </a:solidFill>
                <a:latin typeface="Libre Baskerville" pitchFamily="34" charset="0"/>
              </a:rPr>
              <a:t>4</a:t>
            </a:r>
            <a:endParaRPr lang="en-US" sz="221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488" y="2335649"/>
            <a:ext cx="4919305" cy="3558302"/>
          </a:xfrm>
          <a:prstGeom prst="rect">
            <a:avLst/>
          </a:prstGeom>
        </p:spPr>
      </p:pic>
      <p:sp>
        <p:nvSpPr>
          <p:cNvPr id="6" name="Text 2"/>
          <p:cNvSpPr/>
          <p:nvPr/>
        </p:nvSpPr>
        <p:spPr>
          <a:xfrm>
            <a:off x="283608" y="936427"/>
            <a:ext cx="8576786" cy="4056813"/>
          </a:xfrm>
          <a:prstGeom prst="rect">
            <a:avLst/>
          </a:prstGeom>
          <a:noFill/>
          <a:ln/>
        </p:spPr>
        <p:txBody>
          <a:bodyPr wrap="square" rtlCol="0" anchor="t"/>
          <a:lstStyle/>
          <a:p>
            <a:pPr>
              <a:lnSpc>
                <a:spcPts val="7702"/>
              </a:lnSpc>
            </a:pPr>
            <a:r>
              <a:rPr lang="en-US" sz="6600" dirty="0">
                <a:solidFill>
                  <a:srgbClr val="5955EB"/>
                </a:solidFill>
                <a:latin typeface="Libre Baskerville" pitchFamily="34" charset="0"/>
                <a:ea typeface="Libre Baskerville" pitchFamily="34" charset="-122"/>
                <a:cs typeface="Libre Baskerville" pitchFamily="34" charset="-120"/>
              </a:rPr>
              <a:t>Part 1 Understanding of the Problem &amp; Data</a:t>
            </a:r>
            <a:endParaRPr lang="en-US" sz="6600" dirty="0"/>
          </a:p>
          <a:p>
            <a:pPr marL="0" indent="0">
              <a:lnSpc>
                <a:spcPts val="7702"/>
              </a:lnSpc>
              <a:buNone/>
            </a:pPr>
            <a:endParaRPr lang="en-US" sz="6162" dirty="0"/>
          </a:p>
        </p:txBody>
      </p:sp>
    </p:spTree>
    <p:extLst>
      <p:ext uri="{BB962C8B-B14F-4D97-AF65-F5344CB8AC3E}">
        <p14:creationId xmlns:p14="http://schemas.microsoft.com/office/powerpoint/2010/main" val="3584271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graphicFrame>
        <p:nvGraphicFramePr>
          <p:cNvPr id="22" name="Diagram 21">
            <a:extLst>
              <a:ext uri="{FF2B5EF4-FFF2-40B4-BE49-F238E27FC236}">
                <a16:creationId xmlns:a16="http://schemas.microsoft.com/office/drawing/2014/main" id="{E1086F25-26D4-5A49-2473-DE8291C78498}"/>
              </a:ext>
            </a:extLst>
          </p:cNvPr>
          <p:cNvGraphicFramePr/>
          <p:nvPr>
            <p:extLst>
              <p:ext uri="{D42A27DB-BD31-4B8C-83A1-F6EECF244321}">
                <p14:modId xmlns:p14="http://schemas.microsoft.com/office/powerpoint/2010/main" val="1818647618"/>
              </p:ext>
            </p:extLst>
          </p:nvPr>
        </p:nvGraphicFramePr>
        <p:xfrm>
          <a:off x="1941814" y="697616"/>
          <a:ext cx="8333843" cy="4788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Text 2">
            <a:extLst>
              <a:ext uri="{FF2B5EF4-FFF2-40B4-BE49-F238E27FC236}">
                <a16:creationId xmlns:a16="http://schemas.microsoft.com/office/drawing/2014/main" id="{B0482FD2-4A6C-E44A-8E44-7DCA8C176D44}"/>
              </a:ext>
            </a:extLst>
          </p:cNvPr>
          <p:cNvSpPr/>
          <p:nvPr/>
        </p:nvSpPr>
        <p:spPr>
          <a:xfrm>
            <a:off x="0" y="20548"/>
            <a:ext cx="7717393" cy="576380"/>
          </a:xfrm>
          <a:prstGeom prst="rect">
            <a:avLst/>
          </a:prstGeom>
          <a:noFill/>
          <a:ln/>
        </p:spPr>
        <p:txBody>
          <a:bodyPr wrap="square" rtlCol="0" anchor="t"/>
          <a:lstStyle/>
          <a:p>
            <a:pPr marL="0" indent="0">
              <a:lnSpc>
                <a:spcPts val="5015"/>
              </a:lnSpc>
              <a:buNone/>
            </a:pPr>
            <a:r>
              <a:rPr lang="en-US" sz="3200" dirty="0">
                <a:solidFill>
                  <a:srgbClr val="5955EB"/>
                </a:solidFill>
                <a:latin typeface="Libre Baskerville" pitchFamily="34" charset="0"/>
                <a:ea typeface="Libre Baskerville" pitchFamily="34" charset="-122"/>
                <a:cs typeface="Libre Baskerville" pitchFamily="34" charset="-120"/>
              </a:rPr>
              <a:t>Dataset Overview</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97A29-7CC1-8ED4-EDBB-CC1381D1C837}"/>
            </a:ext>
          </a:extLst>
        </p:cNvPr>
        <p:cNvGrpSpPr/>
        <p:nvPr/>
      </p:nvGrpSpPr>
      <p:grpSpPr>
        <a:xfrm>
          <a:off x="0" y="0"/>
          <a:ext cx="0" cy="0"/>
          <a:chOff x="0" y="0"/>
          <a:chExt cx="0" cy="0"/>
        </a:xfrm>
      </p:grpSpPr>
      <p:sp>
        <p:nvSpPr>
          <p:cNvPr id="23" name="Text 2">
            <a:extLst>
              <a:ext uri="{FF2B5EF4-FFF2-40B4-BE49-F238E27FC236}">
                <a16:creationId xmlns:a16="http://schemas.microsoft.com/office/drawing/2014/main" id="{7FF708C5-12F6-C435-C1D5-4162FDC7D2D2}"/>
              </a:ext>
            </a:extLst>
          </p:cNvPr>
          <p:cNvSpPr/>
          <p:nvPr/>
        </p:nvSpPr>
        <p:spPr>
          <a:xfrm>
            <a:off x="92468" y="0"/>
            <a:ext cx="7717393" cy="576380"/>
          </a:xfrm>
          <a:prstGeom prst="rect">
            <a:avLst/>
          </a:prstGeom>
          <a:noFill/>
          <a:ln/>
        </p:spPr>
        <p:txBody>
          <a:bodyPr wrap="square" rtlCol="0" anchor="t"/>
          <a:lstStyle/>
          <a:p>
            <a:pPr marL="0" indent="0">
              <a:lnSpc>
                <a:spcPts val="5015"/>
              </a:lnSpc>
              <a:buNone/>
            </a:pPr>
            <a:r>
              <a:rPr lang="en-US" sz="3200" dirty="0">
                <a:solidFill>
                  <a:srgbClr val="5955EB"/>
                </a:solidFill>
                <a:latin typeface="Libre Baskerville" pitchFamily="34" charset="0"/>
              </a:rPr>
              <a:t>Name of the Features</a:t>
            </a:r>
            <a:endParaRPr lang="en-US" sz="3200" dirty="0"/>
          </a:p>
        </p:txBody>
      </p:sp>
      <p:pic>
        <p:nvPicPr>
          <p:cNvPr id="3076" name="Picture 4">
            <a:extLst>
              <a:ext uri="{FF2B5EF4-FFF2-40B4-BE49-F238E27FC236}">
                <a16:creationId xmlns:a16="http://schemas.microsoft.com/office/drawing/2014/main" id="{8FEC0BD3-B40F-E075-6540-9DD098962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722" y="581398"/>
            <a:ext cx="13944957" cy="714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794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58844-55F2-E0B7-2683-51427D17C7EB}"/>
            </a:ext>
          </a:extLst>
        </p:cNvPr>
        <p:cNvGrpSpPr/>
        <p:nvPr/>
      </p:nvGrpSpPr>
      <p:grpSpPr>
        <a:xfrm>
          <a:off x="0" y="0"/>
          <a:ext cx="0" cy="0"/>
          <a:chOff x="0" y="0"/>
          <a:chExt cx="0" cy="0"/>
        </a:xfrm>
      </p:grpSpPr>
      <p:sp>
        <p:nvSpPr>
          <p:cNvPr id="23" name="Text 2">
            <a:extLst>
              <a:ext uri="{FF2B5EF4-FFF2-40B4-BE49-F238E27FC236}">
                <a16:creationId xmlns:a16="http://schemas.microsoft.com/office/drawing/2014/main" id="{F073B3C2-B4DA-1848-C412-A6C4D9FB97DC}"/>
              </a:ext>
            </a:extLst>
          </p:cNvPr>
          <p:cNvSpPr/>
          <p:nvPr/>
        </p:nvSpPr>
        <p:spPr>
          <a:xfrm>
            <a:off x="11575" y="-16359"/>
            <a:ext cx="7717393" cy="576380"/>
          </a:xfrm>
          <a:prstGeom prst="rect">
            <a:avLst/>
          </a:prstGeom>
          <a:noFill/>
          <a:ln/>
        </p:spPr>
        <p:txBody>
          <a:bodyPr wrap="square" rtlCol="0" anchor="t"/>
          <a:lstStyle/>
          <a:p>
            <a:pPr marL="0" indent="0">
              <a:lnSpc>
                <a:spcPts val="5015"/>
              </a:lnSpc>
              <a:buNone/>
            </a:pPr>
            <a:r>
              <a:rPr lang="en-US" sz="3200" dirty="0">
                <a:solidFill>
                  <a:srgbClr val="5955EB"/>
                </a:solidFill>
                <a:latin typeface="Libre Baskerville" pitchFamily="34" charset="0"/>
              </a:rPr>
              <a:t>Data Summary</a:t>
            </a:r>
            <a:endParaRPr lang="en-US" sz="3200" dirty="0"/>
          </a:p>
        </p:txBody>
      </p:sp>
      <p:pic>
        <p:nvPicPr>
          <p:cNvPr id="3" name="Picture 2">
            <a:extLst>
              <a:ext uri="{FF2B5EF4-FFF2-40B4-BE49-F238E27FC236}">
                <a16:creationId xmlns:a16="http://schemas.microsoft.com/office/drawing/2014/main" id="{9863DEC5-7DA3-C4B1-1F02-9AE57E84934B}"/>
              </a:ext>
            </a:extLst>
          </p:cNvPr>
          <p:cNvPicPr>
            <a:picLocks noChangeAspect="1"/>
          </p:cNvPicPr>
          <p:nvPr/>
        </p:nvPicPr>
        <p:blipFill>
          <a:blip r:embed="rId3"/>
          <a:stretch>
            <a:fillRect/>
          </a:stretch>
        </p:blipFill>
        <p:spPr>
          <a:xfrm>
            <a:off x="1763282" y="1025289"/>
            <a:ext cx="9727096" cy="6918748"/>
          </a:xfrm>
          <a:prstGeom prst="rect">
            <a:avLst/>
          </a:prstGeom>
        </p:spPr>
      </p:pic>
    </p:spTree>
    <p:extLst>
      <p:ext uri="{BB962C8B-B14F-4D97-AF65-F5344CB8AC3E}">
        <p14:creationId xmlns:p14="http://schemas.microsoft.com/office/powerpoint/2010/main" val="3468843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11151</TotalTime>
  <Words>2960</Words>
  <Application>Microsoft Office PowerPoint</Application>
  <PresentationFormat>Custom</PresentationFormat>
  <Paragraphs>358</Paragraphs>
  <Slides>29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Aptos</vt:lpstr>
      <vt:lpstr>Arial</vt:lpstr>
      <vt:lpstr>Libre Baskerville</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Dheeraj Dua</dc:creator>
  <cp:lastModifiedBy>Dheeraj Dua</cp:lastModifiedBy>
  <cp:revision>43</cp:revision>
  <dcterms:created xsi:type="dcterms:W3CDTF">2024-07-07T08:41:16Z</dcterms:created>
  <dcterms:modified xsi:type="dcterms:W3CDTF">2024-11-21T19:05:25Z</dcterms:modified>
</cp:coreProperties>
</file>