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mpact" charset="1" panose="020B0806030902050204"/>
      <p:regular r:id="rId19"/>
    </p:embeddedFont>
    <p:embeddedFont>
      <p:font typeface="Poppins" charset="1" panose="00000500000000000000"/>
      <p:regular r:id="rId20"/>
    </p:embeddedFont>
    <p:embeddedFont>
      <p:font typeface="Canva Sans Bold" charset="1" panose="020B0803030501040103"/>
      <p:regular r:id="rId21"/>
    </p:embeddedFont>
    <p:embeddedFont>
      <p:font typeface="Canva Sans" charset="1" panose="020B0503030501040103"/>
      <p:regular r:id="rId22"/>
    </p:embeddedFont>
    <p:embeddedFont>
      <p:font typeface="Anton"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spreadsheets/d/1pa9A53iLFuS0QR335fQGhCJpvwT5S2Jf/edit?usp=drive_link&amp;ouid=101121883806714300379&amp;rtpof=true&amp;sd=true" TargetMode="External" Type="http://schemas.openxmlformats.org/officeDocument/2006/relationships/hyperlink"/><Relationship Id="rId11" Target="https://docs.google.com/spreadsheets/d/1pa9A53iLFuS0QR335fQGhCJpvwT5S2Jf/edit?usp=drive_link&amp;ouid=101121883806714300379&amp;rtpof=true&amp;sd=true" TargetMode="External" Type="http://schemas.openxmlformats.org/officeDocument/2006/relationships/hyperlink"/><Relationship Id="rId12" Target="https://drive.google.com/drive/folders/1s8b_XsxjSQ0xCCus5oKozPxAoz01wQU3?usp=drive_link" TargetMode="External" Type="http://schemas.openxmlformats.org/officeDocument/2006/relationships/hyperlink"/><Relationship Id="rId2" Target="../media/image29.png" Type="http://schemas.openxmlformats.org/officeDocument/2006/relationships/image"/><Relationship Id="rId3" Target="../media/image3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docs.google.com/spreadsheets/d/1pa9A53iLFuS0QR335fQGhCJpvwT5S2Jf/edit?usp=drive_link&amp;ouid=101121883806714300379&amp;rtpof=true&amp;sd=true" TargetMode="External" Type="http://schemas.openxmlformats.org/officeDocument/2006/relationships/hyperlink"/><Relationship Id="rId7" Target="https://docs.google.com/spreadsheets/d/1pa9A53iLFuS0QR335fQGhCJpvwT5S2Jf/edit?usp=drive_link&amp;ouid=101121883806714300379&amp;rtpof=true&amp;sd=true" TargetMode="External" Type="http://schemas.openxmlformats.org/officeDocument/2006/relationships/hyperlink"/><Relationship Id="rId8" Target="https://docs.google.com/spreadsheets/d/1pa9A53iLFuS0QR335fQGhCJpvwT5S2Jf/edit?usp=drive_link&amp;ouid=101121883806714300379&amp;rtpof=true&amp;sd=true" TargetMode="External" Type="http://schemas.openxmlformats.org/officeDocument/2006/relationships/hyperlink"/><Relationship Id="rId9" Target="https://docs.google.com/spreadsheets/d/1pa9A53iLFuS0QR335fQGhCJpvwT5S2Jf/edit?usp=drive_link&amp;ouid=101121883806714300379&amp;rtpof=true&amp;sd=true"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73762"/>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3091661" y="3509943"/>
            <a:ext cx="15325477" cy="8242765"/>
          </a:xfrm>
          <a:custGeom>
            <a:avLst/>
            <a:gdLst/>
            <a:ahLst/>
            <a:cxnLst/>
            <a:rect r="r" b="b" t="t" l="l"/>
            <a:pathLst>
              <a:path h="8242765" w="15325477">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71917" y="2639632"/>
            <a:ext cx="14319257" cy="8137053"/>
          </a:xfrm>
          <a:prstGeom prst="rect">
            <a:avLst/>
          </a:prstGeom>
        </p:spPr>
        <p:txBody>
          <a:bodyPr anchor="t" rtlCol="false" tIns="0" lIns="0" bIns="0" rIns="0">
            <a:spAutoFit/>
          </a:bodyPr>
          <a:lstStyle/>
          <a:p>
            <a:pPr algn="ctr">
              <a:lnSpc>
                <a:spcPts val="20851"/>
              </a:lnSpc>
            </a:pPr>
            <a:r>
              <a:rPr lang="en-US" sz="14893">
                <a:solidFill>
                  <a:srgbClr val="FFFFFF"/>
                </a:solidFill>
                <a:latin typeface="Impact"/>
                <a:ea typeface="Impact"/>
                <a:cs typeface="Impact"/>
                <a:sym typeface="Impact"/>
              </a:rPr>
              <a:t>ABC CALL VOLUME TREND ANALYSIS</a:t>
            </a:r>
          </a:p>
          <a:p>
            <a:pPr algn="ctr">
              <a:lnSpc>
                <a:spcPts val="2085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716530"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22319" y="636195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22163" y="1263543"/>
            <a:ext cx="8172675" cy="7759914"/>
          </a:xfrm>
          <a:custGeom>
            <a:avLst/>
            <a:gdLst/>
            <a:ahLst/>
            <a:cxnLst/>
            <a:rect r="r" b="b" t="t" l="l"/>
            <a:pathLst>
              <a:path h="7759914" w="8172675">
                <a:moveTo>
                  <a:pt x="0" y="0"/>
                </a:moveTo>
                <a:lnTo>
                  <a:pt x="8172675" y="0"/>
                </a:lnTo>
                <a:lnTo>
                  <a:pt x="8172675" y="7759914"/>
                </a:lnTo>
                <a:lnTo>
                  <a:pt x="0" y="7759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648600" y="1504993"/>
            <a:ext cx="10024025" cy="8433222"/>
          </a:xfrm>
          <a:prstGeom prst="rect">
            <a:avLst/>
          </a:prstGeom>
        </p:spPr>
        <p:txBody>
          <a:bodyPr anchor="t" rtlCol="false" tIns="0" lIns="0" bIns="0" rIns="0">
            <a:spAutoFit/>
          </a:bodyPr>
          <a:lstStyle/>
          <a:p>
            <a:pPr algn="just" marL="541330" indent="-270665" lvl="1">
              <a:lnSpc>
                <a:spcPts val="3510"/>
              </a:lnSpc>
              <a:buAutoNum type="arabicPeriod" startAt="1"/>
            </a:pPr>
            <a:r>
              <a:rPr lang="en-US" sz="2507">
                <a:solidFill>
                  <a:srgbClr val="FFFFFF"/>
                </a:solidFill>
                <a:latin typeface="Poppins"/>
                <a:ea typeface="Poppins"/>
                <a:cs typeface="Poppins"/>
                <a:sym typeface="Poppins"/>
              </a:rPr>
              <a:t>Average Call Duration:</a:t>
            </a:r>
          </a:p>
          <a:p>
            <a:pPr algn="just" marL="1082660" indent="-360887" lvl="2">
              <a:lnSpc>
                <a:spcPts val="3510"/>
              </a:lnSpc>
              <a:buFont typeface="Arial"/>
              <a:buChar char="⚬"/>
            </a:pPr>
            <a:r>
              <a:rPr lang="en-US" sz="2507">
                <a:solidFill>
                  <a:srgbClr val="FFFFFF"/>
                </a:solidFill>
                <a:latin typeface="Poppins"/>
                <a:ea typeface="Poppins"/>
                <a:cs typeface="Poppins"/>
                <a:sym typeface="Poppins"/>
              </a:rPr>
              <a:t>The average call duration varied across time buckets, with peak durations occurring in the late morning (10 AM to 12 PM).</a:t>
            </a:r>
          </a:p>
          <a:p>
            <a:pPr algn="just" marL="541330" indent="-270665" lvl="1">
              <a:lnSpc>
                <a:spcPts val="3510"/>
              </a:lnSpc>
              <a:buAutoNum type="arabicPeriod" startAt="1"/>
            </a:pPr>
            <a:r>
              <a:rPr lang="en-US" sz="2507">
                <a:solidFill>
                  <a:srgbClr val="FFFFFF"/>
                </a:solidFill>
                <a:latin typeface="Poppins"/>
                <a:ea typeface="Poppins"/>
                <a:cs typeface="Poppins"/>
                <a:sym typeface="Poppins"/>
              </a:rPr>
              <a:t>Call Volume Trends:</a:t>
            </a:r>
          </a:p>
          <a:p>
            <a:pPr algn="just" marL="1082660" indent="-360887" lvl="2">
              <a:lnSpc>
                <a:spcPts val="3510"/>
              </a:lnSpc>
              <a:buFont typeface="Arial"/>
              <a:buChar char="⚬"/>
            </a:pPr>
            <a:r>
              <a:rPr lang="en-US" sz="2507">
                <a:solidFill>
                  <a:srgbClr val="FFFFFF"/>
                </a:solidFill>
                <a:latin typeface="Poppins"/>
                <a:ea typeface="Poppins"/>
                <a:cs typeface="Poppins"/>
                <a:sym typeface="Poppins"/>
              </a:rPr>
              <a:t>Call volumes peaked during mid-morning (10 AM to 12 PM) and late afternoon (3 PM to 5 PM).</a:t>
            </a:r>
          </a:p>
          <a:p>
            <a:pPr algn="just" marL="1082660" indent="-360887" lvl="2">
              <a:lnSpc>
                <a:spcPts val="3510"/>
              </a:lnSpc>
              <a:buFont typeface="Arial"/>
              <a:buChar char="⚬"/>
            </a:pPr>
            <a:r>
              <a:rPr lang="en-US" sz="2507">
                <a:solidFill>
                  <a:srgbClr val="FFFFFF"/>
                </a:solidFill>
                <a:latin typeface="Poppins"/>
                <a:ea typeface="Poppins"/>
                <a:cs typeface="Poppins"/>
                <a:sym typeface="Poppins"/>
              </a:rPr>
              <a:t>A consistent decline in call volumes was observed after 7 PM.</a:t>
            </a:r>
          </a:p>
          <a:p>
            <a:pPr algn="just" marL="541330" indent="-270665" lvl="1">
              <a:lnSpc>
                <a:spcPts val="3510"/>
              </a:lnSpc>
              <a:buAutoNum type="arabicPeriod" startAt="1"/>
            </a:pPr>
            <a:r>
              <a:rPr lang="en-US" sz="2507">
                <a:solidFill>
                  <a:srgbClr val="FFFFFF"/>
                </a:solidFill>
                <a:latin typeface="Poppins"/>
                <a:ea typeface="Poppins"/>
                <a:cs typeface="Poppins"/>
                <a:sym typeface="Poppins"/>
              </a:rPr>
              <a:t>Day Shift Manpower Planning:</a:t>
            </a:r>
          </a:p>
          <a:p>
            <a:pPr algn="just" marL="1082660" indent="-360887" lvl="2">
              <a:lnSpc>
                <a:spcPts val="3510"/>
              </a:lnSpc>
              <a:buFont typeface="Arial"/>
              <a:buChar char="⚬"/>
            </a:pPr>
            <a:r>
              <a:rPr lang="en-US" sz="2507">
                <a:solidFill>
                  <a:srgbClr val="FFFFFF"/>
                </a:solidFill>
                <a:latin typeface="Poppins"/>
                <a:ea typeface="Poppins"/>
                <a:cs typeface="Poppins"/>
                <a:sym typeface="Poppins"/>
              </a:rPr>
              <a:t>To reduce the abandonment rate to 10%, the required agents per time bucket were calculated. Peak hours required up to 12 agents, while non-peak hours needed fewer agents.</a:t>
            </a:r>
          </a:p>
          <a:p>
            <a:pPr algn="just" marL="541330" indent="-270665" lvl="1">
              <a:lnSpc>
                <a:spcPts val="3510"/>
              </a:lnSpc>
              <a:buAutoNum type="arabicPeriod" startAt="1"/>
            </a:pPr>
            <a:r>
              <a:rPr lang="en-US" sz="2507">
                <a:solidFill>
                  <a:srgbClr val="FFFFFF"/>
                </a:solidFill>
                <a:latin typeface="Poppins"/>
                <a:ea typeface="Poppins"/>
                <a:cs typeface="Poppins"/>
                <a:sym typeface="Poppins"/>
              </a:rPr>
              <a:t>Night Shift Manpower Planning:</a:t>
            </a:r>
          </a:p>
          <a:p>
            <a:pPr algn="just" marL="1082660" indent="-360887" lvl="2">
              <a:lnSpc>
                <a:spcPts val="3510"/>
              </a:lnSpc>
              <a:buFont typeface="Arial"/>
              <a:buChar char="⚬"/>
            </a:pPr>
            <a:r>
              <a:rPr lang="en-US" sz="2507">
                <a:solidFill>
                  <a:srgbClr val="FFFFFF"/>
                </a:solidFill>
                <a:latin typeface="Poppins"/>
                <a:ea typeface="Poppins"/>
                <a:cs typeface="Poppins"/>
                <a:sym typeface="Poppins"/>
              </a:rPr>
              <a:t>For every 100 calls during the day, an additional 30 calls occurred at night. Manpower allocation was proposed for night shifts to maintain a 10% abandonment rate.</a:t>
            </a:r>
          </a:p>
          <a:p>
            <a:pPr algn="just">
              <a:lnSpc>
                <a:spcPts val="3510"/>
              </a:lnSpc>
            </a:pPr>
          </a:p>
        </p:txBody>
      </p:sp>
      <p:sp>
        <p:nvSpPr>
          <p:cNvPr name="TextBox 6" id="6"/>
          <p:cNvSpPr txBox="true"/>
          <p:nvPr/>
        </p:nvSpPr>
        <p:spPr>
          <a:xfrm rot="0">
            <a:off x="9997258" y="156755"/>
            <a:ext cx="6640906" cy="1610541"/>
          </a:xfrm>
          <a:prstGeom prst="rect">
            <a:avLst/>
          </a:prstGeom>
        </p:spPr>
        <p:txBody>
          <a:bodyPr anchor="t" rtlCol="false" tIns="0" lIns="0" bIns="0" rIns="0">
            <a:spAutoFit/>
          </a:bodyPr>
          <a:lstStyle/>
          <a:p>
            <a:pPr algn="r">
              <a:lnSpc>
                <a:spcPts val="11000"/>
              </a:lnSpc>
            </a:pPr>
            <a:r>
              <a:rPr lang="en-US" sz="9734">
                <a:solidFill>
                  <a:srgbClr val="FFFFFF"/>
                </a:solidFill>
                <a:latin typeface="Impact"/>
                <a:ea typeface="Impact"/>
                <a:cs typeface="Impact"/>
                <a:sym typeface="Impact"/>
              </a:rPr>
              <a:t>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619233" y="547619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19233" y="-292537"/>
            <a:ext cx="6532692" cy="7879344"/>
          </a:xfrm>
          <a:custGeom>
            <a:avLst/>
            <a:gdLst/>
            <a:ahLst/>
            <a:cxnLst/>
            <a:rect r="r" b="b" t="t" l="l"/>
            <a:pathLst>
              <a:path h="7879344" w="6532692">
                <a:moveTo>
                  <a:pt x="0" y="0"/>
                </a:moveTo>
                <a:lnTo>
                  <a:pt x="6532692" y="0"/>
                </a:lnTo>
                <a:lnTo>
                  <a:pt x="6532692" y="7879344"/>
                </a:lnTo>
                <a:lnTo>
                  <a:pt x="0" y="7879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65755" y="895350"/>
            <a:ext cx="7083240" cy="1610541"/>
          </a:xfrm>
          <a:prstGeom prst="rect">
            <a:avLst/>
          </a:prstGeom>
        </p:spPr>
        <p:txBody>
          <a:bodyPr anchor="t" rtlCol="false" tIns="0" lIns="0" bIns="0" rIns="0">
            <a:spAutoFit/>
          </a:bodyPr>
          <a:lstStyle/>
          <a:p>
            <a:pPr algn="just">
              <a:lnSpc>
                <a:spcPts val="11000"/>
              </a:lnSpc>
            </a:pPr>
            <a:r>
              <a:rPr lang="en-US" sz="9734">
                <a:solidFill>
                  <a:srgbClr val="FFFFFF"/>
                </a:solidFill>
                <a:latin typeface="Impact"/>
                <a:ea typeface="Impact"/>
                <a:cs typeface="Impact"/>
                <a:sym typeface="Impact"/>
              </a:rPr>
              <a:t>RESULTS</a:t>
            </a:r>
          </a:p>
        </p:txBody>
      </p:sp>
      <p:sp>
        <p:nvSpPr>
          <p:cNvPr name="Freeform 5" id="5"/>
          <p:cNvSpPr/>
          <p:nvPr/>
        </p:nvSpPr>
        <p:spPr>
          <a:xfrm flipH="false" flipV="true" rot="0">
            <a:off x="10554214" y="5318628"/>
            <a:ext cx="6532692" cy="7879344"/>
          </a:xfrm>
          <a:custGeom>
            <a:avLst/>
            <a:gdLst/>
            <a:ahLst/>
            <a:cxnLst/>
            <a:rect r="r" b="b" t="t" l="l"/>
            <a:pathLst>
              <a:path h="7879344" w="6532692">
                <a:moveTo>
                  <a:pt x="0" y="7879344"/>
                </a:moveTo>
                <a:lnTo>
                  <a:pt x="6532692" y="7879344"/>
                </a:lnTo>
                <a:lnTo>
                  <a:pt x="6532692" y="0"/>
                </a:lnTo>
                <a:lnTo>
                  <a:pt x="0" y="0"/>
                </a:lnTo>
                <a:lnTo>
                  <a:pt x="0" y="787934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38516" y="2576752"/>
            <a:ext cx="10115698" cy="7306168"/>
          </a:xfrm>
          <a:prstGeom prst="rect">
            <a:avLst/>
          </a:prstGeom>
        </p:spPr>
        <p:txBody>
          <a:bodyPr anchor="t" rtlCol="false" tIns="0" lIns="0" bIns="0" rIns="0">
            <a:spAutoFit/>
          </a:bodyPr>
          <a:lstStyle/>
          <a:p>
            <a:pPr algn="just" marL="562549" indent="-281274" lvl="1">
              <a:lnSpc>
                <a:spcPts val="3647"/>
              </a:lnSpc>
              <a:buAutoNum type="arabicPeriod" startAt="1"/>
            </a:pPr>
            <a:r>
              <a:rPr lang="en-US" b="true" sz="2605">
                <a:solidFill>
                  <a:srgbClr val="FFFFFF"/>
                </a:solidFill>
                <a:latin typeface="Canva Sans Bold"/>
                <a:ea typeface="Canva Sans Bold"/>
                <a:cs typeface="Canva Sans Bold"/>
                <a:sym typeface="Canva Sans Bold"/>
              </a:rPr>
              <a:t>Day Shift Manpower Requirements:</a:t>
            </a:r>
          </a:p>
          <a:p>
            <a:pPr algn="just" marL="1125097" indent="-375032" lvl="2">
              <a:lnSpc>
                <a:spcPts val="3647"/>
              </a:lnSpc>
              <a:buFont typeface="Arial"/>
              <a:buChar char="⚬"/>
            </a:pPr>
            <a:r>
              <a:rPr lang="en-US" sz="2605">
                <a:solidFill>
                  <a:srgbClr val="FFFFFF"/>
                </a:solidFill>
                <a:latin typeface="Canva Sans"/>
                <a:ea typeface="Canva Sans"/>
                <a:cs typeface="Canva Sans"/>
                <a:sym typeface="Canva Sans"/>
              </a:rPr>
              <a:t>A detailed manpower allocation plan was created for each time bucket from 9 AM to 9 PM.</a:t>
            </a:r>
          </a:p>
          <a:p>
            <a:pPr algn="just" marL="1125097" indent="-375032" lvl="2">
              <a:lnSpc>
                <a:spcPts val="3647"/>
              </a:lnSpc>
              <a:buFont typeface="Arial"/>
              <a:buChar char="⚬"/>
            </a:pPr>
            <a:r>
              <a:rPr lang="en-US" sz="2605">
                <a:solidFill>
                  <a:srgbClr val="FFFFFF"/>
                </a:solidFill>
                <a:latin typeface="Canva Sans"/>
                <a:ea typeface="Canva Sans"/>
                <a:cs typeface="Canva Sans"/>
                <a:sym typeface="Canva Sans"/>
              </a:rPr>
              <a:t>Unplanned leaves and agent productivity were considered to ensure adequate staffing.</a:t>
            </a:r>
          </a:p>
          <a:p>
            <a:pPr algn="just" marL="562549" indent="-281274" lvl="1">
              <a:lnSpc>
                <a:spcPts val="3647"/>
              </a:lnSpc>
              <a:buAutoNum type="arabicPeriod" startAt="1"/>
            </a:pPr>
            <a:r>
              <a:rPr lang="en-US" b="true" sz="2605">
                <a:solidFill>
                  <a:srgbClr val="FFFFFF"/>
                </a:solidFill>
                <a:latin typeface="Canva Sans Bold"/>
                <a:ea typeface="Canva Sans Bold"/>
                <a:cs typeface="Canva Sans Bold"/>
                <a:sym typeface="Canva Sans Bold"/>
              </a:rPr>
              <a:t>Night Shift Plan:</a:t>
            </a:r>
          </a:p>
          <a:p>
            <a:pPr algn="just" marL="1125097" indent="-375032" lvl="2">
              <a:lnSpc>
                <a:spcPts val="3647"/>
              </a:lnSpc>
              <a:buFont typeface="Arial"/>
              <a:buChar char="⚬"/>
            </a:pPr>
            <a:r>
              <a:rPr lang="en-US" sz="2605">
                <a:solidFill>
                  <a:srgbClr val="FFFFFF"/>
                </a:solidFill>
                <a:latin typeface="Canva Sans"/>
                <a:ea typeface="Canva Sans"/>
                <a:cs typeface="Canva Sans"/>
                <a:sym typeface="Canva Sans"/>
              </a:rPr>
              <a:t>Staffing was recommended for time buckets from 9 PM to 9 AM based on a proportional distribution of night calls.</a:t>
            </a:r>
          </a:p>
          <a:p>
            <a:pPr algn="just" marL="1125097" indent="-375032" lvl="2">
              <a:lnSpc>
                <a:spcPts val="3647"/>
              </a:lnSpc>
              <a:buFont typeface="Arial"/>
              <a:buChar char="⚬"/>
            </a:pPr>
            <a:r>
              <a:rPr lang="en-US" sz="2605">
                <a:solidFill>
                  <a:srgbClr val="FFFFFF"/>
                </a:solidFill>
                <a:latin typeface="Canva Sans"/>
                <a:ea typeface="Canva Sans"/>
                <a:cs typeface="Canva Sans"/>
                <a:sym typeface="Canva Sans"/>
              </a:rPr>
              <a:t>This included 3-5 agents per time bucket during night hours.</a:t>
            </a:r>
          </a:p>
          <a:p>
            <a:pPr algn="just" marL="562549" indent="-281274" lvl="1">
              <a:lnSpc>
                <a:spcPts val="3647"/>
              </a:lnSpc>
              <a:buAutoNum type="arabicPeriod" startAt="1"/>
            </a:pPr>
            <a:r>
              <a:rPr lang="en-US" b="true" sz="2605">
                <a:solidFill>
                  <a:srgbClr val="FFFFFF"/>
                </a:solidFill>
                <a:latin typeface="Canva Sans Bold"/>
                <a:ea typeface="Canva Sans Bold"/>
                <a:cs typeface="Canva Sans Bold"/>
                <a:sym typeface="Canva Sans Bold"/>
              </a:rPr>
              <a:t>Customer Experience Improvement:</a:t>
            </a:r>
          </a:p>
          <a:p>
            <a:pPr algn="just" marL="1125097" indent="-375032" lvl="2">
              <a:lnSpc>
                <a:spcPts val="3647"/>
              </a:lnSpc>
              <a:buFont typeface="Arial"/>
              <a:buChar char="⚬"/>
            </a:pPr>
            <a:r>
              <a:rPr lang="en-US" sz="2605">
                <a:solidFill>
                  <a:srgbClr val="FFFFFF"/>
                </a:solidFill>
                <a:latin typeface="Canva Sans"/>
                <a:ea typeface="Canva Sans"/>
                <a:cs typeface="Canva Sans"/>
                <a:sym typeface="Canva Sans"/>
              </a:rPr>
              <a:t>The proposed plan is expected to significantly reduce the call abandonment rate, improving customer satisfaction and loyalty.</a:t>
            </a:r>
          </a:p>
          <a:p>
            <a:pPr algn="just">
              <a:lnSpc>
                <a:spcPts val="364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021255">
            <a:off x="917609" y="5780776"/>
            <a:ext cx="4259304" cy="8050231"/>
          </a:xfrm>
          <a:custGeom>
            <a:avLst/>
            <a:gdLst/>
            <a:ahLst/>
            <a:cxnLst/>
            <a:rect r="r" b="b" t="t" l="l"/>
            <a:pathLst>
              <a:path h="8050231" w="4259304">
                <a:moveTo>
                  <a:pt x="0" y="0"/>
                </a:moveTo>
                <a:lnTo>
                  <a:pt x="4259304" y="0"/>
                </a:lnTo>
                <a:lnTo>
                  <a:pt x="4259304" y="8050231"/>
                </a:lnTo>
                <a:lnTo>
                  <a:pt x="0" y="8050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23547" y="895350"/>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DELIVERABLES</a:t>
            </a:r>
          </a:p>
        </p:txBody>
      </p:sp>
      <p:sp>
        <p:nvSpPr>
          <p:cNvPr name="Freeform 4" id="4"/>
          <p:cNvSpPr/>
          <p:nvPr/>
        </p:nvSpPr>
        <p:spPr>
          <a:xfrm flipH="false" flipV="false" rot="-5400000">
            <a:off x="14502228" y="5233184"/>
            <a:ext cx="4259304" cy="8050231"/>
          </a:xfrm>
          <a:custGeom>
            <a:avLst/>
            <a:gdLst/>
            <a:ahLst/>
            <a:cxnLst/>
            <a:rect r="r" b="b" t="t" l="l"/>
            <a:pathLst>
              <a:path h="8050231" w="4259304">
                <a:moveTo>
                  <a:pt x="0" y="0"/>
                </a:moveTo>
                <a:lnTo>
                  <a:pt x="4259304" y="0"/>
                </a:lnTo>
                <a:lnTo>
                  <a:pt x="4259304" y="8050232"/>
                </a:lnTo>
                <a:lnTo>
                  <a:pt x="0" y="8050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057650" y="-119650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37247" y="-369386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385035" y="2439216"/>
            <a:ext cx="11517931" cy="5305180"/>
          </a:xfrm>
          <a:prstGeom prst="rect">
            <a:avLst/>
          </a:prstGeom>
        </p:spPr>
        <p:txBody>
          <a:bodyPr anchor="t" rtlCol="false" tIns="0" lIns="0" bIns="0" rIns="0">
            <a:spAutoFit/>
          </a:bodyPr>
          <a:lstStyle/>
          <a:p>
            <a:pPr algn="just">
              <a:lnSpc>
                <a:spcPts val="5263"/>
              </a:lnSpc>
            </a:pPr>
            <a:r>
              <a:rPr lang="en-US" sz="3759" u="sng">
                <a:solidFill>
                  <a:srgbClr val="FFFFFF"/>
                </a:solidFill>
                <a:latin typeface="Canva Sans"/>
                <a:ea typeface="Canva Sans"/>
                <a:cs typeface="Canva Sans"/>
                <a:sym typeface="Canva Sans"/>
                <a:hlinkClick r:id="rId6" tooltip="https://docs.google.com/spreadsheets/d/1pa9A53iLFuS0QR335fQGhCJpvwT5S2Jf/edit?usp=drive_link&amp;ouid=101121883806714300379&amp;rtpof=true&amp;sd=true"/>
              </a:rPr>
              <a:t>📂 Excel Workbook</a:t>
            </a:r>
          </a:p>
          <a:p>
            <a:pPr algn="just" marL="811704" indent="-405852" lvl="1">
              <a:lnSpc>
                <a:spcPts val="5263"/>
              </a:lnSpc>
              <a:buFont typeface="Arial"/>
              <a:buChar char="•"/>
            </a:pPr>
            <a:r>
              <a:rPr lang="en-US" sz="3759" u="sng">
                <a:solidFill>
                  <a:srgbClr val="FFFFFF"/>
                </a:solidFill>
                <a:latin typeface="Canva Sans"/>
                <a:ea typeface="Canva Sans"/>
                <a:cs typeface="Canva Sans"/>
                <a:sym typeface="Canva Sans"/>
                <a:hlinkClick r:id="rId7" tooltip="https://docs.google.com/spreadsheets/d/1pa9A53iLFuS0QR335fQGhCJpvwT5S2Jf/edit?usp=drive_link&amp;ouid=101121883806714300379&amp;rtpof=true&amp;sd=true"/>
              </a:rPr>
              <a:t>Inclu</a:t>
            </a:r>
            <a:r>
              <a:rPr lang="en-US" sz="3759" u="sng">
                <a:solidFill>
                  <a:srgbClr val="FFFFFF"/>
                </a:solidFill>
                <a:latin typeface="Canva Sans"/>
                <a:ea typeface="Canva Sans"/>
                <a:cs typeface="Canva Sans"/>
                <a:sym typeface="Canva Sans"/>
                <a:hlinkClick r:id="rId8" tooltip="https://docs.google.com/spreadsheets/d/1pa9A53iLFuS0QR335fQGhCJpvwT5S2Jf/edit?usp=drive_link&amp;ouid=101121883806714300379&amp;rtpof=true&amp;sd=true"/>
              </a:rPr>
              <a:t>des data cleaning, analysis, and manpower planning.</a:t>
            </a:r>
          </a:p>
          <a:p>
            <a:pPr algn="just" marL="811704" indent="-405852" lvl="1">
              <a:lnSpc>
                <a:spcPts val="5263"/>
              </a:lnSpc>
              <a:buFont typeface="Arial"/>
              <a:buChar char="•"/>
            </a:pPr>
            <a:r>
              <a:rPr lang="en-US" sz="3759" u="sng">
                <a:solidFill>
                  <a:srgbClr val="FFFFFF"/>
                </a:solidFill>
                <a:latin typeface="Canva Sans"/>
                <a:ea typeface="Canva Sans"/>
                <a:cs typeface="Canva Sans"/>
                <a:sym typeface="Canva Sans"/>
                <a:hlinkClick r:id="rId9" tooltip="https://docs.google.com/spreadsheets/d/1pa9A53iLFuS0QR335fQGhCJpvwT5S2Jf/edit?usp=drive_link&amp;ouid=101121883806714300379&amp;rtpof=true&amp;sd=true"/>
              </a:rPr>
              <a:t>👉 Click here to access</a:t>
            </a:r>
          </a:p>
          <a:p>
            <a:pPr algn="just">
              <a:lnSpc>
                <a:spcPts val="5263"/>
              </a:lnSpc>
            </a:pPr>
            <a:r>
              <a:rPr lang="en-US" sz="3759" u="sng">
                <a:solidFill>
                  <a:srgbClr val="FFFFFF"/>
                </a:solidFill>
                <a:latin typeface="Canva Sans"/>
                <a:ea typeface="Canva Sans"/>
                <a:cs typeface="Canva Sans"/>
                <a:sym typeface="Canva Sans"/>
                <a:hlinkClick r:id="rId10" tooltip="https://docs.google.com/spreadsheets/d/1pa9A53iLFuS0QR335fQGhCJpvwT5S2Jf/edit?usp=drive_link&amp;ouid=101121883806714300379&amp;rtpof=true&amp;sd=true"/>
              </a:rPr>
              <a:t>📊 Report Presentation (PPT, Video presentation)</a:t>
            </a:r>
          </a:p>
          <a:p>
            <a:pPr algn="just" marL="811704" indent="-405852" lvl="1">
              <a:lnSpc>
                <a:spcPts val="5263"/>
              </a:lnSpc>
              <a:buFont typeface="Arial"/>
              <a:buChar char="•"/>
            </a:pPr>
            <a:r>
              <a:rPr lang="en-US" sz="3759" u="sng">
                <a:solidFill>
                  <a:srgbClr val="FFFFFF"/>
                </a:solidFill>
                <a:latin typeface="Canva Sans"/>
                <a:ea typeface="Canva Sans"/>
                <a:cs typeface="Canva Sans"/>
                <a:sym typeface="Canva Sans"/>
                <a:hlinkClick r:id="rId11" tooltip="https://docs.google.com/spreadsheets/d/1pa9A53iLFuS0QR335fQGhCJpvwT5S2Jf/edit?usp=drive_link&amp;ouid=101121883806714300379&amp;rtpof=true&amp;sd=true"/>
              </a:rPr>
              <a:t>Summarizes objectives, insights, and recommendations.</a:t>
            </a:r>
          </a:p>
          <a:p>
            <a:pPr algn="just" marL="811704" indent="-405852" lvl="1">
              <a:lnSpc>
                <a:spcPts val="5263"/>
              </a:lnSpc>
              <a:buFont typeface="Arial"/>
              <a:buChar char="•"/>
            </a:pPr>
            <a:r>
              <a:rPr lang="en-US" sz="3759" u="sng">
                <a:solidFill>
                  <a:srgbClr val="FFFFFF"/>
                </a:solidFill>
                <a:latin typeface="Canva Sans"/>
                <a:ea typeface="Canva Sans"/>
                <a:cs typeface="Canva Sans"/>
                <a:sym typeface="Canva Sans"/>
              </a:rPr>
              <a:t>Drive link - </a:t>
            </a:r>
            <a:r>
              <a:rPr lang="en-US" sz="3759" u="sng">
                <a:solidFill>
                  <a:srgbClr val="FFFFFF"/>
                </a:solidFill>
                <a:latin typeface="Canva Sans"/>
                <a:ea typeface="Canva Sans"/>
                <a:cs typeface="Canva Sans"/>
                <a:sym typeface="Canva Sans"/>
                <a:hlinkClick r:id="rId12" tooltip="https://drive.google.com/drive/folders/1s8b_XsxjSQ0xCCus5oKozPxAoz01wQU3?usp=drive_link"/>
              </a:rPr>
              <a:t>Click here to access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87501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84372" y="3726507"/>
            <a:ext cx="14319257" cy="2548236"/>
          </a:xfrm>
          <a:prstGeom prst="rect">
            <a:avLst/>
          </a:prstGeom>
        </p:spPr>
        <p:txBody>
          <a:bodyPr anchor="t" rtlCol="false" tIns="0" lIns="0" bIns="0" rIns="0">
            <a:spAutoFit/>
          </a:bodyPr>
          <a:lstStyle/>
          <a:p>
            <a:pPr algn="ctr">
              <a:lnSpc>
                <a:spcPts val="20851"/>
              </a:lnSpc>
            </a:pPr>
            <a:r>
              <a:rPr lang="en-US" sz="14893">
                <a:solidFill>
                  <a:srgbClr val="FFFFFF"/>
                </a:solidFill>
                <a:latin typeface="Anton"/>
                <a:ea typeface="Anton"/>
                <a:cs typeface="Anton"/>
                <a:sym typeface="Anton"/>
              </a:rPr>
              <a:t>THANK YOU</a:t>
            </a:r>
          </a:p>
        </p:txBody>
      </p:sp>
      <p:sp>
        <p:nvSpPr>
          <p:cNvPr name="Freeform 5" id="5"/>
          <p:cNvSpPr/>
          <p:nvPr/>
        </p:nvSpPr>
        <p:spPr>
          <a:xfrm flipH="false" flipV="false" rot="1366517">
            <a:off x="-1768901" y="4979430"/>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19948" y="2074837"/>
            <a:ext cx="7060793" cy="6649983"/>
          </a:xfrm>
          <a:custGeom>
            <a:avLst/>
            <a:gdLst/>
            <a:ahLst/>
            <a:cxnLst/>
            <a:rect r="r" b="b" t="t" l="l"/>
            <a:pathLst>
              <a:path h="6649983" w="7060793">
                <a:moveTo>
                  <a:pt x="0" y="0"/>
                </a:moveTo>
                <a:lnTo>
                  <a:pt x="7060793" y="0"/>
                </a:lnTo>
                <a:lnTo>
                  <a:pt x="7060793" y="6649984"/>
                </a:lnTo>
                <a:lnTo>
                  <a:pt x="0" y="6649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40626" y="2866753"/>
            <a:ext cx="8292191" cy="6271558"/>
          </a:xfrm>
          <a:prstGeom prst="rect">
            <a:avLst/>
          </a:prstGeom>
        </p:spPr>
        <p:txBody>
          <a:bodyPr anchor="t" rtlCol="false" tIns="0" lIns="0" bIns="0" rIns="0">
            <a:spAutoFit/>
          </a:bodyPr>
          <a:lstStyle/>
          <a:p>
            <a:pPr algn="just">
              <a:lnSpc>
                <a:spcPts val="4138"/>
              </a:lnSpc>
            </a:pPr>
            <a:r>
              <a:rPr lang="en-US" sz="2956">
                <a:solidFill>
                  <a:srgbClr val="FFFFFF"/>
                </a:solidFill>
                <a:latin typeface="Poppins"/>
                <a:ea typeface="Poppins"/>
                <a:cs typeface="Poppins"/>
                <a:sym typeface="Poppins"/>
              </a:rPr>
              <a:t>This project delves into the field of Customer Experience (CX) analytics, focusing on the inbound calling operations of ABC Insurance Company. The goal is to analyze the call volume trends over a 23-day period, determine actionable insights, and propose manpower planning strategies to improve customer satisfaction by reducing the call abandonment rate.</a:t>
            </a:r>
          </a:p>
          <a:p>
            <a:pPr algn="just">
              <a:lnSpc>
                <a:spcPts val="4138"/>
              </a:lnSpc>
            </a:pPr>
          </a:p>
          <a:p>
            <a:pPr algn="just">
              <a:lnSpc>
                <a:spcPts val="4138"/>
              </a:lnSpc>
            </a:pPr>
          </a:p>
          <a:p>
            <a:pPr algn="just">
              <a:lnSpc>
                <a:spcPts val="4138"/>
              </a:lnSpc>
            </a:pPr>
          </a:p>
        </p:txBody>
      </p:sp>
      <p:sp>
        <p:nvSpPr>
          <p:cNvPr name="TextBox 6" id="6"/>
          <p:cNvSpPr txBox="true"/>
          <p:nvPr/>
        </p:nvSpPr>
        <p:spPr>
          <a:xfrm rot="0">
            <a:off x="1840626" y="904875"/>
            <a:ext cx="9267617" cy="2913926"/>
          </a:xfrm>
          <a:prstGeom prst="rect">
            <a:avLst/>
          </a:prstGeom>
        </p:spPr>
        <p:txBody>
          <a:bodyPr anchor="t" rtlCol="false" tIns="0" lIns="0" bIns="0" rIns="0">
            <a:spAutoFit/>
          </a:bodyPr>
          <a:lstStyle/>
          <a:p>
            <a:pPr algn="just">
              <a:lnSpc>
                <a:spcPts val="10701"/>
              </a:lnSpc>
            </a:pPr>
            <a:r>
              <a:rPr lang="en-US" sz="9470">
                <a:solidFill>
                  <a:srgbClr val="FFFFFF"/>
                </a:solidFill>
                <a:latin typeface="Impact"/>
                <a:ea typeface="Impact"/>
                <a:cs typeface="Impact"/>
                <a:sym typeface="Impact"/>
              </a:rPr>
              <a:t>PROJECT DESCRIPTION</a:t>
            </a:r>
          </a:p>
          <a:p>
            <a:pPr algn="just">
              <a:lnSpc>
                <a:spcPts val="1070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92224" y="-373200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3668" y="698575"/>
            <a:ext cx="4932403" cy="10808055"/>
          </a:xfrm>
          <a:custGeom>
            <a:avLst/>
            <a:gdLst/>
            <a:ahLst/>
            <a:cxnLst/>
            <a:rect r="r" b="b" t="t" l="l"/>
            <a:pathLst>
              <a:path h="10808055" w="4932403">
                <a:moveTo>
                  <a:pt x="0" y="0"/>
                </a:moveTo>
                <a:lnTo>
                  <a:pt x="4932404" y="0"/>
                </a:lnTo>
                <a:lnTo>
                  <a:pt x="4932404" y="10808055"/>
                </a:lnTo>
                <a:lnTo>
                  <a:pt x="0" y="10808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214478" y="2993160"/>
            <a:ext cx="10044822" cy="6123634"/>
          </a:xfrm>
          <a:prstGeom prst="rect">
            <a:avLst/>
          </a:prstGeom>
        </p:spPr>
        <p:txBody>
          <a:bodyPr anchor="t" rtlCol="false" tIns="0" lIns="0" bIns="0" rIns="0">
            <a:spAutoFit/>
          </a:bodyPr>
          <a:lstStyle/>
          <a:p>
            <a:pPr algn="just" marL="747057" indent="-373529" lvl="1">
              <a:lnSpc>
                <a:spcPts val="4844"/>
              </a:lnSpc>
              <a:buAutoNum type="arabicPeriod" startAt="1"/>
            </a:pPr>
            <a:r>
              <a:rPr lang="en-US" sz="3460">
                <a:solidFill>
                  <a:srgbClr val="FFFFFF"/>
                </a:solidFill>
                <a:latin typeface="Poppins"/>
                <a:ea typeface="Poppins"/>
                <a:cs typeface="Poppins"/>
                <a:sym typeface="Poppins"/>
              </a:rPr>
              <a:t>To analyze the average call duration for each time bucket.</a:t>
            </a:r>
          </a:p>
          <a:p>
            <a:pPr algn="just" marL="747057" indent="-373529" lvl="1">
              <a:lnSpc>
                <a:spcPts val="4844"/>
              </a:lnSpc>
              <a:buAutoNum type="arabicPeriod" startAt="1"/>
            </a:pPr>
            <a:r>
              <a:rPr lang="en-US" sz="3460">
                <a:solidFill>
                  <a:srgbClr val="FFFFFF"/>
                </a:solidFill>
                <a:latin typeface="Poppins"/>
                <a:ea typeface="Poppins"/>
                <a:cs typeface="Poppins"/>
                <a:sym typeface="Poppins"/>
              </a:rPr>
              <a:t>To visualize call volumes and identify peak hours.</a:t>
            </a:r>
          </a:p>
          <a:p>
            <a:pPr algn="just" marL="747057" indent="-373529" lvl="1">
              <a:lnSpc>
                <a:spcPts val="4844"/>
              </a:lnSpc>
              <a:buAutoNum type="arabicPeriod" startAt="1"/>
            </a:pPr>
            <a:r>
              <a:rPr lang="en-US" sz="3460">
                <a:solidFill>
                  <a:srgbClr val="FFFFFF"/>
                </a:solidFill>
                <a:latin typeface="Poppins"/>
                <a:ea typeface="Poppins"/>
                <a:cs typeface="Poppins"/>
                <a:sym typeface="Poppins"/>
              </a:rPr>
              <a:t>To propose an optimal manpower plan for reducing the call abandonment rate to 10%.</a:t>
            </a:r>
          </a:p>
          <a:p>
            <a:pPr algn="just" marL="747057" indent="-373529" lvl="1">
              <a:lnSpc>
                <a:spcPts val="4844"/>
              </a:lnSpc>
              <a:buAutoNum type="arabicPeriod" startAt="1"/>
            </a:pPr>
            <a:r>
              <a:rPr lang="en-US" sz="3460">
                <a:solidFill>
                  <a:srgbClr val="FFFFFF"/>
                </a:solidFill>
                <a:latin typeface="Poppins"/>
                <a:ea typeface="Poppins"/>
                <a:cs typeface="Poppins"/>
                <a:sym typeface="Poppins"/>
              </a:rPr>
              <a:t>To include night shift manpower planning for improved customer service.</a:t>
            </a:r>
          </a:p>
          <a:p>
            <a:pPr algn="just">
              <a:lnSpc>
                <a:spcPts val="4844"/>
              </a:lnSpc>
            </a:pPr>
          </a:p>
        </p:txBody>
      </p:sp>
      <p:sp>
        <p:nvSpPr>
          <p:cNvPr name="TextBox 6" id="6"/>
          <p:cNvSpPr txBox="true"/>
          <p:nvPr/>
        </p:nvSpPr>
        <p:spPr>
          <a:xfrm rot="0">
            <a:off x="11262200" y="904875"/>
            <a:ext cx="5309842" cy="2787486"/>
          </a:xfrm>
          <a:prstGeom prst="rect">
            <a:avLst/>
          </a:prstGeom>
        </p:spPr>
        <p:txBody>
          <a:bodyPr anchor="t" rtlCol="false" tIns="0" lIns="0" bIns="0" rIns="0">
            <a:spAutoFit/>
          </a:bodyPr>
          <a:lstStyle/>
          <a:p>
            <a:pPr algn="r">
              <a:lnSpc>
                <a:spcPts val="10216"/>
              </a:lnSpc>
            </a:pPr>
            <a:r>
              <a:rPr lang="en-US" sz="9041">
                <a:solidFill>
                  <a:srgbClr val="FFFFFF"/>
                </a:solidFill>
                <a:latin typeface="Impact"/>
                <a:ea typeface="Impact"/>
                <a:cs typeface="Impact"/>
                <a:sym typeface="Impact"/>
              </a:rPr>
              <a:t>OBJECTIVE</a:t>
            </a:r>
          </a:p>
          <a:p>
            <a:pPr algn="r">
              <a:lnSpc>
                <a:spcPts val="1021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07796" y="-3767991"/>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4319" y="-451021"/>
            <a:ext cx="2948680" cy="2959442"/>
          </a:xfrm>
          <a:custGeom>
            <a:avLst/>
            <a:gdLst/>
            <a:ahLst/>
            <a:cxnLst/>
            <a:rect r="r" b="b" t="t" l="l"/>
            <a:pathLst>
              <a:path h="2959442" w="2948680">
                <a:moveTo>
                  <a:pt x="0" y="0"/>
                </a:moveTo>
                <a:lnTo>
                  <a:pt x="2948680" y="0"/>
                </a:lnTo>
                <a:lnTo>
                  <a:pt x="2948680" y="2959442"/>
                </a:lnTo>
                <a:lnTo>
                  <a:pt x="0" y="2959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79026" y="9093493"/>
            <a:ext cx="2378335" cy="2387015"/>
          </a:xfrm>
          <a:custGeom>
            <a:avLst/>
            <a:gdLst/>
            <a:ahLst/>
            <a:cxnLst/>
            <a:rect r="r" b="b" t="t" l="l"/>
            <a:pathLst>
              <a:path h="2387015" w="2378335">
                <a:moveTo>
                  <a:pt x="0" y="0"/>
                </a:moveTo>
                <a:lnTo>
                  <a:pt x="2378334" y="0"/>
                </a:lnTo>
                <a:lnTo>
                  <a:pt x="2378334" y="2387014"/>
                </a:lnTo>
                <a:lnTo>
                  <a:pt x="0" y="2387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73883" y="555244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883954" y="246630"/>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APPROACH</a:t>
            </a:r>
          </a:p>
        </p:txBody>
      </p:sp>
      <p:grpSp>
        <p:nvGrpSpPr>
          <p:cNvPr name="Group 8" id="8"/>
          <p:cNvGrpSpPr/>
          <p:nvPr/>
        </p:nvGrpSpPr>
        <p:grpSpPr>
          <a:xfrm rot="0">
            <a:off x="2400571" y="2349356"/>
            <a:ext cx="5399974" cy="2430606"/>
            <a:chOff x="0" y="0"/>
            <a:chExt cx="1531288" cy="689255"/>
          </a:xfrm>
        </p:grpSpPr>
        <p:sp>
          <p:nvSpPr>
            <p:cNvPr name="Freeform 9" id="9"/>
            <p:cNvSpPr/>
            <p:nvPr/>
          </p:nvSpPr>
          <p:spPr>
            <a:xfrm flipH="false" flipV="false" rot="0">
              <a:off x="0" y="0"/>
              <a:ext cx="1531288" cy="689254"/>
            </a:xfrm>
            <a:custGeom>
              <a:avLst/>
              <a:gdLst/>
              <a:ahLst/>
              <a:cxnLst/>
              <a:rect r="r" b="b" t="t" l="l"/>
              <a:pathLst>
                <a:path h="689254" w="1531288">
                  <a:moveTo>
                    <a:pt x="57348" y="0"/>
                  </a:moveTo>
                  <a:lnTo>
                    <a:pt x="1473940" y="0"/>
                  </a:lnTo>
                  <a:cubicBezTo>
                    <a:pt x="1505612" y="0"/>
                    <a:pt x="1531288" y="25675"/>
                    <a:pt x="1531288" y="57348"/>
                  </a:cubicBezTo>
                  <a:lnTo>
                    <a:pt x="1531288" y="631907"/>
                  </a:lnTo>
                  <a:cubicBezTo>
                    <a:pt x="1531288" y="663579"/>
                    <a:pt x="1505612" y="689254"/>
                    <a:pt x="1473940" y="689254"/>
                  </a:cubicBezTo>
                  <a:lnTo>
                    <a:pt x="57348" y="689254"/>
                  </a:lnTo>
                  <a:cubicBezTo>
                    <a:pt x="25675" y="689254"/>
                    <a:pt x="0" y="663579"/>
                    <a:pt x="0" y="631907"/>
                  </a:cubicBezTo>
                  <a:lnTo>
                    <a:pt x="0" y="57348"/>
                  </a:lnTo>
                  <a:cubicBezTo>
                    <a:pt x="0" y="25675"/>
                    <a:pt x="25675" y="0"/>
                    <a:pt x="57348" y="0"/>
                  </a:cubicBezTo>
                  <a:close/>
                </a:path>
              </a:pathLst>
            </a:custGeom>
            <a:gradFill rotWithShape="true">
              <a:gsLst>
                <a:gs pos="0">
                  <a:srgbClr val="000000">
                    <a:alpha val="100000"/>
                  </a:srgbClr>
                </a:gs>
                <a:gs pos="100000">
                  <a:srgbClr val="737373">
                    <a:alpha val="100000"/>
                  </a:srgbClr>
                </a:gs>
              </a:gsLst>
              <a:lin ang="0"/>
            </a:gradFill>
            <a:ln cap="rnd">
              <a:noFill/>
              <a:prstDash val="solid"/>
              <a:round/>
            </a:ln>
          </p:spPr>
        </p:sp>
        <p:sp>
          <p:nvSpPr>
            <p:cNvPr name="TextBox 10" id="10"/>
            <p:cNvSpPr txBox="true"/>
            <p:nvPr/>
          </p:nvSpPr>
          <p:spPr>
            <a:xfrm>
              <a:off x="0" y="-38100"/>
              <a:ext cx="1531288" cy="727355"/>
            </a:xfrm>
            <a:prstGeom prst="rect">
              <a:avLst/>
            </a:prstGeom>
          </p:spPr>
          <p:txBody>
            <a:bodyPr anchor="ctr" rtlCol="false" tIns="50800" lIns="50800" bIns="50800" rIns="50800"/>
            <a:lstStyle/>
            <a:p>
              <a:pPr algn="ctr">
                <a:lnSpc>
                  <a:spcPts val="3079"/>
                </a:lnSpc>
              </a:pPr>
              <a:r>
                <a:rPr lang="en-US" sz="2199" b="true">
                  <a:solidFill>
                    <a:srgbClr val="FFFFFF"/>
                  </a:solidFill>
                  <a:latin typeface="Canva Sans Bold"/>
                  <a:ea typeface="Canva Sans Bold"/>
                  <a:cs typeface="Canva Sans Bold"/>
                  <a:sym typeface="Canva Sans Bold"/>
                </a:rPr>
                <a:t>Data Understanding:</a:t>
              </a:r>
            </a:p>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Review raw call data including agent details, queue times, call duration, and call status.</a:t>
              </a:r>
            </a:p>
            <a:p>
              <a:pPr algn="just" marL="410209" indent="-205105" lvl="1">
                <a:lnSpc>
                  <a:spcPts val="2659"/>
                </a:lnSpc>
                <a:spcBef>
                  <a:spcPct val="0"/>
                </a:spcBef>
                <a:buFont typeface="Arial"/>
                <a:buChar char="•"/>
              </a:pPr>
              <a:r>
                <a:rPr lang="en-US" sz="1899">
                  <a:solidFill>
                    <a:srgbClr val="FFFFFF"/>
                  </a:solidFill>
                  <a:latin typeface="Canva Sans"/>
                  <a:ea typeface="Canva Sans"/>
                  <a:cs typeface="Canva Sans"/>
                  <a:sym typeface="Canva Sans"/>
                </a:rPr>
                <a:t>Identify any missing or inconsistent data and clean the dataset.</a:t>
              </a:r>
            </a:p>
          </p:txBody>
        </p:sp>
      </p:grpSp>
      <p:grpSp>
        <p:nvGrpSpPr>
          <p:cNvPr name="Group 11" id="11"/>
          <p:cNvGrpSpPr/>
          <p:nvPr/>
        </p:nvGrpSpPr>
        <p:grpSpPr>
          <a:xfrm rot="0">
            <a:off x="10070869" y="2315400"/>
            <a:ext cx="5399974" cy="2464561"/>
            <a:chOff x="0" y="0"/>
            <a:chExt cx="1531288" cy="698883"/>
          </a:xfrm>
        </p:grpSpPr>
        <p:sp>
          <p:nvSpPr>
            <p:cNvPr name="Freeform 12" id="12"/>
            <p:cNvSpPr/>
            <p:nvPr/>
          </p:nvSpPr>
          <p:spPr>
            <a:xfrm flipH="false" flipV="false" rot="0">
              <a:off x="0" y="0"/>
              <a:ext cx="1531288" cy="698883"/>
            </a:xfrm>
            <a:custGeom>
              <a:avLst/>
              <a:gdLst/>
              <a:ahLst/>
              <a:cxnLst/>
              <a:rect r="r" b="b" t="t" l="l"/>
              <a:pathLst>
                <a:path h="698883" w="1531288">
                  <a:moveTo>
                    <a:pt x="57348" y="0"/>
                  </a:moveTo>
                  <a:lnTo>
                    <a:pt x="1473940" y="0"/>
                  </a:lnTo>
                  <a:cubicBezTo>
                    <a:pt x="1505612" y="0"/>
                    <a:pt x="1531288" y="25675"/>
                    <a:pt x="1531288" y="57348"/>
                  </a:cubicBezTo>
                  <a:lnTo>
                    <a:pt x="1531288" y="641536"/>
                  </a:lnTo>
                  <a:cubicBezTo>
                    <a:pt x="1531288" y="673208"/>
                    <a:pt x="1505612" y="698883"/>
                    <a:pt x="1473940" y="698883"/>
                  </a:cubicBezTo>
                  <a:lnTo>
                    <a:pt x="57348" y="698883"/>
                  </a:lnTo>
                  <a:cubicBezTo>
                    <a:pt x="25675" y="698883"/>
                    <a:pt x="0" y="673208"/>
                    <a:pt x="0" y="641536"/>
                  </a:cubicBezTo>
                  <a:lnTo>
                    <a:pt x="0" y="57348"/>
                  </a:lnTo>
                  <a:cubicBezTo>
                    <a:pt x="0" y="25675"/>
                    <a:pt x="25675" y="0"/>
                    <a:pt x="57348" y="0"/>
                  </a:cubicBezTo>
                  <a:close/>
                </a:path>
              </a:pathLst>
            </a:custGeom>
            <a:gradFill rotWithShape="true">
              <a:gsLst>
                <a:gs pos="0">
                  <a:srgbClr val="000000">
                    <a:alpha val="100000"/>
                  </a:srgbClr>
                </a:gs>
                <a:gs pos="100000">
                  <a:srgbClr val="737373">
                    <a:alpha val="100000"/>
                  </a:srgbClr>
                </a:gs>
              </a:gsLst>
              <a:lin ang="0"/>
            </a:gradFill>
            <a:ln cap="rnd">
              <a:noFill/>
              <a:prstDash val="solid"/>
              <a:round/>
            </a:ln>
          </p:spPr>
        </p:sp>
        <p:sp>
          <p:nvSpPr>
            <p:cNvPr name="TextBox 13" id="13"/>
            <p:cNvSpPr txBox="true"/>
            <p:nvPr/>
          </p:nvSpPr>
          <p:spPr>
            <a:xfrm>
              <a:off x="0" y="-38100"/>
              <a:ext cx="1531288" cy="736983"/>
            </a:xfrm>
            <a:prstGeom prst="rect">
              <a:avLst/>
            </a:prstGeom>
          </p:spPr>
          <p:txBody>
            <a:bodyPr anchor="ctr" rtlCol="false" tIns="50800" lIns="50800" bIns="50800" rIns="50800"/>
            <a:lstStyle/>
            <a:p>
              <a:pPr algn="ctr">
                <a:lnSpc>
                  <a:spcPts val="3079"/>
                </a:lnSpc>
              </a:pPr>
              <a:r>
                <a:rPr lang="en-US" sz="2199" b="true">
                  <a:solidFill>
                    <a:srgbClr val="FFFFFF"/>
                  </a:solidFill>
                  <a:latin typeface="Canva Sans Bold"/>
                  <a:ea typeface="Canva Sans Bold"/>
                  <a:cs typeface="Canva Sans Bold"/>
                  <a:sym typeface="Canva Sans Bold"/>
                </a:rPr>
                <a:t>Data Preparation:</a:t>
              </a:r>
            </a:p>
            <a:p>
              <a:pPr algn="just" marL="474978" indent="-237489" lvl="1">
                <a:lnSpc>
                  <a:spcPts val="3079"/>
                </a:lnSpc>
                <a:buFont typeface="Arial"/>
                <a:buChar char="•"/>
              </a:pPr>
              <a:r>
                <a:rPr lang="en-US" sz="2199">
                  <a:solidFill>
                    <a:srgbClr val="FFFFFF"/>
                  </a:solidFill>
                  <a:latin typeface="Canva Sans"/>
                  <a:ea typeface="Canva Sans"/>
                  <a:cs typeface="Canva Sans"/>
                  <a:sym typeface="Canva Sans"/>
                </a:rPr>
                <a:t>H</a:t>
              </a:r>
              <a:r>
                <a:rPr lang="en-US" sz="2199">
                  <a:solidFill>
                    <a:srgbClr val="FFFFFF"/>
                  </a:solidFill>
                  <a:latin typeface="Canva Sans"/>
                  <a:ea typeface="Canva Sans"/>
                  <a:cs typeface="Canva Sans"/>
                  <a:sym typeface="Canva Sans"/>
                </a:rPr>
                <a:t>andle missing values using appropriate imputation techniques.</a:t>
              </a:r>
            </a:p>
            <a:p>
              <a:pPr algn="just" marL="474978" indent="-237489" lvl="1">
                <a:lnSpc>
                  <a:spcPts val="3079"/>
                </a:lnSpc>
                <a:buFont typeface="Arial"/>
                <a:buChar char="•"/>
              </a:pPr>
              <a:r>
                <a:rPr lang="en-US" sz="2199">
                  <a:solidFill>
                    <a:srgbClr val="FFFFFF"/>
                  </a:solidFill>
                  <a:latin typeface="Canva Sans"/>
                  <a:ea typeface="Canva Sans"/>
                  <a:cs typeface="Canva Sans"/>
                  <a:sym typeface="Canva Sans"/>
                </a:rPr>
                <a:t>Transform the dataset to create meaningful time buckets for analysis.</a:t>
              </a:r>
            </a:p>
          </p:txBody>
        </p:sp>
      </p:grpSp>
      <p:grpSp>
        <p:nvGrpSpPr>
          <p:cNvPr name="Group 14" id="14"/>
          <p:cNvGrpSpPr/>
          <p:nvPr/>
        </p:nvGrpSpPr>
        <p:grpSpPr>
          <a:xfrm rot="0">
            <a:off x="4827587" y="5143500"/>
            <a:ext cx="7943270" cy="4235439"/>
            <a:chOff x="0" y="0"/>
            <a:chExt cx="2252498" cy="1201057"/>
          </a:xfrm>
        </p:grpSpPr>
        <p:sp>
          <p:nvSpPr>
            <p:cNvPr name="Freeform 15" id="15"/>
            <p:cNvSpPr/>
            <p:nvPr/>
          </p:nvSpPr>
          <p:spPr>
            <a:xfrm flipH="false" flipV="false" rot="0">
              <a:off x="0" y="0"/>
              <a:ext cx="2252498" cy="1201057"/>
            </a:xfrm>
            <a:custGeom>
              <a:avLst/>
              <a:gdLst/>
              <a:ahLst/>
              <a:cxnLst/>
              <a:rect r="r" b="b" t="t" l="l"/>
              <a:pathLst>
                <a:path h="1201057" w="2252498">
                  <a:moveTo>
                    <a:pt x="38986" y="0"/>
                  </a:moveTo>
                  <a:lnTo>
                    <a:pt x="2213512" y="0"/>
                  </a:lnTo>
                  <a:cubicBezTo>
                    <a:pt x="2223851" y="0"/>
                    <a:pt x="2233768" y="4107"/>
                    <a:pt x="2241079" y="11419"/>
                  </a:cubicBezTo>
                  <a:cubicBezTo>
                    <a:pt x="2248390" y="18730"/>
                    <a:pt x="2252498" y="28646"/>
                    <a:pt x="2252498" y="38986"/>
                  </a:cubicBezTo>
                  <a:lnTo>
                    <a:pt x="2252498" y="1162071"/>
                  </a:lnTo>
                  <a:cubicBezTo>
                    <a:pt x="2252498" y="1183602"/>
                    <a:pt x="2235043" y="1201057"/>
                    <a:pt x="2213512" y="1201057"/>
                  </a:cubicBezTo>
                  <a:lnTo>
                    <a:pt x="38986" y="1201057"/>
                  </a:lnTo>
                  <a:cubicBezTo>
                    <a:pt x="28646" y="1201057"/>
                    <a:pt x="18730" y="1196949"/>
                    <a:pt x="11419" y="1189638"/>
                  </a:cubicBezTo>
                  <a:cubicBezTo>
                    <a:pt x="4107" y="1182327"/>
                    <a:pt x="0" y="1172410"/>
                    <a:pt x="0" y="1162071"/>
                  </a:cubicBezTo>
                  <a:lnTo>
                    <a:pt x="0" y="38986"/>
                  </a:lnTo>
                  <a:cubicBezTo>
                    <a:pt x="0" y="28646"/>
                    <a:pt x="4107" y="18730"/>
                    <a:pt x="11419" y="11419"/>
                  </a:cubicBezTo>
                  <a:cubicBezTo>
                    <a:pt x="18730" y="4107"/>
                    <a:pt x="28646" y="0"/>
                    <a:pt x="38986" y="0"/>
                  </a:cubicBezTo>
                  <a:close/>
                </a:path>
              </a:pathLst>
            </a:custGeom>
            <a:gradFill rotWithShape="true">
              <a:gsLst>
                <a:gs pos="0">
                  <a:srgbClr val="000000">
                    <a:alpha val="100000"/>
                  </a:srgbClr>
                </a:gs>
                <a:gs pos="100000">
                  <a:srgbClr val="737373">
                    <a:alpha val="100000"/>
                  </a:srgbClr>
                </a:gs>
              </a:gsLst>
              <a:lin ang="0"/>
            </a:gradFill>
            <a:ln cap="rnd">
              <a:noFill/>
              <a:prstDash val="solid"/>
              <a:round/>
            </a:ln>
          </p:spPr>
        </p:sp>
        <p:sp>
          <p:nvSpPr>
            <p:cNvPr name="TextBox 16" id="16"/>
            <p:cNvSpPr txBox="true"/>
            <p:nvPr/>
          </p:nvSpPr>
          <p:spPr>
            <a:xfrm>
              <a:off x="0" y="-38100"/>
              <a:ext cx="2252498" cy="1239157"/>
            </a:xfrm>
            <a:prstGeom prst="rect">
              <a:avLst/>
            </a:prstGeom>
          </p:spPr>
          <p:txBody>
            <a:bodyPr anchor="ctr" rtlCol="false" tIns="50800" lIns="50800" bIns="50800" rIns="50800"/>
            <a:lstStyle/>
            <a:p>
              <a:pPr algn="ctr">
                <a:lnSpc>
                  <a:spcPts val="3079"/>
                </a:lnSpc>
              </a:pPr>
              <a:r>
                <a:rPr lang="en-US" sz="2199" b="true">
                  <a:solidFill>
                    <a:srgbClr val="FFFFFF"/>
                  </a:solidFill>
                  <a:latin typeface="Canva Sans Bold"/>
                  <a:ea typeface="Canva Sans Bold"/>
                  <a:cs typeface="Canva Sans Bold"/>
                  <a:sym typeface="Canva Sans Bold"/>
                </a:rPr>
                <a:t>Analysis:</a:t>
              </a:r>
            </a:p>
            <a:p>
              <a:pPr algn="just" marL="474978" indent="-237489" lvl="1">
                <a:lnSpc>
                  <a:spcPts val="3079"/>
                </a:lnSpc>
                <a:buFont typeface="Arial"/>
                <a:buChar char="•"/>
              </a:pPr>
              <a:r>
                <a:rPr lang="en-US" sz="2199">
                  <a:solidFill>
                    <a:srgbClr val="FFFFFF"/>
                  </a:solidFill>
                  <a:latin typeface="Canva Sans"/>
                  <a:ea typeface="Canva Sans"/>
                  <a:cs typeface="Canva Sans"/>
                  <a:sym typeface="Canva Sans"/>
                </a:rPr>
                <a:t>Calculat</a:t>
              </a:r>
              <a:r>
                <a:rPr lang="en-US" sz="2199">
                  <a:solidFill>
                    <a:srgbClr val="FFFFFF"/>
                  </a:solidFill>
                  <a:latin typeface="Canva Sans"/>
                  <a:ea typeface="Canva Sans"/>
                  <a:cs typeface="Canva Sans"/>
                  <a:sym typeface="Canva Sans"/>
                </a:rPr>
                <a:t>e average call durations for each time bucket.</a:t>
              </a:r>
            </a:p>
            <a:p>
              <a:pPr algn="just" marL="474978" indent="-237489" lvl="1">
                <a:lnSpc>
                  <a:spcPts val="3079"/>
                </a:lnSpc>
                <a:buFont typeface="Arial"/>
                <a:buChar char="•"/>
              </a:pPr>
              <a:r>
                <a:rPr lang="en-US" sz="2199">
                  <a:solidFill>
                    <a:srgbClr val="FFFFFF"/>
                  </a:solidFill>
                  <a:latin typeface="Canva Sans"/>
                  <a:ea typeface="Canva Sans"/>
                  <a:cs typeface="Canva Sans"/>
                  <a:sym typeface="Canva Sans"/>
                </a:rPr>
                <a:t>Visualize call volumes across time buckets to identify trends.</a:t>
              </a:r>
            </a:p>
            <a:p>
              <a:pPr algn="just" marL="474978" indent="-237489" lvl="1">
                <a:lnSpc>
                  <a:spcPts val="3079"/>
                </a:lnSpc>
                <a:buFont typeface="Arial"/>
                <a:buChar char="•"/>
              </a:pPr>
              <a:r>
                <a:rPr lang="en-US" sz="2199">
                  <a:solidFill>
                    <a:srgbClr val="FFFFFF"/>
                  </a:solidFill>
                  <a:latin typeface="Canva Sans"/>
                  <a:ea typeface="Canva Sans"/>
                  <a:cs typeface="Canva Sans"/>
                  <a:sym typeface="Canva Sans"/>
                </a:rPr>
                <a:t>Use call volume data to determine the minimum number of agents required for each time bucket.</a:t>
              </a:r>
            </a:p>
            <a:p>
              <a:pPr algn="just" marL="474978" indent="-237489" lvl="1">
                <a:lnSpc>
                  <a:spcPts val="3079"/>
                </a:lnSpc>
                <a:spcBef>
                  <a:spcPct val="0"/>
                </a:spcBef>
                <a:buFont typeface="Arial"/>
                <a:buChar char="•"/>
              </a:pPr>
              <a:r>
                <a:rPr lang="en-US" sz="2199">
                  <a:solidFill>
                    <a:srgbClr val="FFFFFF"/>
                  </a:solidFill>
                  <a:latin typeface="Canva Sans"/>
                  <a:ea typeface="Canva Sans"/>
                  <a:cs typeface="Canva Sans"/>
                  <a:sym typeface="Canva Sans"/>
                </a:rPr>
                <a:t>Extend manpower planning to include night shift requirements.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004618" y="5473935"/>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1418" y="4446353"/>
            <a:ext cx="3825830" cy="382583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r>
                <a:rPr lang="en-US" sz="2000">
                  <a:solidFill>
                    <a:srgbClr val="FFFFFF"/>
                  </a:solidFill>
                  <a:latin typeface="Poppins"/>
                  <a:ea typeface="Poppins"/>
                  <a:cs typeface="Poppins"/>
                  <a:sym typeface="Poppins"/>
                </a:rPr>
                <a:t>Microsoft Excel (2022): Data cleaning, visualization, and manpower planning calculations.</a:t>
              </a:r>
            </a:p>
          </p:txBody>
        </p:sp>
      </p:grpSp>
      <p:sp>
        <p:nvSpPr>
          <p:cNvPr name="Freeform 6" id="6"/>
          <p:cNvSpPr/>
          <p:nvPr/>
        </p:nvSpPr>
        <p:spPr>
          <a:xfrm flipH="false" flipV="false" rot="0">
            <a:off x="13380922" y="-346045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3273" y="4446353"/>
            <a:ext cx="2523574" cy="1681331"/>
          </a:xfrm>
          <a:custGeom>
            <a:avLst/>
            <a:gdLst/>
            <a:ahLst/>
            <a:cxnLst/>
            <a:rect r="r" b="b" t="t" l="l"/>
            <a:pathLst>
              <a:path h="1681331" w="2523574">
                <a:moveTo>
                  <a:pt x="0" y="0"/>
                </a:moveTo>
                <a:lnTo>
                  <a:pt x="2523573" y="0"/>
                </a:lnTo>
                <a:lnTo>
                  <a:pt x="2523573" y="1681331"/>
                </a:lnTo>
                <a:lnTo>
                  <a:pt x="0" y="1681331"/>
                </a:lnTo>
                <a:lnTo>
                  <a:pt x="0" y="0"/>
                </a:lnTo>
                <a:close/>
              </a:path>
            </a:pathLst>
          </a:custGeom>
          <a:blipFill>
            <a:blip r:embed="rId4"/>
            <a:stretch>
              <a:fillRect l="0" t="0" r="0" b="0"/>
            </a:stretch>
          </a:blipFill>
        </p:spPr>
      </p:sp>
      <p:grpSp>
        <p:nvGrpSpPr>
          <p:cNvPr name="Group 8" id="8"/>
          <p:cNvGrpSpPr/>
          <p:nvPr/>
        </p:nvGrpSpPr>
        <p:grpSpPr>
          <a:xfrm rot="0">
            <a:off x="7231085" y="4446353"/>
            <a:ext cx="3825830" cy="38258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r>
                <a:rPr lang="en-US" sz="2000">
                  <a:solidFill>
                    <a:srgbClr val="FFFFFF"/>
                  </a:solidFill>
                  <a:latin typeface="Poppins"/>
                  <a:ea typeface="Poppins"/>
                  <a:cs typeface="Poppins"/>
                  <a:sym typeface="Poppins"/>
                </a:rPr>
                <a:t>Canva : Presentation of findings.</a:t>
              </a:r>
            </a:p>
          </p:txBody>
        </p:sp>
      </p:grpSp>
      <p:grpSp>
        <p:nvGrpSpPr>
          <p:cNvPr name="Group 11" id="11"/>
          <p:cNvGrpSpPr/>
          <p:nvPr/>
        </p:nvGrpSpPr>
        <p:grpSpPr>
          <a:xfrm rot="0">
            <a:off x="12457090" y="4446353"/>
            <a:ext cx="3825830" cy="382583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3" id="13"/>
            <p:cNvSpPr txBox="true"/>
            <p:nvPr/>
          </p:nvSpPr>
          <p:spPr>
            <a:xfrm>
              <a:off x="76200" y="9525"/>
              <a:ext cx="660400" cy="727075"/>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r>
                <a:rPr lang="en-US" sz="2000">
                  <a:solidFill>
                    <a:srgbClr val="FFFFFF"/>
                  </a:solidFill>
                  <a:latin typeface="Poppins"/>
                  <a:ea typeface="Poppins"/>
                  <a:cs typeface="Poppins"/>
                  <a:sym typeface="Poppins"/>
                </a:rPr>
                <a:t>Drive : Sharing and Storing Files.</a:t>
              </a:r>
            </a:p>
          </p:txBody>
        </p:sp>
      </p:grpSp>
      <p:sp>
        <p:nvSpPr>
          <p:cNvPr name="Freeform 14" id="14"/>
          <p:cNvSpPr/>
          <p:nvPr/>
        </p:nvSpPr>
        <p:spPr>
          <a:xfrm flipH="false" flipV="false" rot="0">
            <a:off x="8380642" y="4832551"/>
            <a:ext cx="1526717" cy="1526717"/>
          </a:xfrm>
          <a:custGeom>
            <a:avLst/>
            <a:gdLst/>
            <a:ahLst/>
            <a:cxnLst/>
            <a:rect r="r" b="b" t="t" l="l"/>
            <a:pathLst>
              <a:path h="1526717" w="1526717">
                <a:moveTo>
                  <a:pt x="0" y="0"/>
                </a:moveTo>
                <a:lnTo>
                  <a:pt x="1526716" y="0"/>
                </a:lnTo>
                <a:lnTo>
                  <a:pt x="1526716" y="1526717"/>
                </a:lnTo>
                <a:lnTo>
                  <a:pt x="0" y="1526717"/>
                </a:lnTo>
                <a:lnTo>
                  <a:pt x="0" y="0"/>
                </a:lnTo>
                <a:close/>
              </a:path>
            </a:pathLst>
          </a:custGeom>
          <a:blipFill>
            <a:blip r:embed="rId5"/>
            <a:stretch>
              <a:fillRect l="0" t="0" r="0" b="0"/>
            </a:stretch>
          </a:blipFill>
        </p:spPr>
      </p:sp>
      <p:sp>
        <p:nvSpPr>
          <p:cNvPr name="Freeform 15" id="15"/>
          <p:cNvSpPr/>
          <p:nvPr/>
        </p:nvSpPr>
        <p:spPr>
          <a:xfrm flipH="false" flipV="false" rot="0">
            <a:off x="13609615" y="4832551"/>
            <a:ext cx="1622043" cy="1497352"/>
          </a:xfrm>
          <a:custGeom>
            <a:avLst/>
            <a:gdLst/>
            <a:ahLst/>
            <a:cxnLst/>
            <a:rect r="r" b="b" t="t" l="l"/>
            <a:pathLst>
              <a:path h="1497352" w="1622043">
                <a:moveTo>
                  <a:pt x="0" y="0"/>
                </a:moveTo>
                <a:lnTo>
                  <a:pt x="1622043" y="0"/>
                </a:lnTo>
                <a:lnTo>
                  <a:pt x="1622043" y="1497352"/>
                </a:lnTo>
                <a:lnTo>
                  <a:pt x="0" y="1497352"/>
                </a:lnTo>
                <a:lnTo>
                  <a:pt x="0" y="0"/>
                </a:lnTo>
                <a:close/>
              </a:path>
            </a:pathLst>
          </a:custGeom>
          <a:blipFill>
            <a:blip r:embed="rId6"/>
            <a:stretch>
              <a:fillRect l="-29567" t="0" r="-34544" b="0"/>
            </a:stretch>
          </a:blipFill>
        </p:spPr>
      </p:sp>
      <p:sp>
        <p:nvSpPr>
          <p:cNvPr name="TextBox 16" id="16"/>
          <p:cNvSpPr txBox="true"/>
          <p:nvPr/>
        </p:nvSpPr>
        <p:spPr>
          <a:xfrm rot="0">
            <a:off x="5827248" y="1449433"/>
            <a:ext cx="7491392" cy="1517978"/>
          </a:xfrm>
          <a:prstGeom prst="rect">
            <a:avLst/>
          </a:prstGeom>
        </p:spPr>
        <p:txBody>
          <a:bodyPr anchor="t" rtlCol="false" tIns="0" lIns="0" bIns="0" rIns="0">
            <a:spAutoFit/>
          </a:bodyPr>
          <a:lstStyle/>
          <a:p>
            <a:pPr algn="ctr">
              <a:lnSpc>
                <a:spcPts val="10452"/>
              </a:lnSpc>
            </a:pPr>
            <a:r>
              <a:rPr lang="en-US" sz="9250">
                <a:solidFill>
                  <a:srgbClr val="FFFFFF"/>
                </a:solidFill>
                <a:latin typeface="Impact"/>
                <a:ea typeface="Impact"/>
                <a:cs typeface="Impact"/>
                <a:sym typeface="Impact"/>
              </a:rPr>
              <a:t>TECH-STACK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091652" y="2186202"/>
            <a:ext cx="11292223" cy="7368175"/>
          </a:xfrm>
          <a:custGeom>
            <a:avLst/>
            <a:gdLst/>
            <a:ahLst/>
            <a:cxnLst/>
            <a:rect r="r" b="b" t="t" l="l"/>
            <a:pathLst>
              <a:path h="7368175" w="11292223">
                <a:moveTo>
                  <a:pt x="0" y="0"/>
                </a:moveTo>
                <a:lnTo>
                  <a:pt x="11292223" y="0"/>
                </a:lnTo>
                <a:lnTo>
                  <a:pt x="11292223" y="7368176"/>
                </a:lnTo>
                <a:lnTo>
                  <a:pt x="0" y="7368176"/>
                </a:lnTo>
                <a:lnTo>
                  <a:pt x="0" y="0"/>
                </a:lnTo>
                <a:close/>
              </a:path>
            </a:pathLst>
          </a:custGeom>
          <a:blipFill>
            <a:blip r:embed="rId4"/>
            <a:stretch>
              <a:fillRect l="0" t="0" r="0" b="0"/>
            </a:stretch>
          </a:blipFill>
        </p:spPr>
      </p:sp>
      <p:sp>
        <p:nvSpPr>
          <p:cNvPr name="TextBox 5" id="5"/>
          <p:cNvSpPr txBox="true"/>
          <p:nvPr/>
        </p:nvSpPr>
        <p:spPr>
          <a:xfrm rot="0">
            <a:off x="1028700" y="537527"/>
            <a:ext cx="10569535"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Task 1 : Average Duration of calls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304623" y="1272784"/>
            <a:ext cx="4609246" cy="4114800"/>
          </a:xfrm>
          <a:custGeom>
            <a:avLst/>
            <a:gdLst/>
            <a:ahLst/>
            <a:cxnLst/>
            <a:rect r="r" b="b" t="t" l="l"/>
            <a:pathLst>
              <a:path h="4114800" w="4609246">
                <a:moveTo>
                  <a:pt x="0" y="0"/>
                </a:moveTo>
                <a:lnTo>
                  <a:pt x="4609246" y="0"/>
                </a:lnTo>
                <a:lnTo>
                  <a:pt x="46092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983377" y="7005335"/>
            <a:ext cx="4609246" cy="4114800"/>
          </a:xfrm>
          <a:custGeom>
            <a:avLst/>
            <a:gdLst/>
            <a:ahLst/>
            <a:cxnLst/>
            <a:rect r="r" b="b" t="t" l="l"/>
            <a:pathLst>
              <a:path h="4114800" w="4609246">
                <a:moveTo>
                  <a:pt x="4609246" y="0"/>
                </a:moveTo>
                <a:lnTo>
                  <a:pt x="0" y="0"/>
                </a:lnTo>
                <a:lnTo>
                  <a:pt x="0" y="4114800"/>
                </a:lnTo>
                <a:lnTo>
                  <a:pt x="4609246" y="4114800"/>
                </a:lnTo>
                <a:lnTo>
                  <a:pt x="46092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97040" y="1799916"/>
            <a:ext cx="13257944" cy="6879772"/>
          </a:xfrm>
          <a:custGeom>
            <a:avLst/>
            <a:gdLst/>
            <a:ahLst/>
            <a:cxnLst/>
            <a:rect r="r" b="b" t="t" l="l"/>
            <a:pathLst>
              <a:path h="6879772" w="13257944">
                <a:moveTo>
                  <a:pt x="0" y="0"/>
                </a:moveTo>
                <a:lnTo>
                  <a:pt x="13257944" y="0"/>
                </a:lnTo>
                <a:lnTo>
                  <a:pt x="13257944" y="6879772"/>
                </a:lnTo>
                <a:lnTo>
                  <a:pt x="0" y="6879772"/>
                </a:lnTo>
                <a:lnTo>
                  <a:pt x="0" y="0"/>
                </a:lnTo>
                <a:close/>
              </a:path>
            </a:pathLst>
          </a:custGeom>
          <a:blipFill>
            <a:blip r:embed="rId4"/>
            <a:stretch>
              <a:fillRect l="0" t="0" r="0" b="-208"/>
            </a:stretch>
          </a:blipFill>
        </p:spPr>
      </p:sp>
      <p:sp>
        <p:nvSpPr>
          <p:cNvPr name="TextBox 5" id="5"/>
          <p:cNvSpPr txBox="true"/>
          <p:nvPr/>
        </p:nvSpPr>
        <p:spPr>
          <a:xfrm rot="0">
            <a:off x="3882723" y="385689"/>
            <a:ext cx="9188887"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Task 2 : Call Volume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8315" y="1625119"/>
            <a:ext cx="7909702" cy="4083384"/>
          </a:xfrm>
          <a:custGeom>
            <a:avLst/>
            <a:gdLst/>
            <a:ahLst/>
            <a:cxnLst/>
            <a:rect r="r" b="b" t="t" l="l"/>
            <a:pathLst>
              <a:path h="4083384" w="7909702">
                <a:moveTo>
                  <a:pt x="0" y="0"/>
                </a:moveTo>
                <a:lnTo>
                  <a:pt x="7909702" y="0"/>
                </a:lnTo>
                <a:lnTo>
                  <a:pt x="7909702" y="4083384"/>
                </a:lnTo>
                <a:lnTo>
                  <a:pt x="0" y="4083384"/>
                </a:lnTo>
                <a:lnTo>
                  <a:pt x="0" y="0"/>
                </a:lnTo>
                <a:close/>
              </a:path>
            </a:pathLst>
          </a:custGeom>
          <a:blipFill>
            <a:blip r:embed="rId4"/>
            <a:stretch>
              <a:fillRect l="0" t="0" r="0" b="0"/>
            </a:stretch>
          </a:blipFill>
        </p:spPr>
      </p:sp>
      <p:sp>
        <p:nvSpPr>
          <p:cNvPr name="Freeform 5" id="5"/>
          <p:cNvSpPr/>
          <p:nvPr/>
        </p:nvSpPr>
        <p:spPr>
          <a:xfrm flipH="false" flipV="false" rot="0">
            <a:off x="8430314" y="5143500"/>
            <a:ext cx="9522932" cy="4916214"/>
          </a:xfrm>
          <a:custGeom>
            <a:avLst/>
            <a:gdLst/>
            <a:ahLst/>
            <a:cxnLst/>
            <a:rect r="r" b="b" t="t" l="l"/>
            <a:pathLst>
              <a:path h="4916214" w="9522932">
                <a:moveTo>
                  <a:pt x="0" y="0"/>
                </a:moveTo>
                <a:lnTo>
                  <a:pt x="9522933" y="0"/>
                </a:lnTo>
                <a:lnTo>
                  <a:pt x="9522933" y="4916214"/>
                </a:lnTo>
                <a:lnTo>
                  <a:pt x="0" y="4916214"/>
                </a:lnTo>
                <a:lnTo>
                  <a:pt x="0" y="0"/>
                </a:lnTo>
                <a:close/>
              </a:path>
            </a:pathLst>
          </a:custGeom>
          <a:blipFill>
            <a:blip r:embed="rId5"/>
            <a:stretch>
              <a:fillRect l="0" t="0" r="0" b="0"/>
            </a:stretch>
          </a:blipFill>
        </p:spPr>
      </p:sp>
      <p:sp>
        <p:nvSpPr>
          <p:cNvPr name="TextBox 6" id="6"/>
          <p:cNvSpPr txBox="true"/>
          <p:nvPr/>
        </p:nvSpPr>
        <p:spPr>
          <a:xfrm rot="0">
            <a:off x="1867376" y="537527"/>
            <a:ext cx="8892183"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Task 3 : Manpower Planning</a:t>
            </a:r>
          </a:p>
        </p:txBody>
      </p:sp>
      <p:sp>
        <p:nvSpPr>
          <p:cNvPr name="TextBox 7" id="7"/>
          <p:cNvSpPr txBox="true"/>
          <p:nvPr/>
        </p:nvSpPr>
        <p:spPr>
          <a:xfrm rot="0">
            <a:off x="8847686" y="2521715"/>
            <a:ext cx="3823746" cy="1190350"/>
          </a:xfrm>
          <a:prstGeom prst="rect">
            <a:avLst/>
          </a:prstGeom>
        </p:spPr>
        <p:txBody>
          <a:bodyPr anchor="t" rtlCol="false" tIns="0" lIns="0" bIns="0" rIns="0">
            <a:spAutoFit/>
          </a:bodyPr>
          <a:lstStyle/>
          <a:p>
            <a:pPr algn="ctr">
              <a:lnSpc>
                <a:spcPts val="4767"/>
              </a:lnSpc>
            </a:pPr>
            <a:r>
              <a:rPr lang="en-US" sz="3405" b="true">
                <a:solidFill>
                  <a:srgbClr val="FFFFFF"/>
                </a:solidFill>
                <a:latin typeface="Canva Sans Bold"/>
                <a:ea typeface="Canva Sans Bold"/>
                <a:cs typeface="Canva Sans Bold"/>
                <a:sym typeface="Canva Sans Bold"/>
              </a:rPr>
              <a:t>Abandoned calls Percentage</a:t>
            </a:r>
          </a:p>
        </p:txBody>
      </p:sp>
      <p:sp>
        <p:nvSpPr>
          <p:cNvPr name="TextBox 8" id="8"/>
          <p:cNvSpPr txBox="true"/>
          <p:nvPr/>
        </p:nvSpPr>
        <p:spPr>
          <a:xfrm rot="0">
            <a:off x="2933735" y="6885340"/>
            <a:ext cx="5055134" cy="1356334"/>
          </a:xfrm>
          <a:prstGeom prst="rect">
            <a:avLst/>
          </a:prstGeom>
        </p:spPr>
        <p:txBody>
          <a:bodyPr anchor="t" rtlCol="false" tIns="0" lIns="0" bIns="0" rIns="0">
            <a:spAutoFit/>
          </a:bodyPr>
          <a:lstStyle/>
          <a:p>
            <a:pPr algn="ctr">
              <a:lnSpc>
                <a:spcPts val="5431"/>
              </a:lnSpc>
            </a:pPr>
            <a:r>
              <a:rPr lang="en-US" sz="3879" b="true">
                <a:solidFill>
                  <a:srgbClr val="FFFFFF"/>
                </a:solidFill>
                <a:latin typeface="Canva Sans Bold"/>
                <a:ea typeface="Canva Sans Bold"/>
                <a:cs typeface="Canva Sans Bold"/>
                <a:sym typeface="Canva Sans Bold"/>
              </a:rPr>
              <a:t>Agents Required for Proper functioning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304623" y="1272784"/>
            <a:ext cx="4609246" cy="4114800"/>
          </a:xfrm>
          <a:custGeom>
            <a:avLst/>
            <a:gdLst/>
            <a:ahLst/>
            <a:cxnLst/>
            <a:rect r="r" b="b" t="t" l="l"/>
            <a:pathLst>
              <a:path h="4114800" w="4609246">
                <a:moveTo>
                  <a:pt x="0" y="0"/>
                </a:moveTo>
                <a:lnTo>
                  <a:pt x="4609246" y="0"/>
                </a:lnTo>
                <a:lnTo>
                  <a:pt x="46092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676592" y="8465498"/>
            <a:ext cx="4609246" cy="4114800"/>
          </a:xfrm>
          <a:custGeom>
            <a:avLst/>
            <a:gdLst/>
            <a:ahLst/>
            <a:cxnLst/>
            <a:rect r="r" b="b" t="t" l="l"/>
            <a:pathLst>
              <a:path h="4114800" w="4609246">
                <a:moveTo>
                  <a:pt x="4609247" y="0"/>
                </a:moveTo>
                <a:lnTo>
                  <a:pt x="0" y="0"/>
                </a:lnTo>
                <a:lnTo>
                  <a:pt x="0" y="4114800"/>
                </a:lnTo>
                <a:lnTo>
                  <a:pt x="4609247" y="4114800"/>
                </a:lnTo>
                <a:lnTo>
                  <a:pt x="460924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41752" y="2245854"/>
            <a:ext cx="14596230" cy="7152153"/>
          </a:xfrm>
          <a:custGeom>
            <a:avLst/>
            <a:gdLst/>
            <a:ahLst/>
            <a:cxnLst/>
            <a:rect r="r" b="b" t="t" l="l"/>
            <a:pathLst>
              <a:path h="7152153" w="14596230">
                <a:moveTo>
                  <a:pt x="0" y="0"/>
                </a:moveTo>
                <a:lnTo>
                  <a:pt x="14596230" y="0"/>
                </a:lnTo>
                <a:lnTo>
                  <a:pt x="14596230" y="7152152"/>
                </a:lnTo>
                <a:lnTo>
                  <a:pt x="0" y="7152152"/>
                </a:lnTo>
                <a:lnTo>
                  <a:pt x="0" y="0"/>
                </a:lnTo>
                <a:close/>
              </a:path>
            </a:pathLst>
          </a:custGeom>
          <a:blipFill>
            <a:blip r:embed="rId4"/>
            <a:stretch>
              <a:fillRect l="0" t="0" r="0" b="0"/>
            </a:stretch>
          </a:blipFill>
        </p:spPr>
      </p:sp>
      <p:sp>
        <p:nvSpPr>
          <p:cNvPr name="TextBox 5" id="5"/>
          <p:cNvSpPr txBox="true"/>
          <p:nvPr/>
        </p:nvSpPr>
        <p:spPr>
          <a:xfrm rot="0">
            <a:off x="1862435" y="385689"/>
            <a:ext cx="14120941"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Task 4 : Manpower Planning for Night-Shift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DAGcuizl-nI</dc:identifier>
  <dcterms:modified xsi:type="dcterms:W3CDTF">2011-08-01T06:04:30Z</dcterms:modified>
  <cp:revision>1</cp:revision>
  <dc:title>ABC Call Volume Trend Analysis</dc:title>
</cp:coreProperties>
</file>