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Anton" charset="1" panose="00000500000000000000"/>
      <p:regular r:id="rId26"/>
    </p:embeddedFont>
    <p:embeddedFont>
      <p:font typeface="Montserrat" charset="1" panose="00000500000000000000"/>
      <p:regular r:id="rId27"/>
    </p:embeddedFont>
    <p:embeddedFont>
      <p:font typeface="Canva Sans" charset="1" panose="020B0503030501040103"/>
      <p:regular r:id="rId28"/>
    </p:embeddedFont>
    <p:embeddedFont>
      <p:font typeface="Montserrat Bold" charset="1" panose="000008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https://drive.google.com/drive/folders/1Rh3pxhH_B5OfWnHywGCHkgEvZW2mCqN2?usp=drive_link" TargetMode="External" Type="http://schemas.openxmlformats.org/officeDocument/2006/relationships/hyperlink"/><Relationship Id="rId4" Target="https://drive.google.com/drive/folders/1ks26vXOd6xKEy48g4q5QDhU3ebQebQpn?usp=drive_link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43777" y="3042961"/>
            <a:ext cx="15989576" cy="628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91"/>
              </a:lnSpc>
            </a:pPr>
            <a:r>
              <a:rPr lang="en-US" sz="2065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CAR ANALYSIS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8229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69264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30299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402183" y="9258300"/>
            <a:ext cx="15244249" cy="519606"/>
            <a:chOff x="0" y="0"/>
            <a:chExt cx="20325666" cy="69280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218459"/>
              <a:ext cx="293558" cy="278052"/>
              <a:chOff x="0" y="0"/>
              <a:chExt cx="858128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581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8128">
                    <a:moveTo>
                      <a:pt x="429064" y="0"/>
                    </a:moveTo>
                    <a:cubicBezTo>
                      <a:pt x="192099" y="0"/>
                      <a:pt x="0" y="181951"/>
                      <a:pt x="0" y="406400"/>
                    </a:cubicBezTo>
                    <a:cubicBezTo>
                      <a:pt x="0" y="630849"/>
                      <a:pt x="192099" y="812800"/>
                      <a:pt x="429064" y="812800"/>
                    </a:cubicBezTo>
                    <a:cubicBezTo>
                      <a:pt x="666030" y="812800"/>
                      <a:pt x="858128" y="630849"/>
                      <a:pt x="858128" y="406400"/>
                    </a:cubicBezTo>
                    <a:cubicBezTo>
                      <a:pt x="858128" y="181951"/>
                      <a:pt x="666030" y="0"/>
                      <a:pt x="429064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C0E20">
                      <a:alpha val="100000"/>
                    </a:srgbClr>
                  </a:gs>
                  <a:gs pos="100000">
                    <a:srgbClr val="FF4454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80450" y="47625"/>
                <a:ext cx="697229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80419" y="-66675"/>
              <a:ext cx="19645246" cy="759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14"/>
                </a:lnSpc>
              </a:pPr>
              <a:r>
                <a:rPr lang="en-US" sz="3438">
                  <a:solidFill>
                    <a:srgbClr val="FF445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Chevrolet has the highest Sales distribution of 31252763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02183" y="1759651"/>
            <a:ext cx="13962973" cy="8288201"/>
          </a:xfrm>
          <a:custGeom>
            <a:avLst/>
            <a:gdLst/>
            <a:ahLst/>
            <a:cxnLst/>
            <a:rect r="r" b="b" t="t" l="l"/>
            <a:pathLst>
              <a:path h="8288201" w="13962973">
                <a:moveTo>
                  <a:pt x="0" y="0"/>
                </a:moveTo>
                <a:lnTo>
                  <a:pt x="13962972" y="0"/>
                </a:lnTo>
                <a:lnTo>
                  <a:pt x="13962972" y="8288201"/>
                </a:lnTo>
                <a:lnTo>
                  <a:pt x="0" y="8288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94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01347" y="356381"/>
            <a:ext cx="14823875" cy="120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7"/>
              </a:lnSpc>
              <a:spcBef>
                <a:spcPct val="0"/>
              </a:spcBef>
            </a:pPr>
            <a:r>
              <a:rPr lang="en-US" sz="3476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Task 2: Brands with the highest and lowest average MSRPs by body style.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330266" y="3277801"/>
            <a:ext cx="3732449" cy="234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5"/>
              </a:lnSpc>
            </a:pPr>
            <a:r>
              <a:rPr lang="en-US" sz="4489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 Clustered column chart.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175840" y="1588150"/>
            <a:ext cx="11562114" cy="7110700"/>
          </a:xfrm>
          <a:custGeom>
            <a:avLst/>
            <a:gdLst/>
            <a:ahLst/>
            <a:cxnLst/>
            <a:rect r="r" b="b" t="t" l="l"/>
            <a:pathLst>
              <a:path h="7110700" w="11562114">
                <a:moveTo>
                  <a:pt x="0" y="0"/>
                </a:moveTo>
                <a:lnTo>
                  <a:pt x="11562114" y="0"/>
                </a:lnTo>
                <a:lnTo>
                  <a:pt x="11562114" y="7110700"/>
                </a:lnTo>
                <a:lnTo>
                  <a:pt x="0" y="7110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01347" y="356381"/>
            <a:ext cx="14823875" cy="59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7"/>
              </a:lnSpc>
              <a:spcBef>
                <a:spcPct val="0"/>
              </a:spcBef>
            </a:pPr>
            <a:r>
              <a:rPr lang="en-US" sz="3476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Task 3: Effect of transmission type on MSRP by body style.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3926202"/>
            <a:ext cx="3732449" cy="234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5"/>
              </a:lnSpc>
            </a:pPr>
            <a:r>
              <a:rPr lang="en-US" sz="4489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 Stacked Line chart with markers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27448" y="1284741"/>
            <a:ext cx="14031852" cy="7717519"/>
          </a:xfrm>
          <a:custGeom>
            <a:avLst/>
            <a:gdLst/>
            <a:ahLst/>
            <a:cxnLst/>
            <a:rect r="r" b="b" t="t" l="l"/>
            <a:pathLst>
              <a:path h="7717519" w="14031852">
                <a:moveTo>
                  <a:pt x="0" y="0"/>
                </a:moveTo>
                <a:lnTo>
                  <a:pt x="14031852" y="0"/>
                </a:lnTo>
                <a:lnTo>
                  <a:pt x="14031852" y="7717518"/>
                </a:lnTo>
                <a:lnTo>
                  <a:pt x="0" y="7717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01347" y="356381"/>
            <a:ext cx="14823875" cy="59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7"/>
              </a:lnSpc>
              <a:spcBef>
                <a:spcPct val="0"/>
              </a:spcBef>
            </a:pPr>
            <a:r>
              <a:rPr lang="en-US" sz="3476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Task 4: Fuel efficiency trends by body styles and model years.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3926202"/>
            <a:ext cx="3094975" cy="234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5"/>
              </a:lnSpc>
            </a:pPr>
            <a:r>
              <a:rPr lang="en-US" sz="4489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 Line chart with markers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868465" y="1609465"/>
            <a:ext cx="12510520" cy="7271740"/>
          </a:xfrm>
          <a:custGeom>
            <a:avLst/>
            <a:gdLst/>
            <a:ahLst/>
            <a:cxnLst/>
            <a:rect r="r" b="b" t="t" l="l"/>
            <a:pathLst>
              <a:path h="7271740" w="12510520">
                <a:moveTo>
                  <a:pt x="0" y="0"/>
                </a:moveTo>
                <a:lnTo>
                  <a:pt x="12510520" y="0"/>
                </a:lnTo>
                <a:lnTo>
                  <a:pt x="12510520" y="7271740"/>
                </a:lnTo>
                <a:lnTo>
                  <a:pt x="0" y="7271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01347" y="356381"/>
            <a:ext cx="14823875" cy="59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7"/>
              </a:lnSpc>
              <a:spcBef>
                <a:spcPct val="0"/>
              </a:spcBef>
            </a:pPr>
            <a:r>
              <a:rPr lang="en-US" sz="3476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Task 5: Variations in horsepower, MPG, and price across brands.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8934" y="4322399"/>
            <a:ext cx="3094975" cy="1556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5"/>
              </a:lnSpc>
            </a:pPr>
            <a:r>
              <a:rPr lang="en-US" sz="4489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Bubble Chart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19799" y="2063700"/>
            <a:ext cx="17602236" cy="6817505"/>
          </a:xfrm>
          <a:custGeom>
            <a:avLst/>
            <a:gdLst/>
            <a:ahLst/>
            <a:cxnLst/>
            <a:rect r="r" b="b" t="t" l="l"/>
            <a:pathLst>
              <a:path h="6817505" w="17602236">
                <a:moveTo>
                  <a:pt x="0" y="0"/>
                </a:moveTo>
                <a:lnTo>
                  <a:pt x="17602236" y="0"/>
                </a:lnTo>
                <a:lnTo>
                  <a:pt x="17602236" y="6817505"/>
                </a:lnTo>
                <a:lnTo>
                  <a:pt x="0" y="6817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4" t="0" r="-344" b="-138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91679" y="604540"/>
            <a:ext cx="3858476" cy="828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  <a:spcBef>
                <a:spcPct val="0"/>
              </a:spcBef>
            </a:pPr>
            <a:r>
              <a:rPr lang="en-US" b="true" sz="4876" u="sng">
                <a:solidFill>
                  <a:srgbClr val="FF4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Dashboard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37583" y="1599948"/>
            <a:ext cx="399568" cy="39956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708229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69264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30299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25019" y="2363714"/>
            <a:ext cx="14237963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INSIGHTS SUMMARY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459630" y="4325421"/>
            <a:ext cx="13147158" cy="460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474" indent="-312237" lvl="1">
              <a:lnSpc>
                <a:spcPts val="4049"/>
              </a:lnSpc>
              <a:buAutoNum type="arabicPeriod" startAt="1"/>
            </a:pPr>
            <a:r>
              <a:rPr lang="en-US" sz="2892">
                <a:solidFill>
                  <a:srgbClr val="EDECED"/>
                </a:solidFill>
                <a:latin typeface="Montserrat"/>
                <a:ea typeface="Montserrat"/>
                <a:cs typeface="Montserrat"/>
                <a:sym typeface="Montserrat"/>
              </a:rPr>
              <a:t>Popularity Insights: Luxury and SUVs are consistently popular market categories.</a:t>
            </a:r>
          </a:p>
          <a:p>
            <a:pPr algn="l" marL="624474" indent="-312237" lvl="1">
              <a:lnSpc>
                <a:spcPts val="4049"/>
              </a:lnSpc>
              <a:buAutoNum type="arabicPeriod" startAt="1"/>
            </a:pPr>
            <a:r>
              <a:rPr lang="en-US" sz="2892">
                <a:solidFill>
                  <a:srgbClr val="EDECED"/>
                </a:solidFill>
                <a:latin typeface="Montserrat"/>
                <a:ea typeface="Montserrat"/>
                <a:cs typeface="Montserrat"/>
                <a:sym typeface="Montserrat"/>
              </a:rPr>
              <a:t>Horsepower and Price: Strong positive correlation; higher HP vehicles demand premium pricing.</a:t>
            </a:r>
          </a:p>
          <a:p>
            <a:pPr algn="l" marL="624474" indent="-312237" lvl="1">
              <a:lnSpc>
                <a:spcPts val="4049"/>
              </a:lnSpc>
              <a:buAutoNum type="arabicPeriod" startAt="1"/>
            </a:pPr>
            <a:r>
              <a:rPr lang="en-US" sz="2892">
                <a:solidFill>
                  <a:srgbClr val="EDECED"/>
                </a:solidFill>
                <a:latin typeface="Montserrat"/>
                <a:ea typeface="Montserrat"/>
                <a:cs typeface="Montserrat"/>
                <a:sym typeface="Montserrat"/>
              </a:rPr>
              <a:t>Price Drivers: Engine HP, fuel type, and luxury category significantly influence MSRP.</a:t>
            </a:r>
          </a:p>
          <a:p>
            <a:pPr algn="l" marL="624474" indent="-312237" lvl="1">
              <a:lnSpc>
                <a:spcPts val="4049"/>
              </a:lnSpc>
              <a:buAutoNum type="arabicPeriod" startAt="1"/>
            </a:pPr>
            <a:r>
              <a:rPr lang="en-US" sz="2892">
                <a:solidFill>
                  <a:srgbClr val="EDECED"/>
                </a:solidFill>
                <a:latin typeface="Montserrat"/>
                <a:ea typeface="Montserrat"/>
                <a:cs typeface="Montserrat"/>
                <a:sym typeface="Montserrat"/>
              </a:rPr>
              <a:t>Manufacturer Pricing: Premium brands like BMW and Mercedes dominate high average MSRP segments.</a:t>
            </a:r>
          </a:p>
          <a:p>
            <a:pPr algn="l" marL="624474" indent="-312237" lvl="1">
              <a:lnSpc>
                <a:spcPts val="4049"/>
              </a:lnSpc>
              <a:buAutoNum type="arabicPeriod" startAt="1"/>
            </a:pPr>
            <a:r>
              <a:rPr lang="en-US" sz="2892">
                <a:solidFill>
                  <a:srgbClr val="EDECED"/>
                </a:solidFill>
                <a:latin typeface="Montserrat"/>
                <a:ea typeface="Montserrat"/>
                <a:cs typeface="Montserrat"/>
                <a:sym typeface="Montserrat"/>
              </a:rPr>
              <a:t>Fuel Efficiency: Higher cylinder counts correlate with lower MPG.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80848" y="6923469"/>
            <a:ext cx="7516766" cy="751676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49783" y="4597592"/>
            <a:ext cx="189465" cy="18946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30629" y="2564442"/>
            <a:ext cx="8899670" cy="143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RECOMMENDATIONS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08229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69264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30299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6902858" y="4430615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728489" y="4363940"/>
            <a:ext cx="9579733" cy="4406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3"/>
              </a:lnSpc>
            </a:pPr>
            <a:r>
              <a:rPr lang="en-US" sz="314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Invest in high-HP, fuel-efficient cars for premium pricing.</a:t>
            </a:r>
          </a:p>
          <a:p>
            <a:pPr algn="l">
              <a:lnSpc>
                <a:spcPts val="4403"/>
              </a:lnSpc>
            </a:pPr>
            <a:r>
              <a:rPr lang="en-US" sz="314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Focus R&amp;D on improving MPG for SUVs and high-cylinder cars.</a:t>
            </a:r>
          </a:p>
          <a:p>
            <a:pPr algn="l">
              <a:lnSpc>
                <a:spcPts val="4403"/>
              </a:lnSpc>
            </a:pPr>
            <a:r>
              <a:rPr lang="en-US" sz="314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Target marketing efforts on popular segments like luxury SUVs.</a:t>
            </a:r>
          </a:p>
          <a:p>
            <a:pPr algn="l">
              <a:lnSpc>
                <a:spcPts val="4403"/>
              </a:lnSpc>
            </a:pPr>
            <a:r>
              <a:rPr lang="en-US" sz="314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Expand offerings in low-MSRP segments for emerging markets.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149783" y="5665798"/>
            <a:ext cx="189465" cy="18946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49783" y="6779003"/>
            <a:ext cx="189465" cy="18946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49783" y="7892208"/>
            <a:ext cx="189465" cy="18946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37583" y="1599948"/>
            <a:ext cx="399568" cy="39956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708229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69264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30299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8489" y="1590423"/>
            <a:ext cx="10015027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DASHBOARD REVIEW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1993425" y="5925627"/>
            <a:ext cx="6665347" cy="666534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4593775" y="-294271"/>
            <a:ext cx="5765358" cy="576535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22" id="22"/>
          <p:cNvSpPr txBox="true"/>
          <p:nvPr/>
        </p:nvSpPr>
        <p:spPr>
          <a:xfrm rot="0">
            <a:off x="2408652" y="2981073"/>
            <a:ext cx="9552623" cy="3312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Interactive Elements:</a:t>
            </a:r>
          </a:p>
          <a:p>
            <a:pPr algn="l" marL="583022" indent="-291511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Filters and Slicers: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Brand, Body Style, Market Category, Year.</a:t>
            </a:r>
          </a:p>
          <a:p>
            <a:pPr algn="l" marL="583022" indent="-291511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Charts: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US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Combo, Scatter, Bar, Line, and Bubble charts.</a:t>
            </a:r>
          </a:p>
          <a:p>
            <a:pPr algn="l" marL="583022" indent="-291511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Dynamic Updates: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US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Dropdowns and slicers dynamically update charts.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79484" y="7130487"/>
            <a:ext cx="10943464" cy="257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  <a:spcBef>
                <a:spcPct val="0"/>
              </a:spcBef>
            </a:pPr>
            <a:r>
              <a:rPr lang="en-US" b="true" sz="2935" u="sng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Features:</a:t>
            </a:r>
          </a:p>
          <a:p>
            <a:pPr algn="l" marL="633802" indent="-316901" lvl="1">
              <a:lnSpc>
                <a:spcPts val="4109"/>
              </a:lnSpc>
              <a:buAutoNum type="arabicPeriod" startAt="1"/>
            </a:pPr>
            <a:r>
              <a:rPr lang="en-US" sz="293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Summarized metrics (e.g., average MSRP, top-performing brands).</a:t>
            </a:r>
          </a:p>
          <a:p>
            <a:pPr algn="l" marL="633802" indent="-316901" lvl="1">
              <a:lnSpc>
                <a:spcPts val="4109"/>
              </a:lnSpc>
              <a:buAutoNum type="arabicPeriod" startAt="1"/>
            </a:pPr>
            <a:r>
              <a:rPr lang="en-US" sz="293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Clear visual hierarchy for intuitive navigation.</a:t>
            </a:r>
          </a:p>
          <a:p>
            <a:pPr algn="l" marL="633802" indent="-316901" lvl="1">
              <a:lnSpc>
                <a:spcPts val="4109"/>
              </a:lnSpc>
              <a:buAutoNum type="arabicPeriod" startAt="1"/>
            </a:pPr>
            <a:r>
              <a:rPr lang="en-US" sz="293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Conditional formatting to highlight key insights.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8859" y="8182245"/>
            <a:ext cx="389240" cy="3892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28489" y="1625016"/>
            <a:ext cx="5907631" cy="2409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3"/>
              </a:lnSpc>
            </a:pPr>
            <a:r>
              <a:rPr lang="en-US" sz="788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TOOLS AND TECHNIQUES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08229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69264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30299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278510" y="2106457"/>
            <a:ext cx="8737626" cy="7910795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222949" y="1135856"/>
            <a:ext cx="997371" cy="99737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30858" y="4177518"/>
            <a:ext cx="9874178" cy="286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4"/>
              </a:lnSpc>
              <a:spcBef>
                <a:spcPct val="0"/>
              </a:spcBef>
            </a:pPr>
            <a:r>
              <a:rPr lang="en-US" b="true" sz="2360" u="sng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Tools Used:</a:t>
            </a:r>
          </a:p>
          <a:p>
            <a:pPr algn="just" marL="509584" indent="-254792" lvl="1">
              <a:lnSpc>
                <a:spcPts val="3304"/>
              </a:lnSpc>
              <a:buFont typeface="Arial"/>
              <a:buChar char="•"/>
            </a:pPr>
            <a:r>
              <a:rPr lang="en-US" sz="23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Excel:</a:t>
            </a:r>
          </a:p>
          <a:p>
            <a:pPr algn="just">
              <a:lnSpc>
                <a:spcPts val="3304"/>
              </a:lnSpc>
              <a:spcBef>
                <a:spcPct val="0"/>
              </a:spcBef>
            </a:pPr>
            <a:r>
              <a:rPr lang="en-US" sz="23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US" sz="23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Pivot Tables and Charts.</a:t>
            </a:r>
          </a:p>
          <a:p>
            <a:pPr algn="just">
              <a:lnSpc>
                <a:spcPts val="3304"/>
              </a:lnSpc>
              <a:spcBef>
                <a:spcPct val="0"/>
              </a:spcBef>
            </a:pPr>
            <a:r>
              <a:rPr lang="en-US" sz="23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Regression Analysis with Data Analysis Toolpak.</a:t>
            </a:r>
          </a:p>
          <a:p>
            <a:pPr algn="just">
              <a:lnSpc>
                <a:spcPts val="3304"/>
              </a:lnSpc>
              <a:spcBef>
                <a:spcPct val="0"/>
              </a:spcBef>
            </a:pPr>
            <a:r>
              <a:rPr lang="en-US" sz="23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Advanced functions (e.g., CORREL, SLOPE, AVERAGE).</a:t>
            </a:r>
          </a:p>
          <a:p>
            <a:pPr algn="just" marL="509584" indent="-254792" lvl="1">
              <a:lnSpc>
                <a:spcPts val="3304"/>
              </a:lnSpc>
              <a:buFont typeface="Arial"/>
              <a:buChar char="•"/>
            </a:pPr>
            <a:r>
              <a:rPr lang="en-US" sz="23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Dashboard Features:</a:t>
            </a:r>
          </a:p>
          <a:p>
            <a:pPr algn="l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US" sz="23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Slicers, dropdowns, conditional formatting, dynamic ranges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0858" y="7509737"/>
            <a:ext cx="10002560" cy="2260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4"/>
              </a:lnSpc>
              <a:spcBef>
                <a:spcPct val="0"/>
              </a:spcBef>
            </a:pPr>
            <a:r>
              <a:rPr lang="en-US" b="true" sz="3253" u="sng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Techniques:</a:t>
            </a:r>
          </a:p>
          <a:p>
            <a:pPr algn="just" marL="702374" indent="-351187" lvl="1">
              <a:lnSpc>
                <a:spcPts val="4554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cleaning and preprocessing.</a:t>
            </a:r>
          </a:p>
          <a:p>
            <a:pPr algn="just" marL="702374" indent="-351187" lvl="1">
              <a:lnSpc>
                <a:spcPts val="4554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Regression analysis for feature importance.</a:t>
            </a:r>
          </a:p>
          <a:p>
            <a:pPr algn="just" marL="702374" indent="-351187" lvl="1">
              <a:lnSpc>
                <a:spcPts val="4554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Interactive visualizations for user exploration.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00548" y="-498685"/>
            <a:ext cx="997371" cy="99737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450079" y="4158044"/>
            <a:ext cx="389240" cy="38924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1357611" y="2814957"/>
            <a:ext cx="9196930" cy="919693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6708229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569264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30299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77148" y="1790207"/>
            <a:ext cx="9254791" cy="143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SUBMISSION DETAILS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69264" y="3575633"/>
            <a:ext cx="9562675" cy="555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1.)</a:t>
            </a: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Files Delivered:</a:t>
            </a:r>
          </a:p>
          <a:p>
            <a:pPr algn="just" marL="756677" indent="-378339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in Excel.</a:t>
            </a:r>
          </a:p>
          <a:p>
            <a:pPr algn="just" marL="756677" indent="-378339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Report (PDF/PPT).</a:t>
            </a:r>
          </a:p>
          <a:p>
            <a:pPr algn="just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2.)</a:t>
            </a: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Video Presentation:</a:t>
            </a:r>
          </a:p>
          <a:p>
            <a:pPr algn="just" marL="756677" indent="-378339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Explains tasks, methodology, and insights.</a:t>
            </a:r>
          </a:p>
          <a:p>
            <a:pPr algn="just">
              <a:lnSpc>
                <a:spcPts val="4906"/>
              </a:lnSpc>
              <a:spcBef>
                <a:spcPct val="0"/>
              </a:spcBef>
            </a:pPr>
            <a:r>
              <a:rPr lang="en-US" b="true" sz="350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Links to Files:</a:t>
            </a:r>
          </a:p>
          <a:p>
            <a:pPr algn="just" marL="756677" indent="-378339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 Folder: [</a:t>
            </a:r>
            <a:r>
              <a:rPr lang="en-US" sz="3504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 tooltip="https://drive.google.com/drive/folders/1Rh3pxhH_B5OfWnHywGCHkgEvZW2mCqN2?usp=drive_link"/>
              </a:rPr>
              <a:t>Google Drive Link</a:t>
            </a: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  <a:p>
            <a:pPr algn="just" marL="756677" indent="-378339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 File: [</a:t>
            </a:r>
            <a:r>
              <a:rPr lang="en-US" sz="3504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 tooltip="https://drive.google.com/drive/folders/1ks26vXOd6xKEy48g4q5QDhU3ebQebQpn?usp=drive_link"/>
              </a:rPr>
              <a:t>Google Drive Link</a:t>
            </a:r>
            <a:r>
              <a:rPr lang="en-US" sz="35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51030" y="4349936"/>
            <a:ext cx="11381566" cy="1138156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64467" y="2137207"/>
            <a:ext cx="7072900" cy="70729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9144000" y="7727421"/>
            <a:ext cx="1038609" cy="103860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837583" y="1599948"/>
            <a:ext cx="399568" cy="3995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530629" y="2127682"/>
            <a:ext cx="7038635" cy="143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DESCRIPTION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08229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569264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430299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0629" y="3814656"/>
            <a:ext cx="8899670" cy="47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3"/>
              </a:lnSpc>
              <a:spcBef>
                <a:spcPct val="0"/>
              </a:spcBef>
            </a:pPr>
            <a:r>
              <a:rPr lang="en-US" sz="45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Observations: 11,159 entries.</a:t>
            </a:r>
          </a:p>
          <a:p>
            <a:pPr algn="l">
              <a:lnSpc>
                <a:spcPts val="6353"/>
              </a:lnSpc>
              <a:spcBef>
                <a:spcPct val="0"/>
              </a:spcBef>
            </a:pPr>
            <a:r>
              <a:rPr lang="en-US" sz="45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Variables: 16 features, including ‘Make’, ‘Model’, ‘Year’, ‘Horsepower’, ‘Fuel Type’, ‘MPG’, ‘Market Category’, and ‘MSRP’.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18931" y="4103121"/>
            <a:ext cx="220318" cy="22031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18931" y="4923182"/>
            <a:ext cx="220318" cy="22031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85863" y="3538238"/>
            <a:ext cx="14516274" cy="391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66"/>
              </a:lnSpc>
            </a:pPr>
            <a:r>
              <a:rPr lang="en-US" sz="25721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8229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69264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30299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402137" y="1525959"/>
            <a:ext cx="712885" cy="71288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175205" y="2696218"/>
            <a:ext cx="3438827" cy="737246"/>
            <a:chOff x="0" y="0"/>
            <a:chExt cx="1895622" cy="406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95622" cy="406400"/>
            </a:xfrm>
            <a:custGeom>
              <a:avLst/>
              <a:gdLst/>
              <a:ahLst/>
              <a:cxnLst/>
              <a:rect r="r" b="b" t="t" l="l"/>
              <a:pathLst>
                <a:path h="406400" w="1895622">
                  <a:moveTo>
                    <a:pt x="1692422" y="0"/>
                  </a:moveTo>
                  <a:cubicBezTo>
                    <a:pt x="1804646" y="0"/>
                    <a:pt x="1895622" y="90976"/>
                    <a:pt x="1895622" y="203200"/>
                  </a:cubicBezTo>
                  <a:cubicBezTo>
                    <a:pt x="1895622" y="315424"/>
                    <a:pt x="1804646" y="406400"/>
                    <a:pt x="169242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895622" cy="454025"/>
            </a:xfrm>
            <a:prstGeom prst="rect">
              <a:avLst/>
            </a:prstGeom>
          </p:spPr>
          <p:txBody>
            <a:bodyPr anchor="ctr" rtlCol="false" tIns="31690" lIns="31690" bIns="31690" rIns="3169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2344237" y="2834418"/>
            <a:ext cx="3100763" cy="41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See You Next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38282" y="9330176"/>
            <a:ext cx="199784" cy="19978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094975" y="1368657"/>
            <a:ext cx="14518438" cy="6909831"/>
          </a:xfrm>
          <a:custGeom>
            <a:avLst/>
            <a:gdLst/>
            <a:ahLst/>
            <a:cxnLst/>
            <a:rect r="r" b="b" t="t" l="l"/>
            <a:pathLst>
              <a:path h="6909831" w="14518438">
                <a:moveTo>
                  <a:pt x="0" y="0"/>
                </a:moveTo>
                <a:lnTo>
                  <a:pt x="14518439" y="0"/>
                </a:lnTo>
                <a:lnTo>
                  <a:pt x="14518439" y="6909831"/>
                </a:lnTo>
                <a:lnTo>
                  <a:pt x="0" y="6909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9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80886" y="356381"/>
            <a:ext cx="13353463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Task 1: Popularity of car models across market categories.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01347" y="9106535"/>
            <a:ext cx="137100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4454"/>
                </a:solidFill>
                <a:latin typeface="Canva Sans"/>
                <a:ea typeface="Canva Sans"/>
                <a:cs typeface="Canva Sans"/>
                <a:sym typeface="Canva Sans"/>
              </a:rPr>
              <a:t>Crossover has the most number of models with the value of 4440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70106" y="3693598"/>
            <a:ext cx="316508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Combination Chart combining a clustered column and a line chart.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72778" y="1323344"/>
            <a:ext cx="14386522" cy="7157295"/>
          </a:xfrm>
          <a:custGeom>
            <a:avLst/>
            <a:gdLst/>
            <a:ahLst/>
            <a:cxnLst/>
            <a:rect r="r" b="b" t="t" l="l"/>
            <a:pathLst>
              <a:path h="7157295" w="14386522">
                <a:moveTo>
                  <a:pt x="0" y="0"/>
                </a:moveTo>
                <a:lnTo>
                  <a:pt x="14386522" y="0"/>
                </a:lnTo>
                <a:lnTo>
                  <a:pt x="14386522" y="7157294"/>
                </a:lnTo>
                <a:lnTo>
                  <a:pt x="0" y="7157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72778" y="387349"/>
            <a:ext cx="15007114" cy="121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Task 2: Relationship between engine power (HP) and price (MSRP).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13150" y="8385388"/>
            <a:ext cx="3563477" cy="1650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6"/>
              </a:lnSpc>
            </a:pPr>
            <a:r>
              <a:rPr lang="en-US" sz="4747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Scatter Flow Chart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38282" y="9330176"/>
            <a:ext cx="199784" cy="19978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759117" y="1288385"/>
            <a:ext cx="10790164" cy="7229159"/>
          </a:xfrm>
          <a:custGeom>
            <a:avLst/>
            <a:gdLst/>
            <a:ahLst/>
            <a:cxnLst/>
            <a:rect r="r" b="b" t="t" l="l"/>
            <a:pathLst>
              <a:path h="7229159" w="10790164">
                <a:moveTo>
                  <a:pt x="0" y="0"/>
                </a:moveTo>
                <a:lnTo>
                  <a:pt x="10790163" y="0"/>
                </a:lnTo>
                <a:lnTo>
                  <a:pt x="10790163" y="7229159"/>
                </a:lnTo>
                <a:lnTo>
                  <a:pt x="0" y="7229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3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80886" y="356381"/>
            <a:ext cx="13353463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Task 3: Features affecting price.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01347" y="9106535"/>
            <a:ext cx="13369754" cy="1145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2"/>
              </a:lnSpc>
            </a:pPr>
            <a:r>
              <a:rPr lang="en-US" sz="3294">
                <a:solidFill>
                  <a:srgbClr val="FF4454"/>
                </a:solidFill>
                <a:latin typeface="Canva Sans"/>
                <a:ea typeface="Canva Sans"/>
                <a:cs typeface="Canva Sans"/>
                <a:sym typeface="Canva Sans"/>
              </a:rPr>
              <a:t>Engine Cylinders with the highest while Number of doors with the lowest regression value.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2610" y="3665023"/>
            <a:ext cx="4271127" cy="1731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3"/>
              </a:lnSpc>
            </a:pPr>
            <a:r>
              <a:rPr lang="en-US" sz="4995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Clustered column chart.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920908" y="1298306"/>
            <a:ext cx="10073418" cy="7529880"/>
          </a:xfrm>
          <a:custGeom>
            <a:avLst/>
            <a:gdLst/>
            <a:ahLst/>
            <a:cxnLst/>
            <a:rect r="r" b="b" t="t" l="l"/>
            <a:pathLst>
              <a:path h="7529880" w="10073418">
                <a:moveTo>
                  <a:pt x="0" y="0"/>
                </a:moveTo>
                <a:lnTo>
                  <a:pt x="10073418" y="0"/>
                </a:lnTo>
                <a:lnTo>
                  <a:pt x="10073418" y="7529880"/>
                </a:lnTo>
                <a:lnTo>
                  <a:pt x="0" y="7529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80886" y="356381"/>
            <a:ext cx="13353463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Task 4: Average price variation by manufacturer.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238282" y="9173210"/>
            <a:ext cx="13832819" cy="497792"/>
            <a:chOff x="0" y="0"/>
            <a:chExt cx="18443759" cy="66372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209287"/>
              <a:ext cx="266378" cy="266378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C0E20">
                      <a:alpha val="100000"/>
                    </a:srgbClr>
                  </a:gs>
                  <a:gs pos="100000">
                    <a:srgbClr val="FF4454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617421" y="-66675"/>
              <a:ext cx="17826338" cy="730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2"/>
                </a:lnSpc>
              </a:pPr>
              <a:r>
                <a:rPr lang="en-US" sz="3294">
                  <a:solidFill>
                    <a:srgbClr val="FF445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Bugatti and Rolls-Royce lead the average pricing in the market.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61818" y="3348458"/>
            <a:ext cx="4152710" cy="349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3"/>
              </a:lnSpc>
            </a:pPr>
            <a:r>
              <a:rPr lang="en-US" sz="4995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3-D Clustered column chart.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973029" y="1785557"/>
            <a:ext cx="12683381" cy="7308798"/>
          </a:xfrm>
          <a:custGeom>
            <a:avLst/>
            <a:gdLst/>
            <a:ahLst/>
            <a:cxnLst/>
            <a:rect r="r" b="b" t="t" l="l"/>
            <a:pathLst>
              <a:path h="7308798" w="12683381">
                <a:moveTo>
                  <a:pt x="0" y="0"/>
                </a:moveTo>
                <a:lnTo>
                  <a:pt x="12683381" y="0"/>
                </a:lnTo>
                <a:lnTo>
                  <a:pt x="12683381" y="7308799"/>
                </a:lnTo>
                <a:lnTo>
                  <a:pt x="0" y="7308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01347" y="356381"/>
            <a:ext cx="14923518" cy="121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Task 5: Relationship between fuel efficiency (MPG) and engine cylinders.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3150" y="4864193"/>
            <a:ext cx="3584309" cy="1731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3"/>
              </a:lnSpc>
            </a:pPr>
            <a:r>
              <a:rPr lang="en-US" sz="4995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Scatter  chart.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08229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69264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30299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257305" y="7396255"/>
            <a:ext cx="389240" cy="3892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646545" y="4562902"/>
            <a:ext cx="9001995" cy="143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DASHBOARD TASKS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77485" y="2094936"/>
            <a:ext cx="7756903" cy="7814579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5724263" y="1135856"/>
            <a:ext cx="997371" cy="99737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4218" y="-5185668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8985" y="888120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094975" y="1316421"/>
            <a:ext cx="14627544" cy="7332056"/>
          </a:xfrm>
          <a:custGeom>
            <a:avLst/>
            <a:gdLst/>
            <a:ahLst/>
            <a:cxnLst/>
            <a:rect r="r" b="b" t="t" l="l"/>
            <a:pathLst>
              <a:path h="7332056" w="14627544">
                <a:moveTo>
                  <a:pt x="0" y="0"/>
                </a:moveTo>
                <a:lnTo>
                  <a:pt x="14627544" y="0"/>
                </a:lnTo>
                <a:lnTo>
                  <a:pt x="14627544" y="7332056"/>
                </a:lnTo>
                <a:lnTo>
                  <a:pt x="0" y="7332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01347" y="356381"/>
            <a:ext cx="14823875" cy="59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7"/>
              </a:lnSpc>
              <a:spcBef>
                <a:spcPct val="0"/>
              </a:spcBef>
            </a:pPr>
            <a:r>
              <a:rPr lang="en-US" sz="3476">
                <a:solidFill>
                  <a:srgbClr val="FF4454"/>
                </a:solidFill>
                <a:latin typeface="Montserrat"/>
                <a:ea typeface="Montserrat"/>
                <a:cs typeface="Montserrat"/>
                <a:sym typeface="Montserrat"/>
              </a:rPr>
              <a:t>Task 1: Distribution of car prices by brand and body style.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30266" y="4051039"/>
            <a:ext cx="3732449" cy="314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5"/>
              </a:lnSpc>
            </a:pPr>
            <a:r>
              <a:rPr lang="en-US" sz="4489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</a:rPr>
              <a:t>3-D Clustered column chart.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094975" y="9258300"/>
            <a:ext cx="15244249" cy="519606"/>
            <a:chOff x="0" y="0"/>
            <a:chExt cx="20325666" cy="692809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218459"/>
              <a:ext cx="293558" cy="278052"/>
              <a:chOff x="0" y="0"/>
              <a:chExt cx="858128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5812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8128">
                    <a:moveTo>
                      <a:pt x="429064" y="0"/>
                    </a:moveTo>
                    <a:cubicBezTo>
                      <a:pt x="192099" y="0"/>
                      <a:pt x="0" y="181951"/>
                      <a:pt x="0" y="406400"/>
                    </a:cubicBezTo>
                    <a:cubicBezTo>
                      <a:pt x="0" y="630849"/>
                      <a:pt x="192099" y="812800"/>
                      <a:pt x="429064" y="812800"/>
                    </a:cubicBezTo>
                    <a:cubicBezTo>
                      <a:pt x="666030" y="812800"/>
                      <a:pt x="858128" y="630849"/>
                      <a:pt x="858128" y="406400"/>
                    </a:cubicBezTo>
                    <a:cubicBezTo>
                      <a:pt x="858128" y="181951"/>
                      <a:pt x="666030" y="0"/>
                      <a:pt x="429064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C0E20">
                      <a:alpha val="100000"/>
                    </a:srgbClr>
                  </a:gs>
                  <a:gs pos="100000">
                    <a:srgbClr val="FF4454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80450" y="47625"/>
                <a:ext cx="697229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680419" y="-66675"/>
              <a:ext cx="19645246" cy="759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14"/>
                </a:lnSpc>
              </a:pPr>
              <a:r>
                <a:rPr lang="en-US" sz="3438">
                  <a:solidFill>
                    <a:srgbClr val="FF445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Chevrolet has the highest Sales distribution of 31252763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DAGb1oHuG4Y</dc:identifier>
  <dcterms:modified xsi:type="dcterms:W3CDTF">2011-08-01T06:04:30Z</dcterms:modified>
  <cp:revision>1</cp:revision>
  <dc:title>Black Red Modern Bold Data Analysis Presentation</dc:title>
</cp:coreProperties>
</file>