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CCC96-161F-1D4D-5F3C-516149AC7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E242E3-4CA4-6DD5-1D27-A577D2100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A8818-8423-7507-DBFD-77C750263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D607-A1D4-48B1-8362-66CD00AB937A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5B45B-A756-BE08-F2A8-34A5ED725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26F57-5A8D-BD2C-D919-3B3CFAB2E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DC91-E2A8-4C7A-A315-B28C3022F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91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1D9DF-83A9-9CEF-BB41-C32299FEA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E7634-EAFD-F63E-A3DC-C9E582414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A8516-A724-FE91-6A86-1C32D7173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D607-A1D4-48B1-8362-66CD00AB937A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C30AE-CAFF-DF1E-FDE3-FD8F751EE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1C4A5-489A-83D0-FA1A-40EA2603D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DC91-E2A8-4C7A-A315-B28C3022F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66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929F64-7065-CAA2-F754-E45E37D4A8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1F0FD2-B32C-C5C2-B3DA-87C4DAAE2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01C00-1C67-097B-0C65-D127CDB23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D607-A1D4-48B1-8362-66CD00AB937A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4E154-2EAC-4AD4-DD68-126718249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533DB-D02A-8582-D35A-C4E813E48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DC91-E2A8-4C7A-A315-B28C3022F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16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0CE2A-DF2E-CFB1-8A4F-A42CF88AE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1F9B3-FEBD-82AD-2E62-F3B1865D0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0F35F-5F5C-86C5-1212-D7B8E6E36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D607-A1D4-48B1-8362-66CD00AB937A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EA657-D5DF-75B1-B876-6EC76752E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28F39-DDFB-D11B-4C48-F5D80EC7F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DC91-E2A8-4C7A-A315-B28C3022F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57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51749-DF6C-D2B7-0F24-3540C75E2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00A52-5FE4-9407-07AD-FA3A08EA7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D9FEA-665E-DB2B-2C4E-7579F8C10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D607-A1D4-48B1-8362-66CD00AB937A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EB447-D640-473B-9138-0C4232D75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0FB5A-70A2-567F-F4BB-F0E05D633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DC91-E2A8-4C7A-A315-B28C3022F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48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AE84E-73A1-D5EF-E1CA-826B8B3E4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9167E-5D24-273D-1F1B-9864349B82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8E694-A22C-F3B2-9694-FA49CFFFA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7479C-9611-265A-8496-A8F634111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D607-A1D4-48B1-8362-66CD00AB937A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24824-B54A-B4E3-7061-9C391DFE0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17892-9AB8-A91E-DCF0-7E9E6B9ED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DC91-E2A8-4C7A-A315-B28C3022F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32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1301A-9A11-30B1-EE20-828D0B525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B5F4F-F166-1876-836C-1799E0F1E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161EDF-320D-D637-3BE4-5478B3C56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C0F1E4-D84E-3D6E-E5B0-BE4F893A4F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3BD582-7E7F-331A-A6AE-C087784EF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1B6E70-DA13-649D-63D1-A9FE9633D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D607-A1D4-48B1-8362-66CD00AB937A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27EAC9-2B99-4AB0-29C0-E038AF77B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5E57CB-C836-C3BF-1549-C778C140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DC91-E2A8-4C7A-A315-B28C3022F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42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CCD99-2232-3ABE-62D5-C71E2B3F0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7203F0-5972-2323-F39C-51DBA63E4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D607-A1D4-48B1-8362-66CD00AB937A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AB53C0-945C-AC87-CCC8-F84598C39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42C474-5AC7-2464-7B4E-12BC38162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DC91-E2A8-4C7A-A315-B28C3022F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63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95A8EB-3324-EA29-AF5F-2A989F71B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D607-A1D4-48B1-8362-66CD00AB937A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1FC99A-7CD3-C903-3EB9-FAB26AEE6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23083-C987-5186-0667-465E732BC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DC91-E2A8-4C7A-A315-B28C3022F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36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DB667-EEE4-3741-0944-697D11C5C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7BB96-2EF4-5009-F51D-512D34B53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8063D-A048-6B9F-CA5F-88E60B2FD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D158B9-A9CB-A89A-7094-A88A1FE9D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D607-A1D4-48B1-8362-66CD00AB937A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5742D-8AD4-FA12-7E8B-544B3E5DF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19167-4DD4-C2FF-6E6A-917B17EF9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DC91-E2A8-4C7A-A315-B28C3022F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8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FAE35-2F7D-8777-F395-8010EC1A6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46DDA4-0363-1593-7E04-866B72B22E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728080-B010-21E0-A174-BE459C000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6F919-4429-5C0D-9A91-7B690AD4D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D607-A1D4-48B1-8362-66CD00AB937A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E9FEA-7BC6-00D1-61D3-CABF38EAA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33A6B-1BA2-0E27-B081-B2AF5D121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DC91-E2A8-4C7A-A315-B28C3022F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01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0DCAA9-2E0E-5013-C550-FDBA10204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E033E-8311-6484-D149-35C12211E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12475-9C64-BE14-FE3E-28617C1FE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9D607-A1D4-48B1-8362-66CD00AB937A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F9357-63A8-7703-6F43-9D2C0F9F47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743E6-E12C-F54D-555B-3E14738905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ADC91-E2A8-4C7A-A315-B28C3022F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32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cw.mit.edu/course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EA95E-AC4C-B2B4-D3A5-15319BE41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1084" y="2693066"/>
            <a:ext cx="7629832" cy="735934"/>
          </a:xfrm>
        </p:spPr>
        <p:txBody>
          <a:bodyPr>
            <a:normAutofit fontScale="90000"/>
          </a:bodyPr>
          <a:lstStyle/>
          <a:p>
            <a:r>
              <a:rPr lang="en-IN" dirty="0"/>
              <a:t>Basics of Python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301294-8BAF-7D8B-F1A6-42BAC43FF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36430" y="3625389"/>
            <a:ext cx="3726426" cy="1274762"/>
          </a:xfrm>
        </p:spPr>
        <p:txBody>
          <a:bodyPr>
            <a:normAutofit/>
          </a:bodyPr>
          <a:lstStyle/>
          <a:p>
            <a:r>
              <a:rPr lang="en-IN" dirty="0" err="1"/>
              <a:t>Dr.</a:t>
            </a:r>
            <a:r>
              <a:rPr lang="en-IN" dirty="0"/>
              <a:t> Dhruba Jyoti Kalita</a:t>
            </a:r>
          </a:p>
          <a:p>
            <a:r>
              <a:rPr lang="en-IN" dirty="0"/>
              <a:t>ICFAI University, Tripura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35E68A-4BEA-B81B-64A2-1AC83D040D56}"/>
              </a:ext>
            </a:extLst>
          </p:cNvPr>
          <p:cNvSpPr txBox="1"/>
          <p:nvPr/>
        </p:nvSpPr>
        <p:spPr>
          <a:xfrm>
            <a:off x="8062856" y="6371303"/>
            <a:ext cx="41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Reference: </a:t>
            </a:r>
            <a:r>
              <a:rPr lang="en-IN" dirty="0">
                <a:hlinkClick r:id="rId2"/>
              </a:rPr>
              <a:t>https://ocw.mit.edu/courses/</a:t>
            </a:r>
            <a:r>
              <a:rPr lang="en-I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439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7C772-5DDD-44E4-0FA1-A03CF778D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94239" cy="991727"/>
          </a:xfrm>
        </p:spPr>
        <p:txBody>
          <a:bodyPr/>
          <a:lstStyle/>
          <a:p>
            <a:r>
              <a:rPr lang="en-IN" dirty="0"/>
              <a:t>Simple 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5944C-6197-7D74-1C98-EA801957B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328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parentheses</a:t>
            </a:r>
            <a:r>
              <a:rPr lang="en-US" dirty="0"/>
              <a:t> used to tell Python to do these operations first</a:t>
            </a:r>
          </a:p>
          <a:p>
            <a:r>
              <a:rPr lang="en-US" dirty="0"/>
              <a:t>operator precedence without parentheses </a:t>
            </a:r>
          </a:p>
          <a:p>
            <a:pPr marL="0" indent="0">
              <a:buNone/>
            </a:pPr>
            <a:r>
              <a:rPr lang="en-US" dirty="0"/>
              <a:t>   ◦ **</a:t>
            </a:r>
          </a:p>
          <a:p>
            <a:pPr marL="0" indent="0">
              <a:buNone/>
            </a:pPr>
            <a:r>
              <a:rPr lang="en-US" dirty="0"/>
              <a:t>   ◦ *</a:t>
            </a:r>
          </a:p>
          <a:p>
            <a:pPr marL="0" indent="0">
              <a:buNone/>
            </a:pPr>
            <a:r>
              <a:rPr lang="en-US" dirty="0"/>
              <a:t>   ◦ / </a:t>
            </a:r>
          </a:p>
          <a:p>
            <a:pPr marL="0" indent="0">
              <a:buNone/>
            </a:pPr>
            <a:r>
              <a:rPr lang="en-US" dirty="0"/>
              <a:t>   ◦ + and – executed left to right, as appear in expression </a:t>
            </a:r>
          </a:p>
        </p:txBody>
      </p:sp>
    </p:spTree>
    <p:extLst>
      <p:ext uri="{BB962C8B-B14F-4D97-AF65-F5344CB8AC3E}">
        <p14:creationId xmlns:p14="http://schemas.microsoft.com/office/powerpoint/2010/main" val="14053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7F6E-53F5-0011-ACB3-19AB1560B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Binding Variables and Values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C6E70-BC6B-633F-FE83-1D18C5239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Assignment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8FD587-12AA-04A1-C651-DA55529FD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018" y="2363839"/>
            <a:ext cx="6239833" cy="274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006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6E4A2-F3FC-73F2-160D-53E82AD29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611761" cy="981894"/>
          </a:xfrm>
        </p:spPr>
        <p:txBody>
          <a:bodyPr/>
          <a:lstStyle/>
          <a:p>
            <a:r>
              <a:rPr lang="en-IN" dirty="0"/>
              <a:t>Abstracting Expressions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ADA234-A7ED-A54E-BDF3-553D65035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221" y="1735561"/>
            <a:ext cx="6283989" cy="449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220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EDB0E-49A3-EF12-E430-FFC2845FB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5619" cy="1001559"/>
          </a:xfrm>
        </p:spPr>
        <p:txBody>
          <a:bodyPr/>
          <a:lstStyle/>
          <a:p>
            <a:r>
              <a:rPr lang="en-IN" dirty="0"/>
              <a:t>Programming vs Math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BEECE-5212-24B6-8E18-69C395355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programming, you do not “solve for x”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7C9B96-EC53-CC1E-7E57-8B38CE0DD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004" y="2546327"/>
            <a:ext cx="5906041" cy="341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691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FA96D-F850-7474-7074-422AD0F11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382729" cy="755752"/>
          </a:xfrm>
        </p:spPr>
        <p:txBody>
          <a:bodyPr/>
          <a:lstStyle/>
          <a:p>
            <a:r>
              <a:rPr lang="en-IN" dirty="0"/>
              <a:t>Binding in Python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BEE73C6-676E-A89E-7BF1-5B0D5E716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8479" y="2675014"/>
            <a:ext cx="4138019" cy="2850127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33C776-78D0-AB52-9D38-893CA6CB7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825" y="3208459"/>
            <a:ext cx="4397121" cy="178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158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C077-955F-D1C3-DF63-1A976A9F4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061155" cy="972062"/>
          </a:xfrm>
        </p:spPr>
        <p:txBody>
          <a:bodyPr/>
          <a:lstStyle/>
          <a:p>
            <a:r>
              <a:rPr lang="en-IN" dirty="0"/>
              <a:t>Aspects of Languages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3F560-B159-46E7-3BEA-E9AB4DB45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i="1" dirty="0"/>
              <a:t>Syntax</a:t>
            </a:r>
          </a:p>
          <a:p>
            <a:pPr marL="0" indent="0">
              <a:buNone/>
            </a:pPr>
            <a:r>
              <a:rPr lang="en-IN" sz="2400" dirty="0"/>
              <a:t>	- English: “Boy a am I”</a:t>
            </a:r>
          </a:p>
          <a:p>
            <a:pPr marL="0" indent="0">
              <a:buNone/>
            </a:pPr>
            <a:r>
              <a:rPr lang="en-IN" sz="2400" dirty="0"/>
              <a:t>		       “I am a boy”</a:t>
            </a:r>
          </a:p>
          <a:p>
            <a:pPr marL="0" indent="0">
              <a:buNone/>
            </a:pPr>
            <a:r>
              <a:rPr lang="en-IN" sz="2400" dirty="0"/>
              <a:t>           - Programming language: “hi”5</a:t>
            </a:r>
          </a:p>
          <a:p>
            <a:pPr marL="0" indent="0">
              <a:buNone/>
            </a:pPr>
            <a:r>
              <a:rPr lang="en-IN" sz="2400" dirty="0"/>
              <a:t>			                   3.2 * 5</a:t>
            </a:r>
          </a:p>
          <a:p>
            <a:r>
              <a:rPr lang="en-IN" sz="2400" i="1" dirty="0"/>
              <a:t>Static Semantics</a:t>
            </a:r>
          </a:p>
          <a:p>
            <a:pPr marL="0" indent="0">
              <a:buNone/>
            </a:pPr>
            <a:r>
              <a:rPr lang="en-IN" sz="2400" dirty="0"/>
              <a:t>	- English: "I are hungry" </a:t>
            </a:r>
          </a:p>
          <a:p>
            <a:pPr marL="0" indent="0">
              <a:buNone/>
            </a:pPr>
            <a:r>
              <a:rPr lang="en-IN" sz="2400" dirty="0"/>
              <a:t>	- Programming language: 3 + “hi”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124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C077-955F-D1C3-DF63-1A976A9F4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061155" cy="972062"/>
          </a:xfrm>
        </p:spPr>
        <p:txBody>
          <a:bodyPr/>
          <a:lstStyle/>
          <a:p>
            <a:r>
              <a:rPr lang="en-IN" dirty="0"/>
              <a:t>Aspects of Languages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3F560-B159-46E7-3BEA-E9AB4DB45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i="1" dirty="0"/>
              <a:t>Semantics: </a:t>
            </a:r>
          </a:p>
          <a:p>
            <a:pPr marL="0" indent="0" algn="just">
              <a:buNone/>
            </a:pPr>
            <a:r>
              <a:rPr lang="en-IN" sz="2400" dirty="0"/>
              <a:t>- It</a:t>
            </a:r>
            <a:r>
              <a:rPr lang="en-US" sz="2400" dirty="0"/>
              <a:t> is the meaning associated with a syntactically correct string of symbols with no static semantic errors</a:t>
            </a:r>
          </a:p>
          <a:p>
            <a:pPr marL="0" indent="0" algn="just">
              <a:buNone/>
            </a:pPr>
            <a:r>
              <a:rPr lang="en-US" sz="2400" dirty="0"/>
              <a:t>- programming languages: have only one meaning but may not be what  programmer intended</a:t>
            </a: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78186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C077-955F-D1C3-DF63-1A976A9F4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061155" cy="972062"/>
          </a:xfrm>
        </p:spPr>
        <p:txBody>
          <a:bodyPr/>
          <a:lstStyle/>
          <a:p>
            <a:r>
              <a:rPr lang="en-IN" dirty="0"/>
              <a:t>Various Errors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3F560-B159-46E7-3BEA-E9AB4DB45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10135" cy="3729601"/>
          </a:xfrm>
        </p:spPr>
        <p:txBody>
          <a:bodyPr>
            <a:normAutofit/>
          </a:bodyPr>
          <a:lstStyle/>
          <a:p>
            <a:r>
              <a:rPr lang="en-IN" sz="2400" dirty="0"/>
              <a:t>Syntactic Errors: </a:t>
            </a:r>
          </a:p>
          <a:p>
            <a:pPr marL="0" indent="0">
              <a:buNone/>
            </a:pPr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Static Semantic Errors:</a:t>
            </a:r>
          </a:p>
          <a:p>
            <a:pPr marL="0" indent="0">
              <a:buNone/>
            </a:pPr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Different Meaning than what programmer intended”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6995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C077-955F-D1C3-DF63-1A976A9F4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061155" cy="972062"/>
          </a:xfrm>
        </p:spPr>
        <p:txBody>
          <a:bodyPr/>
          <a:lstStyle/>
          <a:p>
            <a:r>
              <a:rPr lang="en-IN" dirty="0"/>
              <a:t>Python Programs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3F560-B159-46E7-3BEA-E9AB4DB45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10135" cy="3729601"/>
          </a:xfrm>
        </p:spPr>
        <p:txBody>
          <a:bodyPr>
            <a:normAutofit/>
          </a:bodyPr>
          <a:lstStyle/>
          <a:p>
            <a:r>
              <a:rPr lang="en-US" sz="2400" dirty="0"/>
              <a:t>A </a:t>
            </a:r>
            <a:r>
              <a:rPr lang="en-US" sz="2400" dirty="0">
                <a:solidFill>
                  <a:srgbClr val="FF0000"/>
                </a:solidFill>
              </a:rPr>
              <a:t>program</a:t>
            </a:r>
            <a:r>
              <a:rPr lang="en-US" sz="2400" dirty="0"/>
              <a:t> is a sequence of definitions and commands</a:t>
            </a:r>
          </a:p>
          <a:p>
            <a:pPr marL="0" indent="0">
              <a:buNone/>
            </a:pPr>
            <a:r>
              <a:rPr lang="en-US" sz="2400" dirty="0"/>
              <a:t>       - definitions evaluated </a:t>
            </a:r>
          </a:p>
          <a:p>
            <a:pPr marL="0" indent="0">
              <a:buNone/>
            </a:pPr>
            <a:r>
              <a:rPr lang="en-US" sz="2400" dirty="0"/>
              <a:t>       - commands </a:t>
            </a:r>
            <a:r>
              <a:rPr lang="en-US" sz="2400" dirty="0">
                <a:solidFill>
                  <a:srgbClr val="FF0000"/>
                </a:solidFill>
              </a:rPr>
              <a:t>executed</a:t>
            </a:r>
            <a:r>
              <a:rPr lang="en-US" sz="2400" dirty="0"/>
              <a:t> by Python interpreter in a shell</a:t>
            </a:r>
            <a:endParaRPr lang="en-IN" sz="2400" dirty="0"/>
          </a:p>
          <a:p>
            <a:r>
              <a:rPr lang="en-US" sz="2400" dirty="0"/>
              <a:t>commands (statements) instruct interpreter to do  something</a:t>
            </a:r>
            <a:endParaRPr lang="en-IN" sz="2400" dirty="0"/>
          </a:p>
          <a:p>
            <a:r>
              <a:rPr lang="en-IN" sz="2400" dirty="0"/>
              <a:t>We will use an environment- Python 3.12.1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84089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20167-85BF-A82F-4526-BDBE17FAA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458497" cy="981894"/>
          </a:xfrm>
        </p:spPr>
        <p:txBody>
          <a:bodyPr/>
          <a:lstStyle/>
          <a:p>
            <a:r>
              <a:rPr lang="en-IN" dirty="0"/>
              <a:t>Scalar Objects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840701-E600-FCBC-14DB-4C01196AC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294" y="1493565"/>
            <a:ext cx="8016935" cy="461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2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CC7D9-CA70-09F6-8E17-D3E885DEF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710084" cy="962230"/>
          </a:xfrm>
        </p:spPr>
        <p:txBody>
          <a:bodyPr/>
          <a:lstStyle/>
          <a:p>
            <a:r>
              <a:rPr lang="en-IN" dirty="0"/>
              <a:t>Type Conversions (CAST)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3B5D27-9941-2A7D-BFAC-0A3C4ADEC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514" y="1553916"/>
            <a:ext cx="6607113" cy="16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245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CC7D9-CA70-09F6-8E17-D3E885DEF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667865" cy="903235"/>
          </a:xfrm>
        </p:spPr>
        <p:txBody>
          <a:bodyPr/>
          <a:lstStyle/>
          <a:p>
            <a:r>
              <a:rPr lang="en-IN" dirty="0"/>
              <a:t>Printing To Console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08AEEC-294A-5871-10E6-EDDAFA8FC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283" y="1423986"/>
            <a:ext cx="4781833" cy="401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995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CC7D9-CA70-09F6-8E17-D3E885DEF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222523" cy="913068"/>
          </a:xfrm>
        </p:spPr>
        <p:txBody>
          <a:bodyPr/>
          <a:lstStyle/>
          <a:p>
            <a:r>
              <a:rPr lang="en-IN" dirty="0"/>
              <a:t>Expressions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5448C9-CB7F-C170-DD81-2570B627388E}"/>
              </a:ext>
            </a:extLst>
          </p:cNvPr>
          <p:cNvSpPr txBox="1"/>
          <p:nvPr/>
        </p:nvSpPr>
        <p:spPr>
          <a:xfrm>
            <a:off x="550605" y="1730478"/>
            <a:ext cx="41000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Syntax for a Simple Expression</a:t>
            </a:r>
          </a:p>
          <a:p>
            <a:r>
              <a:rPr lang="en-IN" sz="2000" dirty="0"/>
              <a:t>      - &lt;Object&gt; &lt;Operator&gt; &lt;Object&gt;</a:t>
            </a:r>
            <a:endParaRPr lang="en-US" sz="20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80BA8E0-FD7D-B37D-DC3B-00E36A22E7F8}"/>
              </a:ext>
            </a:extLst>
          </p:cNvPr>
          <p:cNvSpPr txBox="1">
            <a:spLocks/>
          </p:cNvSpPr>
          <p:nvPr/>
        </p:nvSpPr>
        <p:spPr>
          <a:xfrm>
            <a:off x="4874344" y="207810"/>
            <a:ext cx="6479456" cy="1316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Operators on </a:t>
            </a:r>
            <a:r>
              <a:rPr lang="en-IN" dirty="0" err="1"/>
              <a:t>ints</a:t>
            </a:r>
            <a:r>
              <a:rPr lang="en-IN" dirty="0"/>
              <a:t> and floats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BD5953-9189-B1B4-5B53-2A69FD02B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657" y="1730478"/>
            <a:ext cx="7172510" cy="359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886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275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Basics of Python</vt:lpstr>
      <vt:lpstr>Aspects of Languages</vt:lpstr>
      <vt:lpstr>Aspects of Languages</vt:lpstr>
      <vt:lpstr>Various Errors</vt:lpstr>
      <vt:lpstr>Python Programs</vt:lpstr>
      <vt:lpstr>Scalar Objects</vt:lpstr>
      <vt:lpstr>Type Conversions (CAST)</vt:lpstr>
      <vt:lpstr>Printing To Console</vt:lpstr>
      <vt:lpstr>Expressions</vt:lpstr>
      <vt:lpstr>Simple Operators</vt:lpstr>
      <vt:lpstr>Binding Variables and Values</vt:lpstr>
      <vt:lpstr>Abstracting Expressions</vt:lpstr>
      <vt:lpstr>Programming vs Math</vt:lpstr>
      <vt:lpstr>Binding in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Python</dc:title>
  <dc:creator>Dhruba Kalita</dc:creator>
  <cp:lastModifiedBy>Dhruba Kalita</cp:lastModifiedBy>
  <cp:revision>9</cp:revision>
  <dcterms:created xsi:type="dcterms:W3CDTF">2024-01-03T14:39:20Z</dcterms:created>
  <dcterms:modified xsi:type="dcterms:W3CDTF">2024-01-03T15:43:11Z</dcterms:modified>
</cp:coreProperties>
</file>