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3.png" ContentType="image/png"/>
  <Override PartName="/ppt/media/image15.png" ContentType="image/png"/>
  <Override PartName="/ppt/media/image1.png" ContentType="image/png"/>
  <Override PartName="/ppt/media/image4.png" ContentType="image/png"/>
  <Override PartName="/ppt/media/image2.gif" ContentType="image/gif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C789719-221E-4246-A584-E56F08992CF3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IN" sz="2000" spc="-1" strike="noStrike">
              <a:latin typeface="Arial"/>
            </a:endParaRPr>
          </a:p>
        </p:txBody>
      </p:sp>
      <p:sp>
        <p:nvSpPr>
          <p:cNvPr id="3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31EBC3F-90E3-41B6-A832-A9C6B2DE7CFE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0A71AF9-B51A-4EF5-AA3E-DCC161C86183}" type="datetime1">
              <a:rPr b="0" lang="en-IN" sz="1200" spc="-1" strike="noStrike">
                <a:solidFill>
                  <a:srgbClr val="8b8b8b"/>
                </a:solidFill>
                <a:latin typeface="Calibri"/>
              </a:rPr>
              <a:t>19/06/2021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1E10AB0-26AA-4751-A4B9-9A7E949AEC4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2CE12F8-BE4F-4801-874A-F02640CB341F}" type="datetime1">
              <a:rPr b="0" lang="en-IN" sz="1200" spc="-1" strike="noStrike">
                <a:solidFill>
                  <a:srgbClr val="8b8b8b"/>
                </a:solidFill>
                <a:latin typeface="Calibri"/>
              </a:rPr>
              <a:t>19/06/2021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0880888-F067-4F60-A4CC-DE2FB2139F44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E90F9F6-F409-4512-847B-FBA19C7426F8}" type="datetime1">
              <a:rPr b="0" lang="en-IN" sz="1200" spc="-1" strike="noStrike">
                <a:solidFill>
                  <a:srgbClr val="8b8b8b"/>
                </a:solidFill>
                <a:latin typeface="Calibri"/>
              </a:rPr>
              <a:t>19/06/2021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384BBE2-BD1A-4CF3-90E0-245B8BD41C3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doc.python.org/2/library/datetime.html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www.numpy.org/" TargetMode="External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hyperlink" Target="https://www.scipy.org/scipylib/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pandas.pydata.org/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://scikit-learn.org/stable/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matplotlib.org/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seaborn.pydata.org/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512360" y="56484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Python for Data Analysis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r>
              <a:rPr b="0" lang="en-IN" sz="3200" spc="-1" strike="noStrike">
                <a:latin typeface="Arial"/>
              </a:rPr>
              <a:t>Compiled by:</a:t>
            </a:r>
            <a:endParaRPr b="0" lang="en-IN" sz="3200" spc="-1" strike="noStrike">
              <a:latin typeface="Arial"/>
            </a:endParaRPr>
          </a:p>
          <a:p>
            <a:pPr algn="ctr"/>
            <a:r>
              <a:rPr b="0" lang="en-IN" sz="3200" spc="-1" strike="noStrike">
                <a:latin typeface="Arial"/>
              </a:rPr>
              <a:t>Dhruba Jyoti Kalita</a:t>
            </a:r>
            <a:endParaRPr b="0" lang="en-IN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Start Jupyter nootebook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548235"/>
                </a:solidFill>
                <a:latin typeface="Calibri"/>
              </a:rPr>
              <a:t># On the Shared Computing Cluster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c9c9c9"/>
                </a:solidFill>
                <a:latin typeface="Courier New"/>
              </a:rPr>
              <a:t>[scc1 ~]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jupyter notebook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184EFB0-EDC3-4E9D-B0A5-AFB787A8451E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80" name="Picture 4" descr=""/>
          <p:cNvPicPr/>
          <p:nvPr/>
        </p:nvPicPr>
        <p:blipFill>
          <a:blip r:embed="rId1"/>
          <a:stretch/>
        </p:blipFill>
        <p:spPr>
          <a:xfrm>
            <a:off x="579600" y="3263400"/>
            <a:ext cx="10273680" cy="245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203040" y="1865520"/>
            <a:ext cx="1045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2f5597"/>
                </a:solidFill>
                <a:latin typeface="Courier New"/>
              </a:rPr>
              <a:t>In [ ]: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Pandas use for reading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21090B4-24F7-4CEA-B7A9-60857785000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1648800" y="1865520"/>
            <a:ext cx="10267920" cy="60804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#Read csv file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3b3838"/>
                </a:solidFill>
                <a:latin typeface="Courier New"/>
              </a:rPr>
              <a:t>df = pd.read_csv(</a:t>
            </a:r>
            <a:r>
              <a:rPr b="0" lang="en-IN" sz="1600" spc="-1" strike="noStrike">
                <a:solidFill>
                  <a:srgbClr val="843c0b"/>
                </a:solidFill>
                <a:latin typeface="Courier New"/>
              </a:rPr>
              <a:t>"http://rcs.bu.edu/examples/python/data_analysis/Salaries.csv"</a:t>
            </a:r>
            <a:r>
              <a:rPr b="0" lang="en-IN" sz="1600" spc="-1" strike="noStrike">
                <a:solidFill>
                  <a:srgbClr val="3b3838"/>
                </a:solidFill>
                <a:latin typeface="Courier New"/>
              </a:rPr>
              <a:t>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669600" y="3538080"/>
            <a:ext cx="11412000" cy="29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There is a number of pandas commands to read other data formats: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pd.read_excel('myfile.xlsx',sheet_name='Sheet1', index_col=None, na_values=['NA'])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pd.read_stata('myfile.dta')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pd.read_sas('myfile.sas7bdat')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pd.read_hdf('myfile.h5','df')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1544040" y="2574360"/>
            <a:ext cx="9543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IN" sz="1800" spc="-1" strike="noStrike">
                <a:solidFill>
                  <a:srgbClr val="548235"/>
                </a:solidFill>
                <a:latin typeface="Calibri"/>
              </a:rPr>
              <a:t>Note: </a:t>
            </a:r>
            <a:r>
              <a:rPr b="0" lang="en-IN" sz="1800" spc="-1" strike="noStrike">
                <a:solidFill>
                  <a:srgbClr val="548235"/>
                </a:solidFill>
                <a:latin typeface="Calibri"/>
              </a:rPr>
              <a:t>The above command has many optional arguments to fine-tune the data import process.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203040" y="1865520"/>
            <a:ext cx="1045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2f5597"/>
                </a:solidFill>
                <a:latin typeface="Courier New"/>
              </a:rPr>
              <a:t>In [3]: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frames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9995758-1B36-45E5-9A02-452C16C2802D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1648800" y="1865520"/>
            <a:ext cx="10267920" cy="639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#List first 5 records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df.head()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200520" y="2797200"/>
            <a:ext cx="1045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c00000"/>
                </a:solidFill>
                <a:latin typeface="Courier New"/>
              </a:rPr>
              <a:t>Out[3]: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92" name="Picture 2" descr=""/>
          <p:cNvPicPr/>
          <p:nvPr/>
        </p:nvPicPr>
        <p:blipFill>
          <a:blip r:embed="rId1"/>
          <a:stretch/>
        </p:blipFill>
        <p:spPr>
          <a:xfrm>
            <a:off x="1902960" y="2797200"/>
            <a:ext cx="3261240" cy="1767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2e75b6"/>
                </a:solidFill>
                <a:latin typeface="Calibri Light"/>
              </a:rPr>
              <a:t>     </a:t>
            </a:r>
            <a:r>
              <a:rPr b="0" lang="en-US" sz="4400" spc="-1" strike="noStrike">
                <a:solidFill>
                  <a:srgbClr val="2e75b6"/>
                </a:solidFill>
                <a:latin typeface="Calibri Light"/>
              </a:rPr>
              <a:t>Exercises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C3270B7-09D7-4B1B-A132-D9C7D401C25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1004400" y="2013840"/>
            <a:ext cx="1041768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2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Try to read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the first 10,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20, 50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records;</a:t>
            </a:r>
            <a:endParaRPr b="0" lang="en-IN" sz="2400" spc="-1" strike="noStrike">
              <a:latin typeface="Arial"/>
            </a:endParaRPr>
          </a:p>
          <a:p>
            <a:pPr marL="285840" indent="-285480">
              <a:lnSpc>
                <a:spcPct val="2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Can you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guess how to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view the last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few records;  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          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196" name="Group 4"/>
          <p:cNvGrpSpPr/>
          <p:nvPr/>
        </p:nvGrpSpPr>
        <p:grpSpPr>
          <a:xfrm>
            <a:off x="1004760" y="835200"/>
            <a:ext cx="417960" cy="417240"/>
            <a:chOff x="1004760" y="835200"/>
            <a:chExt cx="417960" cy="417240"/>
          </a:xfrm>
        </p:grpSpPr>
        <p:sp>
          <p:nvSpPr>
            <p:cNvPr id="197" name="Line 5"/>
            <p:cNvSpPr/>
            <p:nvPr/>
          </p:nvSpPr>
          <p:spPr>
            <a:xfrm flipV="1">
              <a:off x="1117080" y="884520"/>
              <a:ext cx="252720" cy="249120"/>
            </a:xfrm>
            <a:prstGeom prst="line">
              <a:avLst/>
            </a:prstGeom>
            <a:ln w="79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CustomShape 6"/>
            <p:cNvSpPr/>
            <p:nvPr/>
          </p:nvSpPr>
          <p:spPr>
            <a:xfrm rot="13500000">
              <a:off x="1022760" y="1146960"/>
              <a:ext cx="87120" cy="8748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Line 7"/>
            <p:cNvSpPr/>
            <p:nvPr/>
          </p:nvSpPr>
          <p:spPr>
            <a:xfrm flipV="1">
              <a:off x="1385640" y="835200"/>
              <a:ext cx="37080" cy="37080"/>
            </a:xfrm>
            <a:prstGeom prst="line">
              <a:avLst/>
            </a:prstGeom>
            <a:ln w="79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Frame data types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01" name="Table 2"/>
          <p:cNvGraphicFramePr/>
          <p:nvPr/>
        </p:nvGraphicFramePr>
        <p:xfrm>
          <a:off x="838080" y="1690560"/>
          <a:ext cx="9153360" cy="4350960"/>
        </p:xfrm>
        <a:graphic>
          <a:graphicData uri="http://schemas.openxmlformats.org/drawingml/2006/table">
            <a:tbl>
              <a:tblPr/>
              <a:tblGrid>
                <a:gridCol w="3051000"/>
                <a:gridCol w="3051000"/>
                <a:gridCol w="3051360"/>
              </a:tblGrid>
              <a:tr h="340920">
                <a:tc>
                  <a:txBody>
                    <a:bodyPr lIns="52920" rIns="52920" tIns="52920" bIns="529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Pandas Type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52920" marR="52920"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2920" rIns="52920" tIns="52920" bIns="529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Native Python Type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52920" marR="52920"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2920" rIns="52920" tIns="52920" bIns="5292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52920" marR="52920"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45080">
                <a:tc>
                  <a:txBody>
                    <a:bodyPr lIns="52920" rIns="52920" tIns="52920" bIns="52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object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52920" marR="5292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52920" rIns="52920" tIns="52920" bIns="52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string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52920" marR="5292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52920" rIns="52920" tIns="52920" bIns="52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The most general dtype. Will be assigned to your column if column has mixed types (numbers and strings).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52920" marR="5292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</a:tr>
              <a:tr h="1045080">
                <a:tc>
                  <a:txBody>
                    <a:bodyPr lIns="52920" rIns="52920" tIns="52920" bIns="52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int64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52920" marR="5292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2920" rIns="52920" tIns="52920" bIns="52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52920" marR="5292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2920" rIns="52920" tIns="52920" bIns="52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Numeric characters. 64 refers to the memory allocated to hold this character.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52920" marR="5292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749240">
                <a:tc>
                  <a:txBody>
                    <a:bodyPr lIns="52920" rIns="52920" tIns="52920" bIns="52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float64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52920" marR="5292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52920" rIns="52920" tIns="52920" bIns="52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float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52920" marR="5292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 lIns="52920" rIns="52920" tIns="52920" bIns="52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Numeric characters with decimals. If a column contains numbers and NaNs(see below), pandas will default to float64, in case your missing value has a decimal.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52920" marR="52920">
                    <a:lnT w="7200">
                      <a:solidFill>
                        <a:srgbClr val="dddddd"/>
                      </a:solidFill>
                    </a:lnT>
                    <a:lnB w="7200">
                      <a:solidFill>
                        <a:srgbClr val="dddddd"/>
                      </a:solidFill>
                    </a:lnB>
                    <a:solidFill>
                      <a:srgbClr val="f9f9f9"/>
                    </a:solidFill>
                  </a:tcPr>
                </a:tc>
              </a:tr>
              <a:tr h="810360">
                <a:tc>
                  <a:txBody>
                    <a:bodyPr lIns="52920" rIns="52920" tIns="52920" bIns="52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datetime64, timedelta[ns]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52920" marR="52920">
                    <a:lnT w="7200">
                      <a:solidFill>
                        <a:srgbClr val="dddddd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52920" rIns="52920" tIns="52920" bIns="52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N/A (but see the </a:t>
                      </a:r>
                      <a:r>
                        <a:rPr b="0" lang="en-IN" sz="1600" spc="-1" strike="noStrike">
                          <a:solidFill>
                            <a:srgbClr val="0563c1"/>
                          </a:solidFill>
                          <a:latin typeface="Calibri"/>
                          <a:hlinkClick r:id="rId1"/>
                        </a:rPr>
                        <a:t>datetime</a:t>
                      </a: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module in Python’s standard library)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52920" marR="52920">
                    <a:lnT w="7200">
                      <a:solidFill>
                        <a:srgbClr val="dddddd"/>
                      </a:solidFill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 lIns="52920" rIns="52920" tIns="52920" bIns="5292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Values meant to hold time data. Look into these for time series experiments.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52920" marR="52920">
                    <a:lnT w="7200">
                      <a:solidFill>
                        <a:srgbClr val="dddddd"/>
                      </a:solidFill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02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808DFB7-7DF4-4F1E-891C-C9A7704E20B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03040" y="1865520"/>
            <a:ext cx="1045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2f5597"/>
                </a:solidFill>
                <a:latin typeface="Courier New"/>
              </a:rPr>
              <a:t>In [4]: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Frame data types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1067103-173F-474F-AFD7-E0E321B1A98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06" name="CustomShape 4"/>
          <p:cNvSpPr/>
          <p:nvPr/>
        </p:nvSpPr>
        <p:spPr>
          <a:xfrm>
            <a:off x="1648800" y="1865520"/>
            <a:ext cx="10267920" cy="639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#Check a particular column type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df</a:t>
            </a:r>
            <a:r>
              <a:rPr b="0" lang="en-IN" sz="1800" spc="-1" strike="noStrike">
                <a:solidFill>
                  <a:srgbClr val="548235"/>
                </a:solidFill>
                <a:latin typeface="Courier New"/>
              </a:rPr>
              <a:t>[</a:t>
            </a:r>
            <a:r>
              <a:rPr b="0" lang="en-IN" sz="1800" spc="-1" strike="noStrike">
                <a:solidFill>
                  <a:srgbClr val="c00000"/>
                </a:solidFill>
                <a:latin typeface="Courier New"/>
              </a:rPr>
              <a:t>'salary'</a:t>
            </a:r>
            <a:r>
              <a:rPr b="0" lang="en-IN" sz="1800" spc="-1" strike="noStrike">
                <a:solidFill>
                  <a:srgbClr val="548235"/>
                </a:solidFill>
                <a:latin typeface="Courier New"/>
              </a:rPr>
              <a:t>]</a:t>
            </a: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.dtype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200520" y="2607480"/>
            <a:ext cx="1045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c00000"/>
                </a:solidFill>
                <a:latin typeface="Courier New"/>
              </a:rPr>
              <a:t>Out[4]: </a:t>
            </a:r>
            <a:r>
              <a:rPr b="0" lang="en-IN" sz="1600" spc="-1" strike="noStrike">
                <a:solidFill>
                  <a:srgbClr val="3b3838"/>
                </a:solidFill>
                <a:latin typeface="Courier New"/>
              </a:rPr>
              <a:t>dtype('int64')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08" name="CustomShape 6"/>
          <p:cNvSpPr/>
          <p:nvPr/>
        </p:nvSpPr>
        <p:spPr>
          <a:xfrm>
            <a:off x="200520" y="3386880"/>
            <a:ext cx="1045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2f5597"/>
                </a:solidFill>
                <a:latin typeface="Courier New"/>
              </a:rPr>
              <a:t>In [5]: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09" name="CustomShape 7"/>
          <p:cNvSpPr/>
          <p:nvPr/>
        </p:nvSpPr>
        <p:spPr>
          <a:xfrm>
            <a:off x="1646280" y="3386880"/>
            <a:ext cx="10267920" cy="639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#Check types for all the columns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df.dtypes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0" name="CustomShape 8"/>
          <p:cNvSpPr/>
          <p:nvPr/>
        </p:nvSpPr>
        <p:spPr>
          <a:xfrm>
            <a:off x="198000" y="4318920"/>
            <a:ext cx="1045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c00000"/>
                </a:solidFill>
                <a:latin typeface="Courier New"/>
              </a:rPr>
              <a:t>Out[4]: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11" name="CustomShape 9"/>
          <p:cNvSpPr/>
          <p:nvPr/>
        </p:nvSpPr>
        <p:spPr>
          <a:xfrm>
            <a:off x="1648800" y="4360680"/>
            <a:ext cx="322740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rank      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discipline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phd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service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sex       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salary  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dtype: object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3220560" y="4358160"/>
            <a:ext cx="322740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object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object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int64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int64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object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int64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Attributes for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Frames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8D2A453-5433-4AC0-B8E8-32900749B59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838080" y="1690560"/>
            <a:ext cx="7484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Python objects have </a:t>
            </a:r>
            <a:r>
              <a:rPr b="0" i="1" lang="en-IN" sz="1800" spc="-1" strike="noStrike">
                <a:solidFill>
                  <a:srgbClr val="000000"/>
                </a:solidFill>
                <a:latin typeface="Calibri"/>
              </a:rPr>
              <a:t>attributes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i="1" lang="en-IN" sz="1800" spc="-1" strike="noStrike">
                <a:solidFill>
                  <a:srgbClr val="000000"/>
                </a:solidFill>
                <a:latin typeface="Calibri"/>
              </a:rPr>
              <a:t>methods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216" name="Table 4"/>
          <p:cNvGraphicFramePr/>
          <p:nvPr/>
        </p:nvGraphicFramePr>
        <p:xfrm>
          <a:off x="927720" y="2363400"/>
          <a:ext cx="8430840" cy="3492360"/>
        </p:xfrm>
        <a:graphic>
          <a:graphicData uri="http://schemas.openxmlformats.org/drawingml/2006/table">
            <a:tbl>
              <a:tblPr/>
              <a:tblGrid>
                <a:gridCol w="2199960"/>
                <a:gridCol w="6230880"/>
              </a:tblGrid>
              <a:tr h="489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df.attribute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409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dtypes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list the types of the columns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09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columns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list the column names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9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axes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list the row labels and column names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59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ndim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 of dimensions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4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size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number of elements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24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shape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 a tuple representing the dimensionality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25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values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numpy representation of the data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Frames 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FC60344-13BE-4725-985F-B27A45157CD5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graphicFrame>
        <p:nvGraphicFramePr>
          <p:cNvPr id="219" name="Table 3"/>
          <p:cNvGraphicFramePr/>
          <p:nvPr/>
        </p:nvGraphicFramePr>
        <p:xfrm>
          <a:off x="927720" y="2418480"/>
          <a:ext cx="8430840" cy="4165200"/>
        </p:xfrm>
        <a:graphic>
          <a:graphicData uri="http://schemas.openxmlformats.org/drawingml/2006/table">
            <a:tbl>
              <a:tblPr/>
              <a:tblGrid>
                <a:gridCol w="2564640"/>
                <a:gridCol w="5866200"/>
              </a:tblGrid>
              <a:tr h="5382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df.method()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45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head( [n] ), tail( [n] 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first/last n rows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describe()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generate descriptive statistics (for numeric columns only)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94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max(), min()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 max/min values for all numeric columns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mean(), median()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 mean/median values for all numeric columns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5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std()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 deviation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66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sample([n])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a random sample of the data frame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65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dropna()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drop all the records with missing values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220" name="CustomShape 4"/>
          <p:cNvSpPr/>
          <p:nvPr/>
        </p:nvSpPr>
        <p:spPr>
          <a:xfrm>
            <a:off x="838080" y="1391400"/>
            <a:ext cx="74847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Unlike attributes, python methods have </a:t>
            </a:r>
            <a:r>
              <a:rPr b="0" i="1" lang="en-IN" sz="1800" spc="-1" strike="noStrike">
                <a:solidFill>
                  <a:srgbClr val="000000"/>
                </a:solidFill>
                <a:latin typeface="Calibri"/>
              </a:rPr>
              <a:t>parenthesis.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All attributes and methods can be listed with a </a:t>
            </a:r>
            <a:r>
              <a:rPr b="0" i="1" lang="en-IN" sz="1800" spc="-1" strike="noStrike">
                <a:solidFill>
                  <a:srgbClr val="000000"/>
                </a:solidFill>
                <a:latin typeface="Calibri"/>
              </a:rPr>
              <a:t>dir()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function: </a:t>
            </a:r>
            <a:r>
              <a:rPr b="1" lang="en-IN" sz="1800" spc="-1" strike="noStrike">
                <a:solidFill>
                  <a:srgbClr val="1f4e79"/>
                </a:solidFill>
                <a:latin typeface="Courier New"/>
              </a:rPr>
              <a:t>dir(df)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2e75b6"/>
                </a:solidFill>
                <a:latin typeface="Calibri Light"/>
              </a:rPr>
              <a:t>     </a:t>
            </a:r>
            <a:r>
              <a:rPr b="0" lang="en-US" sz="4400" spc="-1" strike="noStrike">
                <a:solidFill>
                  <a:srgbClr val="2e75b6"/>
                </a:solidFill>
                <a:latin typeface="Calibri Light"/>
              </a:rPr>
              <a:t>Exercises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BCD83C3-9E00-463D-B0F9-05D1C82EED9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1004400" y="2013840"/>
            <a:ext cx="10417680" cy="393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2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Give the summary for the numeric columns in the dataset</a:t>
            </a:r>
            <a:endParaRPr b="0" lang="en-IN" sz="24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Calculate standard deviation for all numeric columns;</a:t>
            </a:r>
            <a:endParaRPr b="0" lang="en-IN" sz="24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What are the mean values of the first 50 records in the dataset?   </a:t>
            </a:r>
            <a:r>
              <a:rPr b="1" i="1" lang="en-IN" sz="2400" spc="-1" strike="noStrike">
                <a:solidFill>
                  <a:srgbClr val="808080"/>
                </a:solidFill>
                <a:latin typeface="Calibri"/>
              </a:rPr>
              <a:t>Hint:</a:t>
            </a:r>
            <a:r>
              <a:rPr b="0" lang="en-IN" sz="2400" spc="-1" strike="noStrike">
                <a:solidFill>
                  <a:srgbClr val="808080"/>
                </a:solidFill>
                <a:latin typeface="Calibri"/>
              </a:rPr>
              <a:t> use head() method to subset the first 50 records and then calculate the mean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224" name="Group 4"/>
          <p:cNvGrpSpPr/>
          <p:nvPr/>
        </p:nvGrpSpPr>
        <p:grpSpPr>
          <a:xfrm>
            <a:off x="1004760" y="835200"/>
            <a:ext cx="417960" cy="417240"/>
            <a:chOff x="1004760" y="835200"/>
            <a:chExt cx="417960" cy="417240"/>
          </a:xfrm>
        </p:grpSpPr>
        <p:sp>
          <p:nvSpPr>
            <p:cNvPr id="225" name="Line 5"/>
            <p:cNvSpPr/>
            <p:nvPr/>
          </p:nvSpPr>
          <p:spPr>
            <a:xfrm flipV="1">
              <a:off x="1117080" y="884520"/>
              <a:ext cx="252720" cy="249120"/>
            </a:xfrm>
            <a:prstGeom prst="line">
              <a:avLst/>
            </a:prstGeom>
            <a:ln w="79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6"/>
            <p:cNvSpPr/>
            <p:nvPr/>
          </p:nvSpPr>
          <p:spPr>
            <a:xfrm rot="13500000">
              <a:off x="1022760" y="1146960"/>
              <a:ext cx="87120" cy="8748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Line 7"/>
            <p:cNvSpPr/>
            <p:nvPr/>
          </p:nvSpPr>
          <p:spPr>
            <a:xfrm flipV="1">
              <a:off x="1385640" y="835200"/>
              <a:ext cx="37080" cy="37080"/>
            </a:xfrm>
            <a:prstGeom prst="line">
              <a:avLst/>
            </a:prstGeom>
            <a:ln w="79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Column Selection in a Data Frame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Method 1: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Subset the data frame using column name: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df['sex']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Method 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  Use the column name as an attribute: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      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df.sex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2000" spc="-1" strike="noStrike">
                <a:solidFill>
                  <a:srgbClr val="808080"/>
                </a:solidFill>
                <a:latin typeface="Calibri"/>
              </a:rPr>
              <a:t>Note:</a:t>
            </a:r>
            <a:r>
              <a:rPr b="0" lang="en-US" sz="2000" spc="-1" strike="noStrike">
                <a:solidFill>
                  <a:srgbClr val="808080"/>
                </a:solidFill>
                <a:latin typeface="Calibri"/>
              </a:rPr>
              <a:t> there is an attribute </a:t>
            </a:r>
            <a:r>
              <a:rPr b="0" i="1" lang="en-US" sz="2000" spc="-1" strike="noStrike">
                <a:solidFill>
                  <a:srgbClr val="808080"/>
                </a:solidFill>
                <a:latin typeface="Calibri"/>
              </a:rPr>
              <a:t>rank</a:t>
            </a:r>
            <a:r>
              <a:rPr b="0" lang="en-US" sz="2000" spc="-1" strike="noStrike">
                <a:solidFill>
                  <a:srgbClr val="808080"/>
                </a:solidFill>
                <a:latin typeface="Calibri"/>
              </a:rPr>
              <a:t> for pandas data frames, so to select a column with a name "rank" we should use method 1.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4ABA048-2076-4DD3-8094-C17DE7C0F015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 rot="16200000">
            <a:off x="-1969920" y="1945440"/>
            <a:ext cx="55663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Tutorial Content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2E4C812-AA7A-44E5-B3F6-67FF9441EF4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-17720280" y="-6849720"/>
            <a:ext cx="20725920" cy="20725920"/>
          </a:xfrm>
          <a:prstGeom prst="ellipse">
            <a:avLst/>
          </a:prstGeom>
          <a:noFill/>
          <a:ln w="15228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4"/>
          <p:cNvSpPr/>
          <p:nvPr/>
        </p:nvSpPr>
        <p:spPr>
          <a:xfrm>
            <a:off x="2196000" y="468000"/>
            <a:ext cx="908280" cy="865080"/>
          </a:xfrm>
          <a:prstGeom prst="ellipse">
            <a:avLst/>
          </a:prstGeom>
          <a:ln w="2232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5"/>
          <p:cNvSpPr/>
          <p:nvPr/>
        </p:nvSpPr>
        <p:spPr>
          <a:xfrm>
            <a:off x="3161520" y="536760"/>
            <a:ext cx="4198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Few Imprtant Libraries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3460680" y="1759680"/>
            <a:ext cx="7034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Playing With 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8" name="CustomShape 7"/>
          <p:cNvSpPr/>
          <p:nvPr/>
        </p:nvSpPr>
        <p:spPr>
          <a:xfrm>
            <a:off x="3509280" y="3163320"/>
            <a:ext cx="527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Data Plotting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9" name="CustomShape 8"/>
          <p:cNvSpPr/>
          <p:nvPr/>
        </p:nvSpPr>
        <p:spPr>
          <a:xfrm>
            <a:off x="3460680" y="4386240"/>
            <a:ext cx="527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Descriptive statistics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0" name="CustomShape 9"/>
          <p:cNvSpPr/>
          <p:nvPr/>
        </p:nvSpPr>
        <p:spPr>
          <a:xfrm>
            <a:off x="3249000" y="5697000"/>
            <a:ext cx="5278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Noto Sans CJK SC"/>
              </a:rPr>
              <a:t>Statistics (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Inferential)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1" name="CustomShape 10"/>
          <p:cNvSpPr/>
          <p:nvPr/>
        </p:nvSpPr>
        <p:spPr>
          <a:xfrm>
            <a:off x="2457720" y="1679040"/>
            <a:ext cx="908280" cy="865080"/>
          </a:xfrm>
          <a:prstGeom prst="ellipse">
            <a:avLst/>
          </a:prstGeom>
          <a:solidFill>
            <a:schemeClr val="accent4"/>
          </a:solidFill>
          <a:ln w="2232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1"/>
          <p:cNvSpPr/>
          <p:nvPr/>
        </p:nvSpPr>
        <p:spPr>
          <a:xfrm>
            <a:off x="2514960" y="2921040"/>
            <a:ext cx="908280" cy="865080"/>
          </a:xfrm>
          <a:prstGeom prst="ellipse">
            <a:avLst/>
          </a:prstGeom>
          <a:solidFill>
            <a:schemeClr val="accent3"/>
          </a:solidFill>
          <a:ln w="2232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2"/>
          <p:cNvSpPr/>
          <p:nvPr/>
        </p:nvSpPr>
        <p:spPr>
          <a:xfrm>
            <a:off x="2514960" y="4162680"/>
            <a:ext cx="908280" cy="865080"/>
          </a:xfrm>
          <a:prstGeom prst="ellipse">
            <a:avLst/>
          </a:prstGeom>
          <a:solidFill>
            <a:schemeClr val="accent6"/>
          </a:solidFill>
          <a:ln w="2232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3"/>
          <p:cNvSpPr/>
          <p:nvPr/>
        </p:nvSpPr>
        <p:spPr>
          <a:xfrm>
            <a:off x="2277720" y="5410440"/>
            <a:ext cx="908280" cy="865080"/>
          </a:xfrm>
          <a:prstGeom prst="ellipse">
            <a:avLst/>
          </a:prstGeom>
          <a:solidFill>
            <a:schemeClr val="accent2"/>
          </a:solidFill>
          <a:ln w="2232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2e75b6"/>
                </a:solidFill>
                <a:latin typeface="Calibri Light"/>
              </a:rPr>
              <a:t>      </a:t>
            </a:r>
            <a:r>
              <a:rPr b="0" lang="en-US" sz="4400" spc="-1" strike="noStrike">
                <a:solidFill>
                  <a:srgbClr val="2e75b6"/>
                </a:solidFill>
                <a:latin typeface="Calibri Light"/>
              </a:rPr>
              <a:t>Exercises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481D69D-4090-4093-8E5C-5FF4D29D5025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1004400" y="2013840"/>
            <a:ext cx="10417680" cy="24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25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Calculate the basic statistics for the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salary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column;</a:t>
            </a:r>
            <a:endParaRPr b="0" lang="en-IN" sz="24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Find how many values in the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salary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column (use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count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method);</a:t>
            </a:r>
            <a:endParaRPr b="0" lang="en-IN" sz="2400" spc="-1" strike="noStrike">
              <a:latin typeface="Arial"/>
            </a:endParaRPr>
          </a:p>
          <a:p>
            <a:pPr marL="285840" indent="-285480">
              <a:lnSpc>
                <a:spcPct val="2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Calculate the average salary;</a:t>
            </a:r>
            <a:endParaRPr b="0" lang="en-IN" sz="2400" spc="-1" strike="noStrike">
              <a:latin typeface="Arial"/>
            </a:endParaRPr>
          </a:p>
        </p:txBody>
      </p:sp>
      <p:grpSp>
        <p:nvGrpSpPr>
          <p:cNvPr id="234" name="Group 4"/>
          <p:cNvGrpSpPr/>
          <p:nvPr/>
        </p:nvGrpSpPr>
        <p:grpSpPr>
          <a:xfrm>
            <a:off x="1004760" y="835200"/>
            <a:ext cx="417960" cy="417240"/>
            <a:chOff x="1004760" y="835200"/>
            <a:chExt cx="417960" cy="417240"/>
          </a:xfrm>
        </p:grpSpPr>
        <p:sp>
          <p:nvSpPr>
            <p:cNvPr id="235" name="Line 5"/>
            <p:cNvSpPr/>
            <p:nvPr/>
          </p:nvSpPr>
          <p:spPr>
            <a:xfrm flipV="1">
              <a:off x="1117080" y="884520"/>
              <a:ext cx="252720" cy="249120"/>
            </a:xfrm>
            <a:prstGeom prst="line">
              <a:avLst/>
            </a:prstGeom>
            <a:ln w="79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CustomShape 6"/>
            <p:cNvSpPr/>
            <p:nvPr/>
          </p:nvSpPr>
          <p:spPr>
            <a:xfrm rot="13500000">
              <a:off x="1022760" y="1146960"/>
              <a:ext cx="87120" cy="8748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Line 7"/>
            <p:cNvSpPr/>
            <p:nvPr/>
          </p:nvSpPr>
          <p:spPr>
            <a:xfrm flipV="1">
              <a:off x="1385640" y="835200"/>
              <a:ext cx="37080" cy="37080"/>
            </a:xfrm>
            <a:prstGeom prst="line">
              <a:avLst/>
            </a:prstGeom>
            <a:ln w="79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Frames </a:t>
            </a:r>
            <a:r>
              <a:rPr b="0" i="1" lang="en-US" sz="4400" spc="-1" strike="noStrike">
                <a:solidFill>
                  <a:srgbClr val="000000"/>
                </a:solidFill>
                <a:latin typeface="Calibri Light"/>
              </a:rPr>
              <a:t>groupby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method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8AA8959-8C97-4D5E-B89E-A0C6058807D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1004400" y="1361160"/>
            <a:ext cx="10417680" cy="21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5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Using "group by" method we can:</a:t>
            </a:r>
            <a:endParaRPr b="0" lang="en-IN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Split the data into groups based on some criteria</a:t>
            </a:r>
            <a:endParaRPr b="0" lang="en-IN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Calculate statistics (or apply a function) to each group</a:t>
            </a:r>
            <a:endParaRPr b="0" lang="en-IN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Similar to dplyr() function in 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172080" y="3562560"/>
            <a:ext cx="1045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2f5597"/>
                </a:solidFill>
                <a:latin typeface="Courier New"/>
              </a:rPr>
              <a:t>In [ ]: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1618200" y="3562560"/>
            <a:ext cx="10267920" cy="639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#Group data using rank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df_rank = df.groupby(</a:t>
            </a:r>
            <a:r>
              <a:rPr b="0" lang="en-IN" sz="1800" spc="-1" strike="noStrike">
                <a:solidFill>
                  <a:srgbClr val="548235"/>
                </a:solidFill>
                <a:latin typeface="Courier New"/>
              </a:rPr>
              <a:t>[</a:t>
            </a:r>
            <a:r>
              <a:rPr b="0" lang="en-IN" sz="1800" spc="-1" strike="noStrike">
                <a:solidFill>
                  <a:srgbClr val="c00000"/>
                </a:solidFill>
                <a:latin typeface="Courier New"/>
              </a:rPr>
              <a:t>'rank'</a:t>
            </a:r>
            <a:r>
              <a:rPr b="0" lang="en-IN" sz="1800" spc="-1" strike="noStrike">
                <a:solidFill>
                  <a:srgbClr val="548235"/>
                </a:solidFill>
                <a:latin typeface="Courier New"/>
              </a:rPr>
              <a:t>])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>
            <a:off x="165240" y="4403520"/>
            <a:ext cx="1045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2f5597"/>
                </a:solidFill>
                <a:latin typeface="Courier New"/>
              </a:rPr>
              <a:t>In [ ]: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44" name="CustomShape 7"/>
          <p:cNvSpPr/>
          <p:nvPr/>
        </p:nvSpPr>
        <p:spPr>
          <a:xfrm>
            <a:off x="1611360" y="4403520"/>
            <a:ext cx="10267920" cy="639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#Calculate mean value for each numeric column per each group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df_rank.mean()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1611360" y="5244120"/>
            <a:ext cx="3184920" cy="152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838080" y="365040"/>
            <a:ext cx="8737920" cy="714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Frames </a:t>
            </a:r>
            <a:r>
              <a:rPr b="0" i="1" lang="en-US" sz="4400" spc="-1" strike="noStrike">
                <a:solidFill>
                  <a:srgbClr val="000000"/>
                </a:solidFill>
                <a:latin typeface="Calibri Light"/>
              </a:rPr>
              <a:t>groupby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method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AD70A79-AEE9-4C88-9144-882A6289EF4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936000" y="720000"/>
            <a:ext cx="1041768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5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Once groupby object is create we can calculate various statistics for each group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203040" y="3243960"/>
            <a:ext cx="1045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2f5597"/>
                </a:solidFill>
                <a:latin typeface="Courier New"/>
              </a:rPr>
              <a:t>In [ ]: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50" name="CustomShape 5"/>
          <p:cNvSpPr/>
          <p:nvPr/>
        </p:nvSpPr>
        <p:spPr>
          <a:xfrm>
            <a:off x="1648800" y="3243960"/>
            <a:ext cx="10267920" cy="639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#Calculate mean salary for each professor rank: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df.groupby(</a:t>
            </a:r>
            <a:r>
              <a:rPr b="0" lang="en-IN" sz="1800" spc="-1" strike="noStrike">
                <a:solidFill>
                  <a:srgbClr val="c00000"/>
                </a:solidFill>
                <a:latin typeface="Courier New"/>
              </a:rPr>
              <a:t>'rank'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)[[</a:t>
            </a:r>
            <a:r>
              <a:rPr b="0" lang="en-IN" sz="1800" spc="-1" strike="noStrike">
                <a:solidFill>
                  <a:srgbClr val="c00000"/>
                </a:solidFill>
                <a:latin typeface="Courier New"/>
              </a:rPr>
              <a:t>'salary'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]].mean()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1" name="CustomShape 6"/>
          <p:cNvSpPr/>
          <p:nvPr/>
        </p:nvSpPr>
        <p:spPr>
          <a:xfrm>
            <a:off x="942480" y="5935680"/>
            <a:ext cx="10217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808080"/>
                </a:solidFill>
                <a:latin typeface="Calibri"/>
              </a:rPr>
              <a:t>Note:</a:t>
            </a:r>
            <a:r>
              <a:rPr b="0" lang="en-IN" sz="1800" spc="-1" strike="noStrike">
                <a:solidFill>
                  <a:srgbClr val="808080"/>
                </a:solidFill>
                <a:latin typeface="Calibri"/>
              </a:rPr>
              <a:t> If single brackets are used to specify the column (e.g. salary), then the output is Pandas Series object. When double brackets are used the output is a Data Frame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52" name="Picture 4" descr=""/>
          <p:cNvPicPr/>
          <p:nvPr/>
        </p:nvPicPr>
        <p:blipFill>
          <a:blip r:embed="rId1"/>
          <a:stretch/>
        </p:blipFill>
        <p:spPr>
          <a:xfrm>
            <a:off x="1648800" y="4058280"/>
            <a:ext cx="1927800" cy="143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Frames </a:t>
            </a:r>
            <a:r>
              <a:rPr b="0" i="1" lang="en-US" sz="4400" spc="-1" strike="noStrike">
                <a:solidFill>
                  <a:srgbClr val="000000"/>
                </a:solidFill>
                <a:latin typeface="Calibri Light"/>
              </a:rPr>
              <a:t>groupby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method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08DD113-32D8-4A7F-8AB0-6780DA7B3A3E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864000" y="999000"/>
            <a:ext cx="10417680" cy="411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50000"/>
              </a:lnSpc>
            </a:pP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groupby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performance notes: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- no grouping/splitting occurs until it's needed. Creating the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groupby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object only verifies that you have passed a valid mapping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- by default the group keys are sorted during the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groupby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operation. You may want to pass sort=False for potential speedup: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25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203040" y="4867560"/>
            <a:ext cx="1045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2f5597"/>
                </a:solidFill>
                <a:latin typeface="Courier New"/>
              </a:rPr>
              <a:t>In [ ]: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57" name="CustomShape 5"/>
          <p:cNvSpPr/>
          <p:nvPr/>
        </p:nvSpPr>
        <p:spPr>
          <a:xfrm>
            <a:off x="1648800" y="4867560"/>
            <a:ext cx="10267920" cy="639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#Calculate mean salary for each professor rank: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df.groupby([</a:t>
            </a:r>
            <a:r>
              <a:rPr b="0" lang="en-IN" sz="1800" spc="-1" strike="noStrike">
                <a:solidFill>
                  <a:srgbClr val="c00000"/>
                </a:solidFill>
                <a:latin typeface="Courier New"/>
              </a:rPr>
              <a:t>'rank']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0" lang="en-IN" sz="1800" spc="-1" strike="noStrike">
                <a:solidFill>
                  <a:srgbClr val="c00000"/>
                </a:solidFill>
                <a:latin typeface="Courier New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sort=</a:t>
            </a:r>
            <a:r>
              <a:rPr b="0" lang="en-IN" sz="1800" spc="-1" strike="noStrike">
                <a:solidFill>
                  <a:srgbClr val="548235"/>
                </a:solidFill>
                <a:latin typeface="Courier New"/>
              </a:rPr>
              <a:t>False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)[[</a:t>
            </a:r>
            <a:r>
              <a:rPr b="0" lang="en-IN" sz="1800" spc="-1" strike="noStrike">
                <a:solidFill>
                  <a:srgbClr val="c00000"/>
                </a:solidFill>
                <a:latin typeface="Courier New"/>
              </a:rPr>
              <a:t>'salary'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]].mean()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Frame: filtering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94BD429-504A-4DCB-A80A-888AE306990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935640" y="1512000"/>
            <a:ext cx="10417680" cy="21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To subset the data we can apply Boolean indexing. This indexing is commonly known as a filter.  For example if we want to subset the rows in which the salary value is greater than $120K: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25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58680" y="3096000"/>
            <a:ext cx="1045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2f5597"/>
                </a:solidFill>
                <a:latin typeface="Courier New"/>
              </a:rPr>
              <a:t>In [ ]: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1648800" y="3096000"/>
            <a:ext cx="10267920" cy="639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#Calculate mean salary for each professor rank: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df_sub = df[ df[</a:t>
            </a:r>
            <a:r>
              <a:rPr b="0" lang="en-IN" sz="1800" spc="-1" strike="noStrike">
                <a:solidFill>
                  <a:srgbClr val="c00000"/>
                </a:solidFill>
                <a:latin typeface="Courier New"/>
              </a:rPr>
              <a:t>'salary'] 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&gt; 120000 ]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3" name="CustomShape 6"/>
          <p:cNvSpPr/>
          <p:nvPr/>
        </p:nvSpPr>
        <p:spPr>
          <a:xfrm>
            <a:off x="202680" y="5517720"/>
            <a:ext cx="1045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2f5597"/>
                </a:solidFill>
                <a:latin typeface="Courier New"/>
              </a:rPr>
              <a:t>In [ ]: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64" name="CustomShape 7"/>
          <p:cNvSpPr/>
          <p:nvPr/>
        </p:nvSpPr>
        <p:spPr>
          <a:xfrm>
            <a:off x="1756080" y="5544000"/>
            <a:ext cx="10267920" cy="639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#Select only those rows that contain female professors: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df_f = df[ df[</a:t>
            </a:r>
            <a:r>
              <a:rPr b="0" lang="en-IN" sz="1800" spc="-1" strike="noStrike">
                <a:solidFill>
                  <a:srgbClr val="c00000"/>
                </a:solidFill>
                <a:latin typeface="Courier New"/>
              </a:rPr>
              <a:t>'sex'] 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== </a:t>
            </a:r>
            <a:r>
              <a:rPr b="0" lang="en-IN" sz="1800" spc="-1" strike="noStrike">
                <a:solidFill>
                  <a:srgbClr val="c00000"/>
                </a:solidFill>
                <a:latin typeface="Courier New"/>
              </a:rPr>
              <a:t>'Female' 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]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5" name="CustomShape 8"/>
          <p:cNvSpPr/>
          <p:nvPr/>
        </p:nvSpPr>
        <p:spPr>
          <a:xfrm>
            <a:off x="958320" y="3918600"/>
            <a:ext cx="1041768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Any Boolean operator can be used to subset the data: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&gt;   greater;     &gt;= greater or equal;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&lt;   less;           &lt;= less or equal;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== equal;        != not equal; 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Frames: Slicing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E3AD2D3-E201-4926-91BC-9A173A609D6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991080" y="2009160"/>
            <a:ext cx="10417680" cy="26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There are a number of ways to subset the Data Frame:</a:t>
            </a:r>
            <a:endParaRPr b="0" lang="en-IN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one or more columns</a:t>
            </a:r>
            <a:endParaRPr b="0" lang="en-IN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one or more rows</a:t>
            </a:r>
            <a:endParaRPr b="0" lang="en-IN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a subset of rows and columns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Rows and columns can be selected by their position or label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Frames: Slicing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BAC86CE4-0AEC-40B7-B6BE-8FBEDC55D8B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991080" y="2009160"/>
            <a:ext cx="104176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When selecting one column, it is possible to use single set of brackets, but the resulting object will be  a Series (not a DataFrame):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72" name="CustomShape 4"/>
          <p:cNvSpPr/>
          <p:nvPr/>
        </p:nvSpPr>
        <p:spPr>
          <a:xfrm>
            <a:off x="144000" y="3307320"/>
            <a:ext cx="1045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2f5597"/>
                </a:solidFill>
                <a:latin typeface="Courier New"/>
              </a:rPr>
              <a:t>In [ ]: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73" name="CustomShape 5"/>
          <p:cNvSpPr/>
          <p:nvPr/>
        </p:nvSpPr>
        <p:spPr>
          <a:xfrm>
            <a:off x="1648800" y="3321000"/>
            <a:ext cx="10267920" cy="639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#Select column salary: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df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[</a:t>
            </a:r>
            <a:r>
              <a:rPr b="0" lang="en-IN" sz="1800" spc="-1" strike="noStrike">
                <a:solidFill>
                  <a:srgbClr val="c00000"/>
                </a:solidFill>
                <a:latin typeface="Courier New"/>
              </a:rPr>
              <a:t>'salary'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]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4" name="CustomShape 6"/>
          <p:cNvSpPr/>
          <p:nvPr/>
        </p:nvSpPr>
        <p:spPr>
          <a:xfrm>
            <a:off x="984600" y="4078800"/>
            <a:ext cx="104176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When we need to select more than one column and/or make the output to be a DataFrame, we should use double brackets: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196560" y="4988880"/>
            <a:ext cx="1045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2f5597"/>
                </a:solidFill>
                <a:latin typeface="Courier New"/>
              </a:rPr>
              <a:t>In [ ]: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76" name="CustomShape 8"/>
          <p:cNvSpPr/>
          <p:nvPr/>
        </p:nvSpPr>
        <p:spPr>
          <a:xfrm>
            <a:off x="1642320" y="4988880"/>
            <a:ext cx="10267920" cy="639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#Select column salary: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df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[[</a:t>
            </a:r>
            <a:r>
              <a:rPr b="0" lang="en-IN" sz="1800" spc="-1" strike="noStrike">
                <a:solidFill>
                  <a:srgbClr val="c00000"/>
                </a:solidFill>
                <a:latin typeface="Courier New"/>
              </a:rPr>
              <a:t>'rank'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0" lang="en-IN" sz="1800" spc="-1" strike="noStrike">
                <a:solidFill>
                  <a:srgbClr val="c00000"/>
                </a:solidFill>
                <a:latin typeface="Courier New"/>
              </a:rPr>
              <a:t>'salary'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]]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Frames: Selecting rows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34DD9CE-C906-4805-AEA0-8E6CC1377ED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991080" y="2009160"/>
            <a:ext cx="104176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If we need to select a range of rows, we can specify the range using ":"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144000" y="3163320"/>
            <a:ext cx="1045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2f5597"/>
                </a:solidFill>
                <a:latin typeface="Courier New"/>
              </a:rPr>
              <a:t>In [ ]: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1648800" y="3168000"/>
            <a:ext cx="10267920" cy="639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#Select rows by their position: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df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[</a:t>
            </a:r>
            <a:r>
              <a:rPr b="0" lang="en-IN" sz="1800" spc="-1" strike="noStrike">
                <a:solidFill>
                  <a:srgbClr val="c00000"/>
                </a:solidFill>
                <a:latin typeface="Courier New"/>
              </a:rPr>
              <a:t>10:20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]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2" name="CustomShape 6"/>
          <p:cNvSpPr/>
          <p:nvPr/>
        </p:nvSpPr>
        <p:spPr>
          <a:xfrm>
            <a:off x="984600" y="4078800"/>
            <a:ext cx="1041768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Notice that the first row has a position 0, and the last value in the range is omitted: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So for 0:10 range the first 10 rows are returned with the positions starting with 0 and ending with 9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Frames: method loc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005C9B4-27FC-40C5-848A-17B4AB2D1B43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991080" y="2009160"/>
            <a:ext cx="104176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If we need to select a range of rows, using their labels we can use method loc: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203040" y="2919240"/>
            <a:ext cx="1045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2f5597"/>
                </a:solidFill>
                <a:latin typeface="Courier New"/>
              </a:rPr>
              <a:t>In [ ]: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87" name="CustomShape 5"/>
          <p:cNvSpPr/>
          <p:nvPr/>
        </p:nvSpPr>
        <p:spPr>
          <a:xfrm>
            <a:off x="1648800" y="2919240"/>
            <a:ext cx="10267920" cy="639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#Select rows by their labels: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df_sub.loc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[</a:t>
            </a:r>
            <a:r>
              <a:rPr b="0" lang="en-IN" sz="1800" spc="-1" strike="noStrike">
                <a:solidFill>
                  <a:srgbClr val="548235"/>
                </a:solidFill>
                <a:latin typeface="Courier New"/>
              </a:rPr>
              <a:t>10:20</a:t>
            </a:r>
            <a:r>
              <a:rPr b="0" lang="en-IN" sz="1800" spc="-1" strike="noStrike">
                <a:solidFill>
                  <a:srgbClr val="c00000"/>
                </a:solidFill>
                <a:latin typeface="Courier New"/>
              </a:rPr>
              <a:t>,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[</a:t>
            </a:r>
            <a:r>
              <a:rPr b="0" lang="en-IN" sz="1800" spc="-1" strike="noStrike">
                <a:solidFill>
                  <a:srgbClr val="c00000"/>
                </a:solidFill>
                <a:latin typeface="Courier New"/>
              </a:rPr>
              <a:t>'rank','sex','salary'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]]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8" name="CustomShape 6"/>
          <p:cNvSpPr/>
          <p:nvPr/>
        </p:nvSpPr>
        <p:spPr>
          <a:xfrm>
            <a:off x="231840" y="4044240"/>
            <a:ext cx="1045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c00000"/>
                </a:solidFill>
                <a:latin typeface="Courier New"/>
              </a:rPr>
              <a:t>Out[ ]: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89" name="Picture 2" descr=""/>
          <p:cNvPicPr/>
          <p:nvPr/>
        </p:nvPicPr>
        <p:blipFill>
          <a:blip r:embed="rId1"/>
          <a:stretch/>
        </p:blipFill>
        <p:spPr>
          <a:xfrm>
            <a:off x="1939320" y="3565800"/>
            <a:ext cx="2286000" cy="2552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Frames: method iloc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AFEFE498-3F4F-494C-82A3-CFEF257322D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991080" y="2009160"/>
            <a:ext cx="1041768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If we need to select a range of rows and/or columns, using their positions we can use method iloc: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203040" y="2919240"/>
            <a:ext cx="1045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2f5597"/>
                </a:solidFill>
                <a:latin typeface="Courier New"/>
              </a:rPr>
              <a:t>In [ ]: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1648800" y="2919240"/>
            <a:ext cx="10267920" cy="639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#Select rows by their labels: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df_sub.iloc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[</a:t>
            </a:r>
            <a:r>
              <a:rPr b="0" lang="en-IN" sz="1800" spc="-1" strike="noStrike">
                <a:solidFill>
                  <a:srgbClr val="548235"/>
                </a:solidFill>
                <a:latin typeface="Courier New"/>
              </a:rPr>
              <a:t>10:20</a:t>
            </a:r>
            <a:r>
              <a:rPr b="0" lang="en-IN" sz="1800" spc="-1" strike="noStrike">
                <a:solidFill>
                  <a:srgbClr val="c00000"/>
                </a:solidFill>
                <a:latin typeface="Courier New"/>
              </a:rPr>
              <a:t>,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[</a:t>
            </a:r>
            <a:r>
              <a:rPr b="0" lang="en-IN" sz="1800" spc="-1" strike="noStrike">
                <a:solidFill>
                  <a:srgbClr val="548235"/>
                </a:solidFill>
                <a:latin typeface="Courier New"/>
              </a:rPr>
              <a:t>0, 3, 4, 5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]]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179640" y="4044240"/>
            <a:ext cx="1045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c00000"/>
                </a:solidFill>
                <a:latin typeface="Courier New"/>
              </a:rPr>
              <a:t>Out[ ]: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296" name="Picture 2" descr=""/>
          <p:cNvPicPr/>
          <p:nvPr/>
        </p:nvPicPr>
        <p:blipFill>
          <a:blip r:embed="rId1"/>
          <a:stretch/>
        </p:blipFill>
        <p:spPr>
          <a:xfrm>
            <a:off x="1648800" y="3612960"/>
            <a:ext cx="2400120" cy="313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Python Libraries for Data 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Many popular Python toolboxes/libraries: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NumPy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SciPy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Pandas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SciKit-Learn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Visualization libraries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matplotlib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Seaborn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                                                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FBCE555-9765-4499-AB9B-3841F1551E9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Frames: method iloc (summary)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FE8057F-6E15-4437-9D0E-4C254B7705A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838080" y="1797120"/>
            <a:ext cx="10267920" cy="118764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df.iloc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[</a:t>
            </a:r>
            <a:r>
              <a:rPr b="0" lang="en-IN" sz="1800" spc="-1" strike="noStrike">
                <a:solidFill>
                  <a:srgbClr val="548235"/>
                </a:solidFill>
                <a:latin typeface="Courier New"/>
              </a:rPr>
              <a:t>0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]  </a:t>
            </a: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 First row of a data frame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df.iloc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[</a:t>
            </a:r>
            <a:r>
              <a:rPr b="0" i="1" lang="en-IN" sz="1800" spc="-1" strike="noStrike">
                <a:solidFill>
                  <a:srgbClr val="548235"/>
                </a:solidFill>
                <a:latin typeface="Courier New"/>
              </a:rPr>
              <a:t>i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]  </a:t>
            </a: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#(i+1)th row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df.iloc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[</a:t>
            </a:r>
            <a:r>
              <a:rPr b="0" lang="en-IN" sz="1800" spc="-1" strike="noStrike">
                <a:solidFill>
                  <a:srgbClr val="548235"/>
                </a:solidFill>
                <a:latin typeface="Courier New"/>
              </a:rPr>
              <a:t>-1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] </a:t>
            </a: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 Last row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834840" y="3269160"/>
            <a:ext cx="10267920" cy="91332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df.iloc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[:, </a:t>
            </a:r>
            <a:r>
              <a:rPr b="0" lang="en-IN" sz="1800" spc="-1" strike="noStrike">
                <a:solidFill>
                  <a:srgbClr val="548235"/>
                </a:solidFill>
                <a:latin typeface="Courier New"/>
              </a:rPr>
              <a:t>0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]  </a:t>
            </a: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 First column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df.iloc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[:, </a:t>
            </a:r>
            <a:r>
              <a:rPr b="0" lang="en-IN" sz="1800" spc="-1" strike="noStrike">
                <a:solidFill>
                  <a:srgbClr val="548235"/>
                </a:solidFill>
                <a:latin typeface="Courier New"/>
              </a:rPr>
              <a:t>-1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] </a:t>
            </a: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 Last column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834840" y="4588920"/>
            <a:ext cx="10267920" cy="173628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df.iloc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[</a:t>
            </a:r>
            <a:r>
              <a:rPr b="0" lang="en-IN" sz="1800" spc="-1" strike="noStrike">
                <a:solidFill>
                  <a:srgbClr val="548235"/>
                </a:solidFill>
                <a:latin typeface="Courier New"/>
              </a:rPr>
              <a:t>0:7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]       </a:t>
            </a: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#First 7 rows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df.iloc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[</a:t>
            </a:r>
            <a:r>
              <a:rPr b="0" i="1" lang="en-IN" sz="1800" spc="-1" strike="noStrike">
                <a:solidFill>
                  <a:srgbClr val="548235"/>
                </a:solidFill>
                <a:latin typeface="Courier New"/>
              </a:rPr>
              <a:t>:, 0:2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]    </a:t>
            </a: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#First 2 columns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df.iloc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[</a:t>
            </a:r>
            <a:r>
              <a:rPr b="0" i="1" lang="en-IN" sz="1800" spc="-1" strike="noStrike">
                <a:solidFill>
                  <a:srgbClr val="548235"/>
                </a:solidFill>
                <a:latin typeface="Courier New"/>
              </a:rPr>
              <a:t>1:3, 0:2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]  </a:t>
            </a: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#Second through third rows and first 2 columns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df.iloc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[[</a:t>
            </a:r>
            <a:r>
              <a:rPr b="0" i="1" lang="en-IN" sz="1800" spc="-1" strike="noStrike">
                <a:solidFill>
                  <a:srgbClr val="548235"/>
                </a:solidFill>
                <a:latin typeface="Courier New"/>
              </a:rPr>
              <a:t>0,5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]</a:t>
            </a:r>
            <a:r>
              <a:rPr b="0" i="1" lang="en-IN" sz="1800" spc="-1" strike="noStrike">
                <a:solidFill>
                  <a:srgbClr val="548235"/>
                </a:solidFill>
                <a:latin typeface="Courier New"/>
              </a:rPr>
              <a:t>, 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[</a:t>
            </a:r>
            <a:r>
              <a:rPr b="0" i="1" lang="en-IN" sz="1800" spc="-1" strike="noStrike">
                <a:solidFill>
                  <a:srgbClr val="548235"/>
                </a:solidFill>
                <a:latin typeface="Courier New"/>
              </a:rPr>
              <a:t>1,3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]]  </a:t>
            </a: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#1</a:t>
            </a:r>
            <a:r>
              <a:rPr b="0" i="1" lang="en-IN" sz="1800" spc="-1" strike="noStrike" baseline="30000">
                <a:solidFill>
                  <a:srgbClr val="2e75b6"/>
                </a:solidFill>
                <a:latin typeface="Courier New"/>
              </a:rPr>
              <a:t>st</a:t>
            </a: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 and 6</a:t>
            </a:r>
            <a:r>
              <a:rPr b="0" i="1" lang="en-IN" sz="1800" spc="-1" strike="noStrike" baseline="30000">
                <a:solidFill>
                  <a:srgbClr val="2e75b6"/>
                </a:solidFill>
                <a:latin typeface="Courier New"/>
              </a:rPr>
              <a:t>th</a:t>
            </a: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 rows and 2</a:t>
            </a:r>
            <a:r>
              <a:rPr b="0" i="1" lang="en-IN" sz="1800" spc="-1" strike="noStrike" baseline="30000">
                <a:solidFill>
                  <a:srgbClr val="2e75b6"/>
                </a:solidFill>
                <a:latin typeface="Courier New"/>
              </a:rPr>
              <a:t>nd</a:t>
            </a: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 and 4</a:t>
            </a:r>
            <a:r>
              <a:rPr b="0" i="1" lang="en-IN" sz="1800" spc="-1" strike="noStrike" baseline="30000">
                <a:solidFill>
                  <a:srgbClr val="2e75b6"/>
                </a:solidFill>
                <a:latin typeface="Courier New"/>
              </a:rPr>
              <a:t>th</a:t>
            </a: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 columns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Frames: Sorting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C88F97D-1C9D-4AFF-AA90-630BE179216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1030320" y="1728000"/>
            <a:ext cx="104176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We can sort the data by a value in the column. By default the sorting will occur in ascending order and a new data frame is return.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203040" y="3147840"/>
            <a:ext cx="1045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2f5597"/>
                </a:solidFill>
                <a:latin typeface="Courier New"/>
              </a:rPr>
              <a:t>In [ ]: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06" name="CustomShape 5"/>
          <p:cNvSpPr/>
          <p:nvPr/>
        </p:nvSpPr>
        <p:spPr>
          <a:xfrm>
            <a:off x="1648800" y="3147840"/>
            <a:ext cx="10267920" cy="91332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2e75b6"/>
                </a:solidFill>
                <a:latin typeface="Courier New"/>
              </a:rPr>
              <a:t># Create a new data frame from the original sorted by the column Salary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3b3838"/>
                </a:solidFill>
                <a:latin typeface="Courier New"/>
              </a:rPr>
              <a:t>df_sorted = df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.sort_values( by</a:t>
            </a:r>
            <a:r>
              <a:rPr b="0" lang="en-IN" sz="1800" spc="-1" strike="noStrike">
                <a:solidFill>
                  <a:srgbClr val="548235"/>
                </a:solidFill>
                <a:latin typeface="Courier New"/>
              </a:rPr>
              <a:t> =</a:t>
            </a:r>
            <a:r>
              <a:rPr b="0" lang="en-IN" sz="1800" spc="-1" strike="noStrike">
                <a:solidFill>
                  <a:srgbClr val="c00000"/>
                </a:solidFill>
                <a:latin typeface="Courier New"/>
              </a:rPr>
              <a:t>'service'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df_sorted.head()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7" name="CustomShape 6"/>
          <p:cNvSpPr/>
          <p:nvPr/>
        </p:nvSpPr>
        <p:spPr>
          <a:xfrm>
            <a:off x="231840" y="4272840"/>
            <a:ext cx="10453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c00000"/>
                </a:solidFill>
                <a:latin typeface="Courier New"/>
              </a:rPr>
              <a:t>Out[ ]: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308" name="Picture 4" descr=""/>
          <p:cNvPicPr/>
          <p:nvPr/>
        </p:nvPicPr>
        <p:blipFill>
          <a:blip r:embed="rId1"/>
          <a:stretch/>
        </p:blipFill>
        <p:spPr>
          <a:xfrm>
            <a:off x="1648800" y="4379040"/>
            <a:ext cx="3566160" cy="166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Frames: Sorting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8A225A0-F864-4399-9D4B-19033AB9B55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991080" y="2009160"/>
            <a:ext cx="10417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We can sort the data using 2 or more columns: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-77400" y="2566080"/>
            <a:ext cx="1084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2f5597"/>
                </a:solidFill>
                <a:latin typeface="Courier New"/>
              </a:rPr>
              <a:t>In [ ]: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1368360" y="2566080"/>
            <a:ext cx="10653480" cy="60804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3b3838"/>
                </a:solidFill>
                <a:latin typeface="Courier New"/>
              </a:rPr>
              <a:t>df_sorted = df</a:t>
            </a:r>
            <a:r>
              <a:rPr b="0" lang="en-IN" sz="1600" spc="-1" strike="noStrike">
                <a:solidFill>
                  <a:srgbClr val="000000"/>
                </a:solidFill>
                <a:latin typeface="Courier New"/>
              </a:rPr>
              <a:t>.sort_values( by</a:t>
            </a:r>
            <a:r>
              <a:rPr b="0" lang="en-IN" sz="1600" spc="-1" strike="noStrike">
                <a:solidFill>
                  <a:srgbClr val="548235"/>
                </a:solidFill>
                <a:latin typeface="Courier New"/>
              </a:rPr>
              <a:t> =[</a:t>
            </a:r>
            <a:r>
              <a:rPr b="0" lang="en-IN" sz="1600" spc="-1" strike="noStrike">
                <a:solidFill>
                  <a:srgbClr val="c00000"/>
                </a:solidFill>
                <a:latin typeface="Courier New"/>
              </a:rPr>
              <a:t>'service'</a:t>
            </a:r>
            <a:r>
              <a:rPr b="0" lang="en-IN" sz="16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0" lang="en-IN" sz="1600" spc="-1" strike="noStrike">
                <a:solidFill>
                  <a:srgbClr val="c00000"/>
                </a:solidFill>
                <a:latin typeface="Courier New"/>
              </a:rPr>
              <a:t> 'salary</a:t>
            </a:r>
            <a:r>
              <a:rPr b="0" lang="en-IN" sz="1600" spc="-1" strike="noStrike">
                <a:solidFill>
                  <a:srgbClr val="000000"/>
                </a:solidFill>
                <a:latin typeface="Courier New"/>
              </a:rPr>
              <a:t>'], ascending = [</a:t>
            </a:r>
            <a:r>
              <a:rPr b="1" lang="en-IN" sz="1600" spc="-1" strike="noStrike">
                <a:solidFill>
                  <a:srgbClr val="548235"/>
                </a:solidFill>
                <a:latin typeface="Courier New"/>
              </a:rPr>
              <a:t>True</a:t>
            </a:r>
            <a:r>
              <a:rPr b="0" lang="en-IN" sz="16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0" lang="en-IN" sz="1600" spc="-1" strike="noStrike">
                <a:solidFill>
                  <a:srgbClr val="c00000"/>
                </a:solidFill>
                <a:latin typeface="Courier New"/>
              </a:rPr>
              <a:t> </a:t>
            </a:r>
            <a:r>
              <a:rPr b="1" lang="en-IN" sz="1600" spc="-1" strike="noStrike">
                <a:solidFill>
                  <a:srgbClr val="548235"/>
                </a:solidFill>
                <a:latin typeface="Courier New"/>
              </a:rPr>
              <a:t>False</a:t>
            </a:r>
            <a:r>
              <a:rPr b="0" lang="en-IN" sz="1600" spc="-1" strike="noStrike">
                <a:solidFill>
                  <a:srgbClr val="000000"/>
                </a:solidFill>
                <a:latin typeface="Courier New"/>
              </a:rPr>
              <a:t>])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df_sorted.head(</a:t>
            </a:r>
            <a:r>
              <a:rPr b="0" lang="en-IN" sz="1800" spc="-1" strike="noStrike">
                <a:solidFill>
                  <a:srgbClr val="548235"/>
                </a:solidFill>
                <a:latin typeface="Courier New"/>
              </a:rPr>
              <a:t>10</a:t>
            </a:r>
            <a:r>
              <a:rPr b="0" lang="en-IN" sz="18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-48960" y="3691080"/>
            <a:ext cx="1084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c00000"/>
                </a:solidFill>
                <a:latin typeface="Courier New"/>
              </a:rPr>
              <a:t>Out[ ]: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315" name="Picture 2" descr=""/>
          <p:cNvPicPr/>
          <p:nvPr/>
        </p:nvPicPr>
        <p:blipFill>
          <a:blip r:embed="rId1"/>
          <a:stretch/>
        </p:blipFill>
        <p:spPr>
          <a:xfrm>
            <a:off x="1368360" y="3578760"/>
            <a:ext cx="3642480" cy="310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Missing Values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D495061-B6C5-474E-837B-E822DF4118CA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991080" y="1770120"/>
            <a:ext cx="10417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Missing values are marked as NaN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-77400" y="2327040"/>
            <a:ext cx="1084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2f5597"/>
                </a:solidFill>
                <a:latin typeface="Courier New"/>
              </a:rPr>
              <a:t>In [ ]: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20" name="CustomShape 5"/>
          <p:cNvSpPr/>
          <p:nvPr/>
        </p:nvSpPr>
        <p:spPr>
          <a:xfrm>
            <a:off x="1368360" y="2327040"/>
            <a:ext cx="10653480" cy="57708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548235"/>
                </a:solidFill>
                <a:latin typeface="Courier New"/>
              </a:rPr>
              <a:t># Read a dataset with missing values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3b3838"/>
                </a:solidFill>
                <a:latin typeface="Courier New"/>
              </a:rPr>
              <a:t>flights = pd.read_csv(</a:t>
            </a:r>
            <a:r>
              <a:rPr b="0" lang="en-IN" sz="1600" spc="-1" strike="noStrike">
                <a:solidFill>
                  <a:srgbClr val="c00000"/>
                </a:solidFill>
                <a:latin typeface="Courier New"/>
              </a:rPr>
              <a:t>"http://rcs.bu.edu/examples/python/data_analysis/flights.csv"</a:t>
            </a:r>
            <a:r>
              <a:rPr b="0" lang="en-IN" sz="1600" spc="-1" strike="noStrike">
                <a:solidFill>
                  <a:srgbClr val="3b3838"/>
                </a:solidFill>
                <a:latin typeface="Courier New"/>
              </a:rPr>
              <a:t>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21" name="CustomShape 6"/>
          <p:cNvSpPr/>
          <p:nvPr/>
        </p:nvSpPr>
        <p:spPr>
          <a:xfrm>
            <a:off x="-91440" y="3237840"/>
            <a:ext cx="1084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2f5597"/>
                </a:solidFill>
                <a:latin typeface="Courier New"/>
              </a:rPr>
              <a:t>In [ ]: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22" name="CustomShape 7"/>
          <p:cNvSpPr/>
          <p:nvPr/>
        </p:nvSpPr>
        <p:spPr>
          <a:xfrm>
            <a:off x="1354680" y="3237840"/>
            <a:ext cx="10653480" cy="57708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548235"/>
                </a:solidFill>
                <a:latin typeface="Courier New"/>
              </a:rPr>
              <a:t># Select the rows that have at least one missing value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3b3838"/>
                </a:solidFill>
                <a:latin typeface="Courier New"/>
              </a:rPr>
              <a:t>flights[flights.isnull().any(axis=1)].head()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23" name="CustomShape 8"/>
          <p:cNvSpPr/>
          <p:nvPr/>
        </p:nvSpPr>
        <p:spPr>
          <a:xfrm>
            <a:off x="-79920" y="3992400"/>
            <a:ext cx="1084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c00000"/>
                </a:solidFill>
                <a:latin typeface="Courier New"/>
              </a:rPr>
              <a:t>Out[ ]: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324" name="Picture 2" descr=""/>
          <p:cNvPicPr/>
          <p:nvPr/>
        </p:nvPicPr>
        <p:blipFill>
          <a:blip r:embed="rId1"/>
          <a:stretch/>
        </p:blipFill>
        <p:spPr>
          <a:xfrm>
            <a:off x="1354680" y="4079880"/>
            <a:ext cx="8740440" cy="173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Missing Values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0077FB6-3D99-49FA-8326-79F1F114F50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991080" y="1368000"/>
            <a:ext cx="104176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There are a number of methods to deal with missing values in the data frame: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328" name="Table 4"/>
          <p:cNvGraphicFramePr/>
          <p:nvPr/>
        </p:nvGraphicFramePr>
        <p:xfrm>
          <a:off x="927720" y="2418480"/>
          <a:ext cx="8430840" cy="4165200"/>
        </p:xfrm>
        <a:graphic>
          <a:graphicData uri="http://schemas.openxmlformats.org/drawingml/2006/table">
            <a:tbl>
              <a:tblPr/>
              <a:tblGrid>
                <a:gridCol w="2564640"/>
                <a:gridCol w="5866200"/>
              </a:tblGrid>
              <a:tr h="5396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df.method()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451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dropna()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Drop missing observations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51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dropna(how='all')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Drop observations where all cells is NA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dropna(axis=1, how='all')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Drop column if all the values are missing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dropna(thresh = 5)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Drop rows that contain less than 5 non-missing values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6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fillna(0)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Replace missing values with zeros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68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isnull()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True if the value is missing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66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notnull()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Returns True for non-missing values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Missing Values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9030BE8-7605-487E-B81C-44CAAA6E900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991080" y="1770120"/>
            <a:ext cx="10417680" cy="301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When summing the data, missing values will be treated as zero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If all values are missing, the sum will be equal to NaN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cumsum() and cumprod() methods ignore missing values but preserve them in the resulting arrays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Missing values in GroupBy method are excluded (just like in R)</a:t>
            </a:r>
            <a:endParaRPr b="0" lang="en-IN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Many descriptive statistics methods have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skipna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option to control if missing data should be excluded . This value is set to </a:t>
            </a:r>
            <a:r>
              <a:rPr b="0" i="1" lang="en-IN" sz="2400" spc="-1" strike="noStrike">
                <a:solidFill>
                  <a:srgbClr val="000000"/>
                </a:solidFill>
                <a:latin typeface="Calibri"/>
              </a:rPr>
              <a:t>True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by default (unlike R)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Aggregation Functions in Pandas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B8723D6-CB53-47E2-A322-ADBE781F0AA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991080" y="1770120"/>
            <a:ext cx="1041768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Aggregation - computing a summary statistic about each group, i.e.</a:t>
            </a:r>
            <a:endParaRPr b="0" lang="en-IN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compute group sums or means</a:t>
            </a:r>
            <a:endParaRPr b="0" lang="en-IN" sz="24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compute group sizes/counts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Common aggregation functions: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min, max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count, sum, prod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mean, median, mode, mad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std, var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Aggregation Functions in Pandas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32E7AF7-7FE8-4D24-BE41-773700D93558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991080" y="1770120"/>
            <a:ext cx="104176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agg() method are useful when multiple statistics are computed per column: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-117720" y="2947320"/>
            <a:ext cx="1084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2f5597"/>
                </a:solidFill>
                <a:latin typeface="Courier New"/>
              </a:rPr>
              <a:t>In [ ]: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1368000" y="2978280"/>
            <a:ext cx="10653480" cy="33372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3b3838"/>
                </a:solidFill>
                <a:latin typeface="Courier New"/>
              </a:rPr>
              <a:t>flights[[</a:t>
            </a:r>
            <a:r>
              <a:rPr b="0" lang="en-IN" sz="1600" spc="-1" strike="noStrike">
                <a:solidFill>
                  <a:srgbClr val="c00000"/>
                </a:solidFill>
                <a:latin typeface="Courier New"/>
              </a:rPr>
              <a:t>'dep_delay'</a:t>
            </a:r>
            <a:r>
              <a:rPr b="0" lang="en-IN" sz="1600" spc="-1" strike="noStrike">
                <a:solidFill>
                  <a:srgbClr val="3b3838"/>
                </a:solidFill>
                <a:latin typeface="Courier New"/>
              </a:rPr>
              <a:t>,</a:t>
            </a:r>
            <a:r>
              <a:rPr b="0" lang="en-IN" sz="1600" spc="-1" strike="noStrike">
                <a:solidFill>
                  <a:srgbClr val="c00000"/>
                </a:solidFill>
                <a:latin typeface="Courier New"/>
              </a:rPr>
              <a:t>'arr_delay'</a:t>
            </a:r>
            <a:r>
              <a:rPr b="0" lang="en-IN" sz="1600" spc="-1" strike="noStrike">
                <a:solidFill>
                  <a:srgbClr val="3b3838"/>
                </a:solidFill>
                <a:latin typeface="Courier New"/>
              </a:rPr>
              <a:t>]].agg([</a:t>
            </a:r>
            <a:r>
              <a:rPr b="0" lang="en-IN" sz="1600" spc="-1" strike="noStrike">
                <a:solidFill>
                  <a:srgbClr val="c00000"/>
                </a:solidFill>
                <a:latin typeface="Courier New"/>
              </a:rPr>
              <a:t>'min'</a:t>
            </a:r>
            <a:r>
              <a:rPr b="0" lang="en-IN" sz="1600" spc="-1" strike="noStrike">
                <a:solidFill>
                  <a:srgbClr val="3b3838"/>
                </a:solidFill>
                <a:latin typeface="Courier New"/>
              </a:rPr>
              <a:t>,</a:t>
            </a:r>
            <a:r>
              <a:rPr b="0" lang="en-IN" sz="1600" spc="-1" strike="noStrike">
                <a:solidFill>
                  <a:srgbClr val="c00000"/>
                </a:solidFill>
                <a:latin typeface="Courier New"/>
              </a:rPr>
              <a:t>'mean'</a:t>
            </a:r>
            <a:r>
              <a:rPr b="0" lang="en-IN" sz="1600" spc="-1" strike="noStrike">
                <a:solidFill>
                  <a:srgbClr val="3b3838"/>
                </a:solidFill>
                <a:latin typeface="Courier New"/>
              </a:rPr>
              <a:t>,</a:t>
            </a:r>
            <a:r>
              <a:rPr b="0" lang="en-IN" sz="1600" spc="-1" strike="noStrike">
                <a:solidFill>
                  <a:srgbClr val="c00000"/>
                </a:solidFill>
                <a:latin typeface="Courier New"/>
              </a:rPr>
              <a:t>'max'</a:t>
            </a:r>
            <a:r>
              <a:rPr b="0" lang="en-IN" sz="1600" spc="-1" strike="noStrike">
                <a:solidFill>
                  <a:srgbClr val="3b3838"/>
                </a:solidFill>
                <a:latin typeface="Courier New"/>
              </a:rPr>
              <a:t>])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40" name="CustomShape 6"/>
          <p:cNvSpPr/>
          <p:nvPr/>
        </p:nvSpPr>
        <p:spPr>
          <a:xfrm>
            <a:off x="98280" y="4032000"/>
            <a:ext cx="1084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c00000"/>
                </a:solidFill>
                <a:latin typeface="Courier New"/>
              </a:rPr>
              <a:t>Out[ ]: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341" name="Picture 2" descr=""/>
          <p:cNvPicPr/>
          <p:nvPr/>
        </p:nvPicPr>
        <p:blipFill>
          <a:blip r:embed="rId1"/>
          <a:stretch/>
        </p:blipFill>
        <p:spPr>
          <a:xfrm>
            <a:off x="2016000" y="3888000"/>
            <a:ext cx="2533680" cy="1476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Basic Descriptive Statistics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F5F2BF76-508E-43E5-A90C-774FEC31417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graphicFrame>
        <p:nvGraphicFramePr>
          <p:cNvPr id="344" name="Table 3"/>
          <p:cNvGraphicFramePr/>
          <p:nvPr/>
        </p:nvGraphicFramePr>
        <p:xfrm>
          <a:off x="838080" y="1690560"/>
          <a:ext cx="8430840" cy="4165200"/>
        </p:xfrm>
        <a:graphic>
          <a:graphicData uri="http://schemas.openxmlformats.org/drawingml/2006/table">
            <a:tbl>
              <a:tblPr/>
              <a:tblGrid>
                <a:gridCol w="2564640"/>
                <a:gridCol w="5866200"/>
              </a:tblGrid>
              <a:tr h="536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df.method()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describe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Basic statistics (count, mean, std, min, quantiles, max)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485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min, max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Minimum and maximum values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22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mean, median, mode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Arithmetic average, median and mode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503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var, std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Variance and standard deviation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032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 error of mean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465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skew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Sample skewness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636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kurt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kurtosis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Graphics to explore the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4A8B1468-CCE7-4FD0-A46F-1EA01DD4FAC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991080" y="3993840"/>
            <a:ext cx="104176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To show graphs within Python notebook include inline directive: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48" name="CustomShape 4"/>
          <p:cNvSpPr/>
          <p:nvPr/>
        </p:nvSpPr>
        <p:spPr>
          <a:xfrm>
            <a:off x="-77400" y="4893480"/>
            <a:ext cx="1084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       </a:t>
            </a:r>
            <a:r>
              <a:rPr b="0" lang="en-IN" sz="1600" spc="-1" strike="noStrike">
                <a:solidFill>
                  <a:srgbClr val="2f5597"/>
                </a:solidFill>
                <a:latin typeface="Courier New"/>
              </a:rPr>
              <a:t>In [ ]: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49" name="CustomShape 5"/>
          <p:cNvSpPr/>
          <p:nvPr/>
        </p:nvSpPr>
        <p:spPr>
          <a:xfrm>
            <a:off x="1368360" y="4893480"/>
            <a:ext cx="10653480" cy="33372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7030a0"/>
                </a:solidFill>
                <a:latin typeface="Courier New"/>
              </a:rPr>
              <a:t>%</a:t>
            </a:r>
            <a:r>
              <a:rPr b="0" lang="en-IN" sz="1600" spc="-1" strike="noStrike">
                <a:solidFill>
                  <a:srgbClr val="3b3838"/>
                </a:solidFill>
                <a:latin typeface="Courier New"/>
              </a:rPr>
              <a:t>matplotlib inline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50" name="CustomShape 6"/>
          <p:cNvSpPr/>
          <p:nvPr/>
        </p:nvSpPr>
        <p:spPr>
          <a:xfrm>
            <a:off x="991080" y="1931400"/>
            <a:ext cx="8817480" cy="18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Seaborn package is built on matplotlib but provides high level interface for drawing attractive statistical graphics, similar to ggplot2 library in R. It specifically targets statistical data visualization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Python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Libraries for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Data 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NumPy: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introduces objects for multidimensional arrays and matrices, as well as functions that allow to easily perform advanced mathematical and statistical operations on those objects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provides vectorization of mathematical operations on arrays and matrices which significantly improves the performance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many other python libraries are built on NumPy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023CE93-2A0C-4A34-8849-F50FBDC0F785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51" name="Picture 2" descr=""/>
          <p:cNvPicPr/>
          <p:nvPr/>
        </p:nvPicPr>
        <p:blipFill>
          <a:blip r:embed="rId1"/>
          <a:stretch/>
        </p:blipFill>
        <p:spPr>
          <a:xfrm>
            <a:off x="4536000" y="5755320"/>
            <a:ext cx="1714320" cy="580680"/>
          </a:xfrm>
          <a:prstGeom prst="rect">
            <a:avLst/>
          </a:prstGeom>
          <a:ln>
            <a:noFill/>
          </a:ln>
        </p:spPr>
      </p:pic>
      <p:sp>
        <p:nvSpPr>
          <p:cNvPr id="152" name="CustomShape 4"/>
          <p:cNvSpPr/>
          <p:nvPr/>
        </p:nvSpPr>
        <p:spPr>
          <a:xfrm>
            <a:off x="838080" y="5807520"/>
            <a:ext cx="4455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Link: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http://www.numpy.org/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Graphics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39CC5F3-EB4E-40F8-9CE0-89E12003195E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991080" y="1931400"/>
            <a:ext cx="8817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354" name="Table 4"/>
          <p:cNvGraphicFramePr/>
          <p:nvPr/>
        </p:nvGraphicFramePr>
        <p:xfrm>
          <a:off x="838080" y="1690560"/>
          <a:ext cx="7729560" cy="4250160"/>
        </p:xfrm>
        <a:graphic>
          <a:graphicData uri="http://schemas.openxmlformats.org/drawingml/2006/table">
            <a:tbl>
              <a:tblPr/>
              <a:tblGrid>
                <a:gridCol w="1555920"/>
                <a:gridCol w="6174000"/>
              </a:tblGrid>
              <a:tr h="457560">
                <a:tc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IN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distplot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histogram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barplot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estimate of central tendency for a numeric variable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6404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violinplot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similar to boxplot, also shows the probability density of the data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jointplot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Scatterplot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regplot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Regression plot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pairplot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Pairplot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boxplot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boxplot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swarmplot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categorical scatterplot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factorplot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General categorical plot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5b9bd5"/>
                      </a:solidFill>
                    </a:lnL>
                    <a:lnR w="12240">
                      <a:solidFill>
                        <a:srgbClr val="5b9bd5"/>
                      </a:solidFill>
                    </a:lnR>
                    <a:lnT w="12240">
                      <a:solidFill>
                        <a:srgbClr val="5b9bd5"/>
                      </a:solidFill>
                    </a:lnT>
                    <a:lnB w="12240">
                      <a:solidFill>
                        <a:srgbClr val="5b9bd5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860760" y="7200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Basic statistical 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C282FA8-AA82-47AD-88A6-9B02EEDC27D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991080" y="1931400"/>
            <a:ext cx="8817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1008000" y="1178280"/>
            <a:ext cx="881748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statsmodel and scikit-learn - both have a number of function for statistical analysis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The first one is mostly used for regular analysis using R style formulas, while   scikit-learn is more tailored for Machine Learning.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statsmodels: </a:t>
            </a:r>
            <a:endParaRPr b="0" lang="en-IN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linear regressions</a:t>
            </a:r>
            <a:endParaRPr b="0" lang="en-IN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ANOVA tests</a:t>
            </a:r>
            <a:endParaRPr b="0" lang="en-IN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hypothesis testings</a:t>
            </a:r>
            <a:endParaRPr b="0" lang="en-IN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many more ...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scikit-learn:</a:t>
            </a:r>
            <a:endParaRPr b="0" lang="en-IN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kmeans</a:t>
            </a:r>
            <a:endParaRPr b="0" lang="en-IN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support vector machines</a:t>
            </a:r>
            <a:endParaRPr b="0" lang="en-IN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random forests</a:t>
            </a:r>
            <a:endParaRPr b="0" lang="en-IN" sz="1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many more ...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See examples in the Tutorial Notebook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Python Libraries for Data 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SciPy: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collection of algorithms for linear algebra, differential equations, numerical integration, optimization, statistics and more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part of SciPy Stack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built on NumPy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3D5F2DB-7015-42B7-9111-1F0C90105D1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56" name="Picture 4" descr=""/>
          <p:cNvPicPr/>
          <p:nvPr/>
        </p:nvPicPr>
        <p:blipFill>
          <a:blip r:embed="rId1"/>
          <a:srcRect l="1043" t="0" r="41254" b="0"/>
          <a:stretch/>
        </p:blipFill>
        <p:spPr>
          <a:xfrm>
            <a:off x="5184000" y="5739120"/>
            <a:ext cx="1788840" cy="524880"/>
          </a:xfrm>
          <a:prstGeom prst="rect">
            <a:avLst/>
          </a:prstGeom>
          <a:ln>
            <a:noFill/>
          </a:ln>
        </p:spPr>
      </p:pic>
      <p:sp>
        <p:nvSpPr>
          <p:cNvPr id="157" name="CustomShape 4"/>
          <p:cNvSpPr/>
          <p:nvPr/>
        </p:nvSpPr>
        <p:spPr>
          <a:xfrm>
            <a:off x="838080" y="5807520"/>
            <a:ext cx="565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Link: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https://www.scipy.org/scipylib/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Python Libraries for Data 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Pandas: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adds data structures and tools designed to work with table-like data (similar to Series and Data Frames in R)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provides tools for data manipulation: reshaping, merging, sorting, slicing, aggregation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allows handling missing data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1E95F89-2BBD-45F5-8942-1ABFE4BA130E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838080" y="5807520"/>
            <a:ext cx="565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Link: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http://pandas.pydata.org/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62" name="Picture 2" descr=""/>
          <p:cNvPicPr/>
          <p:nvPr/>
        </p:nvPicPr>
        <p:blipFill>
          <a:blip r:embed="rId2"/>
          <a:stretch/>
        </p:blipFill>
        <p:spPr>
          <a:xfrm>
            <a:off x="4680000" y="5807520"/>
            <a:ext cx="3317760" cy="69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1960" y="5807520"/>
            <a:ext cx="565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Link: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http://scikit-learn.org/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Python Libraries for Data 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SciKit-Learn: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provides machine learning algorithms: classification, regression, clustering, model validation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built on NumPy, SciPy and matplotlib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2721057-DB29-4204-B3C2-2D67DFEE10FD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67" name="Picture 2" descr=""/>
          <p:cNvPicPr/>
          <p:nvPr/>
        </p:nvPicPr>
        <p:blipFill>
          <a:blip r:embed="rId2"/>
          <a:stretch/>
        </p:blipFill>
        <p:spPr>
          <a:xfrm>
            <a:off x="4320000" y="5760000"/>
            <a:ext cx="1523520" cy="55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1960" y="151200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matplotlib: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python 2D plotting library which produces publication quality figures in a variety of hardcopy formats 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set of functionalities similar to those of MATLAB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line plots, scatter plots, barcharts, histograms, pie charts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relatively low-level; some effort needed to create advanced visualization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31960" y="5807520"/>
            <a:ext cx="565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Link: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https://matplotlib.org/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Python Libraries for Data 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0906605-8447-4183-A2A3-70440A1A7D8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72" name="Picture 9" descr=""/>
          <p:cNvPicPr/>
          <p:nvPr/>
        </p:nvPicPr>
        <p:blipFill>
          <a:blip r:embed="rId2"/>
          <a:stretch/>
        </p:blipFill>
        <p:spPr>
          <a:xfrm>
            <a:off x="4368960" y="5807520"/>
            <a:ext cx="2183040" cy="49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Seaborn: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based on matplotlib 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provides high level interface for drawing attractive statistical graphics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Similar (in style) to the popular ggplot2 library in 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31960" y="5807520"/>
            <a:ext cx="565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Link: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1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https://seaborn.pydata.org/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Python Libraries for Data Analysis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FEDD7FF-B138-4E03-A5B4-A583A138B6B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3474</TotalTime>
  <Application>LibreOffice/6.0.7.3$Linux_X86_64 LibreOffice_project/00m0$Build-3</Application>
  <Words>2507</Words>
  <Paragraphs>480</Paragraphs>
  <Company>Boston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2017-08-29T17:00:17Z</dcterms:created>
  <dc:creator>Oleinik, Katia</dc:creator>
  <dc:description/>
  <dc:language>en-IN</dc:language>
  <cp:lastModifiedBy/>
  <dcterms:modified xsi:type="dcterms:W3CDTF">2021-06-19T14:07:01Z</dcterms:modified>
  <cp:revision>96</cp:revision>
  <dc:subject/>
  <dc:title>Python for Data Analysis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Boston University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47</vt:i4>
  </property>
</Properties>
</file>