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5FEC-4B27-44C8-B062-AFC827804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C8A866-243B-438A-A9CA-779742BF8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2509B6-00B3-4192-8D68-4A32C0386544}"/>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5" name="Footer Placeholder 4">
            <a:extLst>
              <a:ext uri="{FF2B5EF4-FFF2-40B4-BE49-F238E27FC236}">
                <a16:creationId xmlns:a16="http://schemas.microsoft.com/office/drawing/2014/main" id="{A864ED13-C571-4E63-9CF7-4F59ED28B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3CBE3-4EAE-404A-A549-EF5E40144D77}"/>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351820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D1C2-4CF7-4CE3-933C-93412C9478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37E438-06A4-4EA3-B53C-331258581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A93F97-BF44-4E9F-B730-54992CDB5CCF}"/>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5" name="Footer Placeholder 4">
            <a:extLst>
              <a:ext uri="{FF2B5EF4-FFF2-40B4-BE49-F238E27FC236}">
                <a16:creationId xmlns:a16="http://schemas.microsoft.com/office/drawing/2014/main" id="{5D80E304-157C-4316-AE33-6526D2B55A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296A4-8F31-4864-A409-7481101BEC6C}"/>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226465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2057C-ACB8-4EB9-8DF7-20DBD8078A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EC60BD-19C3-47E2-9635-D4F8E02D1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AED32-6829-410E-8BFB-D53544E4A605}"/>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5" name="Footer Placeholder 4">
            <a:extLst>
              <a:ext uri="{FF2B5EF4-FFF2-40B4-BE49-F238E27FC236}">
                <a16:creationId xmlns:a16="http://schemas.microsoft.com/office/drawing/2014/main" id="{DE005BE6-319B-4DC9-88D0-517AA1291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7CF41-73CE-406E-ABC9-61DD86346474}"/>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175411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EB59-D8C2-4E93-91C1-4F46D941A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D40B4D-AB37-4CF9-AE99-855976325E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69796F-0F80-43E9-8C10-37BAF5B963CC}"/>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5" name="Footer Placeholder 4">
            <a:extLst>
              <a:ext uri="{FF2B5EF4-FFF2-40B4-BE49-F238E27FC236}">
                <a16:creationId xmlns:a16="http://schemas.microsoft.com/office/drawing/2014/main" id="{321E5818-226D-434A-9EF6-7E6E95218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14F43-BA98-4D21-91DE-C552ED938504}"/>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97121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F4A6-D9FC-4D4A-A4C5-2F1F99A09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EF9B96-A869-45F2-A9BB-8CE0AF171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A9CB19-0ED2-4FAF-8683-8BFC67AD1756}"/>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5" name="Footer Placeholder 4">
            <a:extLst>
              <a:ext uri="{FF2B5EF4-FFF2-40B4-BE49-F238E27FC236}">
                <a16:creationId xmlns:a16="http://schemas.microsoft.com/office/drawing/2014/main" id="{A2A8FB29-C58A-4577-A2A2-47AD52039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30879-7893-47F9-9925-765C7E826A5C}"/>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72951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4858-DB26-470C-97ED-A19818C232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6FFA6D-FED6-485C-ACB7-A0A37EE8CC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7D35C4-D8F3-4999-9C04-FCC47C466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AD1651-4487-432B-BDA5-609A184215B1}"/>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6" name="Footer Placeholder 5">
            <a:extLst>
              <a:ext uri="{FF2B5EF4-FFF2-40B4-BE49-F238E27FC236}">
                <a16:creationId xmlns:a16="http://schemas.microsoft.com/office/drawing/2014/main" id="{3E3A2533-A8C7-4696-BCEA-049E5297D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6AE4C3-2E8F-432D-810A-E96671275ABF}"/>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137919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F581-3F12-45EF-AEE3-7AD3E33EF0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B91E27-2D12-4B8A-B8E4-1D3D2F671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042C1-8601-40AC-81E7-F1219D4527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5D4EBF-E6B6-4179-A736-1EE104749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A65F53-C26B-41AB-8902-E0D33D4B1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E7E285-A234-4652-86E8-17D128F05952}"/>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8" name="Footer Placeholder 7">
            <a:extLst>
              <a:ext uri="{FF2B5EF4-FFF2-40B4-BE49-F238E27FC236}">
                <a16:creationId xmlns:a16="http://schemas.microsoft.com/office/drawing/2014/main" id="{8EB7BD56-CFA1-42BE-9B40-7C7116B24C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0550E9-5B03-4121-9898-83DF3DE392E8}"/>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13930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0AB5-BE5A-4D0F-9291-67F586544A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F33DB8-590A-406C-BC40-2749642FC2DC}"/>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4" name="Footer Placeholder 3">
            <a:extLst>
              <a:ext uri="{FF2B5EF4-FFF2-40B4-BE49-F238E27FC236}">
                <a16:creationId xmlns:a16="http://schemas.microsoft.com/office/drawing/2014/main" id="{F3688143-79E5-454A-9A3A-6883C0C8A7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B588B3-8A24-44B4-8D7D-9CD4EDFAE518}"/>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240871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F1D5F-DE24-487C-AFFD-D5B3D88C2E58}"/>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3" name="Footer Placeholder 2">
            <a:extLst>
              <a:ext uri="{FF2B5EF4-FFF2-40B4-BE49-F238E27FC236}">
                <a16:creationId xmlns:a16="http://schemas.microsoft.com/office/drawing/2014/main" id="{3C7807CF-0146-4166-BFE0-04148E4164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7F6B02-F41E-40BA-8A55-1036B07F474B}"/>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29688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FA4F-D3C2-43DB-85E1-63397FFD1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0E02D3-62D8-4385-B23F-2F75847C7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0555CE-D71E-480E-8B64-8BD30EC5C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D9603-82BA-4E61-8BEB-55EF67D0197B}"/>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6" name="Footer Placeholder 5">
            <a:extLst>
              <a:ext uri="{FF2B5EF4-FFF2-40B4-BE49-F238E27FC236}">
                <a16:creationId xmlns:a16="http://schemas.microsoft.com/office/drawing/2014/main" id="{4648385F-4D9C-4E11-9791-6C22D184AE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5E201A-7ED0-48AD-B00F-C57382B75BFB}"/>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22900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AEF4-4198-4A78-A6CE-792777A32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31894-8A5E-41F0-A635-D18CE8428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501E4D-E3BA-4EB0-8E77-99AFE64B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C394C-1272-4AC7-8FAB-5321734D988B}"/>
              </a:ext>
            </a:extLst>
          </p:cNvPr>
          <p:cNvSpPr>
            <a:spLocks noGrp="1"/>
          </p:cNvSpPr>
          <p:nvPr>
            <p:ph type="dt" sz="half" idx="10"/>
          </p:nvPr>
        </p:nvSpPr>
        <p:spPr/>
        <p:txBody>
          <a:bodyPr/>
          <a:lstStyle/>
          <a:p>
            <a:fld id="{F6C70FE8-FE64-4FD9-BEC7-32F049F6FBE4}" type="datetimeFigureOut">
              <a:rPr lang="en-IN" smtClean="0"/>
              <a:t>04-06-2021</a:t>
            </a:fld>
            <a:endParaRPr lang="en-IN"/>
          </a:p>
        </p:txBody>
      </p:sp>
      <p:sp>
        <p:nvSpPr>
          <p:cNvPr id="6" name="Footer Placeholder 5">
            <a:extLst>
              <a:ext uri="{FF2B5EF4-FFF2-40B4-BE49-F238E27FC236}">
                <a16:creationId xmlns:a16="http://schemas.microsoft.com/office/drawing/2014/main" id="{E2813538-66CD-4C3B-B940-ED260736F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FD46F8-B156-4D39-96DF-FED3EF238C38}"/>
              </a:ext>
            </a:extLst>
          </p:cNvPr>
          <p:cNvSpPr>
            <a:spLocks noGrp="1"/>
          </p:cNvSpPr>
          <p:nvPr>
            <p:ph type="sldNum" sz="quarter" idx="12"/>
          </p:nvPr>
        </p:nvSpPr>
        <p:spPr/>
        <p:txBody>
          <a:bodyPr/>
          <a:lstStyle/>
          <a:p>
            <a:fld id="{05E9CE1B-0141-43F9-A40F-EB731EE801CE}" type="slidenum">
              <a:rPr lang="en-IN" smtClean="0"/>
              <a:t>‹#›</a:t>
            </a:fld>
            <a:endParaRPr lang="en-IN"/>
          </a:p>
        </p:txBody>
      </p:sp>
    </p:spTree>
    <p:extLst>
      <p:ext uri="{BB962C8B-B14F-4D97-AF65-F5344CB8AC3E}">
        <p14:creationId xmlns:p14="http://schemas.microsoft.com/office/powerpoint/2010/main" val="343975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17A72-AAA9-45E0-A3E5-9055AA7D4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2FE486-1F4A-45EC-8DCE-8F4B4A2CC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BC4CB-03A9-4343-92B2-F5E0C6287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70FE8-FE64-4FD9-BEC7-32F049F6FBE4}" type="datetimeFigureOut">
              <a:rPr lang="en-IN" smtClean="0"/>
              <a:t>04-06-2021</a:t>
            </a:fld>
            <a:endParaRPr lang="en-IN"/>
          </a:p>
        </p:txBody>
      </p:sp>
      <p:sp>
        <p:nvSpPr>
          <p:cNvPr id="5" name="Footer Placeholder 4">
            <a:extLst>
              <a:ext uri="{FF2B5EF4-FFF2-40B4-BE49-F238E27FC236}">
                <a16:creationId xmlns:a16="http://schemas.microsoft.com/office/drawing/2014/main" id="{5EF2A398-75A4-4ED3-A517-46629E2F5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EB27D4-C60B-4E37-B6B4-FC35BD73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9CE1B-0141-43F9-A40F-EB731EE801CE}" type="slidenum">
              <a:rPr lang="en-IN" smtClean="0"/>
              <a:t>‹#›</a:t>
            </a:fld>
            <a:endParaRPr lang="en-IN"/>
          </a:p>
        </p:txBody>
      </p:sp>
    </p:spTree>
    <p:extLst>
      <p:ext uri="{BB962C8B-B14F-4D97-AF65-F5344CB8AC3E}">
        <p14:creationId xmlns:p14="http://schemas.microsoft.com/office/powerpoint/2010/main" val="78551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C544-B7C4-4C86-81C0-878550A8D66C}"/>
              </a:ext>
            </a:extLst>
          </p:cNvPr>
          <p:cNvSpPr>
            <a:spLocks noGrp="1"/>
          </p:cNvSpPr>
          <p:nvPr>
            <p:ph type="ctrTitle"/>
          </p:nvPr>
        </p:nvSpPr>
        <p:spPr>
          <a:xfrm>
            <a:off x="1802295" y="2265363"/>
            <a:ext cx="8315739" cy="925098"/>
          </a:xfrm>
        </p:spPr>
        <p:txBody>
          <a:bodyPr/>
          <a:lstStyle/>
          <a:p>
            <a:r>
              <a:rPr lang="en-IN" dirty="0">
                <a:latin typeface="Times New Roman" panose="02020603050405020304" pitchFamily="18" charset="0"/>
                <a:cs typeface="Times New Roman" panose="02020603050405020304" pitchFamily="18" charset="0"/>
              </a:rPr>
              <a:t>Plotting With Python</a:t>
            </a:r>
          </a:p>
        </p:txBody>
      </p:sp>
      <p:sp>
        <p:nvSpPr>
          <p:cNvPr id="3" name="Subtitle 2">
            <a:extLst>
              <a:ext uri="{FF2B5EF4-FFF2-40B4-BE49-F238E27FC236}">
                <a16:creationId xmlns:a16="http://schemas.microsoft.com/office/drawing/2014/main" id="{BB98DD30-50BA-4783-AE71-8E8BD2F32F0A}"/>
              </a:ext>
            </a:extLst>
          </p:cNvPr>
          <p:cNvSpPr>
            <a:spLocks noGrp="1"/>
          </p:cNvSpPr>
          <p:nvPr>
            <p:ph type="subTitle" idx="1"/>
          </p:nvPr>
        </p:nvSpPr>
        <p:spPr>
          <a:xfrm>
            <a:off x="1199320" y="3515519"/>
            <a:ext cx="9144000" cy="1655762"/>
          </a:xfrm>
        </p:spPr>
        <p:txBody>
          <a:bodyPr/>
          <a:lstStyle/>
          <a:p>
            <a:r>
              <a:rPr lang="en-IN" dirty="0">
                <a:latin typeface="Times New Roman" panose="02020603050405020304" pitchFamily="18" charset="0"/>
                <a:cs typeface="Times New Roman" panose="02020603050405020304" pitchFamily="18" charset="0"/>
              </a:rPr>
              <a:t>Dhruba Jyoti Kalita</a:t>
            </a:r>
          </a:p>
        </p:txBody>
      </p:sp>
    </p:spTree>
    <p:extLst>
      <p:ext uri="{BB962C8B-B14F-4D97-AF65-F5344CB8AC3E}">
        <p14:creationId xmlns:p14="http://schemas.microsoft.com/office/powerpoint/2010/main" val="204707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DAA31F-07F3-4B0B-A15F-5309D578F7F2}"/>
              </a:ext>
            </a:extLst>
          </p:cNvPr>
          <p:cNvPicPr>
            <a:picLocks noChangeAspect="1"/>
          </p:cNvPicPr>
          <p:nvPr/>
        </p:nvPicPr>
        <p:blipFill>
          <a:blip r:embed="rId2"/>
          <a:stretch>
            <a:fillRect/>
          </a:stretch>
        </p:blipFill>
        <p:spPr>
          <a:xfrm>
            <a:off x="523668" y="989357"/>
            <a:ext cx="5419725" cy="4362450"/>
          </a:xfrm>
          <a:prstGeom prst="rect">
            <a:avLst/>
          </a:prstGeom>
        </p:spPr>
      </p:pic>
      <p:pic>
        <p:nvPicPr>
          <p:cNvPr id="7" name="Picture 6">
            <a:extLst>
              <a:ext uri="{FF2B5EF4-FFF2-40B4-BE49-F238E27FC236}">
                <a16:creationId xmlns:a16="http://schemas.microsoft.com/office/drawing/2014/main" id="{7452EE8C-E4AE-4023-A126-4F6149DBAC8D}"/>
              </a:ext>
            </a:extLst>
          </p:cNvPr>
          <p:cNvPicPr>
            <a:picLocks noChangeAspect="1"/>
          </p:cNvPicPr>
          <p:nvPr/>
        </p:nvPicPr>
        <p:blipFill>
          <a:blip r:embed="rId3"/>
          <a:stretch>
            <a:fillRect/>
          </a:stretch>
        </p:blipFill>
        <p:spPr>
          <a:xfrm>
            <a:off x="5682490" y="778358"/>
            <a:ext cx="5895975" cy="4943475"/>
          </a:xfrm>
          <a:prstGeom prst="rect">
            <a:avLst/>
          </a:prstGeom>
        </p:spPr>
      </p:pic>
    </p:spTree>
    <p:extLst>
      <p:ext uri="{BB962C8B-B14F-4D97-AF65-F5344CB8AC3E}">
        <p14:creationId xmlns:p14="http://schemas.microsoft.com/office/powerpoint/2010/main" val="52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1532-7AD0-4EB5-A588-5D80B86D3479}"/>
              </a:ext>
            </a:extLst>
          </p:cNvPr>
          <p:cNvSpPr>
            <a:spLocks noGrp="1"/>
          </p:cNvSpPr>
          <p:nvPr>
            <p:ph type="title"/>
          </p:nvPr>
        </p:nvSpPr>
        <p:spPr>
          <a:xfrm>
            <a:off x="838200" y="365126"/>
            <a:ext cx="2551043" cy="807692"/>
          </a:xfrm>
        </p:spPr>
        <p:txBody>
          <a:bodyPr/>
          <a:lstStyle/>
          <a:p>
            <a:r>
              <a:rPr lang="en-IN" b="1" dirty="0"/>
              <a:t>Bar Charts</a:t>
            </a:r>
          </a:p>
        </p:txBody>
      </p:sp>
      <p:pic>
        <p:nvPicPr>
          <p:cNvPr id="5" name="Picture 4">
            <a:extLst>
              <a:ext uri="{FF2B5EF4-FFF2-40B4-BE49-F238E27FC236}">
                <a16:creationId xmlns:a16="http://schemas.microsoft.com/office/drawing/2014/main" id="{0D9390E9-59C0-46C5-A7AD-FFA2CC8731B9}"/>
              </a:ext>
            </a:extLst>
          </p:cNvPr>
          <p:cNvPicPr>
            <a:picLocks noChangeAspect="1"/>
          </p:cNvPicPr>
          <p:nvPr/>
        </p:nvPicPr>
        <p:blipFill>
          <a:blip r:embed="rId2"/>
          <a:stretch>
            <a:fillRect/>
          </a:stretch>
        </p:blipFill>
        <p:spPr>
          <a:xfrm>
            <a:off x="838200" y="1624220"/>
            <a:ext cx="5705927" cy="3573945"/>
          </a:xfrm>
          <a:prstGeom prst="rect">
            <a:avLst/>
          </a:prstGeom>
        </p:spPr>
      </p:pic>
      <p:pic>
        <p:nvPicPr>
          <p:cNvPr id="7" name="Picture 6">
            <a:extLst>
              <a:ext uri="{FF2B5EF4-FFF2-40B4-BE49-F238E27FC236}">
                <a16:creationId xmlns:a16="http://schemas.microsoft.com/office/drawing/2014/main" id="{3B9FF723-7852-4DBC-A53A-D670FFD1A746}"/>
              </a:ext>
            </a:extLst>
          </p:cNvPr>
          <p:cNvPicPr>
            <a:picLocks noChangeAspect="1"/>
          </p:cNvPicPr>
          <p:nvPr/>
        </p:nvPicPr>
        <p:blipFill>
          <a:blip r:embed="rId3"/>
          <a:stretch>
            <a:fillRect/>
          </a:stretch>
        </p:blipFill>
        <p:spPr>
          <a:xfrm>
            <a:off x="6395416" y="1172818"/>
            <a:ext cx="5391150" cy="4733925"/>
          </a:xfrm>
          <a:prstGeom prst="rect">
            <a:avLst/>
          </a:prstGeom>
        </p:spPr>
      </p:pic>
    </p:spTree>
    <p:extLst>
      <p:ext uri="{BB962C8B-B14F-4D97-AF65-F5344CB8AC3E}">
        <p14:creationId xmlns:p14="http://schemas.microsoft.com/office/powerpoint/2010/main" val="373123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928A69-782B-4FCB-A16F-1584233625B2}"/>
              </a:ext>
            </a:extLst>
          </p:cNvPr>
          <p:cNvPicPr>
            <a:picLocks noChangeAspect="1"/>
          </p:cNvPicPr>
          <p:nvPr/>
        </p:nvPicPr>
        <p:blipFill>
          <a:blip r:embed="rId2"/>
          <a:stretch>
            <a:fillRect/>
          </a:stretch>
        </p:blipFill>
        <p:spPr>
          <a:xfrm>
            <a:off x="2736160" y="5312258"/>
            <a:ext cx="5676900" cy="447675"/>
          </a:xfrm>
          <a:prstGeom prst="rect">
            <a:avLst/>
          </a:prstGeom>
        </p:spPr>
      </p:pic>
      <p:pic>
        <p:nvPicPr>
          <p:cNvPr id="9" name="Picture 8">
            <a:extLst>
              <a:ext uri="{FF2B5EF4-FFF2-40B4-BE49-F238E27FC236}">
                <a16:creationId xmlns:a16="http://schemas.microsoft.com/office/drawing/2014/main" id="{2EF476BD-9209-4E16-9323-816D6B13AA24}"/>
              </a:ext>
            </a:extLst>
          </p:cNvPr>
          <p:cNvPicPr>
            <a:picLocks noChangeAspect="1"/>
          </p:cNvPicPr>
          <p:nvPr/>
        </p:nvPicPr>
        <p:blipFill>
          <a:blip r:embed="rId3"/>
          <a:stretch>
            <a:fillRect/>
          </a:stretch>
        </p:blipFill>
        <p:spPr>
          <a:xfrm>
            <a:off x="2736160" y="664887"/>
            <a:ext cx="5467350" cy="4295775"/>
          </a:xfrm>
          <a:prstGeom prst="rect">
            <a:avLst/>
          </a:prstGeom>
        </p:spPr>
      </p:pic>
    </p:spTree>
    <p:extLst>
      <p:ext uri="{BB962C8B-B14F-4D97-AF65-F5344CB8AC3E}">
        <p14:creationId xmlns:p14="http://schemas.microsoft.com/office/powerpoint/2010/main" val="393894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4DCE1C-2E5C-4671-9AC7-CE4F7FA23324}"/>
              </a:ext>
            </a:extLst>
          </p:cNvPr>
          <p:cNvPicPr>
            <a:picLocks noChangeAspect="1"/>
          </p:cNvPicPr>
          <p:nvPr/>
        </p:nvPicPr>
        <p:blipFill>
          <a:blip r:embed="rId2"/>
          <a:stretch>
            <a:fillRect/>
          </a:stretch>
        </p:blipFill>
        <p:spPr>
          <a:xfrm>
            <a:off x="2927902" y="4583802"/>
            <a:ext cx="6515100" cy="771525"/>
          </a:xfrm>
          <a:prstGeom prst="rect">
            <a:avLst/>
          </a:prstGeom>
        </p:spPr>
      </p:pic>
      <p:pic>
        <p:nvPicPr>
          <p:cNvPr id="7" name="Picture 6">
            <a:extLst>
              <a:ext uri="{FF2B5EF4-FFF2-40B4-BE49-F238E27FC236}">
                <a16:creationId xmlns:a16="http://schemas.microsoft.com/office/drawing/2014/main" id="{5A3DCE22-5327-4899-A923-E2123398A51E}"/>
              </a:ext>
            </a:extLst>
          </p:cNvPr>
          <p:cNvPicPr>
            <a:picLocks noChangeAspect="1"/>
          </p:cNvPicPr>
          <p:nvPr/>
        </p:nvPicPr>
        <p:blipFill>
          <a:blip r:embed="rId3"/>
          <a:stretch>
            <a:fillRect/>
          </a:stretch>
        </p:blipFill>
        <p:spPr>
          <a:xfrm>
            <a:off x="3601071" y="703012"/>
            <a:ext cx="4578834" cy="3880790"/>
          </a:xfrm>
          <a:prstGeom prst="rect">
            <a:avLst/>
          </a:prstGeom>
        </p:spPr>
      </p:pic>
    </p:spTree>
    <p:extLst>
      <p:ext uri="{BB962C8B-B14F-4D97-AF65-F5344CB8AC3E}">
        <p14:creationId xmlns:p14="http://schemas.microsoft.com/office/powerpoint/2010/main" val="350158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355B-DAA8-4A88-B2CD-2A028B86DD19}"/>
              </a:ext>
            </a:extLst>
          </p:cNvPr>
          <p:cNvSpPr>
            <a:spLocks noGrp="1"/>
          </p:cNvSpPr>
          <p:nvPr>
            <p:ph type="title"/>
          </p:nvPr>
        </p:nvSpPr>
        <p:spPr>
          <a:xfrm>
            <a:off x="838200" y="365125"/>
            <a:ext cx="4389783" cy="797753"/>
          </a:xfrm>
        </p:spPr>
        <p:txBody>
          <a:bodyPr/>
          <a:lstStyle/>
          <a:p>
            <a:r>
              <a:rPr lang="en-IN" b="1" dirty="0"/>
              <a:t>Stacked Bar Charts</a:t>
            </a:r>
          </a:p>
        </p:txBody>
      </p:sp>
      <p:pic>
        <p:nvPicPr>
          <p:cNvPr id="5" name="Picture 4">
            <a:extLst>
              <a:ext uri="{FF2B5EF4-FFF2-40B4-BE49-F238E27FC236}">
                <a16:creationId xmlns:a16="http://schemas.microsoft.com/office/drawing/2014/main" id="{D1371EA5-F0F8-4E1D-95AB-EBC30B4CFDF8}"/>
              </a:ext>
            </a:extLst>
          </p:cNvPr>
          <p:cNvPicPr>
            <a:picLocks noChangeAspect="1"/>
          </p:cNvPicPr>
          <p:nvPr/>
        </p:nvPicPr>
        <p:blipFill>
          <a:blip r:embed="rId2"/>
          <a:stretch>
            <a:fillRect/>
          </a:stretch>
        </p:blipFill>
        <p:spPr>
          <a:xfrm>
            <a:off x="838200" y="1610760"/>
            <a:ext cx="4621903" cy="4138733"/>
          </a:xfrm>
          <a:prstGeom prst="rect">
            <a:avLst/>
          </a:prstGeom>
        </p:spPr>
      </p:pic>
      <p:pic>
        <p:nvPicPr>
          <p:cNvPr id="7" name="Picture 6">
            <a:extLst>
              <a:ext uri="{FF2B5EF4-FFF2-40B4-BE49-F238E27FC236}">
                <a16:creationId xmlns:a16="http://schemas.microsoft.com/office/drawing/2014/main" id="{44E00DEE-A90D-46D7-9A52-B7FED921D296}"/>
              </a:ext>
            </a:extLst>
          </p:cNvPr>
          <p:cNvPicPr>
            <a:picLocks noChangeAspect="1"/>
          </p:cNvPicPr>
          <p:nvPr/>
        </p:nvPicPr>
        <p:blipFill>
          <a:blip r:embed="rId3"/>
          <a:stretch>
            <a:fillRect/>
          </a:stretch>
        </p:blipFill>
        <p:spPr>
          <a:xfrm>
            <a:off x="5690773" y="1282268"/>
            <a:ext cx="5362575" cy="4467225"/>
          </a:xfrm>
          <a:prstGeom prst="rect">
            <a:avLst/>
          </a:prstGeom>
        </p:spPr>
      </p:pic>
    </p:spTree>
    <p:extLst>
      <p:ext uri="{BB962C8B-B14F-4D97-AF65-F5344CB8AC3E}">
        <p14:creationId xmlns:p14="http://schemas.microsoft.com/office/powerpoint/2010/main" val="321501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71A7-859B-4500-8F16-863EBDB8F2C1}"/>
              </a:ext>
            </a:extLst>
          </p:cNvPr>
          <p:cNvSpPr>
            <a:spLocks noGrp="1"/>
          </p:cNvSpPr>
          <p:nvPr>
            <p:ph type="title"/>
          </p:nvPr>
        </p:nvSpPr>
        <p:spPr>
          <a:xfrm>
            <a:off x="838200" y="365126"/>
            <a:ext cx="5145157" cy="857388"/>
          </a:xfrm>
        </p:spPr>
        <p:txBody>
          <a:bodyPr/>
          <a:lstStyle/>
          <a:p>
            <a:r>
              <a:rPr lang="en-IN" b="1" dirty="0"/>
              <a:t>Grouped Bar Charts</a:t>
            </a:r>
          </a:p>
        </p:txBody>
      </p:sp>
      <p:pic>
        <p:nvPicPr>
          <p:cNvPr id="5" name="Picture 4">
            <a:extLst>
              <a:ext uri="{FF2B5EF4-FFF2-40B4-BE49-F238E27FC236}">
                <a16:creationId xmlns:a16="http://schemas.microsoft.com/office/drawing/2014/main" id="{B2EBFF2D-464C-4103-810E-53D239E8780C}"/>
              </a:ext>
            </a:extLst>
          </p:cNvPr>
          <p:cNvPicPr>
            <a:picLocks noChangeAspect="1"/>
          </p:cNvPicPr>
          <p:nvPr/>
        </p:nvPicPr>
        <p:blipFill>
          <a:blip r:embed="rId2"/>
          <a:stretch>
            <a:fillRect/>
          </a:stretch>
        </p:blipFill>
        <p:spPr>
          <a:xfrm>
            <a:off x="838200" y="1394929"/>
            <a:ext cx="4540953" cy="4807089"/>
          </a:xfrm>
          <a:prstGeom prst="rect">
            <a:avLst/>
          </a:prstGeom>
        </p:spPr>
      </p:pic>
      <p:pic>
        <p:nvPicPr>
          <p:cNvPr id="7" name="Picture 6">
            <a:extLst>
              <a:ext uri="{FF2B5EF4-FFF2-40B4-BE49-F238E27FC236}">
                <a16:creationId xmlns:a16="http://schemas.microsoft.com/office/drawing/2014/main" id="{B8847841-999B-4AE8-B91D-C281F7E45EEA}"/>
              </a:ext>
            </a:extLst>
          </p:cNvPr>
          <p:cNvPicPr>
            <a:picLocks noChangeAspect="1"/>
          </p:cNvPicPr>
          <p:nvPr/>
        </p:nvPicPr>
        <p:blipFill>
          <a:blip r:embed="rId3"/>
          <a:stretch>
            <a:fillRect/>
          </a:stretch>
        </p:blipFill>
        <p:spPr>
          <a:xfrm>
            <a:off x="5943601" y="1516545"/>
            <a:ext cx="5133975" cy="4381500"/>
          </a:xfrm>
          <a:prstGeom prst="rect">
            <a:avLst/>
          </a:prstGeom>
        </p:spPr>
      </p:pic>
    </p:spTree>
    <p:extLst>
      <p:ext uri="{BB962C8B-B14F-4D97-AF65-F5344CB8AC3E}">
        <p14:creationId xmlns:p14="http://schemas.microsoft.com/office/powerpoint/2010/main" val="289605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34C8-4195-4E0F-8E95-7A731808A99C}"/>
              </a:ext>
            </a:extLst>
          </p:cNvPr>
          <p:cNvSpPr>
            <a:spLocks noGrp="1"/>
          </p:cNvSpPr>
          <p:nvPr>
            <p:ph type="title"/>
          </p:nvPr>
        </p:nvSpPr>
        <p:spPr>
          <a:xfrm>
            <a:off x="838200" y="365125"/>
            <a:ext cx="5257800" cy="1185379"/>
          </a:xfrm>
        </p:spPr>
        <p:txBody>
          <a:bodyPr/>
          <a:lstStyle/>
          <a:p>
            <a:r>
              <a:rPr lang="en-IN" b="1" dirty="0"/>
              <a:t>Figures and Subplots</a:t>
            </a:r>
          </a:p>
        </p:txBody>
      </p:sp>
      <p:pic>
        <p:nvPicPr>
          <p:cNvPr id="5" name="Picture 4">
            <a:extLst>
              <a:ext uri="{FF2B5EF4-FFF2-40B4-BE49-F238E27FC236}">
                <a16:creationId xmlns:a16="http://schemas.microsoft.com/office/drawing/2014/main" id="{D2E011C1-5016-4C87-81C6-394365AF8D17}"/>
              </a:ext>
            </a:extLst>
          </p:cNvPr>
          <p:cNvPicPr>
            <a:picLocks noChangeAspect="1"/>
          </p:cNvPicPr>
          <p:nvPr/>
        </p:nvPicPr>
        <p:blipFill>
          <a:blip r:embed="rId2"/>
          <a:stretch>
            <a:fillRect/>
          </a:stretch>
        </p:blipFill>
        <p:spPr>
          <a:xfrm>
            <a:off x="838200" y="1386647"/>
            <a:ext cx="5271225" cy="5106228"/>
          </a:xfrm>
          <a:prstGeom prst="rect">
            <a:avLst/>
          </a:prstGeom>
        </p:spPr>
      </p:pic>
      <p:pic>
        <p:nvPicPr>
          <p:cNvPr id="7" name="Picture 6">
            <a:extLst>
              <a:ext uri="{FF2B5EF4-FFF2-40B4-BE49-F238E27FC236}">
                <a16:creationId xmlns:a16="http://schemas.microsoft.com/office/drawing/2014/main" id="{4E93D3CE-08E2-4348-BCAD-3A510FAEDF2F}"/>
              </a:ext>
            </a:extLst>
          </p:cNvPr>
          <p:cNvPicPr>
            <a:picLocks noChangeAspect="1"/>
          </p:cNvPicPr>
          <p:nvPr/>
        </p:nvPicPr>
        <p:blipFill>
          <a:blip r:embed="rId3"/>
          <a:stretch>
            <a:fillRect/>
          </a:stretch>
        </p:blipFill>
        <p:spPr>
          <a:xfrm>
            <a:off x="6109425" y="1386647"/>
            <a:ext cx="6181725" cy="4219575"/>
          </a:xfrm>
          <a:prstGeom prst="rect">
            <a:avLst/>
          </a:prstGeom>
        </p:spPr>
      </p:pic>
    </p:spTree>
    <p:extLst>
      <p:ext uri="{BB962C8B-B14F-4D97-AF65-F5344CB8AC3E}">
        <p14:creationId xmlns:p14="http://schemas.microsoft.com/office/powerpoint/2010/main" val="352978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B263DA-2C4B-483F-B624-C1F2CE49A05F}"/>
              </a:ext>
            </a:extLst>
          </p:cNvPr>
          <p:cNvPicPr>
            <a:picLocks noChangeAspect="1"/>
          </p:cNvPicPr>
          <p:nvPr/>
        </p:nvPicPr>
        <p:blipFill>
          <a:blip r:embed="rId2"/>
          <a:stretch>
            <a:fillRect/>
          </a:stretch>
        </p:blipFill>
        <p:spPr>
          <a:xfrm>
            <a:off x="2897878" y="255725"/>
            <a:ext cx="5342564" cy="6025805"/>
          </a:xfrm>
          <a:prstGeom prst="rect">
            <a:avLst/>
          </a:prstGeom>
        </p:spPr>
      </p:pic>
    </p:spTree>
    <p:extLst>
      <p:ext uri="{BB962C8B-B14F-4D97-AF65-F5344CB8AC3E}">
        <p14:creationId xmlns:p14="http://schemas.microsoft.com/office/powerpoint/2010/main" val="1831865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904A-052D-4854-8F64-F39B5ABCE1E3}"/>
              </a:ext>
            </a:extLst>
          </p:cNvPr>
          <p:cNvSpPr>
            <a:spLocks noGrp="1"/>
          </p:cNvSpPr>
          <p:nvPr>
            <p:ph type="title"/>
          </p:nvPr>
        </p:nvSpPr>
        <p:spPr>
          <a:xfrm>
            <a:off x="838200" y="365125"/>
            <a:ext cx="2282687" cy="1334466"/>
          </a:xfrm>
        </p:spPr>
        <p:txBody>
          <a:bodyPr/>
          <a:lstStyle/>
          <a:p>
            <a:r>
              <a:rPr lang="en-IN" b="1" dirty="0"/>
              <a:t>3D Plot</a:t>
            </a:r>
          </a:p>
        </p:txBody>
      </p:sp>
      <p:pic>
        <p:nvPicPr>
          <p:cNvPr id="5" name="Picture 4">
            <a:extLst>
              <a:ext uri="{FF2B5EF4-FFF2-40B4-BE49-F238E27FC236}">
                <a16:creationId xmlns:a16="http://schemas.microsoft.com/office/drawing/2014/main" id="{B6C8F62C-BFC9-426E-B1B4-79CBA7F7772E}"/>
              </a:ext>
            </a:extLst>
          </p:cNvPr>
          <p:cNvPicPr>
            <a:picLocks noChangeAspect="1"/>
          </p:cNvPicPr>
          <p:nvPr/>
        </p:nvPicPr>
        <p:blipFill>
          <a:blip r:embed="rId2"/>
          <a:stretch>
            <a:fillRect/>
          </a:stretch>
        </p:blipFill>
        <p:spPr>
          <a:xfrm>
            <a:off x="838200" y="1529591"/>
            <a:ext cx="4979713" cy="3956810"/>
          </a:xfrm>
          <a:prstGeom prst="rect">
            <a:avLst/>
          </a:prstGeom>
        </p:spPr>
      </p:pic>
      <p:pic>
        <p:nvPicPr>
          <p:cNvPr id="7" name="Picture 6">
            <a:extLst>
              <a:ext uri="{FF2B5EF4-FFF2-40B4-BE49-F238E27FC236}">
                <a16:creationId xmlns:a16="http://schemas.microsoft.com/office/drawing/2014/main" id="{F8756663-1E31-417C-8984-24B911E8CA3A}"/>
              </a:ext>
            </a:extLst>
          </p:cNvPr>
          <p:cNvPicPr>
            <a:picLocks noChangeAspect="1"/>
          </p:cNvPicPr>
          <p:nvPr/>
        </p:nvPicPr>
        <p:blipFill>
          <a:blip r:embed="rId3"/>
          <a:stretch>
            <a:fillRect/>
          </a:stretch>
        </p:blipFill>
        <p:spPr>
          <a:xfrm>
            <a:off x="6611179" y="1529591"/>
            <a:ext cx="4540526" cy="4297284"/>
          </a:xfrm>
          <a:prstGeom prst="rect">
            <a:avLst/>
          </a:prstGeom>
        </p:spPr>
      </p:pic>
    </p:spTree>
    <p:extLst>
      <p:ext uri="{BB962C8B-B14F-4D97-AF65-F5344CB8AC3E}">
        <p14:creationId xmlns:p14="http://schemas.microsoft.com/office/powerpoint/2010/main" val="564947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DAB2A-5D9C-44C7-989A-35C5A3EF0E19}"/>
              </a:ext>
            </a:extLst>
          </p:cNvPr>
          <p:cNvPicPr>
            <a:picLocks noChangeAspect="1"/>
          </p:cNvPicPr>
          <p:nvPr/>
        </p:nvPicPr>
        <p:blipFill>
          <a:blip r:embed="rId2"/>
          <a:stretch>
            <a:fillRect/>
          </a:stretch>
        </p:blipFill>
        <p:spPr>
          <a:xfrm>
            <a:off x="2155549" y="976520"/>
            <a:ext cx="8020050" cy="4686300"/>
          </a:xfrm>
          <a:prstGeom prst="rect">
            <a:avLst/>
          </a:prstGeom>
        </p:spPr>
      </p:pic>
    </p:spTree>
    <p:extLst>
      <p:ext uri="{BB962C8B-B14F-4D97-AF65-F5344CB8AC3E}">
        <p14:creationId xmlns:p14="http://schemas.microsoft.com/office/powerpoint/2010/main" val="146208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BA0C-5B67-43AD-A993-A24513ACB201}"/>
              </a:ext>
            </a:extLst>
          </p:cNvPr>
          <p:cNvSpPr>
            <a:spLocks noGrp="1"/>
          </p:cNvSpPr>
          <p:nvPr>
            <p:ph type="title"/>
          </p:nvPr>
        </p:nvSpPr>
        <p:spPr>
          <a:xfrm>
            <a:off x="838200" y="365126"/>
            <a:ext cx="10515600" cy="817632"/>
          </a:xfrm>
        </p:spPr>
        <p:txBody>
          <a:bodyPr/>
          <a:lstStyle/>
          <a:p>
            <a:r>
              <a:rPr lang="en-IN" b="1" dirty="0"/>
              <a:t>Introduction</a:t>
            </a:r>
          </a:p>
        </p:txBody>
      </p:sp>
      <p:sp>
        <p:nvSpPr>
          <p:cNvPr id="3" name="Content Placeholder 2">
            <a:extLst>
              <a:ext uri="{FF2B5EF4-FFF2-40B4-BE49-F238E27FC236}">
                <a16:creationId xmlns:a16="http://schemas.microsoft.com/office/drawing/2014/main" id="{DD3751D0-89A2-4E2B-9524-61654B0465D4}"/>
              </a:ext>
            </a:extLst>
          </p:cNvPr>
          <p:cNvSpPr>
            <a:spLocks noGrp="1"/>
          </p:cNvSpPr>
          <p:nvPr>
            <p:ph idx="1"/>
          </p:nvPr>
        </p:nvSpPr>
        <p:spPr>
          <a:xfrm>
            <a:off x="838200" y="1437999"/>
            <a:ext cx="11029121" cy="2140088"/>
          </a:xfrm>
        </p:spPr>
        <p:txBody>
          <a:bodyPr>
            <a:normAutofit fontScale="85000" lnSpcReduction="20000"/>
          </a:bodyPr>
          <a:lstStyle/>
          <a:p>
            <a:r>
              <a:rPr lang="en-IN" b="0" i="0" dirty="0">
                <a:solidFill>
                  <a:srgbClr val="000000"/>
                </a:solidFill>
                <a:effectLst/>
                <a:latin typeface="AdvTT5ada87cc6"/>
              </a:rPr>
              <a:t>Matplotlib is a Python graphing and plotting library that can generate a variety of different types of graph or char  in a variety of different formats.</a:t>
            </a:r>
            <a:r>
              <a:rPr lang="en-IN" dirty="0"/>
              <a:t> </a:t>
            </a:r>
          </a:p>
          <a:p>
            <a:pPr marL="0" indent="0">
              <a:buNone/>
            </a:pPr>
            <a:endParaRPr lang="en-IN" dirty="0"/>
          </a:p>
          <a:p>
            <a:r>
              <a:rPr lang="en-IN" sz="2600" b="0" i="0" dirty="0">
                <a:solidFill>
                  <a:srgbClr val="000000"/>
                </a:solidFill>
                <a:effectLst/>
                <a:latin typeface="AdvTT5ada87cc6"/>
              </a:rPr>
              <a:t>It can be used to generate line charts, scatter graphs, heat maps, bar charts, pie charts and 3D plots. It can even support animations and interactive displays.</a:t>
            </a:r>
            <a:r>
              <a:rPr lang="en-IN" dirty="0"/>
              <a:t> </a:t>
            </a:r>
            <a:br>
              <a:rPr lang="en-IN" dirty="0"/>
            </a:br>
            <a:br>
              <a:rPr lang="en-IN" dirty="0"/>
            </a:br>
            <a:endParaRPr lang="en-IN" dirty="0"/>
          </a:p>
        </p:txBody>
      </p:sp>
      <p:pic>
        <p:nvPicPr>
          <p:cNvPr id="5" name="Picture 4">
            <a:extLst>
              <a:ext uri="{FF2B5EF4-FFF2-40B4-BE49-F238E27FC236}">
                <a16:creationId xmlns:a16="http://schemas.microsoft.com/office/drawing/2014/main" id="{0DA871BF-6292-4FD9-BDF8-53C3065C7897}"/>
              </a:ext>
            </a:extLst>
          </p:cNvPr>
          <p:cNvPicPr>
            <a:picLocks noChangeAspect="1"/>
          </p:cNvPicPr>
          <p:nvPr/>
        </p:nvPicPr>
        <p:blipFill>
          <a:blip r:embed="rId2"/>
          <a:stretch>
            <a:fillRect/>
          </a:stretch>
        </p:blipFill>
        <p:spPr>
          <a:xfrm>
            <a:off x="3750571" y="3156709"/>
            <a:ext cx="4352925" cy="3248025"/>
          </a:xfrm>
          <a:prstGeom prst="rect">
            <a:avLst/>
          </a:prstGeom>
        </p:spPr>
      </p:pic>
    </p:spTree>
    <p:extLst>
      <p:ext uri="{BB962C8B-B14F-4D97-AF65-F5344CB8AC3E}">
        <p14:creationId xmlns:p14="http://schemas.microsoft.com/office/powerpoint/2010/main" val="65735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D84F-585C-49BF-B147-8F82C4F43B0B}"/>
              </a:ext>
            </a:extLst>
          </p:cNvPr>
          <p:cNvSpPr>
            <a:spLocks noGrp="1"/>
          </p:cNvSpPr>
          <p:nvPr>
            <p:ph type="title"/>
          </p:nvPr>
        </p:nvSpPr>
        <p:spPr>
          <a:xfrm>
            <a:off x="4636604" y="2511978"/>
            <a:ext cx="2918792" cy="1364283"/>
          </a:xfrm>
        </p:spPr>
        <p:txBody>
          <a:bodyPr/>
          <a:lstStyle/>
          <a:p>
            <a:r>
              <a:rPr lang="en-IN" b="1" dirty="0"/>
              <a:t>THANK YOU</a:t>
            </a:r>
          </a:p>
        </p:txBody>
      </p:sp>
    </p:spTree>
    <p:extLst>
      <p:ext uri="{BB962C8B-B14F-4D97-AF65-F5344CB8AC3E}">
        <p14:creationId xmlns:p14="http://schemas.microsoft.com/office/powerpoint/2010/main" val="148822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B88E-E601-4969-AC5F-6FA4D0D3F700}"/>
              </a:ext>
            </a:extLst>
          </p:cNvPr>
          <p:cNvSpPr>
            <a:spLocks noGrp="1"/>
          </p:cNvSpPr>
          <p:nvPr>
            <p:ph type="title"/>
          </p:nvPr>
        </p:nvSpPr>
        <p:spPr>
          <a:xfrm>
            <a:off x="838200" y="365126"/>
            <a:ext cx="10363200" cy="1205258"/>
          </a:xfrm>
        </p:spPr>
        <p:txBody>
          <a:bodyPr>
            <a:normAutofit fontScale="90000"/>
          </a:bodyPr>
          <a:lstStyle/>
          <a:p>
            <a:r>
              <a:rPr lang="en-IN" sz="3100" b="1" i="0" dirty="0">
                <a:solidFill>
                  <a:srgbClr val="000000"/>
                </a:solidFill>
                <a:effectLst/>
                <a:latin typeface="Times New Roman" panose="02020603050405020304" pitchFamily="18" charset="0"/>
                <a:cs typeface="Times New Roman" panose="02020603050405020304" pitchFamily="18" charset="0"/>
              </a:rPr>
              <a:t>Example1: </a:t>
            </a:r>
            <a:r>
              <a:rPr lang="en-IN" sz="3100" b="0" i="0" dirty="0">
                <a:solidFill>
                  <a:srgbClr val="000000"/>
                </a:solidFill>
                <a:effectLst/>
                <a:latin typeface="Times New Roman" panose="02020603050405020304" pitchFamily="18" charset="0"/>
                <a:cs typeface="Times New Roman" panose="02020603050405020304" pitchFamily="18" charset="0"/>
              </a:rPr>
              <a:t>create a simple line graph for a set of x and y coordinates you can use the </a:t>
            </a:r>
            <a:r>
              <a:rPr lang="en-IN" sz="3100" b="0" i="1" dirty="0" err="1">
                <a:solidFill>
                  <a:schemeClr val="accent1"/>
                </a:solidFill>
                <a:effectLst/>
                <a:latin typeface="Times New Roman" panose="02020603050405020304" pitchFamily="18" charset="0"/>
                <a:cs typeface="Times New Roman" panose="02020603050405020304" pitchFamily="18" charset="0"/>
              </a:rPr>
              <a:t>matplotlib.pyplot.plot</a:t>
            </a:r>
            <a:r>
              <a:rPr lang="en-IN" sz="3100" b="0" i="1" dirty="0">
                <a:solidFill>
                  <a:schemeClr val="accent1"/>
                </a:solidFill>
                <a:effectLst/>
                <a:latin typeface="Times New Roman" panose="02020603050405020304" pitchFamily="18" charset="0"/>
                <a:cs typeface="Times New Roman" panose="02020603050405020304" pitchFamily="18" charset="0"/>
              </a:rPr>
              <a:t> </a:t>
            </a:r>
            <a:r>
              <a:rPr lang="en-IN" sz="3100" b="0" i="0" dirty="0">
                <a:solidFill>
                  <a:srgbClr val="000000"/>
                </a:solidFill>
                <a:effectLst/>
                <a:latin typeface="Times New Roman" panose="02020603050405020304" pitchFamily="18" charset="0"/>
                <a:cs typeface="Times New Roman" panose="02020603050405020304" pitchFamily="18" charset="0"/>
              </a:rPr>
              <a:t>function</a:t>
            </a:r>
            <a:r>
              <a:rPr lang="en-IN" sz="3100" dirty="0">
                <a:latin typeface="Times New Roman" panose="02020603050405020304" pitchFamily="18" charset="0"/>
                <a:cs typeface="Times New Roman" panose="02020603050405020304" pitchFamily="18" charset="0"/>
              </a:rPr>
              <a:t> </a:t>
            </a:r>
            <a:br>
              <a:rPr lang="en-IN" dirty="0"/>
            </a:br>
            <a:endParaRPr lang="en-IN" dirty="0"/>
          </a:p>
        </p:txBody>
      </p:sp>
      <p:pic>
        <p:nvPicPr>
          <p:cNvPr id="7" name="Picture 6">
            <a:extLst>
              <a:ext uri="{FF2B5EF4-FFF2-40B4-BE49-F238E27FC236}">
                <a16:creationId xmlns:a16="http://schemas.microsoft.com/office/drawing/2014/main" id="{0E0D38AB-E0DE-4855-B1A0-E55593CFEEF8}"/>
              </a:ext>
            </a:extLst>
          </p:cNvPr>
          <p:cNvPicPr>
            <a:picLocks noChangeAspect="1"/>
          </p:cNvPicPr>
          <p:nvPr/>
        </p:nvPicPr>
        <p:blipFill>
          <a:blip r:embed="rId2"/>
          <a:stretch>
            <a:fillRect/>
          </a:stretch>
        </p:blipFill>
        <p:spPr>
          <a:xfrm>
            <a:off x="934279" y="1788008"/>
            <a:ext cx="5746424" cy="2018679"/>
          </a:xfrm>
          <a:prstGeom prst="rect">
            <a:avLst/>
          </a:prstGeom>
        </p:spPr>
      </p:pic>
      <p:pic>
        <p:nvPicPr>
          <p:cNvPr id="9" name="Picture 8">
            <a:extLst>
              <a:ext uri="{FF2B5EF4-FFF2-40B4-BE49-F238E27FC236}">
                <a16:creationId xmlns:a16="http://schemas.microsoft.com/office/drawing/2014/main" id="{90FA19BE-6BFB-4B29-A500-E9241FAF3BB1}"/>
              </a:ext>
            </a:extLst>
          </p:cNvPr>
          <p:cNvPicPr>
            <a:picLocks noChangeAspect="1"/>
          </p:cNvPicPr>
          <p:nvPr/>
        </p:nvPicPr>
        <p:blipFill>
          <a:blip r:embed="rId3"/>
          <a:stretch>
            <a:fillRect/>
          </a:stretch>
        </p:blipFill>
        <p:spPr>
          <a:xfrm>
            <a:off x="7198001" y="1654451"/>
            <a:ext cx="3600450" cy="2952750"/>
          </a:xfrm>
          <a:prstGeom prst="rect">
            <a:avLst/>
          </a:prstGeom>
        </p:spPr>
      </p:pic>
    </p:spTree>
    <p:extLst>
      <p:ext uri="{BB962C8B-B14F-4D97-AF65-F5344CB8AC3E}">
        <p14:creationId xmlns:p14="http://schemas.microsoft.com/office/powerpoint/2010/main" val="264127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466B-6D82-447B-A7AF-B8920216A441}"/>
              </a:ext>
            </a:extLst>
          </p:cNvPr>
          <p:cNvSpPr>
            <a:spLocks noGrp="1"/>
          </p:cNvSpPr>
          <p:nvPr>
            <p:ph type="title"/>
          </p:nvPr>
        </p:nvSpPr>
        <p:spPr>
          <a:xfrm>
            <a:off x="838200" y="365126"/>
            <a:ext cx="6377609" cy="946840"/>
          </a:xfrm>
        </p:spPr>
        <p:txBody>
          <a:bodyPr/>
          <a:lstStyle/>
          <a:p>
            <a:r>
              <a:rPr lang="en-IN" b="1" dirty="0"/>
              <a:t>Various Plot Components:</a:t>
            </a:r>
          </a:p>
        </p:txBody>
      </p:sp>
      <p:pic>
        <p:nvPicPr>
          <p:cNvPr id="5" name="Picture 4">
            <a:extLst>
              <a:ext uri="{FF2B5EF4-FFF2-40B4-BE49-F238E27FC236}">
                <a16:creationId xmlns:a16="http://schemas.microsoft.com/office/drawing/2014/main" id="{28695861-6586-4A40-B479-62429F391BA5}"/>
              </a:ext>
            </a:extLst>
          </p:cNvPr>
          <p:cNvPicPr>
            <a:picLocks noChangeAspect="1"/>
          </p:cNvPicPr>
          <p:nvPr/>
        </p:nvPicPr>
        <p:blipFill>
          <a:blip r:embed="rId2"/>
          <a:stretch>
            <a:fillRect/>
          </a:stretch>
        </p:blipFill>
        <p:spPr>
          <a:xfrm>
            <a:off x="2488510" y="1753635"/>
            <a:ext cx="6419850" cy="3629025"/>
          </a:xfrm>
          <a:prstGeom prst="rect">
            <a:avLst/>
          </a:prstGeom>
        </p:spPr>
      </p:pic>
    </p:spTree>
    <p:extLst>
      <p:ext uri="{BB962C8B-B14F-4D97-AF65-F5344CB8AC3E}">
        <p14:creationId xmlns:p14="http://schemas.microsoft.com/office/powerpoint/2010/main" val="3817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76C67-2469-48D0-9CF7-D4627545BB44}"/>
              </a:ext>
            </a:extLst>
          </p:cNvPr>
          <p:cNvSpPr>
            <a:spLocks noGrp="1"/>
          </p:cNvSpPr>
          <p:nvPr>
            <p:ph idx="1"/>
          </p:nvPr>
        </p:nvSpPr>
        <p:spPr>
          <a:xfrm>
            <a:off x="838200" y="473903"/>
            <a:ext cx="10104783" cy="5728113"/>
          </a:xfrm>
        </p:spPr>
        <p:txBody>
          <a:bodyPr>
            <a:normAutofit fontScale="92500" lnSpcReduction="20000"/>
          </a:bodyPr>
          <a:lstStyle/>
          <a:p>
            <a:pPr marL="0" indent="0" algn="just">
              <a:buNone/>
            </a:pP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Axes</a:t>
            </a:r>
            <a:r>
              <a:rPr lang="en-IN" sz="1800" b="0" i="0" dirty="0">
                <a:solidFill>
                  <a:srgbClr val="000000"/>
                </a:solidFill>
                <a:effectLst/>
                <a:latin typeface="Times New Roman" panose="02020603050405020304" pitchFamily="18" charset="0"/>
                <a:cs typeface="Times New Roman" panose="02020603050405020304" pitchFamily="18" charset="0"/>
              </a:rPr>
              <a:t> An Axes is defined by the </a:t>
            </a:r>
            <a:r>
              <a:rPr lang="en-IN" sz="1800" b="0" i="0" dirty="0" err="1">
                <a:solidFill>
                  <a:srgbClr val="000000"/>
                </a:solidFill>
                <a:effectLst/>
                <a:latin typeface="Times New Roman" panose="02020603050405020304" pitchFamily="18" charset="0"/>
                <a:cs typeface="Times New Roman" panose="02020603050405020304" pitchFamily="18" charset="0"/>
              </a:rPr>
              <a:t>matplotlib.axes.Axes</a:t>
            </a:r>
            <a:r>
              <a:rPr lang="en-IN" sz="1800" b="0" i="0" dirty="0">
                <a:solidFill>
                  <a:srgbClr val="000000"/>
                </a:solidFill>
                <a:effectLst/>
                <a:latin typeface="Times New Roman" panose="02020603050405020304" pitchFamily="18" charset="0"/>
                <a:cs typeface="Times New Roman" panose="02020603050405020304" pitchFamily="18" charset="0"/>
              </a:rPr>
              <a:t> class. It is used to maintain most of the elements of a figure namely the X and Y Axis, the Ticks, the Line plots, any text and any polygon shapes.</a:t>
            </a:r>
          </a:p>
          <a:p>
            <a:pPr marL="0" indent="0" algn="just">
              <a:buNone/>
            </a:pPr>
            <a:br>
              <a:rPr lang="en-IN" sz="1800" b="0" i="0"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Title</a:t>
            </a:r>
            <a:r>
              <a:rPr lang="en-IN" sz="1800" b="0" i="0" dirty="0">
                <a:solidFill>
                  <a:srgbClr val="000000"/>
                </a:solidFill>
                <a:effectLst/>
                <a:latin typeface="Times New Roman" panose="02020603050405020304" pitchFamily="18" charset="0"/>
                <a:cs typeface="Times New Roman" panose="02020603050405020304" pitchFamily="18" charset="0"/>
              </a:rPr>
              <a:t> This is the title of the whole figure.</a:t>
            </a:r>
          </a:p>
          <a:p>
            <a:pPr marL="0" indent="0" algn="just">
              <a:buNone/>
            </a:pPr>
            <a:br>
              <a:rPr lang="en-IN" sz="1800" b="0" i="0"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Ticks</a:t>
            </a:r>
            <a:r>
              <a:rPr lang="en-IN" sz="1800" b="0" i="0" dirty="0">
                <a:solidFill>
                  <a:srgbClr val="000000"/>
                </a:solidFill>
                <a:effectLst/>
                <a:latin typeface="Times New Roman" panose="02020603050405020304" pitchFamily="18" charset="0"/>
                <a:cs typeface="Times New Roman" panose="02020603050405020304" pitchFamily="18" charset="0"/>
              </a:rPr>
              <a:t> (Major and Minor) The Ticks are represented by the class </a:t>
            </a:r>
            <a:r>
              <a:rPr lang="en-IN" sz="1800" b="0" i="0" dirty="0" err="1">
                <a:solidFill>
                  <a:srgbClr val="000000"/>
                </a:solidFill>
                <a:effectLst/>
                <a:latin typeface="Times New Roman" panose="02020603050405020304" pitchFamily="18" charset="0"/>
                <a:cs typeface="Times New Roman" panose="02020603050405020304" pitchFamily="18" charset="0"/>
              </a:rPr>
              <a:t>matplotlib.axis.Tick</a:t>
            </a:r>
            <a:r>
              <a:rPr lang="en-IN" sz="1800" b="0" i="0" dirty="0">
                <a:solidFill>
                  <a:srgbClr val="000000"/>
                </a:solidFill>
                <a:effectLst/>
                <a:latin typeface="Times New Roman" panose="02020603050405020304" pitchFamily="18" charset="0"/>
                <a:cs typeface="Times New Roman" panose="02020603050405020304" pitchFamily="18" charset="0"/>
              </a:rPr>
              <a:t>. A Tick is the mark on the  Axis indicating a new 5.2 Matplotlib 37</a:t>
            </a:r>
            <a:r>
              <a:rPr lang="en-IN" sz="1200" b="0"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00"/>
                </a:solidFill>
                <a:effectLst/>
                <a:latin typeface="Times New Roman" panose="02020603050405020304" pitchFamily="18" charset="0"/>
                <a:cs typeface="Times New Roman" panose="02020603050405020304" pitchFamily="18" charset="0"/>
              </a:rPr>
              <a:t>value. There can be Major ticks which are larger and may be </a:t>
            </a:r>
            <a:r>
              <a:rPr lang="en-IN" sz="1800" b="0" i="0" dirty="0" err="1">
                <a:solidFill>
                  <a:srgbClr val="000000"/>
                </a:solidFill>
                <a:effectLst/>
                <a:latin typeface="Times New Roman" panose="02020603050405020304" pitchFamily="18" charset="0"/>
                <a:cs typeface="Times New Roman" panose="02020603050405020304" pitchFamily="18" charset="0"/>
              </a:rPr>
              <a:t>labeled</a:t>
            </a:r>
            <a:r>
              <a:rPr lang="en-IN" sz="1800" b="0" i="0" dirty="0">
                <a:solidFill>
                  <a:srgbClr val="000000"/>
                </a:solidFill>
                <a:effectLst/>
                <a:latin typeface="Times New Roman" panose="02020603050405020304" pitchFamily="18" charset="0"/>
                <a:cs typeface="Times New Roman" panose="02020603050405020304" pitchFamily="18" charset="0"/>
              </a:rPr>
              <a:t>. There are also minor ticks which can be smaller (and may also be labelled).</a:t>
            </a:r>
          </a:p>
          <a:p>
            <a:pPr marL="0" indent="0" algn="just">
              <a:buNone/>
            </a:pPr>
            <a:br>
              <a:rPr lang="en-IN" sz="1800" b="0" i="0"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Tick Labels </a:t>
            </a:r>
            <a:r>
              <a:rPr lang="en-IN" sz="1800" b="0" i="0" dirty="0">
                <a:solidFill>
                  <a:srgbClr val="000000"/>
                </a:solidFill>
                <a:effectLst/>
                <a:latin typeface="Times New Roman" panose="02020603050405020304" pitchFamily="18" charset="0"/>
                <a:cs typeface="Times New Roman" panose="02020603050405020304" pitchFamily="18" charset="0"/>
              </a:rPr>
              <a:t>(Major and Minor) This is a label on a Tick.</a:t>
            </a:r>
          </a:p>
          <a:p>
            <a:pPr marL="0" indent="0" algn="just">
              <a:buNone/>
            </a:pPr>
            <a:br>
              <a:rPr lang="en-IN" sz="1800" b="0" i="0"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Axis</a:t>
            </a:r>
            <a:r>
              <a:rPr lang="en-IN" sz="1800" b="0" i="0" dirty="0">
                <a:solidFill>
                  <a:srgbClr val="000000"/>
                </a:solidFill>
                <a:effectLst/>
                <a:latin typeface="Times New Roman" panose="02020603050405020304" pitchFamily="18" charset="0"/>
                <a:cs typeface="Times New Roman" panose="02020603050405020304" pitchFamily="18" charset="0"/>
              </a:rPr>
              <a:t> The </a:t>
            </a:r>
            <a:r>
              <a:rPr lang="en-IN" sz="1800" b="0" i="1" dirty="0" err="1">
                <a:solidFill>
                  <a:srgbClr val="000000"/>
                </a:solidFill>
                <a:effectLst/>
                <a:latin typeface="Times New Roman" panose="02020603050405020304" pitchFamily="18" charset="0"/>
                <a:cs typeface="Times New Roman" panose="02020603050405020304" pitchFamily="18" charset="0"/>
              </a:rPr>
              <a:t>maplotlib.axis.Axis</a:t>
            </a:r>
            <a:r>
              <a:rPr lang="en-IN" sz="1800" b="0" i="1"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00"/>
                </a:solidFill>
                <a:effectLst/>
                <a:latin typeface="Times New Roman" panose="02020603050405020304" pitchFamily="18" charset="0"/>
                <a:cs typeface="Times New Roman" panose="02020603050405020304" pitchFamily="18" charset="0"/>
              </a:rPr>
              <a:t>class defines an Axis object (such as an X or Y axis) within a parent Axes instance. It can have formatters used to format the labels used for the major and minor ticks. It is also possible to set the locations of the major and minor ticks.</a:t>
            </a:r>
          </a:p>
          <a:p>
            <a:pPr marL="0" indent="0" algn="just">
              <a:buNone/>
            </a:pPr>
            <a:br>
              <a:rPr lang="en-IN" sz="1800" b="0" i="0"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Axis Labels </a:t>
            </a:r>
            <a:r>
              <a:rPr lang="en-IN" sz="1800" b="0" i="0" dirty="0">
                <a:solidFill>
                  <a:srgbClr val="000000"/>
                </a:solidFill>
                <a:effectLst/>
                <a:latin typeface="Times New Roman" panose="02020603050405020304" pitchFamily="18" charset="0"/>
                <a:cs typeface="Times New Roman" panose="02020603050405020304" pitchFamily="18" charset="0"/>
              </a:rPr>
              <a:t>(X, Y and in some cases Z) These are labels used to describe the Axis.</a:t>
            </a:r>
          </a:p>
          <a:p>
            <a:pPr marL="0" indent="0" algn="just">
              <a:buNone/>
            </a:pPr>
            <a:br>
              <a:rPr lang="en-IN" sz="1800" b="0" i="0"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Plot</a:t>
            </a:r>
            <a:r>
              <a:rPr lang="en-IN" sz="1800" b="0" i="0" dirty="0">
                <a:solidFill>
                  <a:srgbClr val="000000"/>
                </a:solidFill>
                <a:effectLst/>
                <a:latin typeface="Times New Roman" panose="02020603050405020304" pitchFamily="18" charset="0"/>
                <a:cs typeface="Times New Roman" panose="02020603050405020304" pitchFamily="18" charset="0"/>
              </a:rPr>
              <a:t> types such as line and scatter plots. Various types of plots and graphs are supported by Matplotlib including line plots, scatter graphs, bar charts and pie charts.</a:t>
            </a:r>
          </a:p>
          <a:p>
            <a:pPr marL="0" indent="0" algn="just">
              <a:buNone/>
            </a:pPr>
            <a:br>
              <a:rPr lang="en-IN" sz="1800" b="0" i="0"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1" i="0" dirty="0">
                <a:solidFill>
                  <a:srgbClr val="000000"/>
                </a:solidFill>
                <a:effectLst/>
                <a:latin typeface="Times New Roman" panose="02020603050405020304" pitchFamily="18" charset="0"/>
                <a:cs typeface="Times New Roman" panose="02020603050405020304" pitchFamily="18" charset="0"/>
              </a:rPr>
              <a:t>Grid</a:t>
            </a:r>
            <a:r>
              <a:rPr lang="en-IN" sz="1800" b="0" i="0" dirty="0">
                <a:solidFill>
                  <a:srgbClr val="000000"/>
                </a:solidFill>
                <a:effectLst/>
                <a:latin typeface="Times New Roman" panose="02020603050405020304" pitchFamily="18" charset="0"/>
                <a:cs typeface="Times New Roman" panose="02020603050405020304" pitchFamily="18" charset="0"/>
              </a:rPr>
              <a:t> This is an optional grid displayed behind a plot, graph or chart. The grid can be displayed with a variety of different line styles (such as solid or </a:t>
            </a:r>
            <a:r>
              <a:rPr lang="en-IN" sz="1800" b="0" i="0" dirty="0" err="1">
                <a:solidFill>
                  <a:srgbClr val="000000"/>
                </a:solidFill>
                <a:effectLst/>
                <a:latin typeface="Times New Roman" panose="02020603050405020304" pitchFamily="18" charset="0"/>
                <a:cs typeface="Times New Roman" panose="02020603050405020304" pitchFamily="18" charset="0"/>
              </a:rPr>
              <a:t>dashedlines</a:t>
            </a:r>
            <a:r>
              <a:rPr lang="en-IN" sz="1800" b="0" i="0" dirty="0">
                <a:solidFill>
                  <a:srgbClr val="000000"/>
                </a:solidFill>
                <a:effectLst/>
                <a:latin typeface="Times New Roman" panose="02020603050405020304" pitchFamily="18" charset="0"/>
                <a:cs typeface="Times New Roman" panose="02020603050405020304" pitchFamily="18" charset="0"/>
              </a:rPr>
              <a:t>), colours and line widths.</a:t>
            </a:r>
            <a:r>
              <a:rPr lang="en-IN" sz="1200" dirty="0">
                <a:latin typeface="Times New Roman" panose="02020603050405020304" pitchFamily="18" charset="0"/>
                <a:cs typeface="Times New Roman" panose="02020603050405020304" pitchFamily="18" charset="0"/>
              </a:rPr>
              <a:t> </a:t>
            </a:r>
          </a:p>
          <a:p>
            <a:pPr marL="0" indent="0" algn="just">
              <a:buNone/>
            </a:pPr>
            <a:br>
              <a:rPr lang="en-IN" sz="1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8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D6BF-126E-49E6-BF60-9AB4A9752C54}"/>
              </a:ext>
            </a:extLst>
          </p:cNvPr>
          <p:cNvSpPr>
            <a:spLocks noGrp="1"/>
          </p:cNvSpPr>
          <p:nvPr>
            <p:ph type="title"/>
          </p:nvPr>
        </p:nvSpPr>
        <p:spPr/>
        <p:txBody>
          <a:bodyPr/>
          <a:lstStyle/>
          <a:p>
            <a:r>
              <a:rPr lang="en-IN" b="1" dirty="0"/>
              <a:t>Line Graph:</a:t>
            </a:r>
          </a:p>
        </p:txBody>
      </p:sp>
      <p:pic>
        <p:nvPicPr>
          <p:cNvPr id="5" name="Picture 4">
            <a:extLst>
              <a:ext uri="{FF2B5EF4-FFF2-40B4-BE49-F238E27FC236}">
                <a16:creationId xmlns:a16="http://schemas.microsoft.com/office/drawing/2014/main" id="{CA8853B7-05AF-4965-8E8C-32CC1D3546BE}"/>
              </a:ext>
            </a:extLst>
          </p:cNvPr>
          <p:cNvPicPr>
            <a:picLocks noChangeAspect="1"/>
          </p:cNvPicPr>
          <p:nvPr/>
        </p:nvPicPr>
        <p:blipFill>
          <a:blip r:embed="rId2"/>
          <a:stretch>
            <a:fillRect/>
          </a:stretch>
        </p:blipFill>
        <p:spPr>
          <a:xfrm>
            <a:off x="755788" y="1480930"/>
            <a:ext cx="4895850" cy="4572000"/>
          </a:xfrm>
          <a:prstGeom prst="rect">
            <a:avLst/>
          </a:prstGeom>
        </p:spPr>
      </p:pic>
      <p:pic>
        <p:nvPicPr>
          <p:cNvPr id="7" name="Picture 6">
            <a:extLst>
              <a:ext uri="{FF2B5EF4-FFF2-40B4-BE49-F238E27FC236}">
                <a16:creationId xmlns:a16="http://schemas.microsoft.com/office/drawing/2014/main" id="{2EBF4A19-32ED-4541-8AC8-D3CB1F17B50C}"/>
              </a:ext>
            </a:extLst>
          </p:cNvPr>
          <p:cNvPicPr>
            <a:picLocks noChangeAspect="1"/>
          </p:cNvPicPr>
          <p:nvPr/>
        </p:nvPicPr>
        <p:blipFill>
          <a:blip r:embed="rId3"/>
          <a:stretch>
            <a:fillRect/>
          </a:stretch>
        </p:blipFill>
        <p:spPr>
          <a:xfrm>
            <a:off x="5749787" y="1480930"/>
            <a:ext cx="5686425" cy="4210050"/>
          </a:xfrm>
          <a:prstGeom prst="rect">
            <a:avLst/>
          </a:prstGeom>
        </p:spPr>
      </p:pic>
    </p:spTree>
    <p:extLst>
      <p:ext uri="{BB962C8B-B14F-4D97-AF65-F5344CB8AC3E}">
        <p14:creationId xmlns:p14="http://schemas.microsoft.com/office/powerpoint/2010/main" val="98419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F1B5-AFF2-43D4-BD5F-F13B6C192187}"/>
              </a:ext>
            </a:extLst>
          </p:cNvPr>
          <p:cNvSpPr>
            <a:spLocks noGrp="1"/>
          </p:cNvSpPr>
          <p:nvPr>
            <p:ph type="title"/>
          </p:nvPr>
        </p:nvSpPr>
        <p:spPr>
          <a:xfrm>
            <a:off x="838200" y="365125"/>
            <a:ext cx="4210878" cy="917023"/>
          </a:xfrm>
        </p:spPr>
        <p:txBody>
          <a:bodyPr/>
          <a:lstStyle/>
          <a:p>
            <a:r>
              <a:rPr lang="en-IN" b="1" dirty="0"/>
              <a:t>Scattered Graph</a:t>
            </a:r>
          </a:p>
        </p:txBody>
      </p:sp>
      <p:pic>
        <p:nvPicPr>
          <p:cNvPr id="5" name="Picture 4">
            <a:extLst>
              <a:ext uri="{FF2B5EF4-FFF2-40B4-BE49-F238E27FC236}">
                <a16:creationId xmlns:a16="http://schemas.microsoft.com/office/drawing/2014/main" id="{12B66804-290D-4A8F-94C9-472B00EECD23}"/>
              </a:ext>
            </a:extLst>
          </p:cNvPr>
          <p:cNvPicPr>
            <a:picLocks noChangeAspect="1"/>
          </p:cNvPicPr>
          <p:nvPr/>
        </p:nvPicPr>
        <p:blipFill>
          <a:blip r:embed="rId2"/>
          <a:stretch>
            <a:fillRect/>
          </a:stretch>
        </p:blipFill>
        <p:spPr>
          <a:xfrm>
            <a:off x="775459" y="1333846"/>
            <a:ext cx="5320541" cy="4813112"/>
          </a:xfrm>
          <a:prstGeom prst="rect">
            <a:avLst/>
          </a:prstGeom>
        </p:spPr>
      </p:pic>
      <p:pic>
        <p:nvPicPr>
          <p:cNvPr id="7" name="Picture 6">
            <a:extLst>
              <a:ext uri="{FF2B5EF4-FFF2-40B4-BE49-F238E27FC236}">
                <a16:creationId xmlns:a16="http://schemas.microsoft.com/office/drawing/2014/main" id="{DF306519-F5AF-4BE0-8ABA-CB9D3C909613}"/>
              </a:ext>
            </a:extLst>
          </p:cNvPr>
          <p:cNvPicPr>
            <a:picLocks noChangeAspect="1"/>
          </p:cNvPicPr>
          <p:nvPr/>
        </p:nvPicPr>
        <p:blipFill>
          <a:blip r:embed="rId3"/>
          <a:stretch>
            <a:fillRect/>
          </a:stretch>
        </p:blipFill>
        <p:spPr>
          <a:xfrm>
            <a:off x="6327913" y="1209882"/>
            <a:ext cx="5181600" cy="4219575"/>
          </a:xfrm>
          <a:prstGeom prst="rect">
            <a:avLst/>
          </a:prstGeom>
        </p:spPr>
      </p:pic>
    </p:spTree>
    <p:extLst>
      <p:ext uri="{BB962C8B-B14F-4D97-AF65-F5344CB8AC3E}">
        <p14:creationId xmlns:p14="http://schemas.microsoft.com/office/powerpoint/2010/main" val="351747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49151C-888C-4D2A-BB70-A36F756B440B}"/>
              </a:ext>
            </a:extLst>
          </p:cNvPr>
          <p:cNvPicPr>
            <a:picLocks noChangeAspect="1"/>
          </p:cNvPicPr>
          <p:nvPr/>
        </p:nvPicPr>
        <p:blipFill>
          <a:blip r:embed="rId2"/>
          <a:stretch>
            <a:fillRect/>
          </a:stretch>
        </p:blipFill>
        <p:spPr>
          <a:xfrm>
            <a:off x="1486728" y="1081709"/>
            <a:ext cx="5143500" cy="4038600"/>
          </a:xfrm>
          <a:prstGeom prst="rect">
            <a:avLst/>
          </a:prstGeom>
        </p:spPr>
      </p:pic>
      <p:pic>
        <p:nvPicPr>
          <p:cNvPr id="9" name="Picture 8">
            <a:extLst>
              <a:ext uri="{FF2B5EF4-FFF2-40B4-BE49-F238E27FC236}">
                <a16:creationId xmlns:a16="http://schemas.microsoft.com/office/drawing/2014/main" id="{D8E94629-0ADA-48F0-8C80-5C94B90C6F13}"/>
              </a:ext>
            </a:extLst>
          </p:cNvPr>
          <p:cNvPicPr>
            <a:picLocks noChangeAspect="1"/>
          </p:cNvPicPr>
          <p:nvPr/>
        </p:nvPicPr>
        <p:blipFill>
          <a:blip r:embed="rId3"/>
          <a:stretch>
            <a:fillRect/>
          </a:stretch>
        </p:blipFill>
        <p:spPr>
          <a:xfrm>
            <a:off x="6096000" y="1010271"/>
            <a:ext cx="5438775" cy="4181475"/>
          </a:xfrm>
          <a:prstGeom prst="rect">
            <a:avLst/>
          </a:prstGeom>
        </p:spPr>
      </p:pic>
    </p:spTree>
    <p:extLst>
      <p:ext uri="{BB962C8B-B14F-4D97-AF65-F5344CB8AC3E}">
        <p14:creationId xmlns:p14="http://schemas.microsoft.com/office/powerpoint/2010/main" val="12037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12C4-03F0-494D-91A5-12B2E548CC7E}"/>
              </a:ext>
            </a:extLst>
          </p:cNvPr>
          <p:cNvSpPr>
            <a:spLocks noGrp="1"/>
          </p:cNvSpPr>
          <p:nvPr>
            <p:ph type="title"/>
          </p:nvPr>
        </p:nvSpPr>
        <p:spPr>
          <a:xfrm>
            <a:off x="838200" y="365125"/>
            <a:ext cx="2690191" cy="708301"/>
          </a:xfrm>
        </p:spPr>
        <p:txBody>
          <a:bodyPr/>
          <a:lstStyle/>
          <a:p>
            <a:r>
              <a:rPr lang="en-IN" b="1" dirty="0"/>
              <a:t>Pie Charts</a:t>
            </a:r>
          </a:p>
        </p:txBody>
      </p:sp>
      <p:pic>
        <p:nvPicPr>
          <p:cNvPr id="5" name="Picture 4">
            <a:extLst>
              <a:ext uri="{FF2B5EF4-FFF2-40B4-BE49-F238E27FC236}">
                <a16:creationId xmlns:a16="http://schemas.microsoft.com/office/drawing/2014/main" id="{F4954F09-ADEA-4265-BC69-B4EA057E7772}"/>
              </a:ext>
            </a:extLst>
          </p:cNvPr>
          <p:cNvPicPr>
            <a:picLocks noChangeAspect="1"/>
          </p:cNvPicPr>
          <p:nvPr/>
        </p:nvPicPr>
        <p:blipFill>
          <a:blip r:embed="rId2"/>
          <a:stretch>
            <a:fillRect/>
          </a:stretch>
        </p:blipFill>
        <p:spPr>
          <a:xfrm>
            <a:off x="838200" y="1857375"/>
            <a:ext cx="5076825" cy="3143250"/>
          </a:xfrm>
          <a:prstGeom prst="rect">
            <a:avLst/>
          </a:prstGeom>
        </p:spPr>
      </p:pic>
      <p:pic>
        <p:nvPicPr>
          <p:cNvPr id="7" name="Picture 6">
            <a:extLst>
              <a:ext uri="{FF2B5EF4-FFF2-40B4-BE49-F238E27FC236}">
                <a16:creationId xmlns:a16="http://schemas.microsoft.com/office/drawing/2014/main" id="{9F2DF0B7-5DB8-4205-A705-EE816C083181}"/>
              </a:ext>
            </a:extLst>
          </p:cNvPr>
          <p:cNvPicPr>
            <a:picLocks noChangeAspect="1"/>
          </p:cNvPicPr>
          <p:nvPr/>
        </p:nvPicPr>
        <p:blipFill>
          <a:blip r:embed="rId3"/>
          <a:stretch>
            <a:fillRect/>
          </a:stretch>
        </p:blipFill>
        <p:spPr>
          <a:xfrm>
            <a:off x="5715000" y="1004887"/>
            <a:ext cx="5638800" cy="4848225"/>
          </a:xfrm>
          <a:prstGeom prst="rect">
            <a:avLst/>
          </a:prstGeom>
        </p:spPr>
      </p:pic>
    </p:spTree>
    <p:extLst>
      <p:ext uri="{BB962C8B-B14F-4D97-AF65-F5344CB8AC3E}">
        <p14:creationId xmlns:p14="http://schemas.microsoft.com/office/powerpoint/2010/main" val="636396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424</Words>
  <Application>Microsoft Office PowerPoint</Application>
  <PresentationFormat>Widescreen</PresentationFormat>
  <Paragraphs>26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AdvTT5ada87cc6</vt:lpstr>
      <vt:lpstr>Arial</vt:lpstr>
      <vt:lpstr>Calibri</vt:lpstr>
      <vt:lpstr>Calibri Light</vt:lpstr>
      <vt:lpstr>Times New Roman</vt:lpstr>
      <vt:lpstr>Office Theme</vt:lpstr>
      <vt:lpstr>Plotting With Python</vt:lpstr>
      <vt:lpstr>Introduction</vt:lpstr>
      <vt:lpstr>Example1: create a simple line graph for a set of x and y coordinates you can use the matplotlib.pyplot.plot function  </vt:lpstr>
      <vt:lpstr>Various Plot Components:</vt:lpstr>
      <vt:lpstr>PowerPoint Presentation</vt:lpstr>
      <vt:lpstr>Line Graph:</vt:lpstr>
      <vt:lpstr>Scattered Graph</vt:lpstr>
      <vt:lpstr>PowerPoint Presentation</vt:lpstr>
      <vt:lpstr>Pie Charts</vt:lpstr>
      <vt:lpstr>PowerPoint Presentation</vt:lpstr>
      <vt:lpstr>Bar Charts</vt:lpstr>
      <vt:lpstr>PowerPoint Presentation</vt:lpstr>
      <vt:lpstr>PowerPoint Presentation</vt:lpstr>
      <vt:lpstr>Stacked Bar Charts</vt:lpstr>
      <vt:lpstr>Grouped Bar Charts</vt:lpstr>
      <vt:lpstr>Figures and Subplots</vt:lpstr>
      <vt:lpstr>PowerPoint Presentation</vt:lpstr>
      <vt:lpstr>3D Plot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Plotting With Python</dc:title>
  <dc:creator>Dhruba Jyoti kalita</dc:creator>
  <cp:lastModifiedBy>Dhruba Jyoti kalita</cp:lastModifiedBy>
  <cp:revision>3</cp:revision>
  <dcterms:created xsi:type="dcterms:W3CDTF">2021-06-04T15:46:13Z</dcterms:created>
  <dcterms:modified xsi:type="dcterms:W3CDTF">2021-06-04T17:36:16Z</dcterms:modified>
</cp:coreProperties>
</file>