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317" r:id="rId11"/>
    <p:sldId id="318" r:id="rId12"/>
    <p:sldId id="264" r:id="rId13"/>
    <p:sldId id="265" r:id="rId14"/>
    <p:sldId id="319" r:id="rId15"/>
    <p:sldId id="272" r:id="rId16"/>
    <p:sldId id="322" r:id="rId17"/>
    <p:sldId id="273" r:id="rId18"/>
    <p:sldId id="274" r:id="rId19"/>
    <p:sldId id="275" r:id="rId20"/>
    <p:sldId id="276" r:id="rId21"/>
    <p:sldId id="323" r:id="rId22"/>
    <p:sldId id="278" r:id="rId23"/>
    <p:sldId id="279" r:id="rId24"/>
    <p:sldId id="324" r:id="rId25"/>
    <p:sldId id="325" r:id="rId26"/>
    <p:sldId id="280" r:id="rId27"/>
    <p:sldId id="281" r:id="rId28"/>
    <p:sldId id="282" r:id="rId29"/>
    <p:sldId id="283" r:id="rId30"/>
    <p:sldId id="326" r:id="rId31"/>
    <p:sldId id="284" r:id="rId32"/>
    <p:sldId id="285" r:id="rId33"/>
    <p:sldId id="286" r:id="rId34"/>
    <p:sldId id="288" r:id="rId35"/>
    <p:sldId id="289" r:id="rId36"/>
    <p:sldId id="290" r:id="rId37"/>
    <p:sldId id="292" r:id="rId38"/>
    <p:sldId id="293" r:id="rId39"/>
    <p:sldId id="291" r:id="rId40"/>
    <p:sldId id="294" r:id="rId41"/>
    <p:sldId id="295" r:id="rId42"/>
    <p:sldId id="296" r:id="rId43"/>
    <p:sldId id="320" r:id="rId44"/>
    <p:sldId id="327" r:id="rId45"/>
    <p:sldId id="328" r:id="rId46"/>
    <p:sldId id="329" r:id="rId47"/>
    <p:sldId id="330" r:id="rId48"/>
    <p:sldId id="331" r:id="rId49"/>
    <p:sldId id="332" r:id="rId50"/>
    <p:sldId id="333" r:id="rId51"/>
    <p:sldId id="334" r:id="rId52"/>
    <p:sldId id="335" r:id="rId53"/>
    <p:sldId id="336" r:id="rId54"/>
    <p:sldId id="337" r:id="rId55"/>
    <p:sldId id="338" r:id="rId56"/>
    <p:sldId id="339" r:id="rId57"/>
    <p:sldId id="340" r:id="rId58"/>
    <p:sldId id="341" r:id="rId59"/>
    <p:sldId id="342" r:id="rId60"/>
    <p:sldId id="343" r:id="rId61"/>
    <p:sldId id="344" r:id="rId62"/>
    <p:sldId id="345" r:id="rId63"/>
    <p:sldId id="346" r:id="rId64"/>
    <p:sldId id="347" r:id="rId65"/>
    <p:sldId id="348" r:id="rId66"/>
    <p:sldId id="349" r:id="rId67"/>
    <p:sldId id="350" r:id="rId68"/>
    <p:sldId id="351" r:id="rId69"/>
    <p:sldId id="352" r:id="rId70"/>
    <p:sldId id="353" r:id="rId71"/>
    <p:sldId id="354" r:id="rId72"/>
    <p:sldId id="355" r:id="rId73"/>
    <p:sldId id="356" r:id="rId74"/>
    <p:sldId id="357" r:id="rId75"/>
    <p:sldId id="358" r:id="rId76"/>
    <p:sldId id="359" r:id="rId77"/>
    <p:sldId id="360" r:id="rId78"/>
    <p:sldId id="361" r:id="rId79"/>
    <p:sldId id="362" r:id="rId80"/>
    <p:sldId id="363" r:id="rId81"/>
    <p:sldId id="364" r:id="rId82"/>
    <p:sldId id="365" r:id="rId83"/>
    <p:sldId id="366" r:id="rId84"/>
    <p:sldId id="367" r:id="rId85"/>
    <p:sldId id="368" r:id="rId86"/>
    <p:sldId id="369" r:id="rId87"/>
    <p:sldId id="370" r:id="rId8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5" autoAdjust="0"/>
    <p:restoredTop sz="94660"/>
  </p:normalViewPr>
  <p:slideViewPr>
    <p:cSldViewPr snapToGrid="0">
      <p:cViewPr varScale="1">
        <p:scale>
          <a:sx n="116" d="100"/>
          <a:sy n="116" d="100"/>
        </p:scale>
        <p:origin x="102"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1" Type="http://schemas.openxmlformats.org/officeDocument/2006/relationships/tableStyles" Target="tableStyles.xml"/><Relationship Id="rId90" Type="http://schemas.openxmlformats.org/officeDocument/2006/relationships/viewProps" Target="viewProps.xml"/><Relationship Id="rId9" Type="http://schemas.openxmlformats.org/officeDocument/2006/relationships/slide" Target="slides/slide7.xml"/><Relationship Id="rId89" Type="http://schemas.openxmlformats.org/officeDocument/2006/relationships/presProps" Target="presProps.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BDF37C9-E47D-480E-8FA8-4A749AE1404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E255A1-2B3A-460E-B6C5-5AD296B4358B}"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0BDF37C9-E47D-480E-8FA8-4A749AE1404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E255A1-2B3A-460E-B6C5-5AD296B4358B}"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0BDF37C9-E47D-480E-8FA8-4A749AE1404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E255A1-2B3A-460E-B6C5-5AD296B4358B}"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0BDF37C9-E47D-480E-8FA8-4A749AE1404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E255A1-2B3A-460E-B6C5-5AD296B4358B}"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BDF37C9-E47D-480E-8FA8-4A749AE1404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E255A1-2B3A-460E-B6C5-5AD296B4358B}"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0BDF37C9-E47D-480E-8FA8-4A749AE14047}"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E255A1-2B3A-460E-B6C5-5AD296B4358B}"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0BDF37C9-E47D-480E-8FA8-4A749AE14047}"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1E255A1-2B3A-460E-B6C5-5AD296B4358B}"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BDF37C9-E47D-480E-8FA8-4A749AE14047}"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1E255A1-2B3A-460E-B6C5-5AD296B4358B}"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DF37C9-E47D-480E-8FA8-4A749AE14047}"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1E255A1-2B3A-460E-B6C5-5AD296B4358B}"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BDF37C9-E47D-480E-8FA8-4A749AE14047}"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E255A1-2B3A-460E-B6C5-5AD296B4358B}"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BDF37C9-E47D-480E-8FA8-4A749AE14047}"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E255A1-2B3A-460E-B6C5-5AD296B4358B}"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DF37C9-E47D-480E-8FA8-4A749AE14047}"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E255A1-2B3A-460E-B6C5-5AD296B4358B}"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www.w3.org/TR/html52/" TargetMode="External"/><Relationship Id="rId3" Type="http://schemas.openxmlformats.org/officeDocument/2006/relationships/hyperlink" Target="http://www.w3.org/TR/html51/" TargetMode="External"/><Relationship Id="rId2" Type="http://schemas.openxmlformats.org/officeDocument/2006/relationships/hyperlink" Target="http://www.w3.org/TR/html5/" TargetMode="External"/><Relationship Id="rId1" Type="http://schemas.openxmlformats.org/officeDocument/2006/relationships/hyperlink" Target="http://whatwg.org/html/"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HTML	</a:t>
            </a:r>
            <a:endParaRPr lang="en-IN" dirty="0"/>
          </a:p>
        </p:txBody>
      </p:sp>
      <p:sp>
        <p:nvSpPr>
          <p:cNvPr id="3" name="Subtitle 2"/>
          <p:cNvSpPr>
            <a:spLocks noGrp="1"/>
          </p:cNvSpPr>
          <p:nvPr>
            <p:ph type="subTitle" idx="1"/>
          </p:nvPr>
        </p:nvSpPr>
        <p:spPr/>
        <p:txBody>
          <a:bodyPr/>
          <a:lstStyle/>
          <a:p>
            <a:r>
              <a:rPr lang="en-IN" dirty="0"/>
              <a:t>By Vivek Gohil</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a:solidFill>
                  <a:srgbClr val="000000"/>
                </a:solidFill>
                <a:effectLst/>
                <a:latin typeface="Segoe UI" panose="020B0502040204020203" pitchFamily="34" charset="0"/>
              </a:rPr>
              <a:t>How to View HTML Source?</a:t>
            </a:r>
            <a:endParaRPr lang="en-IN" dirty="0"/>
          </a:p>
        </p:txBody>
      </p:sp>
      <p:sp>
        <p:nvSpPr>
          <p:cNvPr id="5" name="TextBox 4"/>
          <p:cNvSpPr txBox="1"/>
          <p:nvPr/>
        </p:nvSpPr>
        <p:spPr>
          <a:xfrm>
            <a:off x="838200" y="1869501"/>
            <a:ext cx="10000376" cy="4524315"/>
          </a:xfrm>
          <a:prstGeom prst="rect">
            <a:avLst/>
          </a:prstGeom>
          <a:noFill/>
        </p:spPr>
        <p:txBody>
          <a:bodyPr wrap="square">
            <a:spAutoFit/>
          </a:bodyPr>
          <a:lstStyle/>
          <a:p>
            <a:pPr marL="285750" indent="-285750" algn="l">
              <a:buFont typeface="Arial" panose="020B0604020202020204" pitchFamily="34" charset="0"/>
              <a:buChar char="•"/>
            </a:pPr>
            <a:r>
              <a:rPr lang="en-US" sz="2400" dirty="0">
                <a:solidFill>
                  <a:srgbClr val="000000"/>
                </a:solidFill>
                <a:latin typeface="Verdana" panose="020B0604030504040204" pitchFamily="34" charset="0"/>
              </a:rPr>
              <a:t>View HTML Source Code:</a:t>
            </a:r>
            <a:endParaRPr lang="en-US" sz="2400" dirty="0">
              <a:solidFill>
                <a:srgbClr val="000000"/>
              </a:solidFill>
              <a:latin typeface="Verdana" panose="020B0604030504040204" pitchFamily="34" charset="0"/>
            </a:endParaRPr>
          </a:p>
          <a:p>
            <a:pPr marL="742950" lvl="1" indent="-285750">
              <a:buFont typeface="Arial" panose="020B0604020202020204" pitchFamily="34" charset="0"/>
              <a:buChar char="•"/>
            </a:pPr>
            <a:r>
              <a:rPr lang="en-US" sz="2400" b="0" i="0" dirty="0">
                <a:solidFill>
                  <a:srgbClr val="000000"/>
                </a:solidFill>
                <a:effectLst/>
                <a:latin typeface="Verdana" panose="020B0604030504040204" pitchFamily="34" charset="0"/>
              </a:rPr>
              <a:t>Right-click in an HTML page and select "View Page Source" (in Chrome) or "View Source" (in Edge), or similar in other browsers. </a:t>
            </a:r>
            <a:endParaRPr lang="en-US" sz="2400" b="0" i="0" dirty="0">
              <a:solidFill>
                <a:srgbClr val="000000"/>
              </a:solidFill>
              <a:effectLst/>
              <a:latin typeface="Verdana" panose="020B0604030504040204" pitchFamily="34" charset="0"/>
            </a:endParaRPr>
          </a:p>
          <a:p>
            <a:pPr marL="742950" lvl="1" indent="-285750">
              <a:buFont typeface="Arial" panose="020B0604020202020204" pitchFamily="34" charset="0"/>
              <a:buChar char="•"/>
            </a:pPr>
            <a:r>
              <a:rPr lang="en-US" sz="2400" b="0" i="0" dirty="0">
                <a:solidFill>
                  <a:srgbClr val="000000"/>
                </a:solidFill>
                <a:effectLst/>
                <a:latin typeface="Verdana" panose="020B0604030504040204" pitchFamily="34" charset="0"/>
              </a:rPr>
              <a:t>This will open a window containing the HTML source code of the page.</a:t>
            </a:r>
            <a:endParaRPr lang="en-US" sz="2400" b="0" i="0" dirty="0">
              <a:solidFill>
                <a:srgbClr val="000000"/>
              </a:solidFill>
              <a:effectLst/>
              <a:latin typeface="Verdana" panose="020B0604030504040204" pitchFamily="34" charset="0"/>
            </a:endParaRPr>
          </a:p>
          <a:p>
            <a:pPr marL="285750" indent="-285750">
              <a:buFont typeface="Arial" panose="020B0604020202020204" pitchFamily="34" charset="0"/>
              <a:buChar char="•"/>
            </a:pPr>
            <a:r>
              <a:rPr lang="en-US" sz="2400" dirty="0">
                <a:solidFill>
                  <a:srgbClr val="000000"/>
                </a:solidFill>
                <a:latin typeface="Verdana" panose="020B0604030504040204" pitchFamily="34" charset="0"/>
              </a:rPr>
              <a:t>Inspect an HTML Element:</a:t>
            </a:r>
            <a:endParaRPr lang="en-US" sz="2400" dirty="0">
              <a:solidFill>
                <a:srgbClr val="000000"/>
              </a:solidFill>
              <a:latin typeface="Verdana" panose="020B0604030504040204" pitchFamily="34" charset="0"/>
            </a:endParaRPr>
          </a:p>
          <a:p>
            <a:pPr marL="742950" lvl="1" indent="-285750">
              <a:buFont typeface="Arial" panose="020B0604020202020204" pitchFamily="34" charset="0"/>
              <a:buChar char="•"/>
            </a:pPr>
            <a:r>
              <a:rPr lang="en-US" sz="2400" b="0" i="0" dirty="0">
                <a:solidFill>
                  <a:srgbClr val="000000"/>
                </a:solidFill>
                <a:effectLst/>
                <a:latin typeface="Verdana" panose="020B0604030504040204" pitchFamily="34" charset="0"/>
              </a:rPr>
              <a:t>Right-click on an element (or a blank area), and choose "Inspect" or "Inspect Element" to see what elements are made up of (you will see both the HTML and the CSS). You can also edit the HTML or CSS on-the-fly in the Elements or Styles panel that opens.</a:t>
            </a:r>
            <a:endParaRPr lang="en-US" sz="2400" dirty="0">
              <a:solidFill>
                <a:srgbClr val="000000"/>
              </a:solidFill>
              <a:latin typeface="Verdana" panose="020B060403050404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0" i="0" dirty="0">
                <a:solidFill>
                  <a:srgbClr val="000000"/>
                </a:solidFill>
                <a:effectLst/>
                <a:latin typeface="Segoe UI" panose="020B0502040204020203" pitchFamily="34" charset="0"/>
              </a:rPr>
              <a:t>HTML Documents</a:t>
            </a:r>
            <a:endParaRPr lang="en-IN" b="0" i="0" dirty="0">
              <a:solidFill>
                <a:srgbClr val="000000"/>
              </a:solidFill>
              <a:effectLst/>
              <a:latin typeface="Segoe UI" panose="020B0502040204020203" pitchFamily="34" charset="0"/>
            </a:endParaRPr>
          </a:p>
        </p:txBody>
      </p:sp>
      <p:sp>
        <p:nvSpPr>
          <p:cNvPr id="3" name="Content Placeholder 2"/>
          <p:cNvSpPr>
            <a:spLocks noGrp="1"/>
          </p:cNvSpPr>
          <p:nvPr>
            <p:ph idx="1"/>
          </p:nvPr>
        </p:nvSpPr>
        <p:spPr/>
        <p:txBody>
          <a:bodyPr/>
          <a:lstStyle/>
          <a:p>
            <a:r>
              <a:rPr lang="en-US" dirty="0"/>
              <a:t>All HTML documents must start with a document type declaration: </a:t>
            </a:r>
            <a:r>
              <a:rPr lang="en-US" dirty="0">
                <a:latin typeface="Consolas" panose="020B0609020204030204" pitchFamily="49" charset="0"/>
              </a:rPr>
              <a:t>&lt;!DOCTYPE html&gt;</a:t>
            </a:r>
            <a:r>
              <a:rPr lang="en-US" dirty="0"/>
              <a:t>.</a:t>
            </a:r>
            <a:endParaRPr lang="en-US" dirty="0"/>
          </a:p>
          <a:p>
            <a:r>
              <a:rPr lang="en-US" dirty="0"/>
              <a:t>The HTML document itself begins with </a:t>
            </a:r>
            <a:r>
              <a:rPr lang="en-US" dirty="0">
                <a:latin typeface="Consolas" panose="020B0609020204030204" pitchFamily="49" charset="0"/>
              </a:rPr>
              <a:t>&lt;html&gt; </a:t>
            </a:r>
            <a:r>
              <a:rPr lang="en-US" dirty="0"/>
              <a:t>and ends with </a:t>
            </a:r>
            <a:r>
              <a:rPr lang="en-US" dirty="0">
                <a:latin typeface="Consolas" panose="020B0609020204030204" pitchFamily="49" charset="0"/>
              </a:rPr>
              <a:t>&lt;/html&gt;.</a:t>
            </a:r>
            <a:endParaRPr lang="en-US" dirty="0">
              <a:latin typeface="Consolas" panose="020B0609020204030204" pitchFamily="49" charset="0"/>
            </a:endParaRPr>
          </a:p>
          <a:p>
            <a:r>
              <a:rPr lang="en-US" dirty="0"/>
              <a:t>The visible part of the HTML document is between </a:t>
            </a:r>
            <a:r>
              <a:rPr lang="en-US" dirty="0">
                <a:latin typeface="Consolas" panose="020B0609020204030204" pitchFamily="49" charset="0"/>
              </a:rPr>
              <a:t>&lt;body&gt; </a:t>
            </a:r>
            <a:r>
              <a:rPr lang="en-US" dirty="0"/>
              <a:t>and </a:t>
            </a:r>
            <a:r>
              <a:rPr lang="en-US" dirty="0">
                <a:latin typeface="Consolas" panose="020B0609020204030204" pitchFamily="49" charset="0"/>
              </a:rPr>
              <a:t>&lt;/body&gt;.</a:t>
            </a:r>
            <a:endParaRPr lang="en-IN" dirty="0">
              <a:latin typeface="Consolas" panose="020B0609020204030204" pitchFamily="49"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000000"/>
                </a:solidFill>
                <a:effectLst/>
                <a:latin typeface="Segoe UI" panose="020B0502040204020203" pitchFamily="34" charset="0"/>
              </a:rPr>
              <a:t>The </a:t>
            </a:r>
            <a:r>
              <a:rPr lang="en-IN" b="0" i="0" dirty="0">
                <a:solidFill>
                  <a:srgbClr val="000000"/>
                </a:solidFill>
                <a:effectLst/>
                <a:latin typeface="Consolas" panose="020B0609020204030204" pitchFamily="49" charset="0"/>
              </a:rPr>
              <a:t>&lt;!DOCTYPE&gt;</a:t>
            </a:r>
            <a:r>
              <a:rPr lang="en-IN" b="0" i="0" dirty="0">
                <a:solidFill>
                  <a:srgbClr val="000000"/>
                </a:solidFill>
                <a:effectLst/>
                <a:latin typeface="Segoe UI" panose="020B0502040204020203" pitchFamily="34" charset="0"/>
              </a:rPr>
              <a:t> Declaration</a:t>
            </a:r>
            <a:endParaRPr lang="en-IN" dirty="0"/>
          </a:p>
        </p:txBody>
      </p:sp>
      <p:sp>
        <p:nvSpPr>
          <p:cNvPr id="3" name="Content Placeholder 2"/>
          <p:cNvSpPr>
            <a:spLocks noGrp="1"/>
          </p:cNvSpPr>
          <p:nvPr>
            <p:ph idx="1"/>
          </p:nvPr>
        </p:nvSpPr>
        <p:spPr/>
        <p:txBody>
          <a:bodyPr/>
          <a:lstStyle/>
          <a:p>
            <a:r>
              <a:rPr lang="en-US" dirty="0"/>
              <a:t>The </a:t>
            </a:r>
            <a:r>
              <a:rPr lang="en-US" dirty="0">
                <a:latin typeface="Consolas" panose="020B0609020204030204" pitchFamily="49" charset="0"/>
              </a:rPr>
              <a:t>&lt;!DOCTYPE&gt; </a:t>
            </a:r>
            <a:r>
              <a:rPr lang="en-US" dirty="0"/>
              <a:t>declaration represents the document type, and helps browsers to display web pages correctly.</a:t>
            </a:r>
            <a:endParaRPr lang="en-US" dirty="0"/>
          </a:p>
          <a:p>
            <a:r>
              <a:rPr lang="en-US" dirty="0"/>
              <a:t>It must only appear once, at the top of the page (before any HTML tags).</a:t>
            </a:r>
            <a:endParaRPr lang="en-US" dirty="0"/>
          </a:p>
          <a:p>
            <a:r>
              <a:rPr lang="en-US" dirty="0"/>
              <a:t>The </a:t>
            </a:r>
            <a:r>
              <a:rPr lang="en-US" dirty="0">
                <a:latin typeface="Consolas" panose="020B0609020204030204" pitchFamily="49" charset="0"/>
              </a:rPr>
              <a:t>&lt;!DOCTYPE&gt; </a:t>
            </a:r>
            <a:r>
              <a:rPr lang="en-US" dirty="0"/>
              <a:t>declaration is not case sensitive.</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000000"/>
                </a:solidFill>
                <a:effectLst/>
                <a:latin typeface="Segoe UI" panose="020B0502040204020203" pitchFamily="34" charset="0"/>
              </a:rPr>
              <a:t>HTML Headings</a:t>
            </a:r>
            <a:endParaRPr lang="en-IN" dirty="0"/>
          </a:p>
        </p:txBody>
      </p:sp>
      <p:sp>
        <p:nvSpPr>
          <p:cNvPr id="3" name="Content Placeholder 2"/>
          <p:cNvSpPr>
            <a:spLocks noGrp="1"/>
          </p:cNvSpPr>
          <p:nvPr>
            <p:ph sz="half" idx="1"/>
          </p:nvPr>
        </p:nvSpPr>
        <p:spPr/>
        <p:txBody>
          <a:bodyPr/>
          <a:lstStyle/>
          <a:p>
            <a:r>
              <a:rPr lang="en-US" dirty="0"/>
              <a:t>HTML headings are defined with the &lt;h1&gt; to &lt;h6&gt; tags.</a:t>
            </a:r>
            <a:endParaRPr lang="en-US" dirty="0"/>
          </a:p>
          <a:p>
            <a:r>
              <a:rPr lang="en-US" dirty="0"/>
              <a:t>&lt;h1&gt; defines the most important heading. &lt;h6&gt; defines the least important heading:</a:t>
            </a:r>
            <a:endParaRPr lang="en-IN" dirty="0"/>
          </a:p>
        </p:txBody>
      </p:sp>
      <p:sp>
        <p:nvSpPr>
          <p:cNvPr id="5" name="TextBox 4"/>
          <p:cNvSpPr txBox="1"/>
          <p:nvPr/>
        </p:nvSpPr>
        <p:spPr>
          <a:xfrm>
            <a:off x="7115962" y="2268708"/>
            <a:ext cx="3479334" cy="923330"/>
          </a:xfrm>
          <a:prstGeom prst="rect">
            <a:avLst/>
          </a:prstGeom>
          <a:noFill/>
          <a:ln>
            <a:solidFill>
              <a:schemeClr val="accent1"/>
            </a:solidFill>
          </a:ln>
        </p:spPr>
        <p:txBody>
          <a:bodyPr wrap="square">
            <a:spAutoFit/>
          </a:bodyPr>
          <a:lstStyle/>
          <a:p>
            <a:pPr algn="l"/>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is heading 1</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h2</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is heading 2</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/h2</a:t>
            </a:r>
            <a:r>
              <a:rPr lang="en-US" b="0" i="0" dirty="0">
                <a:solidFill>
                  <a:srgbClr val="0000CD"/>
                </a:solidFill>
                <a:effectLst/>
                <a:latin typeface="Consolas" panose="020B0609020204030204" pitchFamily="49" charset="0"/>
              </a:rPr>
              <a:t>&gt;</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h3</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is heading 3</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/h3</a:t>
            </a:r>
            <a:r>
              <a:rPr lang="en-US" dirty="0">
                <a:solidFill>
                  <a:srgbClr val="0000CD"/>
                </a:solidFill>
                <a:latin typeface="Consolas" panose="020B0609020204030204" pitchFamily="49" charset="0"/>
              </a:rPr>
              <a:t>&gt;</a:t>
            </a:r>
            <a:endParaRPr lang="en-US" b="0" i="0" dirty="0">
              <a:solidFill>
                <a:srgbClr val="000000"/>
              </a:solidFill>
              <a:effectLst/>
              <a:latin typeface="Consolas" panose="020B0609020204030204" pitchFamily="49"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000000"/>
                </a:solidFill>
                <a:effectLst/>
                <a:latin typeface="Segoe UI" panose="020B0502040204020203" pitchFamily="34" charset="0"/>
              </a:rPr>
              <a:t>HTML Paragraphs</a:t>
            </a:r>
            <a:endParaRPr lang="en-IN" dirty="0"/>
          </a:p>
        </p:txBody>
      </p:sp>
      <p:sp>
        <p:nvSpPr>
          <p:cNvPr id="3" name="Content Placeholder 2"/>
          <p:cNvSpPr>
            <a:spLocks noGrp="1"/>
          </p:cNvSpPr>
          <p:nvPr>
            <p:ph idx="1"/>
          </p:nvPr>
        </p:nvSpPr>
        <p:spPr/>
        <p:txBody>
          <a:bodyPr>
            <a:normAutofit/>
          </a:bodyPr>
          <a:lstStyle/>
          <a:p>
            <a:r>
              <a:rPr lang="en-US" dirty="0"/>
              <a:t>HTML paragraphs are defined with the </a:t>
            </a:r>
            <a:r>
              <a:rPr lang="en-US" dirty="0">
                <a:latin typeface="Consolas" panose="020B0609020204030204" pitchFamily="49" charset="0"/>
              </a:rPr>
              <a:t>&lt;p&gt; </a:t>
            </a:r>
            <a:r>
              <a:rPr lang="en-US" dirty="0"/>
              <a:t>tag</a:t>
            </a:r>
            <a:endParaRPr lang="en-US" dirty="0"/>
          </a:p>
          <a:p>
            <a:r>
              <a:rPr lang="en-US" dirty="0"/>
              <a:t>A paragraph always starts on a new line, and is usually a block of text.</a:t>
            </a:r>
            <a:endParaRPr lang="en-US" dirty="0"/>
          </a:p>
          <a:p>
            <a:r>
              <a:rPr lang="en-US" dirty="0"/>
              <a:t>A paragraph always starts on a new line, and browsers automatically add some white space (a margin) before and after a paragraph.</a:t>
            </a:r>
            <a:endParaRPr lang="en-IN" dirty="0"/>
          </a:p>
        </p:txBody>
      </p:sp>
      <p:sp>
        <p:nvSpPr>
          <p:cNvPr id="5" name="TextBox 4"/>
          <p:cNvSpPr txBox="1"/>
          <p:nvPr/>
        </p:nvSpPr>
        <p:spPr>
          <a:xfrm>
            <a:off x="3929193" y="4001294"/>
            <a:ext cx="4333613" cy="646331"/>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is a paragraph.</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is another paragraph.</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000000"/>
                </a:solidFill>
                <a:effectLst/>
                <a:latin typeface="Segoe UI" panose="020B0502040204020203" pitchFamily="34" charset="0"/>
              </a:rPr>
              <a:t>HTML Paragraphs Display</a:t>
            </a:r>
            <a:endParaRPr lang="en-IN" dirty="0"/>
          </a:p>
        </p:txBody>
      </p:sp>
      <p:sp>
        <p:nvSpPr>
          <p:cNvPr id="3" name="Content Placeholder 2"/>
          <p:cNvSpPr>
            <a:spLocks noGrp="1"/>
          </p:cNvSpPr>
          <p:nvPr>
            <p:ph idx="1"/>
          </p:nvPr>
        </p:nvSpPr>
        <p:spPr/>
        <p:txBody>
          <a:bodyPr>
            <a:normAutofit/>
          </a:bodyPr>
          <a:lstStyle/>
          <a:p>
            <a:r>
              <a:rPr lang="en-US" dirty="0"/>
              <a:t>You cannot be sure how HTML will be displayed.</a:t>
            </a:r>
            <a:endParaRPr lang="en-US" dirty="0"/>
          </a:p>
          <a:p>
            <a:r>
              <a:rPr lang="en-US" dirty="0"/>
              <a:t>Large or small screens, and resized windows will create different results.</a:t>
            </a:r>
            <a:endParaRPr lang="en-US" dirty="0"/>
          </a:p>
          <a:p>
            <a:r>
              <a:rPr lang="en-US" dirty="0"/>
              <a:t>With HTML, you cannot change the display by adding extra spaces or extra lines in your HTML code.</a:t>
            </a:r>
            <a:endParaRPr lang="en-US" dirty="0"/>
          </a:p>
          <a:p>
            <a:r>
              <a:rPr lang="en-US" dirty="0"/>
              <a:t>The browser will automatically remove any extra spaces and lines when the page is displayed.</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000000"/>
                </a:solidFill>
                <a:effectLst/>
                <a:latin typeface="Segoe UI" panose="020B0502040204020203" pitchFamily="34" charset="0"/>
              </a:rPr>
              <a:t>HTML Paragraphs Display</a:t>
            </a:r>
            <a:endParaRPr lang="en-IN" dirty="0"/>
          </a:p>
        </p:txBody>
      </p:sp>
      <p:sp>
        <p:nvSpPr>
          <p:cNvPr id="6" name="TextBox 5"/>
          <p:cNvSpPr txBox="1"/>
          <p:nvPr/>
        </p:nvSpPr>
        <p:spPr>
          <a:xfrm>
            <a:off x="838200" y="1760444"/>
            <a:ext cx="6094602" cy="4247317"/>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This paragraph</a:t>
            </a:r>
            <a:br>
              <a:rPr lang="en-US" dirty="0"/>
            </a:br>
            <a:r>
              <a:rPr lang="en-US" b="0" i="0" dirty="0">
                <a:solidFill>
                  <a:srgbClr val="000000"/>
                </a:solidFill>
                <a:effectLst/>
                <a:latin typeface="Consolas" panose="020B0609020204030204" pitchFamily="49" charset="0"/>
              </a:rPr>
              <a:t>contains a lot of lines</a:t>
            </a:r>
            <a:br>
              <a:rPr lang="en-US" dirty="0"/>
            </a:br>
            <a:r>
              <a:rPr lang="en-US" b="0" i="0" dirty="0">
                <a:solidFill>
                  <a:srgbClr val="000000"/>
                </a:solidFill>
                <a:effectLst/>
                <a:latin typeface="Consolas" panose="020B0609020204030204" pitchFamily="49" charset="0"/>
              </a:rPr>
              <a:t>in the source code,</a:t>
            </a:r>
            <a:br>
              <a:rPr lang="en-US" dirty="0"/>
            </a:br>
            <a:r>
              <a:rPr lang="en-US" b="0" i="0" dirty="0">
                <a:solidFill>
                  <a:srgbClr val="000000"/>
                </a:solidFill>
                <a:effectLst/>
                <a:latin typeface="Consolas" panose="020B0609020204030204" pitchFamily="49" charset="0"/>
              </a:rPr>
              <a:t>but the browser</a:t>
            </a:r>
            <a:br>
              <a:rPr lang="en-US" dirty="0"/>
            </a:br>
            <a:r>
              <a:rPr lang="en-US" b="0" i="0" dirty="0">
                <a:solidFill>
                  <a:srgbClr val="000000"/>
                </a:solidFill>
                <a:effectLst/>
                <a:latin typeface="Consolas" panose="020B0609020204030204" pitchFamily="49" charset="0"/>
              </a:rPr>
              <a:t>ignores it.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br>
              <a:rPr lang="en-US" dirty="0"/>
            </a:b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This paragraph</a:t>
            </a:r>
            <a:br>
              <a:rPr lang="en-US" dirty="0"/>
            </a:br>
            <a:r>
              <a:rPr lang="en-US" b="0" i="0" dirty="0">
                <a:solidFill>
                  <a:srgbClr val="000000"/>
                </a:solidFill>
                <a:effectLst/>
                <a:latin typeface="Consolas" panose="020B0609020204030204" pitchFamily="49" charset="0"/>
              </a:rPr>
              <a:t>contains         a lot of spaces</a:t>
            </a:r>
            <a:br>
              <a:rPr lang="en-US" dirty="0"/>
            </a:br>
            <a:r>
              <a:rPr lang="en-US" b="0" i="0" dirty="0">
                <a:solidFill>
                  <a:srgbClr val="000000"/>
                </a:solidFill>
                <a:effectLst/>
                <a:latin typeface="Consolas" panose="020B0609020204030204" pitchFamily="49" charset="0"/>
              </a:rPr>
              <a:t>in the source         code,</a:t>
            </a:r>
            <a:br>
              <a:rPr lang="en-US" dirty="0"/>
            </a:br>
            <a:r>
              <a:rPr lang="en-US" b="0" i="0" dirty="0">
                <a:solidFill>
                  <a:srgbClr val="000000"/>
                </a:solidFill>
                <a:effectLst/>
                <a:latin typeface="Consolas" panose="020B0609020204030204" pitchFamily="49" charset="0"/>
              </a:rPr>
              <a:t>but the        browser</a:t>
            </a:r>
            <a:br>
              <a:rPr lang="en-US" dirty="0"/>
            </a:br>
            <a:r>
              <a:rPr lang="en-US" b="0" i="0" dirty="0">
                <a:solidFill>
                  <a:srgbClr val="000000"/>
                </a:solidFill>
                <a:effectLst/>
                <a:latin typeface="Consolas" panose="020B0609020204030204" pitchFamily="49" charset="0"/>
              </a:rPr>
              <a:t>ignores it.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000000"/>
                </a:solidFill>
                <a:effectLst/>
                <a:latin typeface="Segoe UI" panose="020B0502040204020203" pitchFamily="34" charset="0"/>
              </a:rPr>
              <a:t>HTML Horizontal Rules</a:t>
            </a:r>
            <a:endParaRPr lang="en-IN" dirty="0"/>
          </a:p>
        </p:txBody>
      </p:sp>
      <p:sp>
        <p:nvSpPr>
          <p:cNvPr id="3" name="Content Placeholder 2"/>
          <p:cNvSpPr>
            <a:spLocks noGrp="1"/>
          </p:cNvSpPr>
          <p:nvPr>
            <p:ph idx="1"/>
          </p:nvPr>
        </p:nvSpPr>
        <p:spPr>
          <a:xfrm>
            <a:off x="838200" y="1825625"/>
            <a:ext cx="10515600" cy="2355758"/>
          </a:xfrm>
        </p:spPr>
        <p:txBody>
          <a:bodyPr/>
          <a:lstStyle/>
          <a:p>
            <a:r>
              <a:rPr lang="en-US" dirty="0"/>
              <a:t>The </a:t>
            </a:r>
            <a:r>
              <a:rPr lang="en-US" dirty="0">
                <a:latin typeface="Consolas" panose="020B0609020204030204" pitchFamily="49" charset="0"/>
              </a:rPr>
              <a:t>&lt;</a:t>
            </a:r>
            <a:r>
              <a:rPr lang="en-US" dirty="0" err="1">
                <a:latin typeface="Consolas" panose="020B0609020204030204" pitchFamily="49" charset="0"/>
              </a:rPr>
              <a:t>hr</a:t>
            </a:r>
            <a:r>
              <a:rPr lang="en-US" dirty="0">
                <a:latin typeface="Consolas" panose="020B0609020204030204" pitchFamily="49" charset="0"/>
              </a:rPr>
              <a:t>&gt; </a:t>
            </a:r>
            <a:r>
              <a:rPr lang="en-US" dirty="0"/>
              <a:t>tag defines a thematic break in an HTML page, and is most often displayed as a horizontal rule.</a:t>
            </a:r>
            <a:endParaRPr lang="en-US" dirty="0"/>
          </a:p>
          <a:p>
            <a:r>
              <a:rPr lang="en-US" dirty="0"/>
              <a:t>The </a:t>
            </a:r>
            <a:r>
              <a:rPr lang="en-US" dirty="0">
                <a:latin typeface="Consolas" panose="020B0609020204030204" pitchFamily="49" charset="0"/>
              </a:rPr>
              <a:t>&lt;</a:t>
            </a:r>
            <a:r>
              <a:rPr lang="en-US" dirty="0" err="1">
                <a:latin typeface="Consolas" panose="020B0609020204030204" pitchFamily="49" charset="0"/>
              </a:rPr>
              <a:t>hr</a:t>
            </a:r>
            <a:r>
              <a:rPr lang="en-US" dirty="0">
                <a:latin typeface="Consolas" panose="020B0609020204030204" pitchFamily="49" charset="0"/>
              </a:rPr>
              <a:t>&gt; </a:t>
            </a:r>
            <a:r>
              <a:rPr lang="en-US" dirty="0"/>
              <a:t>element is used to separate content (or define a change) in an HTML page</a:t>
            </a:r>
            <a:endParaRPr lang="en-US" dirty="0"/>
          </a:p>
          <a:p>
            <a:r>
              <a:rPr lang="en-US" dirty="0"/>
              <a:t>The &lt;</a:t>
            </a:r>
            <a:r>
              <a:rPr lang="en-US" dirty="0" err="1"/>
              <a:t>hr</a:t>
            </a:r>
            <a:r>
              <a:rPr lang="en-US" dirty="0"/>
              <a:t>&gt; tag is an empty tag, which means that it has no end tag.</a:t>
            </a:r>
            <a:endParaRPr lang="en-IN" dirty="0"/>
          </a:p>
        </p:txBody>
      </p:sp>
      <p:sp>
        <p:nvSpPr>
          <p:cNvPr id="5" name="TextBox 4"/>
          <p:cNvSpPr txBox="1"/>
          <p:nvPr/>
        </p:nvSpPr>
        <p:spPr>
          <a:xfrm>
            <a:off x="838200" y="4480510"/>
            <a:ext cx="6094520" cy="1754326"/>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is heading 1</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is some text.</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hr</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h2</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is heading 2</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/h2</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is some other text.</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hr</a:t>
            </a:r>
            <a:r>
              <a:rPr lang="en-US" b="0" i="0" dirty="0">
                <a:solidFill>
                  <a:srgbClr val="0000CD"/>
                </a:solidFill>
                <a:effectLst/>
                <a:latin typeface="Consolas" panose="020B0609020204030204" pitchFamily="49" charset="0"/>
              </a:rPr>
              <a:t>&gt;</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000000"/>
                </a:solidFill>
                <a:effectLst/>
                <a:latin typeface="Segoe UI" panose="020B0502040204020203" pitchFamily="34" charset="0"/>
              </a:rPr>
              <a:t>HTML Line Breaks</a:t>
            </a:r>
            <a:endParaRPr lang="en-IN" dirty="0"/>
          </a:p>
        </p:txBody>
      </p:sp>
      <p:sp>
        <p:nvSpPr>
          <p:cNvPr id="3" name="Content Placeholder 2"/>
          <p:cNvSpPr>
            <a:spLocks noGrp="1"/>
          </p:cNvSpPr>
          <p:nvPr>
            <p:ph idx="1"/>
          </p:nvPr>
        </p:nvSpPr>
        <p:spPr>
          <a:xfrm>
            <a:off x="838200" y="1825625"/>
            <a:ext cx="10515600" cy="2009528"/>
          </a:xfrm>
        </p:spPr>
        <p:txBody>
          <a:bodyPr/>
          <a:lstStyle/>
          <a:p>
            <a:r>
              <a:rPr lang="en-US" dirty="0"/>
              <a:t>The HTML </a:t>
            </a:r>
            <a:r>
              <a:rPr lang="en-US" dirty="0">
                <a:latin typeface="Consolas" panose="020B0609020204030204" pitchFamily="49" charset="0"/>
              </a:rPr>
              <a:t>&lt;</a:t>
            </a:r>
            <a:r>
              <a:rPr lang="en-US" dirty="0" err="1">
                <a:latin typeface="Consolas" panose="020B0609020204030204" pitchFamily="49" charset="0"/>
              </a:rPr>
              <a:t>br</a:t>
            </a:r>
            <a:r>
              <a:rPr lang="en-US" dirty="0">
                <a:latin typeface="Consolas" panose="020B0609020204030204" pitchFamily="49" charset="0"/>
              </a:rPr>
              <a:t>&gt; </a:t>
            </a:r>
            <a:r>
              <a:rPr lang="en-US" dirty="0"/>
              <a:t>element defines a line break.</a:t>
            </a:r>
            <a:endParaRPr lang="en-US" dirty="0"/>
          </a:p>
          <a:p>
            <a:r>
              <a:rPr lang="en-US" dirty="0"/>
              <a:t>Use </a:t>
            </a:r>
            <a:r>
              <a:rPr lang="en-US" dirty="0">
                <a:latin typeface="Consolas" panose="020B0609020204030204" pitchFamily="49" charset="0"/>
              </a:rPr>
              <a:t>&lt;</a:t>
            </a:r>
            <a:r>
              <a:rPr lang="en-US" dirty="0" err="1">
                <a:latin typeface="Consolas" panose="020B0609020204030204" pitchFamily="49" charset="0"/>
              </a:rPr>
              <a:t>br</a:t>
            </a:r>
            <a:r>
              <a:rPr lang="en-US" dirty="0">
                <a:latin typeface="Consolas" panose="020B0609020204030204" pitchFamily="49" charset="0"/>
              </a:rPr>
              <a:t>&gt; </a:t>
            </a:r>
            <a:r>
              <a:rPr lang="en-US" dirty="0"/>
              <a:t>if you want a line break (a new line) without starting a new paragraph</a:t>
            </a:r>
            <a:endParaRPr lang="en-US" dirty="0"/>
          </a:p>
          <a:p>
            <a:r>
              <a:rPr lang="en-US" dirty="0"/>
              <a:t>The &lt;</a:t>
            </a:r>
            <a:r>
              <a:rPr lang="en-US" dirty="0" err="1"/>
              <a:t>br</a:t>
            </a:r>
            <a:r>
              <a:rPr lang="en-US" dirty="0"/>
              <a:t>&gt; tag is an empty tag, which means that it has no end tag.</a:t>
            </a:r>
            <a:endParaRPr lang="en-IN" dirty="0"/>
          </a:p>
        </p:txBody>
      </p:sp>
      <p:sp>
        <p:nvSpPr>
          <p:cNvPr id="6" name="TextBox 5"/>
          <p:cNvSpPr txBox="1"/>
          <p:nvPr/>
        </p:nvSpPr>
        <p:spPr>
          <a:xfrm>
            <a:off x="838200" y="4297662"/>
            <a:ext cx="6518945" cy="369332"/>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is</a:t>
            </a:r>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br</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a paragraph</a:t>
            </a:r>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br</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with line breaks.</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000000"/>
                </a:solidFill>
                <a:effectLst/>
                <a:latin typeface="Segoe UI" panose="020B0502040204020203" pitchFamily="34" charset="0"/>
              </a:rPr>
              <a:t>The Poem Problem</a:t>
            </a:r>
            <a:endParaRPr lang="en-IN" dirty="0"/>
          </a:p>
        </p:txBody>
      </p:sp>
      <p:sp>
        <p:nvSpPr>
          <p:cNvPr id="3" name="Content Placeholder 2"/>
          <p:cNvSpPr>
            <a:spLocks noGrp="1"/>
          </p:cNvSpPr>
          <p:nvPr>
            <p:ph idx="1"/>
          </p:nvPr>
        </p:nvSpPr>
        <p:spPr>
          <a:xfrm>
            <a:off x="838200" y="1825625"/>
            <a:ext cx="10515600" cy="615734"/>
          </a:xfrm>
        </p:spPr>
        <p:txBody>
          <a:bodyPr/>
          <a:lstStyle/>
          <a:p>
            <a:r>
              <a:rPr lang="en-US" b="0" i="0">
                <a:solidFill>
                  <a:srgbClr val="000000"/>
                </a:solidFill>
                <a:effectLst/>
                <a:latin typeface="Verdana" panose="020B0604030504040204" pitchFamily="34" charset="0"/>
              </a:rPr>
              <a:t>This poem will display on a single line</a:t>
            </a:r>
            <a:endParaRPr lang="en-IN" dirty="0"/>
          </a:p>
        </p:txBody>
      </p:sp>
      <p:sp>
        <p:nvSpPr>
          <p:cNvPr id="5" name="TextBox 4"/>
          <p:cNvSpPr txBox="1"/>
          <p:nvPr/>
        </p:nvSpPr>
        <p:spPr>
          <a:xfrm>
            <a:off x="838200" y="3123980"/>
            <a:ext cx="4452891" cy="2585323"/>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My Bonnie lies over the ocean.</a:t>
            </a:r>
            <a:br>
              <a:rPr lang="en-US" dirty="0"/>
            </a:br>
            <a:br>
              <a:rPr lang="en-US" dirty="0"/>
            </a:br>
            <a:r>
              <a:rPr lang="en-US" b="0" i="0" dirty="0">
                <a:solidFill>
                  <a:srgbClr val="000000"/>
                </a:solidFill>
                <a:effectLst/>
                <a:latin typeface="Consolas" panose="020B0609020204030204" pitchFamily="49" charset="0"/>
              </a:rPr>
              <a:t>  My Bonnie lies over the sea.</a:t>
            </a:r>
            <a:br>
              <a:rPr lang="en-US" dirty="0"/>
            </a:br>
            <a:br>
              <a:rPr lang="en-US" dirty="0"/>
            </a:br>
            <a:r>
              <a:rPr lang="en-US" b="0" i="0" dirty="0">
                <a:solidFill>
                  <a:srgbClr val="000000"/>
                </a:solidFill>
                <a:effectLst/>
                <a:latin typeface="Consolas" panose="020B0609020204030204" pitchFamily="49" charset="0"/>
              </a:rPr>
              <a:t>  My Bonnie lies over the ocean.</a:t>
            </a:r>
            <a:br>
              <a:rPr lang="en-US" dirty="0"/>
            </a:br>
            <a:br>
              <a:rPr lang="en-US" dirty="0"/>
            </a:br>
            <a:r>
              <a:rPr lang="en-US" b="0" i="0" dirty="0">
                <a:solidFill>
                  <a:srgbClr val="000000"/>
                </a:solidFill>
                <a:effectLst/>
                <a:latin typeface="Consolas" panose="020B0609020204030204" pitchFamily="49" charset="0"/>
              </a:rPr>
              <a:t>  Oh, bring back my Bonnie to me.</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endParaRPr lang="en-IN" dirty="0"/>
          </a:p>
        </p:txBody>
      </p:sp>
      <p:sp>
        <p:nvSpPr>
          <p:cNvPr id="7" name="TextBox 6"/>
          <p:cNvSpPr txBox="1"/>
          <p:nvPr/>
        </p:nvSpPr>
        <p:spPr>
          <a:xfrm>
            <a:off x="6163321" y="3123979"/>
            <a:ext cx="5069537" cy="2585323"/>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pre</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My Bonnie lies over the ocean.</a:t>
            </a:r>
            <a:br>
              <a:rPr lang="en-US" dirty="0"/>
            </a:br>
            <a:br>
              <a:rPr lang="en-US" dirty="0"/>
            </a:br>
            <a:r>
              <a:rPr lang="en-US" b="0" i="0" dirty="0">
                <a:solidFill>
                  <a:srgbClr val="000000"/>
                </a:solidFill>
                <a:effectLst/>
                <a:latin typeface="Consolas" panose="020B0609020204030204" pitchFamily="49" charset="0"/>
              </a:rPr>
              <a:t>  My Bonnie lies over the sea.</a:t>
            </a:r>
            <a:br>
              <a:rPr lang="en-US" dirty="0"/>
            </a:br>
            <a:br>
              <a:rPr lang="en-US" dirty="0"/>
            </a:br>
            <a:r>
              <a:rPr lang="en-US" b="0" i="0" dirty="0">
                <a:solidFill>
                  <a:srgbClr val="000000"/>
                </a:solidFill>
                <a:effectLst/>
                <a:latin typeface="Consolas" panose="020B0609020204030204" pitchFamily="49" charset="0"/>
              </a:rPr>
              <a:t>  My Bonnie lies over the ocean.</a:t>
            </a:r>
            <a:br>
              <a:rPr lang="en-US" dirty="0"/>
            </a:br>
            <a:br>
              <a:rPr lang="en-US" dirty="0"/>
            </a:br>
            <a:r>
              <a:rPr lang="en-US" b="0" i="0" dirty="0">
                <a:solidFill>
                  <a:srgbClr val="000000"/>
                </a:solidFill>
                <a:effectLst/>
                <a:latin typeface="Consolas" panose="020B0609020204030204" pitchFamily="49" charset="0"/>
              </a:rPr>
              <a:t>  Oh, bring back my Bonnie to me.</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/pre</a:t>
            </a:r>
            <a:r>
              <a:rPr lang="en-US" b="0" i="0" dirty="0">
                <a:solidFill>
                  <a:srgbClr val="0000CD"/>
                </a:solidFill>
                <a:effectLst/>
                <a:latin typeface="Consolas" panose="020B0609020204030204" pitchFamily="49" charset="0"/>
              </a:rPr>
              <a:t>&gt;</a:t>
            </a:r>
            <a:endParaRPr lang="en-US" dirty="0"/>
          </a:p>
        </p:txBody>
      </p:sp>
      <p:sp>
        <p:nvSpPr>
          <p:cNvPr id="4" name="TextBox 3"/>
          <p:cNvSpPr txBox="1"/>
          <p:nvPr/>
        </p:nvSpPr>
        <p:spPr>
          <a:xfrm>
            <a:off x="959142" y="2754647"/>
            <a:ext cx="976036" cy="369332"/>
          </a:xfrm>
          <a:prstGeom prst="rect">
            <a:avLst/>
          </a:prstGeom>
          <a:noFill/>
        </p:spPr>
        <p:txBody>
          <a:bodyPr wrap="none" rtlCol="0">
            <a:spAutoFit/>
          </a:bodyPr>
          <a:lstStyle/>
          <a:p>
            <a:r>
              <a:rPr lang="en-US" dirty="0"/>
              <a:t>Problem</a:t>
            </a:r>
            <a:endParaRPr lang="en-IN" dirty="0"/>
          </a:p>
        </p:txBody>
      </p:sp>
      <p:sp>
        <p:nvSpPr>
          <p:cNvPr id="8" name="TextBox 7"/>
          <p:cNvSpPr txBox="1"/>
          <p:nvPr/>
        </p:nvSpPr>
        <p:spPr>
          <a:xfrm>
            <a:off x="6353263" y="2754647"/>
            <a:ext cx="960519" cy="369332"/>
          </a:xfrm>
          <a:prstGeom prst="rect">
            <a:avLst/>
          </a:prstGeom>
          <a:noFill/>
        </p:spPr>
        <p:txBody>
          <a:bodyPr wrap="none" rtlCol="0">
            <a:spAutoFit/>
          </a:bodyPr>
          <a:lstStyle/>
          <a:p>
            <a:r>
              <a:rPr lang="en-US" dirty="0"/>
              <a:t>Solution</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000000"/>
                </a:solidFill>
                <a:effectLst/>
                <a:latin typeface="Segoe UI" panose="020B0502040204020203" pitchFamily="34" charset="0"/>
              </a:rPr>
              <a:t>What is HTML?</a:t>
            </a:r>
            <a:endParaRPr lang="en-IN" dirty="0"/>
          </a:p>
        </p:txBody>
      </p:sp>
      <p:sp>
        <p:nvSpPr>
          <p:cNvPr id="3" name="Content Placeholder 2"/>
          <p:cNvSpPr>
            <a:spLocks noGrp="1"/>
          </p:cNvSpPr>
          <p:nvPr>
            <p:ph idx="1"/>
          </p:nvPr>
        </p:nvSpPr>
        <p:spPr/>
        <p:txBody>
          <a:bodyPr>
            <a:normAutofit/>
          </a:bodyPr>
          <a:lstStyle/>
          <a:p>
            <a:pPr algn="l">
              <a:buFont typeface="Arial" panose="020B0604020202020204" pitchFamily="34" charset="0"/>
              <a:buChar char="•"/>
            </a:pPr>
            <a:r>
              <a:rPr lang="en-US" b="0" i="0" dirty="0">
                <a:solidFill>
                  <a:srgbClr val="000000"/>
                </a:solidFill>
                <a:effectLst/>
                <a:latin typeface="Verdana" panose="020B0604030504040204" pitchFamily="34" charset="0"/>
              </a:rPr>
              <a:t>HTML stands for Hyper Text Markup Language</a:t>
            </a:r>
            <a:endParaRPr lang="en-US" b="0" i="0" dirty="0">
              <a:solidFill>
                <a:srgbClr val="000000"/>
              </a:solidFill>
              <a:effectLst/>
              <a:latin typeface="Verdana" panose="020B0604030504040204" pitchFamily="34" charset="0"/>
            </a:endParaRPr>
          </a:p>
          <a:p>
            <a:pPr algn="l">
              <a:buFont typeface="Arial" panose="020B0604020202020204" pitchFamily="34" charset="0"/>
              <a:buChar char="•"/>
            </a:pPr>
            <a:r>
              <a:rPr lang="en-US" b="0" i="0" dirty="0">
                <a:solidFill>
                  <a:srgbClr val="000000"/>
                </a:solidFill>
                <a:effectLst/>
                <a:latin typeface="Verdana" panose="020B0604030504040204" pitchFamily="34" charset="0"/>
              </a:rPr>
              <a:t>HTML is the standard markup language for creating Web pages</a:t>
            </a:r>
            <a:endParaRPr lang="en-US" b="0" i="0" dirty="0">
              <a:solidFill>
                <a:srgbClr val="000000"/>
              </a:solidFill>
              <a:effectLst/>
              <a:latin typeface="Verdana" panose="020B0604030504040204" pitchFamily="34" charset="0"/>
            </a:endParaRPr>
          </a:p>
          <a:p>
            <a:pPr algn="l">
              <a:buFont typeface="Arial" panose="020B0604020202020204" pitchFamily="34" charset="0"/>
              <a:buChar char="•"/>
            </a:pPr>
            <a:r>
              <a:rPr lang="en-US" b="0" i="0" dirty="0">
                <a:solidFill>
                  <a:srgbClr val="000000"/>
                </a:solidFill>
                <a:effectLst/>
                <a:latin typeface="Verdana" panose="020B0604030504040204" pitchFamily="34" charset="0"/>
              </a:rPr>
              <a:t>HTML describes the structure of a Web page</a:t>
            </a:r>
            <a:endParaRPr lang="en-US" b="0" i="0" dirty="0">
              <a:solidFill>
                <a:srgbClr val="000000"/>
              </a:solidFill>
              <a:effectLst/>
              <a:latin typeface="Verdana" panose="020B0604030504040204" pitchFamily="34" charset="0"/>
            </a:endParaRPr>
          </a:p>
          <a:p>
            <a:pPr algn="l">
              <a:buFont typeface="Arial" panose="020B0604020202020204" pitchFamily="34" charset="0"/>
              <a:buChar char="•"/>
            </a:pPr>
            <a:r>
              <a:rPr lang="en-US" b="0" i="0" dirty="0">
                <a:solidFill>
                  <a:srgbClr val="000000"/>
                </a:solidFill>
                <a:effectLst/>
                <a:latin typeface="Verdana" panose="020B0604030504040204" pitchFamily="34" charset="0"/>
              </a:rPr>
              <a:t>HTML consists of a series of elements</a:t>
            </a:r>
            <a:endParaRPr lang="en-US" b="0" i="0" dirty="0">
              <a:solidFill>
                <a:srgbClr val="000000"/>
              </a:solidFill>
              <a:effectLst/>
              <a:latin typeface="Verdana" panose="020B0604030504040204" pitchFamily="34" charset="0"/>
            </a:endParaRPr>
          </a:p>
          <a:p>
            <a:pPr algn="l">
              <a:buFont typeface="Arial" panose="020B0604020202020204" pitchFamily="34" charset="0"/>
              <a:buChar char="•"/>
            </a:pPr>
            <a:r>
              <a:rPr lang="en-US" b="0" i="0" dirty="0">
                <a:solidFill>
                  <a:srgbClr val="000000"/>
                </a:solidFill>
                <a:effectLst/>
                <a:latin typeface="Verdana" panose="020B0604030504040204" pitchFamily="34" charset="0"/>
              </a:rPr>
              <a:t>HTML elements tell the browser how to display the content</a:t>
            </a:r>
            <a:endParaRPr lang="en-US" b="0" i="0" dirty="0">
              <a:solidFill>
                <a:srgbClr val="000000"/>
              </a:solidFill>
              <a:effectLst/>
              <a:latin typeface="Verdana" panose="020B0604030504040204" pitchFamily="34" charset="0"/>
            </a:endParaRPr>
          </a:p>
          <a:p>
            <a:pPr marL="0" indent="0" algn="l">
              <a:buNone/>
            </a:pPr>
            <a:endParaRPr lang="en-US" dirty="0">
              <a:solidFill>
                <a:srgbClr val="000000"/>
              </a:solidFill>
              <a:latin typeface="Verdana" panose="020B060403050404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000000"/>
                </a:solidFill>
                <a:effectLst/>
                <a:latin typeface="Segoe UI" panose="020B0502040204020203" pitchFamily="34" charset="0"/>
              </a:rPr>
              <a:t>HTML Styles</a:t>
            </a:r>
            <a:endParaRPr lang="en-IN" dirty="0"/>
          </a:p>
        </p:txBody>
      </p:sp>
      <p:sp>
        <p:nvSpPr>
          <p:cNvPr id="3" name="Content Placeholder 2"/>
          <p:cNvSpPr>
            <a:spLocks noGrp="1"/>
          </p:cNvSpPr>
          <p:nvPr>
            <p:ph idx="1"/>
          </p:nvPr>
        </p:nvSpPr>
        <p:spPr>
          <a:xfrm>
            <a:off x="838200" y="1825624"/>
            <a:ext cx="10515600" cy="4667251"/>
          </a:xfrm>
        </p:spPr>
        <p:txBody>
          <a:bodyPr/>
          <a:lstStyle/>
          <a:p>
            <a:r>
              <a:rPr lang="en-US" dirty="0"/>
              <a:t>The HTML style attribute is used to add styles to an element, such as color, font, size, and more.</a:t>
            </a:r>
            <a:endParaRPr lang="en-US" dirty="0"/>
          </a:p>
          <a:p>
            <a:pPr marL="0" indent="0">
              <a:buNone/>
            </a:pPr>
            <a:endParaRPr lang="en-US" dirty="0"/>
          </a:p>
          <a:p>
            <a:pPr marL="0" indent="0">
              <a:buNone/>
            </a:pPr>
            <a:r>
              <a:rPr lang="en-US" dirty="0"/>
              <a:t>Background-color</a:t>
            </a:r>
            <a:endParaRPr lang="en-US" dirty="0"/>
          </a:p>
          <a:p>
            <a:pPr marL="0" indent="0">
              <a:buNone/>
            </a:pPr>
            <a:endParaRPr lang="en-US" dirty="0"/>
          </a:p>
          <a:p>
            <a:pPr marL="0" indent="0">
              <a:buNone/>
            </a:pPr>
            <a:endParaRPr lang="en-US" dirty="0"/>
          </a:p>
          <a:p>
            <a:pPr marL="0" indent="0">
              <a:buNone/>
            </a:pPr>
            <a:r>
              <a:rPr lang="en-US" dirty="0"/>
              <a:t>Text Color</a:t>
            </a:r>
            <a:endParaRPr lang="en-IN" dirty="0"/>
          </a:p>
        </p:txBody>
      </p:sp>
      <p:sp>
        <p:nvSpPr>
          <p:cNvPr id="11" name="TextBox 10"/>
          <p:cNvSpPr txBox="1"/>
          <p:nvPr/>
        </p:nvSpPr>
        <p:spPr>
          <a:xfrm>
            <a:off x="1873891" y="3871006"/>
            <a:ext cx="8444218" cy="646331"/>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FF0000"/>
                </a:solidFill>
                <a:effectLst/>
                <a:latin typeface="Consolas" panose="020B0609020204030204" pitchFamily="49" charset="0"/>
              </a:rPr>
              <a:t> style</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background-color:powderblue</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is a heading</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FF0000"/>
                </a:solidFill>
                <a:effectLst/>
                <a:latin typeface="Consolas" panose="020B0609020204030204" pitchFamily="49" charset="0"/>
              </a:rPr>
              <a:t> style</a:t>
            </a:r>
            <a:r>
              <a:rPr lang="en-US" sz="1600" b="0" i="0" dirty="0">
                <a:solidFill>
                  <a:srgbClr val="0000CD"/>
                </a:solidFill>
                <a:effectLst/>
                <a:latin typeface="Consolas" panose="020B0609020204030204" pitchFamily="49" charset="0"/>
              </a:rPr>
              <a:t>="</a:t>
            </a:r>
            <a:r>
              <a:rPr lang="en-US" sz="1600" b="0" i="0" dirty="0" err="1">
                <a:solidFill>
                  <a:srgbClr val="0000CD"/>
                </a:solidFill>
                <a:effectLst/>
                <a:latin typeface="Consolas" panose="020B0609020204030204" pitchFamily="49" charset="0"/>
              </a:rPr>
              <a:t>background-color:tomato</a:t>
            </a:r>
            <a:r>
              <a:rPr lang="en-US" sz="1600" b="0" i="0" dirty="0">
                <a:solidFill>
                  <a:srgbClr val="0000CD"/>
                </a:solidFill>
                <a:effectLst/>
                <a:latin typeface="Consolas" panose="020B0609020204030204" pitchFamily="49" charset="0"/>
              </a:rPr>
              <a:t>;"&gt;</a:t>
            </a:r>
            <a:r>
              <a:rPr lang="en-US" sz="1600" b="0" i="0" dirty="0">
                <a:solidFill>
                  <a:srgbClr val="000000"/>
                </a:solidFill>
                <a:effectLst/>
                <a:latin typeface="Consolas" panose="020B0609020204030204" pitchFamily="49" charset="0"/>
              </a:rPr>
              <a:t>This is a paragraph.</a:t>
            </a: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/p</a:t>
            </a:r>
            <a:r>
              <a:rPr lang="en-US" sz="1600" b="0" i="0" dirty="0">
                <a:solidFill>
                  <a:srgbClr val="0000CD"/>
                </a:solidFill>
                <a:effectLst/>
                <a:latin typeface="Consolas" panose="020B0609020204030204" pitchFamily="49" charset="0"/>
              </a:rPr>
              <a:t>&gt;</a:t>
            </a:r>
            <a:endParaRPr lang="en-IN" dirty="0"/>
          </a:p>
        </p:txBody>
      </p:sp>
      <p:sp>
        <p:nvSpPr>
          <p:cNvPr id="12" name="TextBox 11"/>
          <p:cNvSpPr txBox="1"/>
          <p:nvPr/>
        </p:nvSpPr>
        <p:spPr>
          <a:xfrm>
            <a:off x="1873891" y="5425200"/>
            <a:ext cx="6094520" cy="646331"/>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FF0000"/>
                </a:solidFill>
                <a:effectLst/>
                <a:latin typeface="Consolas" panose="020B0609020204030204" pitchFamily="49" charset="0"/>
              </a:rPr>
              <a:t> style</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color:blue</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is a heading</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FF0000"/>
                </a:solidFill>
                <a:effectLst/>
                <a:latin typeface="Consolas" panose="020B0609020204030204" pitchFamily="49" charset="0"/>
              </a:rPr>
              <a:t> style</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color:red</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is a paragraph.</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000000"/>
                </a:solidFill>
                <a:effectLst/>
                <a:latin typeface="Segoe UI" panose="020B0502040204020203" pitchFamily="34" charset="0"/>
              </a:rPr>
              <a:t>HTML Styles</a:t>
            </a:r>
            <a:endParaRPr lang="en-IN" dirty="0"/>
          </a:p>
        </p:txBody>
      </p:sp>
      <p:sp>
        <p:nvSpPr>
          <p:cNvPr id="3" name="Content Placeholder 2"/>
          <p:cNvSpPr>
            <a:spLocks noGrp="1"/>
          </p:cNvSpPr>
          <p:nvPr>
            <p:ph idx="1"/>
          </p:nvPr>
        </p:nvSpPr>
        <p:spPr>
          <a:xfrm>
            <a:off x="838200" y="1887769"/>
            <a:ext cx="10515600" cy="4351338"/>
          </a:xfrm>
        </p:spPr>
        <p:txBody>
          <a:bodyPr/>
          <a:lstStyle/>
          <a:p>
            <a:pPr marL="0" indent="0">
              <a:buNone/>
            </a:pPr>
            <a:r>
              <a:rPr lang="en-IN" b="0" i="0" dirty="0">
                <a:solidFill>
                  <a:srgbClr val="000000"/>
                </a:solidFill>
                <a:effectLst/>
                <a:latin typeface="Segoe UI" panose="020B0502040204020203" pitchFamily="34" charset="0"/>
              </a:rPr>
              <a:t>Fonts</a:t>
            </a:r>
            <a:endParaRPr lang="en-IN" b="0" i="0" dirty="0">
              <a:solidFill>
                <a:srgbClr val="000000"/>
              </a:solidFill>
              <a:effectLst/>
              <a:latin typeface="Segoe UI" panose="020B0502040204020203" pitchFamily="34" charset="0"/>
            </a:endParaRPr>
          </a:p>
          <a:p>
            <a:pPr marL="0" indent="0">
              <a:buNone/>
            </a:pPr>
            <a:endParaRPr lang="en-IN" dirty="0">
              <a:solidFill>
                <a:srgbClr val="000000"/>
              </a:solidFill>
              <a:latin typeface="Segoe UI" panose="020B0502040204020203" pitchFamily="34" charset="0"/>
            </a:endParaRPr>
          </a:p>
          <a:p>
            <a:pPr marL="0" indent="0">
              <a:buNone/>
            </a:pPr>
            <a:endParaRPr lang="en-IN" b="0" i="0" dirty="0">
              <a:solidFill>
                <a:srgbClr val="000000"/>
              </a:solidFill>
              <a:effectLst/>
              <a:latin typeface="Segoe UI" panose="020B0502040204020203" pitchFamily="34" charset="0"/>
            </a:endParaRPr>
          </a:p>
          <a:p>
            <a:pPr marL="0" indent="0">
              <a:buNone/>
            </a:pPr>
            <a:r>
              <a:rPr lang="en-IN" b="0" i="0" dirty="0">
                <a:solidFill>
                  <a:srgbClr val="000000"/>
                </a:solidFill>
                <a:effectLst/>
                <a:latin typeface="Segoe UI" panose="020B0502040204020203" pitchFamily="34" charset="0"/>
              </a:rPr>
              <a:t>Text Size</a:t>
            </a:r>
            <a:endParaRPr lang="en-IN" b="0" i="0" dirty="0">
              <a:solidFill>
                <a:srgbClr val="000000"/>
              </a:solidFill>
              <a:effectLst/>
              <a:latin typeface="Segoe UI" panose="020B0502040204020203" pitchFamily="34" charset="0"/>
            </a:endParaRPr>
          </a:p>
          <a:p>
            <a:pPr marL="0" indent="0">
              <a:buNone/>
            </a:pPr>
            <a:endParaRPr lang="en-IN" dirty="0">
              <a:solidFill>
                <a:srgbClr val="000000"/>
              </a:solidFill>
              <a:latin typeface="Segoe UI" panose="020B0502040204020203" pitchFamily="34" charset="0"/>
            </a:endParaRPr>
          </a:p>
          <a:p>
            <a:pPr marL="0" indent="0">
              <a:buNone/>
            </a:pPr>
            <a:endParaRPr lang="en-IN" b="0" i="0" dirty="0">
              <a:solidFill>
                <a:srgbClr val="000000"/>
              </a:solidFill>
              <a:effectLst/>
              <a:latin typeface="Segoe UI" panose="020B0502040204020203" pitchFamily="34" charset="0"/>
            </a:endParaRPr>
          </a:p>
          <a:p>
            <a:pPr marL="0" indent="0">
              <a:buNone/>
            </a:pPr>
            <a:r>
              <a:rPr lang="en-IN" b="0" i="0" dirty="0">
                <a:solidFill>
                  <a:srgbClr val="000000"/>
                </a:solidFill>
                <a:effectLst/>
                <a:latin typeface="Segoe UI" panose="020B0502040204020203" pitchFamily="34" charset="0"/>
              </a:rPr>
              <a:t>Text Alignment</a:t>
            </a:r>
            <a:endParaRPr lang="en-IN" b="0" i="0" dirty="0">
              <a:solidFill>
                <a:srgbClr val="000000"/>
              </a:solidFill>
              <a:effectLst/>
              <a:latin typeface="Segoe UI" panose="020B0502040204020203" pitchFamily="34" charset="0"/>
            </a:endParaRPr>
          </a:p>
          <a:p>
            <a:pPr marL="0" indent="0">
              <a:buNone/>
            </a:pPr>
            <a:endParaRPr lang="en-IN" b="0" i="0" dirty="0">
              <a:solidFill>
                <a:srgbClr val="000000"/>
              </a:solidFill>
              <a:effectLst/>
              <a:latin typeface="Segoe UI" panose="020B0502040204020203" pitchFamily="34" charset="0"/>
            </a:endParaRPr>
          </a:p>
          <a:p>
            <a:pPr marL="0" indent="0">
              <a:buNone/>
            </a:pPr>
            <a:endParaRPr lang="en-IN" b="0" i="0" dirty="0">
              <a:solidFill>
                <a:srgbClr val="000000"/>
              </a:solidFill>
              <a:effectLst/>
              <a:latin typeface="Segoe UI" panose="020B0502040204020203" pitchFamily="34" charset="0"/>
            </a:endParaRPr>
          </a:p>
          <a:p>
            <a:pPr marL="0" indent="0">
              <a:buNone/>
            </a:pPr>
            <a:endParaRPr lang="en-IN" dirty="0"/>
          </a:p>
        </p:txBody>
      </p:sp>
      <p:sp>
        <p:nvSpPr>
          <p:cNvPr id="5" name="TextBox 4"/>
          <p:cNvSpPr txBox="1"/>
          <p:nvPr/>
        </p:nvSpPr>
        <p:spPr>
          <a:xfrm>
            <a:off x="1546932" y="2378294"/>
            <a:ext cx="7472779" cy="646331"/>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FF0000"/>
                </a:solidFill>
                <a:effectLst/>
                <a:latin typeface="Consolas" panose="020B0609020204030204" pitchFamily="49" charset="0"/>
              </a:rPr>
              <a:t> style</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font-family:verdana</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is a heading</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FF0000"/>
                </a:solidFill>
                <a:effectLst/>
                <a:latin typeface="Consolas" panose="020B0609020204030204" pitchFamily="49" charset="0"/>
              </a:rPr>
              <a:t> style</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font-family:courier</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is a paragraph.</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endParaRPr lang="en-IN" dirty="0"/>
          </a:p>
        </p:txBody>
      </p:sp>
      <p:sp>
        <p:nvSpPr>
          <p:cNvPr id="9" name="TextBox 8"/>
          <p:cNvSpPr txBox="1"/>
          <p:nvPr/>
        </p:nvSpPr>
        <p:spPr>
          <a:xfrm>
            <a:off x="1546932" y="4063438"/>
            <a:ext cx="7224204" cy="646331"/>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FF0000"/>
                </a:solidFill>
                <a:effectLst/>
                <a:latin typeface="Consolas" panose="020B0609020204030204" pitchFamily="49" charset="0"/>
              </a:rPr>
              <a:t> style</a:t>
            </a:r>
            <a:r>
              <a:rPr lang="en-US" b="0" i="0" dirty="0">
                <a:solidFill>
                  <a:srgbClr val="0000CD"/>
                </a:solidFill>
                <a:effectLst/>
                <a:latin typeface="Consolas" panose="020B0609020204030204" pitchFamily="49" charset="0"/>
              </a:rPr>
              <a:t>="font-size:300%;"&gt;</a:t>
            </a:r>
            <a:r>
              <a:rPr lang="en-US" b="0" i="0" dirty="0">
                <a:solidFill>
                  <a:srgbClr val="000000"/>
                </a:solidFill>
                <a:effectLst/>
                <a:latin typeface="Consolas" panose="020B0609020204030204" pitchFamily="49" charset="0"/>
              </a:rPr>
              <a:t>This is a heading</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FF0000"/>
                </a:solidFill>
                <a:effectLst/>
                <a:latin typeface="Consolas" panose="020B0609020204030204" pitchFamily="49" charset="0"/>
              </a:rPr>
              <a:t> style</a:t>
            </a:r>
            <a:r>
              <a:rPr lang="en-US" b="0" i="0" dirty="0">
                <a:solidFill>
                  <a:srgbClr val="0000CD"/>
                </a:solidFill>
                <a:effectLst/>
                <a:latin typeface="Consolas" panose="020B0609020204030204" pitchFamily="49" charset="0"/>
              </a:rPr>
              <a:t>="font-size:160%;"&gt;</a:t>
            </a:r>
            <a:r>
              <a:rPr lang="en-US" b="0" i="0" dirty="0">
                <a:solidFill>
                  <a:srgbClr val="000000"/>
                </a:solidFill>
                <a:effectLst/>
                <a:latin typeface="Consolas" panose="020B0609020204030204" pitchFamily="49" charset="0"/>
              </a:rPr>
              <a:t>This is a paragraph.</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endParaRPr lang="en-IN" dirty="0"/>
          </a:p>
        </p:txBody>
      </p:sp>
      <p:sp>
        <p:nvSpPr>
          <p:cNvPr id="11" name="TextBox 10"/>
          <p:cNvSpPr txBox="1"/>
          <p:nvPr/>
        </p:nvSpPr>
        <p:spPr>
          <a:xfrm>
            <a:off x="1546932" y="5592776"/>
            <a:ext cx="8182992" cy="646331"/>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FF0000"/>
                </a:solidFill>
                <a:effectLst/>
                <a:latin typeface="Consolas" panose="020B0609020204030204" pitchFamily="49" charset="0"/>
              </a:rPr>
              <a:t> style</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text-align:center</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Centered Heading</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FF0000"/>
                </a:solidFill>
                <a:effectLst/>
                <a:latin typeface="Consolas" panose="020B0609020204030204" pitchFamily="49" charset="0"/>
              </a:rPr>
              <a:t> style</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text-align:center</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Centered paragraph.</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000000"/>
                </a:solidFill>
                <a:latin typeface="Segoe UI" panose="020B0502040204020203" pitchFamily="34" charset="0"/>
              </a:rPr>
              <a:t>Style </a:t>
            </a:r>
            <a:r>
              <a:rPr lang="en-IN" b="0" i="0" dirty="0">
                <a:solidFill>
                  <a:srgbClr val="000000"/>
                </a:solidFill>
                <a:effectLst/>
                <a:latin typeface="Segoe UI" panose="020B0502040204020203" pitchFamily="34" charset="0"/>
              </a:rPr>
              <a:t>Summary</a:t>
            </a:r>
            <a:endParaRPr lang="en-IN" dirty="0"/>
          </a:p>
        </p:txBody>
      </p:sp>
      <p:sp>
        <p:nvSpPr>
          <p:cNvPr id="3" name="Content Placeholder 2"/>
          <p:cNvSpPr>
            <a:spLocks noGrp="1"/>
          </p:cNvSpPr>
          <p:nvPr>
            <p:ph idx="1"/>
          </p:nvPr>
        </p:nvSpPr>
        <p:spPr/>
        <p:txBody>
          <a:bodyPr/>
          <a:lstStyle/>
          <a:p>
            <a:r>
              <a:rPr lang="en-US" dirty="0"/>
              <a:t>Use the style attribute for styling HTML elements</a:t>
            </a:r>
            <a:endParaRPr lang="en-US" dirty="0"/>
          </a:p>
          <a:p>
            <a:r>
              <a:rPr lang="en-US" dirty="0"/>
              <a:t>Use background-color for background color</a:t>
            </a:r>
            <a:endParaRPr lang="en-US" dirty="0"/>
          </a:p>
          <a:p>
            <a:r>
              <a:rPr lang="en-US" dirty="0"/>
              <a:t>Use color for text colors</a:t>
            </a:r>
            <a:endParaRPr lang="en-US" dirty="0"/>
          </a:p>
          <a:p>
            <a:r>
              <a:rPr lang="en-US" dirty="0"/>
              <a:t>Use font-family for text fonts</a:t>
            </a:r>
            <a:endParaRPr lang="en-US" dirty="0"/>
          </a:p>
          <a:p>
            <a:r>
              <a:rPr lang="en-US" dirty="0"/>
              <a:t>Use font-size for text sizes</a:t>
            </a:r>
            <a:endParaRPr lang="en-US" dirty="0"/>
          </a:p>
          <a:p>
            <a:r>
              <a:rPr lang="en-US" dirty="0"/>
              <a:t>Use text-align for text alignment</a:t>
            </a:r>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endParaRPr lang="en-IN" dirty="0"/>
          </a:p>
        </p:txBody>
      </p:sp>
      <p:sp>
        <p:nvSpPr>
          <p:cNvPr id="3" name="Content Placeholder 2"/>
          <p:cNvSpPr>
            <a:spLocks noGrp="1"/>
          </p:cNvSpPr>
          <p:nvPr>
            <p:ph idx="1"/>
          </p:nvPr>
        </p:nvSpPr>
        <p:spPr/>
        <p:txBody>
          <a:bodyPr/>
          <a:lstStyle/>
          <a:p>
            <a:r>
              <a:rPr lang="en-US" dirty="0"/>
              <a:t>Using HTML attribute and CSS to set the color of the paragraph to “Blue”</a:t>
            </a:r>
            <a:endParaRPr lang="en-US" dirty="0"/>
          </a:p>
          <a:p>
            <a:r>
              <a:rPr lang="en-IN" dirty="0"/>
              <a:t>Using CSS set the font of paragraph to courier</a:t>
            </a:r>
            <a:endParaRPr lang="en-IN" dirty="0"/>
          </a:p>
          <a:p>
            <a:r>
              <a:rPr lang="en-IN" dirty="0"/>
              <a:t>Using CSS set the </a:t>
            </a:r>
            <a:r>
              <a:rPr lang="en-IN" dirty="0" err="1"/>
              <a:t>center</a:t>
            </a:r>
            <a:r>
              <a:rPr lang="en-IN" dirty="0"/>
              <a:t> align to the paragraph</a:t>
            </a:r>
            <a:endParaRPr lang="en-IN" dirty="0"/>
          </a:p>
          <a:p>
            <a:r>
              <a:rPr lang="en-IN" dirty="0"/>
              <a:t>Using CSS set the text size to 50pixels.</a:t>
            </a:r>
            <a:endParaRPr lang="en-IN" dirty="0"/>
          </a:p>
          <a:p>
            <a:r>
              <a:rPr lang="en-IN" dirty="0"/>
              <a:t>Using CSS set the background </a:t>
            </a:r>
            <a:r>
              <a:rPr lang="en-IN" dirty="0" err="1"/>
              <a:t>color</a:t>
            </a:r>
            <a:r>
              <a:rPr lang="en-IN" dirty="0"/>
              <a:t> of the document to yellow</a:t>
            </a:r>
            <a:endParaRPr lang="en-IN" dirty="0"/>
          </a:p>
          <a:p>
            <a:r>
              <a:rPr lang="en-IN" dirty="0"/>
              <a:t>Using CSS to </a:t>
            </a:r>
            <a:r>
              <a:rPr lang="en-IN" dirty="0" err="1"/>
              <a:t>center</a:t>
            </a:r>
            <a:r>
              <a:rPr lang="en-IN" dirty="0"/>
              <a:t> align the document. </a:t>
            </a:r>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endParaRPr lang="en-IN" dirty="0"/>
          </a:p>
        </p:txBody>
      </p:sp>
      <p:sp>
        <p:nvSpPr>
          <p:cNvPr id="5" name="TextBox 4"/>
          <p:cNvSpPr txBox="1"/>
          <p:nvPr/>
        </p:nvSpPr>
        <p:spPr>
          <a:xfrm>
            <a:off x="838200" y="1693882"/>
            <a:ext cx="8716861" cy="2585323"/>
          </a:xfrm>
          <a:prstGeom prst="rect">
            <a:avLst/>
          </a:prstGeom>
          <a:noFill/>
          <a:ln>
            <a:solidFill>
              <a:schemeClr val="accent1"/>
            </a:solidFill>
          </a:ln>
        </p:spPr>
        <p:txBody>
          <a:bodyPr wrap="square">
            <a:spAutoFit/>
          </a:bodyPr>
          <a:lstStyle/>
          <a:p>
            <a:r>
              <a:rPr lang="en-IN" dirty="0">
                <a:latin typeface="Consolas" panose="020B0609020204030204" pitchFamily="49" charset="0"/>
                <a:cs typeface="Courier New" panose="02070309020205020404" pitchFamily="49" charset="0"/>
              </a:rPr>
              <a:t>&lt;!DOCTYPE html&gt;</a:t>
            </a:r>
            <a:endParaRPr lang="en-IN" dirty="0">
              <a:latin typeface="Consolas" panose="020B0609020204030204" pitchFamily="49" charset="0"/>
              <a:cs typeface="Courier New" panose="02070309020205020404" pitchFamily="49" charset="0"/>
            </a:endParaRPr>
          </a:p>
          <a:p>
            <a:r>
              <a:rPr lang="en-IN" dirty="0">
                <a:latin typeface="Consolas" panose="020B0609020204030204" pitchFamily="49" charset="0"/>
                <a:cs typeface="Courier New" panose="02070309020205020404" pitchFamily="49" charset="0"/>
              </a:rPr>
              <a:t>&lt;html&gt;</a:t>
            </a:r>
            <a:endParaRPr lang="en-IN" dirty="0">
              <a:latin typeface="Consolas" panose="020B0609020204030204" pitchFamily="49" charset="0"/>
              <a:cs typeface="Courier New" panose="02070309020205020404" pitchFamily="49" charset="0"/>
            </a:endParaRPr>
          </a:p>
          <a:p>
            <a:r>
              <a:rPr lang="en-IN" dirty="0">
                <a:latin typeface="Consolas" panose="020B0609020204030204" pitchFamily="49" charset="0"/>
                <a:cs typeface="Courier New" panose="02070309020205020404" pitchFamily="49" charset="0"/>
              </a:rPr>
              <a:t>&lt;body style="</a:t>
            </a:r>
            <a:r>
              <a:rPr lang="en-IN" dirty="0" err="1">
                <a:latin typeface="Consolas" panose="020B0609020204030204" pitchFamily="49" charset="0"/>
                <a:cs typeface="Courier New" panose="02070309020205020404" pitchFamily="49" charset="0"/>
              </a:rPr>
              <a:t>background-color:yellow;text-align:center</a:t>
            </a:r>
            <a:r>
              <a:rPr lang="en-IN" dirty="0">
                <a:latin typeface="Consolas" panose="020B0609020204030204" pitchFamily="49" charset="0"/>
                <a:cs typeface="Courier New" panose="02070309020205020404" pitchFamily="49" charset="0"/>
              </a:rPr>
              <a:t>;"&gt;</a:t>
            </a:r>
            <a:endParaRPr lang="en-IN" dirty="0">
              <a:latin typeface="Consolas" panose="020B0609020204030204" pitchFamily="49" charset="0"/>
              <a:cs typeface="Courier New" panose="02070309020205020404" pitchFamily="49" charset="0"/>
            </a:endParaRPr>
          </a:p>
          <a:p>
            <a:r>
              <a:rPr lang="en-IN" dirty="0">
                <a:latin typeface="Consolas" panose="020B0609020204030204" pitchFamily="49" charset="0"/>
                <a:cs typeface="Courier New" panose="02070309020205020404" pitchFamily="49" charset="0"/>
              </a:rPr>
              <a:t>	&lt;p style ="</a:t>
            </a:r>
            <a:r>
              <a:rPr lang="en-IN" dirty="0" err="1">
                <a:latin typeface="Consolas" panose="020B0609020204030204" pitchFamily="49" charset="0"/>
                <a:cs typeface="Courier New" panose="02070309020205020404" pitchFamily="49" charset="0"/>
              </a:rPr>
              <a:t>color:blue</a:t>
            </a:r>
            <a:r>
              <a:rPr lang="en-IN" dirty="0">
                <a:latin typeface="Consolas" panose="020B0609020204030204" pitchFamily="49" charset="0"/>
                <a:cs typeface="Courier New" panose="02070309020205020404" pitchFamily="49" charset="0"/>
              </a:rPr>
              <a:t>;"&gt;This is a paragraph.&lt;/p&gt;</a:t>
            </a:r>
            <a:endParaRPr lang="en-IN" dirty="0">
              <a:latin typeface="Consolas" panose="020B0609020204030204" pitchFamily="49" charset="0"/>
              <a:cs typeface="Courier New" panose="02070309020205020404" pitchFamily="49" charset="0"/>
            </a:endParaRPr>
          </a:p>
          <a:p>
            <a:r>
              <a:rPr lang="en-IN" dirty="0">
                <a:latin typeface="Consolas" panose="020B0609020204030204" pitchFamily="49" charset="0"/>
                <a:cs typeface="Courier New" panose="02070309020205020404" pitchFamily="49" charset="0"/>
              </a:rPr>
              <a:t>	&lt;p style="</a:t>
            </a:r>
            <a:r>
              <a:rPr lang="en-IN" dirty="0" err="1">
                <a:latin typeface="Consolas" panose="020B0609020204030204" pitchFamily="49" charset="0"/>
                <a:cs typeface="Courier New" panose="02070309020205020404" pitchFamily="49" charset="0"/>
              </a:rPr>
              <a:t>font-family:courier</a:t>
            </a:r>
            <a:r>
              <a:rPr lang="en-IN" dirty="0">
                <a:latin typeface="Consolas" panose="020B0609020204030204" pitchFamily="49" charset="0"/>
                <a:cs typeface="Courier New" panose="02070309020205020404" pitchFamily="49" charset="0"/>
              </a:rPr>
              <a:t>;"&gt;This is a paragraph.&lt;/p&gt;	</a:t>
            </a:r>
            <a:endParaRPr lang="en-IN" dirty="0">
              <a:latin typeface="Consolas" panose="020B0609020204030204" pitchFamily="49" charset="0"/>
              <a:cs typeface="Courier New" panose="02070309020205020404" pitchFamily="49" charset="0"/>
            </a:endParaRPr>
          </a:p>
          <a:p>
            <a:r>
              <a:rPr lang="en-IN" dirty="0">
                <a:latin typeface="Consolas" panose="020B0609020204030204" pitchFamily="49" charset="0"/>
                <a:cs typeface="Courier New" panose="02070309020205020404" pitchFamily="49" charset="0"/>
              </a:rPr>
              <a:t>	&lt;p style="</a:t>
            </a:r>
            <a:r>
              <a:rPr lang="en-IN" dirty="0" err="1">
                <a:latin typeface="Consolas" panose="020B0609020204030204" pitchFamily="49" charset="0"/>
                <a:cs typeface="Courier New" panose="02070309020205020404" pitchFamily="49" charset="0"/>
              </a:rPr>
              <a:t>text-align:center</a:t>
            </a:r>
            <a:r>
              <a:rPr lang="en-IN" dirty="0">
                <a:latin typeface="Consolas" panose="020B0609020204030204" pitchFamily="49" charset="0"/>
                <a:cs typeface="Courier New" panose="02070309020205020404" pitchFamily="49" charset="0"/>
              </a:rPr>
              <a:t>;"&gt;This is a paragraph.&lt;/p&gt;</a:t>
            </a:r>
            <a:endParaRPr lang="en-IN" dirty="0">
              <a:latin typeface="Consolas" panose="020B0609020204030204" pitchFamily="49" charset="0"/>
              <a:cs typeface="Courier New" panose="02070309020205020404" pitchFamily="49" charset="0"/>
            </a:endParaRPr>
          </a:p>
          <a:p>
            <a:r>
              <a:rPr lang="en-IN" dirty="0">
                <a:latin typeface="Consolas" panose="020B0609020204030204" pitchFamily="49" charset="0"/>
                <a:cs typeface="Courier New" panose="02070309020205020404" pitchFamily="49" charset="0"/>
              </a:rPr>
              <a:t>	&lt;p style="font-size:50px;"&gt;This is a paragraph.&lt;/p&gt;	</a:t>
            </a:r>
            <a:endParaRPr lang="en-IN" dirty="0">
              <a:latin typeface="Consolas" panose="020B0609020204030204" pitchFamily="49" charset="0"/>
              <a:cs typeface="Courier New" panose="02070309020205020404" pitchFamily="49" charset="0"/>
            </a:endParaRPr>
          </a:p>
          <a:p>
            <a:r>
              <a:rPr lang="en-IN" dirty="0">
                <a:latin typeface="Consolas" panose="020B0609020204030204" pitchFamily="49" charset="0"/>
                <a:cs typeface="Courier New" panose="02070309020205020404" pitchFamily="49" charset="0"/>
              </a:rPr>
              <a:t>&lt;/body&gt;</a:t>
            </a:r>
            <a:endParaRPr lang="en-IN" dirty="0">
              <a:latin typeface="Consolas" panose="020B0609020204030204" pitchFamily="49" charset="0"/>
              <a:cs typeface="Courier New" panose="02070309020205020404" pitchFamily="49" charset="0"/>
            </a:endParaRPr>
          </a:p>
          <a:p>
            <a:r>
              <a:rPr lang="en-IN" dirty="0">
                <a:latin typeface="Consolas" panose="020B0609020204030204" pitchFamily="49" charset="0"/>
                <a:cs typeface="Courier New" panose="02070309020205020404" pitchFamily="49" charset="0"/>
              </a:rPr>
              <a:t>&lt;/html&gt;</a:t>
            </a:r>
            <a:endParaRPr lang="en-IN" dirty="0">
              <a:latin typeface="Consolas" panose="020B0609020204030204" pitchFamily="49" charset="0"/>
              <a:cs typeface="Courier New" panose="02070309020205020404" pitchFamily="49" charset="0"/>
            </a:endParaRPr>
          </a:p>
        </p:txBody>
      </p:sp>
      <p:pic>
        <p:nvPicPr>
          <p:cNvPr id="7" name="Picture 6"/>
          <p:cNvPicPr>
            <a:picLocks noChangeAspect="1"/>
          </p:cNvPicPr>
          <p:nvPr/>
        </p:nvPicPr>
        <p:blipFill>
          <a:blip r:embed="rId1"/>
          <a:stretch>
            <a:fillRect/>
          </a:stretch>
        </p:blipFill>
        <p:spPr>
          <a:xfrm>
            <a:off x="3517358" y="4537657"/>
            <a:ext cx="4390665" cy="1955218"/>
          </a:xfrm>
          <a:prstGeom prst="rect">
            <a:avLst/>
          </a:prstGeom>
          <a:ln>
            <a:solidFill>
              <a:schemeClr val="accent1"/>
            </a:solid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000000"/>
                </a:solidFill>
                <a:effectLst/>
                <a:latin typeface="Segoe UI" panose="020B0502040204020203" pitchFamily="34" charset="0"/>
              </a:rPr>
              <a:t>HTML Text Formatting</a:t>
            </a:r>
            <a:endParaRPr lang="en-IN" dirty="0"/>
          </a:p>
        </p:txBody>
      </p:sp>
      <p:sp>
        <p:nvSpPr>
          <p:cNvPr id="3" name="Content Placeholder 2"/>
          <p:cNvSpPr>
            <a:spLocks noGrp="1"/>
          </p:cNvSpPr>
          <p:nvPr>
            <p:ph idx="1"/>
          </p:nvPr>
        </p:nvSpPr>
        <p:spPr/>
        <p:txBody>
          <a:bodyPr>
            <a:normAutofit fontScale="92500" lnSpcReduction="10000"/>
          </a:bodyPr>
          <a:lstStyle/>
          <a:p>
            <a:r>
              <a:rPr lang="en-US" b="0" i="0" dirty="0">
                <a:solidFill>
                  <a:srgbClr val="000000"/>
                </a:solidFill>
                <a:effectLst/>
                <a:latin typeface="Verdana" panose="020B0604030504040204" pitchFamily="34" charset="0"/>
              </a:rPr>
              <a:t>HTML contains several elements for defining text with a special meaning.</a:t>
            </a:r>
            <a:endParaRPr lang="en-US" b="0" i="0" dirty="0">
              <a:solidFill>
                <a:srgbClr val="000000"/>
              </a:solidFill>
              <a:effectLst/>
              <a:latin typeface="Verdana" panose="020B0604030504040204" pitchFamily="34" charset="0"/>
            </a:endParaRPr>
          </a:p>
          <a:p>
            <a:pPr lvl="1"/>
            <a:r>
              <a:rPr lang="en-IN" dirty="0">
                <a:latin typeface="Consolas" panose="020B0609020204030204" pitchFamily="49" charset="0"/>
              </a:rPr>
              <a:t>&lt;b&gt; </a:t>
            </a:r>
            <a:r>
              <a:rPr lang="en-IN" dirty="0"/>
              <a:t>- Bold text</a:t>
            </a:r>
            <a:endParaRPr lang="en-IN" dirty="0"/>
          </a:p>
          <a:p>
            <a:pPr lvl="1"/>
            <a:r>
              <a:rPr lang="en-IN" dirty="0">
                <a:latin typeface="Consolas" panose="020B0609020204030204" pitchFamily="49" charset="0"/>
              </a:rPr>
              <a:t>&lt;strong&gt;</a:t>
            </a:r>
            <a:r>
              <a:rPr lang="en-IN" dirty="0"/>
              <a:t> - Important text</a:t>
            </a:r>
            <a:endParaRPr lang="en-IN" dirty="0"/>
          </a:p>
          <a:p>
            <a:pPr lvl="1"/>
            <a:r>
              <a:rPr lang="en-IN" dirty="0">
                <a:latin typeface="Consolas" panose="020B0609020204030204" pitchFamily="49" charset="0"/>
              </a:rPr>
              <a:t>&lt;</a:t>
            </a:r>
            <a:r>
              <a:rPr lang="en-IN" dirty="0" err="1">
                <a:latin typeface="Consolas" panose="020B0609020204030204" pitchFamily="49" charset="0"/>
              </a:rPr>
              <a:t>i</a:t>
            </a:r>
            <a:r>
              <a:rPr lang="en-IN" dirty="0">
                <a:latin typeface="Consolas" panose="020B0609020204030204" pitchFamily="49" charset="0"/>
              </a:rPr>
              <a:t>&gt;</a:t>
            </a:r>
            <a:r>
              <a:rPr lang="en-IN" dirty="0"/>
              <a:t> - Italic text</a:t>
            </a:r>
            <a:endParaRPr lang="en-IN" dirty="0"/>
          </a:p>
          <a:p>
            <a:pPr lvl="1"/>
            <a:r>
              <a:rPr lang="en-IN" dirty="0">
                <a:latin typeface="Consolas" panose="020B0609020204030204" pitchFamily="49" charset="0"/>
              </a:rPr>
              <a:t>&lt;</a:t>
            </a:r>
            <a:r>
              <a:rPr lang="en-IN" dirty="0" err="1">
                <a:latin typeface="Consolas" panose="020B0609020204030204" pitchFamily="49" charset="0"/>
              </a:rPr>
              <a:t>em</a:t>
            </a:r>
            <a:r>
              <a:rPr lang="en-IN" dirty="0">
                <a:latin typeface="Consolas" panose="020B0609020204030204" pitchFamily="49" charset="0"/>
              </a:rPr>
              <a:t>&gt;</a:t>
            </a:r>
            <a:r>
              <a:rPr lang="en-IN" dirty="0"/>
              <a:t> - Emphasized text</a:t>
            </a:r>
            <a:endParaRPr lang="en-IN" dirty="0"/>
          </a:p>
          <a:p>
            <a:pPr lvl="1"/>
            <a:r>
              <a:rPr lang="en-IN" dirty="0">
                <a:latin typeface="Consolas" panose="020B0609020204030204" pitchFamily="49" charset="0"/>
              </a:rPr>
              <a:t>&lt;mark&gt;</a:t>
            </a:r>
            <a:r>
              <a:rPr lang="en-IN" dirty="0"/>
              <a:t> - Marked text</a:t>
            </a:r>
            <a:endParaRPr lang="en-IN" dirty="0"/>
          </a:p>
          <a:p>
            <a:pPr lvl="1"/>
            <a:r>
              <a:rPr lang="en-IN" dirty="0">
                <a:latin typeface="Consolas" panose="020B0609020204030204" pitchFamily="49" charset="0"/>
              </a:rPr>
              <a:t>&lt;small&gt;</a:t>
            </a:r>
            <a:r>
              <a:rPr lang="en-IN" dirty="0"/>
              <a:t> - Smaller text</a:t>
            </a:r>
            <a:endParaRPr lang="en-IN" dirty="0"/>
          </a:p>
          <a:p>
            <a:pPr lvl="1"/>
            <a:r>
              <a:rPr lang="en-IN" dirty="0">
                <a:latin typeface="Consolas" panose="020B0609020204030204" pitchFamily="49" charset="0"/>
              </a:rPr>
              <a:t>&lt;del&gt;</a:t>
            </a:r>
            <a:r>
              <a:rPr lang="en-IN" dirty="0"/>
              <a:t> - Deleted text</a:t>
            </a:r>
            <a:endParaRPr lang="en-IN" dirty="0"/>
          </a:p>
          <a:p>
            <a:pPr lvl="1"/>
            <a:r>
              <a:rPr lang="en-IN" dirty="0">
                <a:latin typeface="Consolas" panose="020B0609020204030204" pitchFamily="49" charset="0"/>
              </a:rPr>
              <a:t>&lt;ins&gt;</a:t>
            </a:r>
            <a:r>
              <a:rPr lang="en-IN" dirty="0"/>
              <a:t> - Inserted text</a:t>
            </a:r>
            <a:endParaRPr lang="en-IN" dirty="0"/>
          </a:p>
          <a:p>
            <a:pPr lvl="1"/>
            <a:r>
              <a:rPr lang="en-IN" dirty="0">
                <a:latin typeface="Consolas" panose="020B0609020204030204" pitchFamily="49" charset="0"/>
              </a:rPr>
              <a:t>&lt;sub&gt;</a:t>
            </a:r>
            <a:r>
              <a:rPr lang="en-IN" dirty="0"/>
              <a:t> - Subscript text</a:t>
            </a:r>
            <a:endParaRPr lang="en-IN" dirty="0"/>
          </a:p>
          <a:p>
            <a:pPr lvl="1"/>
            <a:r>
              <a:rPr lang="en-IN" dirty="0"/>
              <a:t>&lt;sup&gt; - Superscript text</a:t>
            </a:r>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000000"/>
                </a:solidFill>
                <a:effectLst/>
                <a:latin typeface="Segoe UI" panose="020B0502040204020203" pitchFamily="34" charset="0"/>
              </a:rPr>
              <a:t>HTML Text Formatting</a:t>
            </a:r>
            <a:endParaRPr lang="en-IN" dirty="0"/>
          </a:p>
        </p:txBody>
      </p:sp>
      <p:sp>
        <p:nvSpPr>
          <p:cNvPr id="3" name="Content Placeholder 2"/>
          <p:cNvSpPr>
            <a:spLocks noGrp="1"/>
          </p:cNvSpPr>
          <p:nvPr>
            <p:ph idx="1"/>
          </p:nvPr>
        </p:nvSpPr>
        <p:spPr/>
        <p:txBody>
          <a:bodyPr/>
          <a:lstStyle/>
          <a:p>
            <a:r>
              <a:rPr lang="en-US" b="0" i="0" dirty="0">
                <a:solidFill>
                  <a:srgbClr val="000000"/>
                </a:solidFill>
                <a:effectLst/>
                <a:latin typeface="Segoe UI" panose="020B0502040204020203" pitchFamily="34" charset="0"/>
              </a:rPr>
              <a:t>HTML </a:t>
            </a:r>
            <a:r>
              <a:rPr lang="en-US" sz="2200" dirty="0">
                <a:latin typeface="Consolas" panose="020B0609020204030204" pitchFamily="49" charset="0"/>
              </a:rPr>
              <a:t>&lt;b&gt;</a:t>
            </a:r>
            <a:r>
              <a:rPr lang="en-US" b="0" i="0" dirty="0">
                <a:solidFill>
                  <a:srgbClr val="000000"/>
                </a:solidFill>
                <a:effectLst/>
                <a:latin typeface="Segoe UI" panose="020B0502040204020203" pitchFamily="34" charset="0"/>
              </a:rPr>
              <a:t> and </a:t>
            </a:r>
            <a:r>
              <a:rPr lang="en-US" sz="2200" dirty="0">
                <a:latin typeface="Consolas" panose="020B0609020204030204" pitchFamily="49" charset="0"/>
              </a:rPr>
              <a:t>&lt;strong&gt; </a:t>
            </a:r>
            <a:r>
              <a:rPr lang="en-US" b="0" i="0" dirty="0">
                <a:solidFill>
                  <a:srgbClr val="000000"/>
                </a:solidFill>
                <a:effectLst/>
                <a:latin typeface="Segoe UI" panose="020B0502040204020203" pitchFamily="34" charset="0"/>
              </a:rPr>
              <a:t>Elements</a:t>
            </a:r>
            <a:endParaRPr lang="en-US" b="0" i="0" dirty="0">
              <a:solidFill>
                <a:srgbClr val="000000"/>
              </a:solidFill>
              <a:effectLst/>
              <a:latin typeface="Segoe UI" panose="020B0502040204020203" pitchFamily="34" charset="0"/>
            </a:endParaRPr>
          </a:p>
          <a:p>
            <a:endParaRPr lang="en-US" dirty="0">
              <a:solidFill>
                <a:srgbClr val="000000"/>
              </a:solidFill>
              <a:latin typeface="Segoe UI" panose="020B0502040204020203" pitchFamily="34" charset="0"/>
            </a:endParaRPr>
          </a:p>
          <a:p>
            <a:endParaRPr lang="en-US" b="0" i="0" dirty="0">
              <a:solidFill>
                <a:srgbClr val="000000"/>
              </a:solidFill>
              <a:effectLst/>
              <a:latin typeface="Segoe UI" panose="020B0502040204020203" pitchFamily="34" charset="0"/>
            </a:endParaRPr>
          </a:p>
          <a:p>
            <a:r>
              <a:rPr lang="en-US" b="0" i="0" dirty="0">
                <a:solidFill>
                  <a:srgbClr val="000000"/>
                </a:solidFill>
                <a:effectLst/>
                <a:latin typeface="Segoe UI" panose="020B0502040204020203" pitchFamily="34" charset="0"/>
              </a:rPr>
              <a:t>HTML </a:t>
            </a:r>
            <a:r>
              <a:rPr lang="en-US" sz="2200" dirty="0">
                <a:latin typeface="Consolas" panose="020B0609020204030204" pitchFamily="49" charset="0"/>
              </a:rPr>
              <a:t>&lt;</a:t>
            </a:r>
            <a:r>
              <a:rPr lang="en-US" sz="2200" dirty="0" err="1">
                <a:latin typeface="Consolas" panose="020B0609020204030204" pitchFamily="49" charset="0"/>
              </a:rPr>
              <a:t>i</a:t>
            </a:r>
            <a:r>
              <a:rPr lang="en-US" sz="2200" dirty="0">
                <a:latin typeface="Consolas" panose="020B0609020204030204" pitchFamily="49" charset="0"/>
              </a:rPr>
              <a:t>&gt;</a:t>
            </a:r>
            <a:r>
              <a:rPr lang="en-US" b="0" i="0" dirty="0">
                <a:solidFill>
                  <a:srgbClr val="000000"/>
                </a:solidFill>
                <a:effectLst/>
                <a:latin typeface="Segoe UI" panose="020B0502040204020203" pitchFamily="34" charset="0"/>
              </a:rPr>
              <a:t> and </a:t>
            </a:r>
            <a:r>
              <a:rPr lang="en-US" sz="2200" dirty="0">
                <a:latin typeface="Consolas" panose="020B0609020204030204" pitchFamily="49" charset="0"/>
              </a:rPr>
              <a:t>&lt;</a:t>
            </a:r>
            <a:r>
              <a:rPr lang="en-US" sz="2200" dirty="0" err="1">
                <a:latin typeface="Consolas" panose="020B0609020204030204" pitchFamily="49" charset="0"/>
              </a:rPr>
              <a:t>em</a:t>
            </a:r>
            <a:r>
              <a:rPr lang="en-US" sz="2200" dirty="0">
                <a:latin typeface="Consolas" panose="020B0609020204030204" pitchFamily="49" charset="0"/>
              </a:rPr>
              <a:t>&gt; </a:t>
            </a:r>
            <a:r>
              <a:rPr lang="en-US" b="0" i="0" dirty="0">
                <a:solidFill>
                  <a:srgbClr val="000000"/>
                </a:solidFill>
                <a:effectLst/>
                <a:latin typeface="Segoe UI" panose="020B0502040204020203" pitchFamily="34" charset="0"/>
              </a:rPr>
              <a:t>Elements</a:t>
            </a:r>
            <a:endParaRPr lang="en-US" b="0" i="0" dirty="0">
              <a:solidFill>
                <a:srgbClr val="000000"/>
              </a:solidFill>
              <a:effectLst/>
              <a:latin typeface="Segoe UI" panose="020B0502040204020203" pitchFamily="34" charset="0"/>
            </a:endParaRPr>
          </a:p>
          <a:p>
            <a:pPr lvl="1"/>
            <a:r>
              <a:rPr lang="en-US" b="0" i="0" dirty="0">
                <a:solidFill>
                  <a:srgbClr val="000000"/>
                </a:solidFill>
                <a:effectLst/>
                <a:latin typeface="Segoe UI" panose="020B0502040204020203" pitchFamily="34" charset="0"/>
              </a:rPr>
              <a:t>The HTML </a:t>
            </a:r>
            <a:r>
              <a:rPr lang="en-US" sz="1800" dirty="0">
                <a:latin typeface="Consolas" panose="020B0609020204030204" pitchFamily="49" charset="0"/>
              </a:rPr>
              <a:t>&lt;</a:t>
            </a:r>
            <a:r>
              <a:rPr lang="en-US" sz="1800" dirty="0" err="1">
                <a:latin typeface="Consolas" panose="020B0609020204030204" pitchFamily="49" charset="0"/>
              </a:rPr>
              <a:t>i</a:t>
            </a:r>
            <a:r>
              <a:rPr lang="en-US" sz="1800" dirty="0">
                <a:latin typeface="Consolas" panose="020B0609020204030204" pitchFamily="49" charset="0"/>
              </a:rPr>
              <a:t>&gt;</a:t>
            </a:r>
            <a:r>
              <a:rPr lang="en-US" b="0" i="0" dirty="0">
                <a:solidFill>
                  <a:srgbClr val="000000"/>
                </a:solidFill>
                <a:effectLst/>
                <a:latin typeface="Segoe UI" panose="020B0502040204020203" pitchFamily="34" charset="0"/>
              </a:rPr>
              <a:t> element defines a part of text in an alternate voice or mood. The content inside is typically displayed in italic.</a:t>
            </a:r>
            <a:endParaRPr lang="en-US" b="0" i="0" dirty="0">
              <a:solidFill>
                <a:srgbClr val="000000"/>
              </a:solidFill>
              <a:effectLst/>
              <a:latin typeface="Segoe UI" panose="020B0502040204020203" pitchFamily="34" charset="0"/>
            </a:endParaRPr>
          </a:p>
          <a:p>
            <a:pPr marL="0" indent="0">
              <a:buNone/>
            </a:pPr>
            <a:endParaRPr lang="en-US" sz="1400" b="0" i="0" dirty="0">
              <a:solidFill>
                <a:srgbClr val="000000"/>
              </a:solidFill>
              <a:effectLst/>
              <a:latin typeface="Segoe UI" panose="020B0502040204020203" pitchFamily="34" charset="0"/>
            </a:endParaRPr>
          </a:p>
          <a:p>
            <a:pPr marL="0" indent="0">
              <a:buNone/>
            </a:pPr>
            <a:endParaRPr lang="en-US" sz="1400" dirty="0">
              <a:solidFill>
                <a:srgbClr val="000000"/>
              </a:solidFill>
              <a:latin typeface="Segoe UI" panose="020B0502040204020203" pitchFamily="34" charset="0"/>
            </a:endParaRPr>
          </a:p>
          <a:p>
            <a:pPr marL="0" indent="0">
              <a:buNone/>
            </a:pPr>
            <a:endParaRPr lang="en-US" sz="1400" b="0" i="0" dirty="0">
              <a:solidFill>
                <a:srgbClr val="000000"/>
              </a:solidFill>
              <a:effectLst/>
              <a:latin typeface="Segoe UI" panose="020B0502040204020203" pitchFamily="34" charset="0"/>
            </a:endParaRPr>
          </a:p>
          <a:p>
            <a:pPr marL="0" indent="0">
              <a:buNone/>
            </a:pPr>
            <a:r>
              <a:rPr lang="en-US" sz="1400" b="0" i="0" dirty="0">
                <a:solidFill>
                  <a:srgbClr val="000000"/>
                </a:solidFill>
                <a:effectLst/>
                <a:latin typeface="Segoe UI" panose="020B0502040204020203" pitchFamily="34" charset="0"/>
              </a:rPr>
              <a:t>Tip: The </a:t>
            </a:r>
            <a:r>
              <a:rPr lang="en-US" sz="1200" dirty="0">
                <a:latin typeface="Consolas" panose="020B0609020204030204" pitchFamily="49" charset="0"/>
              </a:rPr>
              <a:t>&lt;</a:t>
            </a:r>
            <a:r>
              <a:rPr lang="en-US" sz="1200" dirty="0" err="1">
                <a:latin typeface="Consolas" panose="020B0609020204030204" pitchFamily="49" charset="0"/>
              </a:rPr>
              <a:t>i</a:t>
            </a:r>
            <a:r>
              <a:rPr lang="en-US" sz="1200" dirty="0">
                <a:latin typeface="Consolas" panose="020B0609020204030204" pitchFamily="49" charset="0"/>
              </a:rPr>
              <a:t>&gt;</a:t>
            </a:r>
            <a:r>
              <a:rPr lang="en-US" sz="1400" b="0" i="0" dirty="0">
                <a:solidFill>
                  <a:srgbClr val="000000"/>
                </a:solidFill>
                <a:effectLst/>
                <a:latin typeface="Segoe UI" panose="020B0502040204020203" pitchFamily="34" charset="0"/>
              </a:rPr>
              <a:t> tag is often used to indicate a technical term, a phrase from another language, a thought, a ship name, etc. A screen reader will pronounce the words in &lt;</a:t>
            </a:r>
            <a:r>
              <a:rPr lang="en-US" sz="1400" b="0" i="0" dirty="0" err="1">
                <a:solidFill>
                  <a:srgbClr val="000000"/>
                </a:solidFill>
                <a:effectLst/>
                <a:latin typeface="Segoe UI" panose="020B0502040204020203" pitchFamily="34" charset="0"/>
              </a:rPr>
              <a:t>em</a:t>
            </a:r>
            <a:r>
              <a:rPr lang="en-US" sz="1400" b="0" i="0" dirty="0">
                <a:solidFill>
                  <a:srgbClr val="000000"/>
                </a:solidFill>
                <a:effectLst/>
                <a:latin typeface="Segoe UI" panose="020B0502040204020203" pitchFamily="34" charset="0"/>
              </a:rPr>
              <a:t>&gt; with an emphasis, using verbal stress.</a:t>
            </a:r>
            <a:endParaRPr lang="en-US" sz="1400" b="0" i="0" dirty="0">
              <a:solidFill>
                <a:srgbClr val="000000"/>
              </a:solidFill>
              <a:effectLst/>
              <a:latin typeface="Segoe UI" panose="020B0502040204020203" pitchFamily="34" charset="0"/>
            </a:endParaRPr>
          </a:p>
          <a:p>
            <a:pPr marL="0" indent="0">
              <a:buNone/>
            </a:pPr>
            <a:endParaRPr lang="en-US" sz="1400" b="0" i="0" dirty="0">
              <a:solidFill>
                <a:srgbClr val="000000"/>
              </a:solidFill>
              <a:effectLst/>
              <a:latin typeface="Segoe UI" panose="020B0502040204020203" pitchFamily="34" charset="0"/>
            </a:endParaRPr>
          </a:p>
          <a:p>
            <a:pPr marL="0" indent="0">
              <a:buNone/>
            </a:pPr>
            <a:endParaRPr lang="en-IN" dirty="0"/>
          </a:p>
        </p:txBody>
      </p:sp>
      <p:sp>
        <p:nvSpPr>
          <p:cNvPr id="5" name="TextBox 4"/>
          <p:cNvSpPr txBox="1"/>
          <p:nvPr/>
        </p:nvSpPr>
        <p:spPr>
          <a:xfrm>
            <a:off x="1546933" y="2367664"/>
            <a:ext cx="6094520" cy="646331"/>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b</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text is bold</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/b</a:t>
            </a:r>
            <a:r>
              <a:rPr lang="en-US" b="0" i="0" dirty="0">
                <a:solidFill>
                  <a:srgbClr val="0000CD"/>
                </a:solidFill>
                <a:effectLst/>
                <a:latin typeface="Consolas" panose="020B0609020204030204" pitchFamily="49" charset="0"/>
              </a:rPr>
              <a:t>&gt;</a:t>
            </a:r>
            <a:endParaRPr lang="en-US" b="0" i="0" dirty="0">
              <a:solidFill>
                <a:srgbClr val="0000CD"/>
              </a:solidFill>
              <a:effectLst/>
              <a:latin typeface="Consolas" panose="020B0609020204030204" pitchFamily="49" charset="0"/>
            </a:endParaRPr>
          </a:p>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strong</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text is important!</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/strong</a:t>
            </a:r>
            <a:r>
              <a:rPr lang="en-US" b="0" i="0" dirty="0">
                <a:solidFill>
                  <a:srgbClr val="0000CD"/>
                </a:solidFill>
                <a:effectLst/>
                <a:latin typeface="Consolas" panose="020B0609020204030204" pitchFamily="49" charset="0"/>
              </a:rPr>
              <a:t>&gt;</a:t>
            </a:r>
            <a:endParaRPr lang="en-IN" dirty="0"/>
          </a:p>
        </p:txBody>
      </p:sp>
      <p:sp>
        <p:nvSpPr>
          <p:cNvPr id="11" name="TextBox 10"/>
          <p:cNvSpPr txBox="1"/>
          <p:nvPr/>
        </p:nvSpPr>
        <p:spPr>
          <a:xfrm>
            <a:off x="1546933" y="4667844"/>
            <a:ext cx="5659210" cy="646331"/>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i</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text is italic</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i</a:t>
            </a:r>
            <a:r>
              <a:rPr lang="en-US" b="0" i="0" dirty="0">
                <a:solidFill>
                  <a:srgbClr val="0000CD"/>
                </a:solidFill>
                <a:effectLst/>
                <a:latin typeface="Consolas" panose="020B0609020204030204" pitchFamily="49" charset="0"/>
              </a:rPr>
              <a:t>&gt;</a:t>
            </a:r>
            <a:endParaRPr lang="en-US" b="0" i="0" dirty="0">
              <a:solidFill>
                <a:srgbClr val="0000CD"/>
              </a:solidFill>
              <a:effectLst/>
              <a:latin typeface="Consolas" panose="020B0609020204030204" pitchFamily="49" charset="0"/>
            </a:endParaRPr>
          </a:p>
          <a:p>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em</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text is emphasized</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em</a:t>
            </a:r>
            <a:r>
              <a:rPr lang="en-US" b="0" i="0" dirty="0">
                <a:solidFill>
                  <a:srgbClr val="0000CD"/>
                </a:solidFill>
                <a:effectLst/>
                <a:latin typeface="Consolas" panose="020B0609020204030204" pitchFamily="49" charset="0"/>
              </a:rPr>
              <a:t>&gt;</a:t>
            </a:r>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000000"/>
                </a:solidFill>
                <a:effectLst/>
                <a:latin typeface="Segoe UI" panose="020B0502040204020203" pitchFamily="34" charset="0"/>
              </a:rPr>
              <a:t>HTML Text Formatting</a:t>
            </a:r>
            <a:endParaRPr lang="en-IN" dirty="0"/>
          </a:p>
        </p:txBody>
      </p:sp>
      <p:sp>
        <p:nvSpPr>
          <p:cNvPr id="3" name="Content Placeholder 2"/>
          <p:cNvSpPr>
            <a:spLocks noGrp="1"/>
          </p:cNvSpPr>
          <p:nvPr>
            <p:ph idx="1"/>
          </p:nvPr>
        </p:nvSpPr>
        <p:spPr/>
        <p:txBody>
          <a:bodyPr/>
          <a:lstStyle/>
          <a:p>
            <a:r>
              <a:rPr lang="en-IN" b="0" i="0" dirty="0">
                <a:solidFill>
                  <a:srgbClr val="000000"/>
                </a:solidFill>
                <a:effectLst/>
                <a:latin typeface="Segoe UI" panose="020B0502040204020203" pitchFamily="34" charset="0"/>
              </a:rPr>
              <a:t>HTML &lt;small&gt; Element</a:t>
            </a:r>
            <a:endParaRPr lang="en-IN" b="0" i="0" dirty="0">
              <a:solidFill>
                <a:srgbClr val="000000"/>
              </a:solidFill>
              <a:effectLst/>
              <a:latin typeface="Segoe UI" panose="020B0502040204020203" pitchFamily="34" charset="0"/>
            </a:endParaRPr>
          </a:p>
          <a:p>
            <a:endParaRPr lang="en-IN" dirty="0">
              <a:solidFill>
                <a:srgbClr val="000000"/>
              </a:solidFill>
              <a:latin typeface="Segoe UI" panose="020B0502040204020203" pitchFamily="34" charset="0"/>
            </a:endParaRPr>
          </a:p>
          <a:p>
            <a:r>
              <a:rPr lang="en-IN" b="0" i="0" dirty="0">
                <a:solidFill>
                  <a:srgbClr val="000000"/>
                </a:solidFill>
                <a:effectLst/>
                <a:latin typeface="Segoe UI" panose="020B0502040204020203" pitchFamily="34" charset="0"/>
              </a:rPr>
              <a:t>HTML &lt;mark&gt; Element</a:t>
            </a:r>
            <a:endParaRPr lang="en-IN" b="0" i="0" dirty="0">
              <a:solidFill>
                <a:srgbClr val="000000"/>
              </a:solidFill>
              <a:effectLst/>
              <a:latin typeface="Segoe UI" panose="020B0502040204020203" pitchFamily="34" charset="0"/>
            </a:endParaRPr>
          </a:p>
          <a:p>
            <a:endParaRPr lang="en-IN" b="0" i="0" dirty="0">
              <a:solidFill>
                <a:srgbClr val="000000"/>
              </a:solidFill>
              <a:effectLst/>
              <a:latin typeface="Segoe UI" panose="020B0502040204020203" pitchFamily="34" charset="0"/>
            </a:endParaRPr>
          </a:p>
          <a:p>
            <a:endParaRPr lang="en-IN" dirty="0"/>
          </a:p>
        </p:txBody>
      </p:sp>
      <p:sp>
        <p:nvSpPr>
          <p:cNvPr id="9" name="TextBox 8"/>
          <p:cNvSpPr txBox="1"/>
          <p:nvPr/>
        </p:nvSpPr>
        <p:spPr>
          <a:xfrm>
            <a:off x="1617955" y="2387656"/>
            <a:ext cx="6094520" cy="369332"/>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small</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is some smaller text.</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/small</a:t>
            </a:r>
            <a:r>
              <a:rPr lang="en-US" b="0" i="0" dirty="0">
                <a:solidFill>
                  <a:srgbClr val="0000CD"/>
                </a:solidFill>
                <a:effectLst/>
                <a:latin typeface="Consolas" panose="020B0609020204030204" pitchFamily="49" charset="0"/>
              </a:rPr>
              <a:t>&gt;</a:t>
            </a:r>
            <a:endParaRPr lang="en-IN" dirty="0"/>
          </a:p>
        </p:txBody>
      </p:sp>
      <p:sp>
        <p:nvSpPr>
          <p:cNvPr id="11" name="TextBox 10"/>
          <p:cNvSpPr txBox="1"/>
          <p:nvPr/>
        </p:nvSpPr>
        <p:spPr>
          <a:xfrm>
            <a:off x="1617955" y="3492269"/>
            <a:ext cx="7526785" cy="369332"/>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Do not forget to buy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mark</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milk</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/mark</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 today.</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000000"/>
                </a:solidFill>
                <a:effectLst/>
                <a:latin typeface="Segoe UI" panose="020B0502040204020203" pitchFamily="34" charset="0"/>
              </a:rPr>
              <a:t>HTML Text Formatting</a:t>
            </a:r>
            <a:endParaRPr lang="en-IN" dirty="0"/>
          </a:p>
        </p:txBody>
      </p:sp>
      <p:sp>
        <p:nvSpPr>
          <p:cNvPr id="3" name="Content Placeholder 2"/>
          <p:cNvSpPr>
            <a:spLocks noGrp="1"/>
          </p:cNvSpPr>
          <p:nvPr>
            <p:ph idx="1"/>
          </p:nvPr>
        </p:nvSpPr>
        <p:spPr>
          <a:xfrm>
            <a:off x="838200" y="1855715"/>
            <a:ext cx="10515600" cy="4351338"/>
          </a:xfrm>
        </p:spPr>
        <p:txBody>
          <a:bodyPr/>
          <a:lstStyle/>
          <a:p>
            <a:r>
              <a:rPr lang="en-IN" b="0" i="0" dirty="0">
                <a:solidFill>
                  <a:srgbClr val="000000"/>
                </a:solidFill>
                <a:effectLst/>
                <a:latin typeface="Segoe UI" panose="020B0502040204020203" pitchFamily="34" charset="0"/>
              </a:rPr>
              <a:t>HTML &lt;del&gt; Element</a:t>
            </a:r>
            <a:endParaRPr lang="en-IN" b="0" i="0" dirty="0">
              <a:solidFill>
                <a:srgbClr val="000000"/>
              </a:solidFill>
              <a:effectLst/>
              <a:latin typeface="Segoe UI" panose="020B0502040204020203" pitchFamily="34" charset="0"/>
            </a:endParaRPr>
          </a:p>
          <a:p>
            <a:endParaRPr lang="en-IN" dirty="0">
              <a:solidFill>
                <a:srgbClr val="000000"/>
              </a:solidFill>
              <a:latin typeface="Segoe UI" panose="020B0502040204020203" pitchFamily="34" charset="0"/>
            </a:endParaRPr>
          </a:p>
          <a:p>
            <a:r>
              <a:rPr lang="en-IN" b="0" i="0" dirty="0">
                <a:solidFill>
                  <a:srgbClr val="000000"/>
                </a:solidFill>
                <a:effectLst/>
                <a:latin typeface="Segoe UI" panose="020B0502040204020203" pitchFamily="34" charset="0"/>
              </a:rPr>
              <a:t>HTML &lt;ins&gt; Element</a:t>
            </a:r>
            <a:endParaRPr lang="en-IN" b="0" i="0" dirty="0">
              <a:solidFill>
                <a:srgbClr val="000000"/>
              </a:solidFill>
              <a:effectLst/>
              <a:latin typeface="Segoe UI" panose="020B0502040204020203" pitchFamily="34" charset="0"/>
            </a:endParaRPr>
          </a:p>
          <a:p>
            <a:endParaRPr lang="en-IN" dirty="0">
              <a:solidFill>
                <a:srgbClr val="000000"/>
              </a:solidFill>
              <a:latin typeface="Segoe UI" panose="020B0502040204020203" pitchFamily="34" charset="0"/>
            </a:endParaRPr>
          </a:p>
          <a:p>
            <a:r>
              <a:rPr lang="en-IN" b="0" i="0" dirty="0">
                <a:solidFill>
                  <a:srgbClr val="000000"/>
                </a:solidFill>
                <a:effectLst/>
                <a:latin typeface="Segoe UI" panose="020B0502040204020203" pitchFamily="34" charset="0"/>
              </a:rPr>
              <a:t>HTML &lt;sub&gt; Element</a:t>
            </a:r>
            <a:endParaRPr lang="en-IN" b="0" i="0" dirty="0">
              <a:solidFill>
                <a:srgbClr val="000000"/>
              </a:solidFill>
              <a:effectLst/>
              <a:latin typeface="Segoe UI" panose="020B0502040204020203" pitchFamily="34" charset="0"/>
            </a:endParaRPr>
          </a:p>
          <a:p>
            <a:endParaRPr lang="en-IN" dirty="0">
              <a:solidFill>
                <a:srgbClr val="000000"/>
              </a:solidFill>
              <a:latin typeface="Segoe UI" panose="020B0502040204020203" pitchFamily="34" charset="0"/>
            </a:endParaRPr>
          </a:p>
          <a:p>
            <a:r>
              <a:rPr lang="en-IN" b="0" i="0" dirty="0">
                <a:solidFill>
                  <a:srgbClr val="000000"/>
                </a:solidFill>
                <a:effectLst/>
                <a:latin typeface="Segoe UI" panose="020B0502040204020203" pitchFamily="34" charset="0"/>
              </a:rPr>
              <a:t>HTML &lt;sup&gt; Element</a:t>
            </a:r>
            <a:endParaRPr lang="en-IN" b="0" i="0" dirty="0">
              <a:solidFill>
                <a:srgbClr val="000000"/>
              </a:solidFill>
              <a:effectLst/>
              <a:latin typeface="Segoe UI" panose="020B0502040204020203" pitchFamily="34" charset="0"/>
            </a:endParaRPr>
          </a:p>
          <a:p>
            <a:endParaRPr lang="en-IN" b="0" i="0" dirty="0">
              <a:solidFill>
                <a:srgbClr val="000000"/>
              </a:solidFill>
              <a:effectLst/>
              <a:latin typeface="Segoe UI" panose="020B0502040204020203" pitchFamily="34" charset="0"/>
            </a:endParaRPr>
          </a:p>
          <a:p>
            <a:endParaRPr lang="en-IN" b="0" i="0" dirty="0">
              <a:solidFill>
                <a:srgbClr val="000000"/>
              </a:solidFill>
              <a:effectLst/>
              <a:latin typeface="Segoe UI" panose="020B0502040204020203" pitchFamily="34" charset="0"/>
            </a:endParaRPr>
          </a:p>
          <a:p>
            <a:pPr marL="0" indent="0">
              <a:buNone/>
            </a:pPr>
            <a:endParaRPr lang="en-IN" b="0" i="0" dirty="0">
              <a:solidFill>
                <a:srgbClr val="000000"/>
              </a:solidFill>
              <a:effectLst/>
              <a:latin typeface="Segoe UI" panose="020B0502040204020203" pitchFamily="34" charset="0"/>
            </a:endParaRPr>
          </a:p>
        </p:txBody>
      </p:sp>
      <p:sp>
        <p:nvSpPr>
          <p:cNvPr id="5" name="TextBox 4"/>
          <p:cNvSpPr txBox="1"/>
          <p:nvPr/>
        </p:nvSpPr>
        <p:spPr>
          <a:xfrm>
            <a:off x="1813264" y="2397840"/>
            <a:ext cx="6203272" cy="369332"/>
          </a:xfrm>
          <a:prstGeom prst="rect">
            <a:avLst/>
          </a:prstGeom>
          <a:noFill/>
          <a:ln>
            <a:solidFill>
              <a:schemeClr val="accent1"/>
            </a:solidFill>
          </a:ln>
        </p:spPr>
        <p:txBody>
          <a:bodyPr wrap="square">
            <a:spAutoFit/>
          </a:bodyPr>
          <a:lstStyle/>
          <a:p>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p</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My </a:t>
            </a:r>
            <a:r>
              <a:rPr lang="en-IN" b="0" i="0" dirty="0" err="1">
                <a:solidFill>
                  <a:srgbClr val="000000"/>
                </a:solidFill>
                <a:effectLst/>
                <a:latin typeface="Consolas" panose="020B0609020204030204" pitchFamily="49" charset="0"/>
              </a:rPr>
              <a:t>favorite</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color</a:t>
            </a:r>
            <a:r>
              <a:rPr lang="en-IN" b="0" i="0" dirty="0">
                <a:solidFill>
                  <a:srgbClr val="000000"/>
                </a:solidFill>
                <a:effectLst/>
                <a:latin typeface="Consolas" panose="020B0609020204030204" pitchFamily="49" charset="0"/>
              </a:rPr>
              <a:t> is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del</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blue</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/del</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 red.</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/p</a:t>
            </a:r>
            <a:r>
              <a:rPr lang="en-IN" b="0" i="0" dirty="0">
                <a:solidFill>
                  <a:srgbClr val="0000CD"/>
                </a:solidFill>
                <a:effectLst/>
                <a:latin typeface="Consolas" panose="020B0609020204030204" pitchFamily="49" charset="0"/>
              </a:rPr>
              <a:t>&gt;</a:t>
            </a:r>
            <a:endParaRPr lang="en-IN" dirty="0"/>
          </a:p>
        </p:txBody>
      </p:sp>
      <p:sp>
        <p:nvSpPr>
          <p:cNvPr id="7" name="TextBox 6"/>
          <p:cNvSpPr txBox="1"/>
          <p:nvPr/>
        </p:nvSpPr>
        <p:spPr>
          <a:xfrm>
            <a:off x="1813264" y="3352165"/>
            <a:ext cx="7996561" cy="369332"/>
          </a:xfrm>
          <a:prstGeom prst="rect">
            <a:avLst/>
          </a:prstGeom>
          <a:noFill/>
          <a:ln>
            <a:solidFill>
              <a:schemeClr val="accent1"/>
            </a:solidFill>
          </a:ln>
        </p:spPr>
        <p:txBody>
          <a:bodyPr wrap="square">
            <a:spAutoFit/>
          </a:bodyPr>
          <a:lstStyle/>
          <a:p>
            <a:pPr algn="l"/>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My favorite color is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del</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blue</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/del</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ins</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red</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/ins</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endParaRPr lang="en-IN" dirty="0"/>
          </a:p>
        </p:txBody>
      </p:sp>
      <p:sp>
        <p:nvSpPr>
          <p:cNvPr id="9" name="TextBox 8"/>
          <p:cNvSpPr txBox="1"/>
          <p:nvPr/>
        </p:nvSpPr>
        <p:spPr>
          <a:xfrm>
            <a:off x="1813264" y="4434836"/>
            <a:ext cx="6094520" cy="369332"/>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is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sub</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subscripted</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/sub</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 text.</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endParaRPr lang="en-IN" dirty="0"/>
          </a:p>
        </p:txBody>
      </p:sp>
      <p:sp>
        <p:nvSpPr>
          <p:cNvPr id="11" name="TextBox 10"/>
          <p:cNvSpPr txBox="1"/>
          <p:nvPr/>
        </p:nvSpPr>
        <p:spPr>
          <a:xfrm>
            <a:off x="1813264" y="5517507"/>
            <a:ext cx="6094520" cy="369332"/>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is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sup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superscripted</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/sup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 text.</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endParaRPr lang="en-IN" dirty="0"/>
          </a:p>
        </p:txBody>
      </p:sp>
      <p:sp>
        <p:nvSpPr>
          <p:cNvPr id="3" name="Content Placeholder 2"/>
          <p:cNvSpPr>
            <a:spLocks noGrp="1"/>
          </p:cNvSpPr>
          <p:nvPr>
            <p:ph idx="1"/>
          </p:nvPr>
        </p:nvSpPr>
        <p:spPr/>
        <p:txBody>
          <a:bodyPr>
            <a:normAutofit/>
          </a:bodyPr>
          <a:lstStyle/>
          <a:p>
            <a:r>
              <a:rPr lang="en-US" sz="2000" b="0" i="0" dirty="0">
                <a:solidFill>
                  <a:srgbClr val="000000"/>
                </a:solidFill>
                <a:effectLst/>
                <a:latin typeface="Verdana" panose="020B0604030504040204" pitchFamily="34" charset="0"/>
              </a:rPr>
              <a:t>Add extra importance to the word "degradation" in the paragraph below.</a:t>
            </a:r>
            <a:endParaRPr lang="en-US" sz="2000" b="0" i="0" dirty="0">
              <a:solidFill>
                <a:srgbClr val="000000"/>
              </a:solidFill>
              <a:effectLst/>
              <a:latin typeface="Verdana" panose="020B0604030504040204" pitchFamily="34" charset="0"/>
            </a:endParaRPr>
          </a:p>
          <a:p>
            <a:endParaRPr lang="en-US" sz="2000" dirty="0">
              <a:solidFill>
                <a:srgbClr val="000000"/>
              </a:solidFill>
              <a:latin typeface="Verdana" panose="020B0604030504040204" pitchFamily="34" charset="0"/>
            </a:endParaRPr>
          </a:p>
          <a:p>
            <a:r>
              <a:rPr lang="en-US" sz="2000" b="0" i="0" dirty="0">
                <a:solidFill>
                  <a:srgbClr val="000000"/>
                </a:solidFill>
                <a:effectLst/>
                <a:latin typeface="Verdana" panose="020B0604030504040204" pitchFamily="34" charset="0"/>
              </a:rPr>
              <a:t>Emphasize the word "metropolitan" in the text below</a:t>
            </a:r>
            <a:endParaRPr lang="en-US" sz="2000" b="0" i="0" dirty="0">
              <a:solidFill>
                <a:srgbClr val="000000"/>
              </a:solidFill>
              <a:effectLst/>
              <a:latin typeface="Verdana" panose="020B0604030504040204" pitchFamily="34" charset="0"/>
            </a:endParaRPr>
          </a:p>
          <a:p>
            <a:endParaRPr lang="en-US" sz="2000" dirty="0">
              <a:solidFill>
                <a:srgbClr val="000000"/>
              </a:solidFill>
              <a:latin typeface="Verdana" panose="020B0604030504040204" pitchFamily="34" charset="0"/>
            </a:endParaRPr>
          </a:p>
          <a:p>
            <a:endParaRPr lang="en-US" sz="2000" b="0" i="0" dirty="0">
              <a:solidFill>
                <a:srgbClr val="000000"/>
              </a:solidFill>
              <a:effectLst/>
              <a:latin typeface="Verdana" panose="020B0604030504040204" pitchFamily="34" charset="0"/>
            </a:endParaRPr>
          </a:p>
          <a:p>
            <a:endParaRPr lang="en-US" sz="2000" dirty="0">
              <a:solidFill>
                <a:srgbClr val="000000"/>
              </a:solidFill>
              <a:latin typeface="Verdana" panose="020B0604030504040204" pitchFamily="34" charset="0"/>
            </a:endParaRPr>
          </a:p>
          <a:p>
            <a:r>
              <a:rPr lang="en-US" sz="2000" b="0" i="0" dirty="0">
                <a:solidFill>
                  <a:srgbClr val="000000"/>
                </a:solidFill>
                <a:effectLst/>
                <a:latin typeface="Verdana" panose="020B0604030504040204" pitchFamily="34" charset="0"/>
              </a:rPr>
              <a:t>Highlight the word "FUN" in the text below.</a:t>
            </a:r>
            <a:endParaRPr lang="en-US" sz="2000" b="0" i="0" dirty="0">
              <a:solidFill>
                <a:srgbClr val="000000"/>
              </a:solidFill>
              <a:effectLst/>
              <a:latin typeface="Verdana" panose="020B0604030504040204" pitchFamily="34" charset="0"/>
            </a:endParaRPr>
          </a:p>
          <a:p>
            <a:endParaRPr lang="en-US" sz="2000" dirty="0">
              <a:solidFill>
                <a:srgbClr val="000000"/>
              </a:solidFill>
              <a:latin typeface="Verdana" panose="020B0604030504040204" pitchFamily="34" charset="0"/>
            </a:endParaRPr>
          </a:p>
          <a:p>
            <a:r>
              <a:rPr lang="en-US" sz="2000" b="0" i="0" dirty="0">
                <a:solidFill>
                  <a:srgbClr val="000000"/>
                </a:solidFill>
                <a:effectLst/>
                <a:latin typeface="Verdana" panose="020B0604030504040204" pitchFamily="34" charset="0"/>
              </a:rPr>
              <a:t>Apply subscript formatting to the number "2" in the text below.</a:t>
            </a:r>
            <a:endParaRPr lang="en-US" sz="2000" b="0" i="0" dirty="0">
              <a:solidFill>
                <a:srgbClr val="000000"/>
              </a:solidFill>
              <a:effectLst/>
              <a:latin typeface="Verdana" panose="020B0604030504040204" pitchFamily="34" charset="0"/>
            </a:endParaRPr>
          </a:p>
        </p:txBody>
      </p:sp>
      <p:sp>
        <p:nvSpPr>
          <p:cNvPr id="5" name="TextBox 4"/>
          <p:cNvSpPr txBox="1"/>
          <p:nvPr/>
        </p:nvSpPr>
        <p:spPr>
          <a:xfrm>
            <a:off x="1076237" y="2243244"/>
            <a:ext cx="10039525" cy="338554"/>
          </a:xfrm>
          <a:prstGeom prst="rect">
            <a:avLst/>
          </a:prstGeom>
          <a:noFill/>
          <a:ln>
            <a:solidFill>
              <a:schemeClr val="accent1"/>
            </a:solidFill>
          </a:ln>
        </p:spPr>
        <p:txBody>
          <a:bodyPr wrap="square">
            <a:spAutoFit/>
          </a:bodyPr>
          <a:lstStyle/>
          <a:p>
            <a:r>
              <a:rPr lang="en-US" sz="1600" b="0" i="0" dirty="0">
                <a:solidFill>
                  <a:srgbClr val="000000"/>
                </a:solidFill>
                <a:effectLst/>
                <a:latin typeface="Consolas" panose="020B0609020204030204" pitchFamily="49" charset="0"/>
              </a:rPr>
              <a:t>&lt;p&gt;WWF's mission is to stop the degradation of our planet's natural environment.&lt;/p&gt;</a:t>
            </a:r>
            <a:endParaRPr lang="en-IN" sz="1600" dirty="0"/>
          </a:p>
        </p:txBody>
      </p:sp>
      <p:sp>
        <p:nvSpPr>
          <p:cNvPr id="7" name="TextBox 6"/>
          <p:cNvSpPr txBox="1"/>
          <p:nvPr/>
        </p:nvSpPr>
        <p:spPr>
          <a:xfrm>
            <a:off x="1076237" y="3024584"/>
            <a:ext cx="10039524" cy="1077218"/>
          </a:xfrm>
          <a:prstGeom prst="rect">
            <a:avLst/>
          </a:prstGeom>
          <a:noFill/>
          <a:ln>
            <a:solidFill>
              <a:schemeClr val="accent1"/>
            </a:solidFill>
          </a:ln>
        </p:spPr>
        <p:txBody>
          <a:bodyPr wrap="square">
            <a:spAutoFit/>
          </a:bodyPr>
          <a:lstStyle/>
          <a:p>
            <a:r>
              <a:rPr lang="en-US" sz="1600" b="0" i="0" dirty="0">
                <a:solidFill>
                  <a:srgbClr val="000000"/>
                </a:solidFill>
                <a:effectLst/>
                <a:latin typeface="Consolas" panose="020B0609020204030204" pitchFamily="49" charset="0"/>
              </a:rPr>
              <a:t>&lt;h1&gt;Tokyo&lt;/h1&gt;</a:t>
            </a:r>
            <a:br>
              <a:rPr lang="en-US" sz="1600" dirty="0"/>
            </a:br>
            <a:r>
              <a:rPr lang="en-US" sz="1600" b="0" i="0" dirty="0">
                <a:solidFill>
                  <a:srgbClr val="000000"/>
                </a:solidFill>
                <a:effectLst/>
                <a:latin typeface="Consolas" panose="020B0609020204030204" pitchFamily="49" charset="0"/>
              </a:rPr>
              <a:t>&lt;p&gt;</a:t>
            </a:r>
            <a:br>
              <a:rPr lang="en-US" sz="1600" dirty="0"/>
            </a:br>
            <a:r>
              <a:rPr lang="en-US" sz="1600" b="0" i="0" dirty="0">
                <a:solidFill>
                  <a:srgbClr val="000000"/>
                </a:solidFill>
                <a:effectLst/>
                <a:latin typeface="Consolas" panose="020B0609020204030204" pitchFamily="49" charset="0"/>
              </a:rPr>
              <a:t>Tokyo is the capital of Japan, the most populous metropolitan area in the world.</a:t>
            </a:r>
            <a:br>
              <a:rPr lang="en-US" sz="1600" dirty="0"/>
            </a:br>
            <a:r>
              <a:rPr lang="en-US" sz="1600" b="0" i="0" dirty="0">
                <a:solidFill>
                  <a:srgbClr val="000000"/>
                </a:solidFill>
                <a:effectLst/>
                <a:latin typeface="Consolas" panose="020B0609020204030204" pitchFamily="49" charset="0"/>
              </a:rPr>
              <a:t>&lt;/p&gt;</a:t>
            </a:r>
            <a:endParaRPr lang="en-IN" sz="1600" dirty="0"/>
          </a:p>
        </p:txBody>
      </p:sp>
      <p:sp>
        <p:nvSpPr>
          <p:cNvPr id="9" name="TextBox 8"/>
          <p:cNvSpPr txBox="1"/>
          <p:nvPr/>
        </p:nvSpPr>
        <p:spPr>
          <a:xfrm>
            <a:off x="1076237" y="4585384"/>
            <a:ext cx="6094602" cy="369332"/>
          </a:xfrm>
          <a:prstGeom prst="rect">
            <a:avLst/>
          </a:prstGeom>
          <a:noFill/>
          <a:ln>
            <a:solidFill>
              <a:schemeClr val="accent1"/>
            </a:solidFill>
          </a:ln>
        </p:spPr>
        <p:txBody>
          <a:bodyPr wrap="square">
            <a:spAutoFit/>
          </a:bodyPr>
          <a:lstStyle/>
          <a:p>
            <a:r>
              <a:rPr lang="en-US" sz="1800" b="0" i="0" dirty="0">
                <a:solidFill>
                  <a:srgbClr val="000000"/>
                </a:solidFill>
                <a:effectLst/>
                <a:latin typeface="Consolas" panose="020B0609020204030204" pitchFamily="49" charset="0"/>
              </a:rPr>
              <a:t>&lt;p&gt;HTML is FUN to learn!&lt;/p&gt;</a:t>
            </a:r>
            <a:endParaRPr lang="en-IN" sz="2800" dirty="0"/>
          </a:p>
        </p:txBody>
      </p:sp>
      <p:sp>
        <p:nvSpPr>
          <p:cNvPr id="11" name="TextBox 10"/>
          <p:cNvSpPr txBox="1"/>
          <p:nvPr/>
        </p:nvSpPr>
        <p:spPr>
          <a:xfrm>
            <a:off x="1076236" y="5457972"/>
            <a:ext cx="8420101" cy="369332"/>
          </a:xfrm>
          <a:prstGeom prst="rect">
            <a:avLst/>
          </a:prstGeom>
          <a:noFill/>
          <a:ln>
            <a:solidFill>
              <a:schemeClr val="accent1"/>
            </a:solidFill>
          </a:ln>
        </p:spPr>
        <p:txBody>
          <a:bodyPr wrap="square">
            <a:spAutoFit/>
          </a:bodyPr>
          <a:lstStyle/>
          <a:p>
            <a:r>
              <a:rPr lang="en-US" b="0" i="0" dirty="0">
                <a:solidFill>
                  <a:srgbClr val="000000"/>
                </a:solidFill>
                <a:effectLst/>
                <a:latin typeface="Consolas" panose="020B0609020204030204" pitchFamily="49" charset="0"/>
              </a:rPr>
              <a:t>&lt;p&gt;H2O is the scientific term for water.&lt;/p&gt;</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000000"/>
                </a:solidFill>
                <a:effectLst/>
                <a:latin typeface="Segoe UI" panose="020B0502040204020203" pitchFamily="34" charset="0"/>
              </a:rPr>
              <a:t>A Simple HTML Document</a:t>
            </a:r>
            <a:endParaRPr lang="en-IN" dirty="0"/>
          </a:p>
        </p:txBody>
      </p:sp>
      <p:sp>
        <p:nvSpPr>
          <p:cNvPr id="5" name="TextBox 4"/>
          <p:cNvSpPr txBox="1"/>
          <p:nvPr/>
        </p:nvSpPr>
        <p:spPr>
          <a:xfrm>
            <a:off x="838200" y="1846206"/>
            <a:ext cx="6094520" cy="286232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!DOCTYPE</a:t>
            </a:r>
            <a:r>
              <a:rPr lang="en-US" b="0" i="0" dirty="0">
                <a:solidFill>
                  <a:srgbClr val="FF0000"/>
                </a:solidFill>
                <a:effectLst/>
                <a:latin typeface="Consolas" panose="020B0609020204030204" pitchFamily="49" charset="0"/>
              </a:rPr>
              <a:t> html</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html</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head</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title</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Page Title</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/title</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/head</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body</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My First Heading</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My first paragraph.</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/body</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/html</a:t>
            </a:r>
            <a:r>
              <a:rPr lang="en-US" b="0" i="0" dirty="0">
                <a:solidFill>
                  <a:srgbClr val="0000CD"/>
                </a:solidFill>
                <a:effectLst/>
                <a:latin typeface="Consolas" panose="020B0609020204030204" pitchFamily="49" charset="0"/>
              </a:rPr>
              <a:t>&gt;</a:t>
            </a:r>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000000"/>
                </a:solidFill>
                <a:effectLst/>
                <a:latin typeface="Segoe UI" panose="020B0502040204020203" pitchFamily="34" charset="0"/>
              </a:rPr>
              <a:t>HTML Quotation and Citation Elements</a:t>
            </a:r>
            <a:endParaRPr lang="en-IN" dirty="0"/>
          </a:p>
        </p:txBody>
      </p:sp>
      <p:sp>
        <p:nvSpPr>
          <p:cNvPr id="3" name="Content Placeholder 2"/>
          <p:cNvSpPr>
            <a:spLocks noGrp="1"/>
          </p:cNvSpPr>
          <p:nvPr>
            <p:ph idx="1"/>
          </p:nvPr>
        </p:nvSpPr>
        <p:spPr/>
        <p:txBody>
          <a:bodyPr/>
          <a:lstStyle/>
          <a:p>
            <a:r>
              <a:rPr lang="en-IN" b="0" i="0" dirty="0">
                <a:solidFill>
                  <a:srgbClr val="000000"/>
                </a:solidFill>
                <a:effectLst/>
                <a:latin typeface="Segoe UI" panose="020B0502040204020203" pitchFamily="34" charset="0"/>
              </a:rPr>
              <a:t>HTML &lt;blockquote&gt; for Quotations</a:t>
            </a:r>
            <a:endParaRPr lang="en-IN" b="0" i="0" dirty="0">
              <a:solidFill>
                <a:srgbClr val="000000"/>
              </a:solidFill>
              <a:effectLst/>
              <a:latin typeface="Segoe UI" panose="020B0502040204020203" pitchFamily="34" charset="0"/>
            </a:endParaRPr>
          </a:p>
          <a:p>
            <a:endParaRPr lang="en-IN" b="0" i="0" dirty="0">
              <a:solidFill>
                <a:srgbClr val="000000"/>
              </a:solidFill>
              <a:effectLst/>
              <a:latin typeface="Segoe UI" panose="020B0502040204020203" pitchFamily="34" charset="0"/>
            </a:endParaRPr>
          </a:p>
          <a:p>
            <a:endParaRPr lang="en-IN" dirty="0"/>
          </a:p>
          <a:p>
            <a:endParaRPr lang="en-IN" dirty="0"/>
          </a:p>
          <a:p>
            <a:endParaRPr lang="en-IN" dirty="0"/>
          </a:p>
          <a:p>
            <a:r>
              <a:rPr lang="en-US" dirty="0"/>
              <a:t>Browsers usually indent &lt;blockquote&gt; elements</a:t>
            </a:r>
            <a:endParaRPr lang="en-IN" dirty="0"/>
          </a:p>
          <a:p>
            <a:r>
              <a:rPr lang="en-US" dirty="0"/>
              <a:t>HTML &lt;q&gt; for Short Quotations</a:t>
            </a:r>
            <a:endParaRPr lang="en-US" dirty="0"/>
          </a:p>
          <a:p>
            <a:endParaRPr lang="en-IN" dirty="0"/>
          </a:p>
        </p:txBody>
      </p:sp>
      <p:sp>
        <p:nvSpPr>
          <p:cNvPr id="8" name="TextBox 7"/>
          <p:cNvSpPr txBox="1"/>
          <p:nvPr/>
        </p:nvSpPr>
        <p:spPr>
          <a:xfrm>
            <a:off x="1768873" y="2268832"/>
            <a:ext cx="10331389" cy="2031325"/>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Here is a quote from WWF's website:</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blockquote</a:t>
            </a:r>
            <a:r>
              <a:rPr lang="en-US" b="0" i="0" dirty="0">
                <a:solidFill>
                  <a:srgbClr val="FF0000"/>
                </a:solidFill>
                <a:effectLst/>
                <a:latin typeface="Consolas" panose="020B0609020204030204" pitchFamily="49" charset="0"/>
              </a:rPr>
              <a:t> cite</a:t>
            </a:r>
            <a:r>
              <a:rPr lang="en-US" b="0" i="0" dirty="0">
                <a:solidFill>
                  <a:srgbClr val="0000CD"/>
                </a:solidFill>
                <a:effectLst/>
                <a:latin typeface="Consolas" panose="020B0609020204030204" pitchFamily="49" charset="0"/>
              </a:rPr>
              <a:t>="http://www.worldwildlife.org/who/index.html"&gt;</a:t>
            </a:r>
            <a:br>
              <a:rPr lang="en-US" dirty="0"/>
            </a:br>
            <a:r>
              <a:rPr lang="en-US" b="0" i="0" dirty="0">
                <a:solidFill>
                  <a:srgbClr val="000000"/>
                </a:solidFill>
                <a:effectLst/>
                <a:latin typeface="Consolas" panose="020B0609020204030204" pitchFamily="49" charset="0"/>
              </a:rPr>
              <a:t>For 50 years, WWF has been protecting the future of nature.</a:t>
            </a:r>
            <a:br>
              <a:rPr lang="en-US" dirty="0"/>
            </a:br>
            <a:r>
              <a:rPr lang="en-US" b="0" i="0" dirty="0">
                <a:solidFill>
                  <a:srgbClr val="000000"/>
                </a:solidFill>
                <a:effectLst/>
                <a:latin typeface="Consolas" panose="020B0609020204030204" pitchFamily="49" charset="0"/>
              </a:rPr>
              <a:t>The world's leading conservation organization, WWF works in 100 countries and is supported by 1.2 million members in the United States and close to 5 million globally.</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/blockquote</a:t>
            </a:r>
            <a:r>
              <a:rPr lang="en-US" b="0" i="0" dirty="0">
                <a:solidFill>
                  <a:srgbClr val="0000CD"/>
                </a:solidFill>
                <a:effectLst/>
                <a:latin typeface="Consolas" panose="020B0609020204030204" pitchFamily="49" charset="0"/>
              </a:rPr>
              <a:t>&gt;</a:t>
            </a:r>
            <a:endParaRPr lang="en-IN" dirty="0"/>
          </a:p>
        </p:txBody>
      </p:sp>
      <p:sp>
        <p:nvSpPr>
          <p:cNvPr id="10" name="TextBox 9"/>
          <p:cNvSpPr txBox="1"/>
          <p:nvPr/>
        </p:nvSpPr>
        <p:spPr>
          <a:xfrm>
            <a:off x="1768873" y="5530632"/>
            <a:ext cx="9221681" cy="646331"/>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WWF's goal is to: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q</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Build a future where people live in harmony with nature.</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/q</a:t>
            </a:r>
            <a:r>
              <a:rPr lang="en-US" b="0" i="0" dirty="0">
                <a:solidFill>
                  <a:srgbClr val="0000CD"/>
                </a:solidFill>
                <a:effectLst/>
                <a:latin typeface="Consolas" panose="020B0609020204030204" pitchFamily="49" charset="0"/>
              </a:rPr>
              <a:t>&gt;&lt;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000000"/>
                </a:solidFill>
                <a:effectLst/>
                <a:latin typeface="Segoe UI" panose="020B0502040204020203" pitchFamily="34" charset="0"/>
              </a:rPr>
              <a:t>HTML Quotation and Citation Elements</a:t>
            </a:r>
            <a:endParaRPr lang="en-IN" dirty="0"/>
          </a:p>
        </p:txBody>
      </p:sp>
      <p:sp>
        <p:nvSpPr>
          <p:cNvPr id="3" name="Content Placeholder 2"/>
          <p:cNvSpPr>
            <a:spLocks noGrp="1"/>
          </p:cNvSpPr>
          <p:nvPr>
            <p:ph idx="1"/>
          </p:nvPr>
        </p:nvSpPr>
        <p:spPr/>
        <p:txBody>
          <a:bodyPr/>
          <a:lstStyle/>
          <a:p>
            <a:r>
              <a:rPr lang="en-IN" b="0" i="0" dirty="0">
                <a:solidFill>
                  <a:srgbClr val="000000"/>
                </a:solidFill>
                <a:effectLst/>
                <a:latin typeface="Segoe UI" panose="020B0502040204020203" pitchFamily="34" charset="0"/>
              </a:rPr>
              <a:t>HTML &lt;</a:t>
            </a:r>
            <a:r>
              <a:rPr lang="en-IN" b="0" i="0" dirty="0" err="1">
                <a:solidFill>
                  <a:srgbClr val="000000"/>
                </a:solidFill>
                <a:effectLst/>
                <a:latin typeface="Segoe UI" panose="020B0502040204020203" pitchFamily="34" charset="0"/>
              </a:rPr>
              <a:t>abbr</a:t>
            </a:r>
            <a:r>
              <a:rPr lang="en-IN" b="0" i="0" dirty="0">
                <a:solidFill>
                  <a:srgbClr val="000000"/>
                </a:solidFill>
                <a:effectLst/>
                <a:latin typeface="Segoe UI" panose="020B0502040204020203" pitchFamily="34" charset="0"/>
              </a:rPr>
              <a:t>&gt; for Abbreviations</a:t>
            </a:r>
            <a:endParaRPr lang="en-IN" b="0" i="0" dirty="0">
              <a:solidFill>
                <a:srgbClr val="000000"/>
              </a:solidFill>
              <a:effectLst/>
              <a:latin typeface="Segoe UI" panose="020B0502040204020203" pitchFamily="34" charset="0"/>
            </a:endParaRPr>
          </a:p>
          <a:p>
            <a:endParaRPr lang="en-IN" dirty="0">
              <a:solidFill>
                <a:srgbClr val="000000"/>
              </a:solidFill>
              <a:latin typeface="Segoe UI" panose="020B0502040204020203" pitchFamily="34" charset="0"/>
            </a:endParaRPr>
          </a:p>
          <a:p>
            <a:endParaRPr lang="en-IN" b="0" i="0" dirty="0">
              <a:solidFill>
                <a:srgbClr val="000000"/>
              </a:solidFill>
              <a:effectLst/>
              <a:latin typeface="Segoe UI" panose="020B0502040204020203" pitchFamily="34" charset="0"/>
            </a:endParaRPr>
          </a:p>
          <a:p>
            <a:r>
              <a:rPr lang="en-US" b="0" i="0" dirty="0">
                <a:solidFill>
                  <a:srgbClr val="000000"/>
                </a:solidFill>
                <a:effectLst/>
                <a:latin typeface="Segoe UI" panose="020B0502040204020203" pitchFamily="34" charset="0"/>
              </a:rPr>
              <a:t>HTML &lt;address&gt; for Contact Information</a:t>
            </a:r>
            <a:endParaRPr lang="en-US" b="0" i="0" dirty="0">
              <a:solidFill>
                <a:srgbClr val="000000"/>
              </a:solidFill>
              <a:effectLst/>
              <a:latin typeface="Segoe UI" panose="020B0502040204020203" pitchFamily="34" charset="0"/>
            </a:endParaRPr>
          </a:p>
          <a:p>
            <a:endParaRPr lang="en-IN" b="0" i="0" dirty="0">
              <a:solidFill>
                <a:srgbClr val="000000"/>
              </a:solidFill>
              <a:effectLst/>
              <a:latin typeface="Segoe UI" panose="020B0502040204020203" pitchFamily="34" charset="0"/>
            </a:endParaRPr>
          </a:p>
          <a:p>
            <a:endParaRPr lang="en-IN" dirty="0"/>
          </a:p>
        </p:txBody>
      </p:sp>
      <p:sp>
        <p:nvSpPr>
          <p:cNvPr id="5" name="TextBox 4"/>
          <p:cNvSpPr txBox="1"/>
          <p:nvPr/>
        </p:nvSpPr>
        <p:spPr>
          <a:xfrm>
            <a:off x="1902040" y="2505670"/>
            <a:ext cx="9451759" cy="646331"/>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The </a:t>
            </a:r>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abbr</a:t>
            </a:r>
            <a:r>
              <a:rPr lang="en-US" b="0" i="0" dirty="0">
                <a:solidFill>
                  <a:srgbClr val="FF0000"/>
                </a:solidFill>
                <a:effectLst/>
                <a:latin typeface="Consolas" panose="020B0609020204030204" pitchFamily="49" charset="0"/>
              </a:rPr>
              <a:t> title</a:t>
            </a:r>
            <a:r>
              <a:rPr lang="en-US" b="0" i="0" dirty="0">
                <a:solidFill>
                  <a:srgbClr val="0000CD"/>
                </a:solidFill>
                <a:effectLst/>
                <a:latin typeface="Consolas" panose="020B0609020204030204" pitchFamily="49" charset="0"/>
              </a:rPr>
              <a:t>="World Health Organization"&gt;</a:t>
            </a:r>
            <a:r>
              <a:rPr lang="en-US" b="0" i="0" dirty="0">
                <a:solidFill>
                  <a:srgbClr val="000000"/>
                </a:solidFill>
                <a:effectLst/>
                <a:latin typeface="Consolas" panose="020B0609020204030204" pitchFamily="49" charset="0"/>
              </a:rPr>
              <a:t>WHO</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abbr</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 was founded in 1948.</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endParaRPr lang="en-IN" dirty="0"/>
          </a:p>
        </p:txBody>
      </p:sp>
      <p:sp>
        <p:nvSpPr>
          <p:cNvPr id="7" name="TextBox 6"/>
          <p:cNvSpPr txBox="1"/>
          <p:nvPr/>
        </p:nvSpPr>
        <p:spPr>
          <a:xfrm>
            <a:off x="1902040" y="4001294"/>
            <a:ext cx="6094520" cy="2031325"/>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address</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Written by Vivek Gohil.</a:t>
            </a:r>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br</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Visit us at:</a:t>
            </a:r>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br</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Example.com</a:t>
            </a:r>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br</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Box 564, </a:t>
            </a:r>
            <a:r>
              <a:rPr lang="en-US" dirty="0">
                <a:solidFill>
                  <a:srgbClr val="000000"/>
                </a:solidFill>
                <a:latin typeface="Consolas" panose="020B0609020204030204" pitchFamily="49" charset="0"/>
              </a:rPr>
              <a:t>Mumbai</a:t>
            </a:r>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br</a:t>
            </a:r>
            <a:r>
              <a:rPr lang="en-US" b="0" i="0" dirty="0">
                <a:solidFill>
                  <a:srgbClr val="0000CD"/>
                </a:solidFill>
                <a:effectLst/>
                <a:latin typeface="Consolas" panose="020B0609020204030204" pitchFamily="49" charset="0"/>
              </a:rPr>
              <a:t>&gt;</a:t>
            </a:r>
            <a:br>
              <a:rPr lang="en-US" dirty="0"/>
            </a:br>
            <a:r>
              <a:rPr lang="en-US" dirty="0">
                <a:solidFill>
                  <a:srgbClr val="000000"/>
                </a:solidFill>
                <a:latin typeface="Consolas" panose="020B0609020204030204" pitchFamily="49" charset="0"/>
              </a:rPr>
              <a:t>India</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/address</a:t>
            </a:r>
            <a:r>
              <a:rPr lang="en-US" b="0" i="0" dirty="0">
                <a:solidFill>
                  <a:srgbClr val="0000CD"/>
                </a:solidFill>
                <a:effectLst/>
                <a:latin typeface="Consolas" panose="020B0609020204030204" pitchFamily="49" charset="0"/>
              </a:rPr>
              <a:t>&gt;</a:t>
            </a:r>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000000"/>
                </a:solidFill>
                <a:effectLst/>
                <a:latin typeface="Segoe UI" panose="020B0502040204020203" pitchFamily="34" charset="0"/>
              </a:rPr>
              <a:t>HTML Quotation and Citation Elements</a:t>
            </a:r>
            <a:endParaRPr lang="en-IN" dirty="0"/>
          </a:p>
        </p:txBody>
      </p:sp>
      <p:sp>
        <p:nvSpPr>
          <p:cNvPr id="3" name="Content Placeholder 2"/>
          <p:cNvSpPr>
            <a:spLocks noGrp="1"/>
          </p:cNvSpPr>
          <p:nvPr>
            <p:ph idx="1"/>
          </p:nvPr>
        </p:nvSpPr>
        <p:spPr/>
        <p:txBody>
          <a:bodyPr/>
          <a:lstStyle/>
          <a:p>
            <a:r>
              <a:rPr lang="en-US" b="0" i="0" dirty="0">
                <a:solidFill>
                  <a:srgbClr val="000000"/>
                </a:solidFill>
                <a:effectLst/>
                <a:latin typeface="Segoe UI" panose="020B0502040204020203" pitchFamily="34" charset="0"/>
              </a:rPr>
              <a:t>HTML &lt;cite&gt; for Work Title</a:t>
            </a:r>
            <a:endParaRPr lang="en-US" b="0" i="0" dirty="0">
              <a:solidFill>
                <a:srgbClr val="000000"/>
              </a:solidFill>
              <a:effectLst/>
              <a:latin typeface="Segoe UI" panose="020B0502040204020203" pitchFamily="34" charset="0"/>
            </a:endParaRPr>
          </a:p>
          <a:p>
            <a:endParaRPr lang="en-US" dirty="0">
              <a:solidFill>
                <a:srgbClr val="000000"/>
              </a:solidFill>
              <a:latin typeface="Segoe UI" panose="020B0502040204020203" pitchFamily="34" charset="0"/>
            </a:endParaRPr>
          </a:p>
          <a:p>
            <a:r>
              <a:rPr lang="en-IN" b="0" i="0" dirty="0">
                <a:solidFill>
                  <a:srgbClr val="000000"/>
                </a:solidFill>
                <a:effectLst/>
                <a:latin typeface="Segoe UI" panose="020B0502040204020203" pitchFamily="34" charset="0"/>
              </a:rPr>
              <a:t>HTML &lt;</a:t>
            </a:r>
            <a:r>
              <a:rPr lang="en-IN" b="0" i="0" dirty="0" err="1">
                <a:solidFill>
                  <a:srgbClr val="000000"/>
                </a:solidFill>
                <a:effectLst/>
                <a:latin typeface="Segoe UI" panose="020B0502040204020203" pitchFamily="34" charset="0"/>
              </a:rPr>
              <a:t>bdo</a:t>
            </a:r>
            <a:r>
              <a:rPr lang="en-IN" b="0" i="0" dirty="0">
                <a:solidFill>
                  <a:srgbClr val="000000"/>
                </a:solidFill>
                <a:effectLst/>
                <a:latin typeface="Segoe UI" panose="020B0502040204020203" pitchFamily="34" charset="0"/>
              </a:rPr>
              <a:t>&gt; for Bi-Directional Override</a:t>
            </a:r>
            <a:endParaRPr lang="en-IN" b="0" i="0" dirty="0">
              <a:solidFill>
                <a:srgbClr val="000000"/>
              </a:solidFill>
              <a:effectLst/>
              <a:latin typeface="Segoe UI" panose="020B0502040204020203" pitchFamily="34" charset="0"/>
            </a:endParaRPr>
          </a:p>
          <a:p>
            <a:endParaRPr lang="en-US" b="0" i="0" dirty="0">
              <a:solidFill>
                <a:srgbClr val="000000"/>
              </a:solidFill>
              <a:effectLst/>
              <a:latin typeface="Segoe UI" panose="020B0502040204020203" pitchFamily="34" charset="0"/>
            </a:endParaRPr>
          </a:p>
          <a:p>
            <a:endParaRPr lang="en-IN" dirty="0"/>
          </a:p>
        </p:txBody>
      </p:sp>
      <p:sp>
        <p:nvSpPr>
          <p:cNvPr id="7" name="TextBox 6"/>
          <p:cNvSpPr txBox="1"/>
          <p:nvPr/>
        </p:nvSpPr>
        <p:spPr>
          <a:xfrm>
            <a:off x="1680097" y="2380086"/>
            <a:ext cx="8404935" cy="369332"/>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&gt;&lt;</a:t>
            </a:r>
            <a:r>
              <a:rPr lang="en-US" b="0" i="0" dirty="0">
                <a:solidFill>
                  <a:srgbClr val="A52A2A"/>
                </a:solidFill>
                <a:effectLst/>
                <a:latin typeface="Consolas" panose="020B0609020204030204" pitchFamily="49" charset="0"/>
              </a:rPr>
              <a:t>cite</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The Scream</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/cite</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 by Edvard Munch. Painted in 1893.</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endParaRPr lang="en-IN" dirty="0"/>
          </a:p>
        </p:txBody>
      </p:sp>
      <p:sp>
        <p:nvSpPr>
          <p:cNvPr id="9" name="TextBox 8"/>
          <p:cNvSpPr txBox="1"/>
          <p:nvPr/>
        </p:nvSpPr>
        <p:spPr>
          <a:xfrm>
            <a:off x="1680096" y="3429000"/>
            <a:ext cx="9026373" cy="369332"/>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bdo</a:t>
            </a:r>
            <a:r>
              <a:rPr lang="en-US" b="0" i="0" dirty="0">
                <a:solidFill>
                  <a:srgbClr val="FF0000"/>
                </a:solidFill>
                <a:effectLst/>
                <a:latin typeface="Consolas" panose="020B0609020204030204" pitchFamily="49" charset="0"/>
              </a:rPr>
              <a:t> </a:t>
            </a:r>
            <a:r>
              <a:rPr lang="en-US" b="0" i="0" dirty="0" err="1">
                <a:solidFill>
                  <a:srgbClr val="FF0000"/>
                </a:solidFill>
                <a:effectLst/>
                <a:latin typeface="Consolas" panose="020B0609020204030204" pitchFamily="49" charset="0"/>
              </a:rPr>
              <a:t>dir</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rtl</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text will be written from right to left</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bdo</a:t>
            </a:r>
            <a:r>
              <a:rPr lang="en-US" b="0" i="0" dirty="0">
                <a:solidFill>
                  <a:srgbClr val="0000CD"/>
                </a:solidFill>
                <a:effectLst/>
                <a:latin typeface="Consolas" panose="020B0609020204030204" pitchFamily="49" charset="0"/>
              </a:rPr>
              <a:t>&gt;</a:t>
            </a:r>
            <a:endParaRPr lang="en-I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000000"/>
                </a:solidFill>
                <a:effectLst/>
                <a:latin typeface="Segoe UI" panose="020B0502040204020203" pitchFamily="34" charset="0"/>
              </a:rPr>
              <a:t>HTML Comments</a:t>
            </a:r>
            <a:endParaRPr lang="en-IN" dirty="0"/>
          </a:p>
        </p:txBody>
      </p:sp>
      <p:sp>
        <p:nvSpPr>
          <p:cNvPr id="3" name="Content Placeholder 2"/>
          <p:cNvSpPr>
            <a:spLocks noGrp="1"/>
          </p:cNvSpPr>
          <p:nvPr>
            <p:ph idx="1"/>
          </p:nvPr>
        </p:nvSpPr>
        <p:spPr/>
        <p:txBody>
          <a:bodyPr/>
          <a:lstStyle/>
          <a:p>
            <a:r>
              <a:rPr lang="en-US" dirty="0"/>
              <a:t>HTML comments are not displayed in the browser, but they can help document your HTML source code.</a:t>
            </a:r>
            <a:endParaRPr lang="en-US" dirty="0"/>
          </a:p>
          <a:p>
            <a:endParaRPr lang="en-US" dirty="0"/>
          </a:p>
          <a:p>
            <a:endParaRPr lang="en-IN" dirty="0"/>
          </a:p>
        </p:txBody>
      </p:sp>
      <p:sp>
        <p:nvSpPr>
          <p:cNvPr id="7" name="TextBox 6"/>
          <p:cNvSpPr txBox="1"/>
          <p:nvPr/>
        </p:nvSpPr>
        <p:spPr>
          <a:xfrm>
            <a:off x="2345924" y="2896741"/>
            <a:ext cx="6094520" cy="1477328"/>
          </a:xfrm>
          <a:prstGeom prst="rect">
            <a:avLst/>
          </a:prstGeom>
          <a:noFill/>
          <a:ln>
            <a:solidFill>
              <a:schemeClr val="accent1"/>
            </a:solidFill>
          </a:ln>
        </p:spPr>
        <p:txBody>
          <a:bodyPr wrap="square">
            <a:spAutoFit/>
          </a:bodyPr>
          <a:lstStyle/>
          <a:p>
            <a:r>
              <a:rPr lang="en-US" b="0" i="0" dirty="0">
                <a:solidFill>
                  <a:srgbClr val="008000"/>
                </a:solidFill>
                <a:effectLst/>
                <a:latin typeface="Consolas" panose="020B0609020204030204" pitchFamily="49" charset="0"/>
              </a:rPr>
              <a:t>&lt;!-- This is a comment --&gt;</a:t>
            </a:r>
            <a:br>
              <a:rPr lang="en-US" dirty="0"/>
            </a:b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is a paragraph.</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br>
              <a:rPr lang="en-US" dirty="0"/>
            </a:br>
            <a:br>
              <a:rPr lang="en-US" dirty="0"/>
            </a:br>
            <a:r>
              <a:rPr lang="en-US" b="0" i="0" dirty="0">
                <a:solidFill>
                  <a:srgbClr val="008000"/>
                </a:solidFill>
                <a:effectLst/>
                <a:latin typeface="Consolas" panose="020B0609020204030204" pitchFamily="49" charset="0"/>
              </a:rPr>
              <a:t>&lt;!-- Remember to add more information here --&gt;</a:t>
            </a:r>
            <a:endParaRPr lang="en-I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000000"/>
                </a:solidFill>
                <a:effectLst/>
                <a:latin typeface="Segoe UI" panose="020B0502040204020203" pitchFamily="34" charset="0"/>
              </a:rPr>
              <a:t>HTML </a:t>
            </a:r>
            <a:r>
              <a:rPr lang="en-IN" b="0" i="0" dirty="0" err="1">
                <a:solidFill>
                  <a:srgbClr val="000000"/>
                </a:solidFill>
                <a:effectLst/>
                <a:latin typeface="Segoe UI" panose="020B0502040204020203" pitchFamily="34" charset="0"/>
              </a:rPr>
              <a:t>Colors</a:t>
            </a:r>
            <a:endParaRPr lang="en-IN" dirty="0"/>
          </a:p>
        </p:txBody>
      </p:sp>
      <p:sp>
        <p:nvSpPr>
          <p:cNvPr id="3" name="Content Placeholder 2"/>
          <p:cNvSpPr>
            <a:spLocks noGrp="1"/>
          </p:cNvSpPr>
          <p:nvPr>
            <p:ph idx="1"/>
          </p:nvPr>
        </p:nvSpPr>
        <p:spPr/>
        <p:txBody>
          <a:bodyPr/>
          <a:lstStyle/>
          <a:p>
            <a:r>
              <a:rPr lang="en-US" dirty="0"/>
              <a:t>HTML colors are specified with predefined color names, or with RGB, HEX, HSL, RGBA, or HSLA values.</a:t>
            </a:r>
            <a:endParaRPr lang="en-US" dirty="0"/>
          </a:p>
          <a:p>
            <a:pPr marL="0" indent="0">
              <a:buNone/>
            </a:pPr>
            <a:r>
              <a:rPr lang="en-IN" b="0" i="0" dirty="0">
                <a:solidFill>
                  <a:srgbClr val="000000"/>
                </a:solidFill>
                <a:effectLst/>
                <a:latin typeface="Segoe UI" panose="020B0502040204020203" pitchFamily="34" charset="0"/>
              </a:rPr>
              <a:t>Background </a:t>
            </a:r>
            <a:r>
              <a:rPr lang="en-IN" b="0" i="0" dirty="0" err="1">
                <a:solidFill>
                  <a:srgbClr val="000000"/>
                </a:solidFill>
                <a:effectLst/>
                <a:latin typeface="Segoe UI" panose="020B0502040204020203" pitchFamily="34" charset="0"/>
              </a:rPr>
              <a:t>Color</a:t>
            </a:r>
            <a:endParaRPr lang="en-IN" b="0" i="0" dirty="0">
              <a:solidFill>
                <a:srgbClr val="000000"/>
              </a:solidFill>
              <a:effectLst/>
              <a:latin typeface="Segoe UI" panose="020B0502040204020203" pitchFamily="34" charset="0"/>
            </a:endParaRPr>
          </a:p>
          <a:p>
            <a:endParaRPr lang="en-IN" dirty="0">
              <a:solidFill>
                <a:srgbClr val="000000"/>
              </a:solidFill>
              <a:latin typeface="Segoe UI" panose="020B0502040204020203" pitchFamily="34" charset="0"/>
            </a:endParaRPr>
          </a:p>
          <a:p>
            <a:endParaRPr lang="en-IN" b="0" i="0" dirty="0">
              <a:solidFill>
                <a:srgbClr val="000000"/>
              </a:solidFill>
              <a:effectLst/>
              <a:latin typeface="Segoe UI" panose="020B0502040204020203" pitchFamily="34" charset="0"/>
            </a:endParaRPr>
          </a:p>
          <a:p>
            <a:pPr marL="0" indent="0">
              <a:buNone/>
            </a:pPr>
            <a:r>
              <a:rPr lang="en-IN" b="0" i="0" dirty="0">
                <a:solidFill>
                  <a:srgbClr val="000000"/>
                </a:solidFill>
                <a:effectLst/>
                <a:latin typeface="Segoe UI" panose="020B0502040204020203" pitchFamily="34" charset="0"/>
              </a:rPr>
              <a:t>Text </a:t>
            </a:r>
            <a:r>
              <a:rPr lang="en-IN" b="0" i="0" dirty="0" err="1">
                <a:solidFill>
                  <a:srgbClr val="000000"/>
                </a:solidFill>
                <a:effectLst/>
                <a:latin typeface="Segoe UI" panose="020B0502040204020203" pitchFamily="34" charset="0"/>
              </a:rPr>
              <a:t>Color</a:t>
            </a:r>
            <a:endParaRPr lang="en-IN" b="0" i="0" dirty="0">
              <a:solidFill>
                <a:srgbClr val="000000"/>
              </a:solidFill>
              <a:effectLst/>
              <a:latin typeface="Segoe UI" panose="020B0502040204020203" pitchFamily="34" charset="0"/>
            </a:endParaRPr>
          </a:p>
          <a:p>
            <a:pPr marL="0" indent="0">
              <a:buNone/>
            </a:pPr>
            <a:r>
              <a:rPr lang="en-IN" dirty="0">
                <a:solidFill>
                  <a:srgbClr val="000000"/>
                </a:solidFill>
                <a:latin typeface="Segoe UI" panose="020B0502040204020203" pitchFamily="34" charset="0"/>
              </a:rPr>
              <a:t>	</a:t>
            </a:r>
            <a:endParaRPr lang="en-IN" b="0" i="0" dirty="0">
              <a:solidFill>
                <a:srgbClr val="000000"/>
              </a:solidFill>
              <a:effectLst/>
              <a:latin typeface="Segoe UI" panose="020B0502040204020203" pitchFamily="34" charset="0"/>
            </a:endParaRPr>
          </a:p>
          <a:p>
            <a:endParaRPr lang="en-IN" dirty="0"/>
          </a:p>
        </p:txBody>
      </p:sp>
      <p:sp>
        <p:nvSpPr>
          <p:cNvPr id="5" name="TextBox 4"/>
          <p:cNvSpPr txBox="1"/>
          <p:nvPr/>
        </p:nvSpPr>
        <p:spPr>
          <a:xfrm>
            <a:off x="1973060" y="3354963"/>
            <a:ext cx="8032073" cy="646331"/>
          </a:xfrm>
          <a:prstGeom prst="rect">
            <a:avLst/>
          </a:prstGeom>
          <a:noFill/>
          <a:ln>
            <a:solidFill>
              <a:schemeClr val="accent1"/>
            </a:solidFill>
          </a:ln>
        </p:spPr>
        <p:txBody>
          <a:bodyPr wrap="square">
            <a:spAutoFit/>
          </a:bodyPr>
          <a:lstStyle/>
          <a:p>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h1</a:t>
            </a:r>
            <a:r>
              <a:rPr lang="en-IN" b="0" i="0" dirty="0">
                <a:solidFill>
                  <a:srgbClr val="FF0000"/>
                </a:solidFill>
                <a:effectLst/>
                <a:latin typeface="Consolas" panose="020B0609020204030204" pitchFamily="49" charset="0"/>
              </a:rPr>
              <a:t> style</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background-color:DodgerBlue</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Hello World</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/h1</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p</a:t>
            </a:r>
            <a:r>
              <a:rPr lang="en-IN" b="0" i="0" dirty="0">
                <a:solidFill>
                  <a:srgbClr val="FF0000"/>
                </a:solidFill>
                <a:effectLst/>
                <a:latin typeface="Consolas" panose="020B0609020204030204" pitchFamily="49" charset="0"/>
              </a:rPr>
              <a:t> style</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background-color:Tomato</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Lorem ipsum...</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/p</a:t>
            </a:r>
            <a:r>
              <a:rPr lang="en-IN" b="0" i="0" dirty="0">
                <a:solidFill>
                  <a:srgbClr val="0000CD"/>
                </a:solidFill>
                <a:effectLst/>
                <a:latin typeface="Consolas" panose="020B0609020204030204" pitchFamily="49" charset="0"/>
              </a:rPr>
              <a:t>&gt;</a:t>
            </a:r>
            <a:endParaRPr lang="en-IN" b="0" i="0" dirty="0">
              <a:solidFill>
                <a:srgbClr val="0000CD"/>
              </a:solidFill>
              <a:effectLst/>
              <a:latin typeface="Consolas" panose="020B0609020204030204" pitchFamily="49" charset="0"/>
            </a:endParaRPr>
          </a:p>
        </p:txBody>
      </p:sp>
      <p:sp>
        <p:nvSpPr>
          <p:cNvPr id="7" name="TextBox 6"/>
          <p:cNvSpPr txBox="1"/>
          <p:nvPr/>
        </p:nvSpPr>
        <p:spPr>
          <a:xfrm>
            <a:off x="1973060" y="4930467"/>
            <a:ext cx="8032072" cy="923330"/>
          </a:xfrm>
          <a:prstGeom prst="rect">
            <a:avLst/>
          </a:prstGeom>
          <a:noFill/>
          <a:ln>
            <a:solidFill>
              <a:schemeClr val="accent1"/>
            </a:solidFill>
          </a:ln>
        </p:spPr>
        <p:txBody>
          <a:bodyPr wrap="square">
            <a:spAutoFit/>
          </a:bodyPr>
          <a:lstStyle/>
          <a:p>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h1</a:t>
            </a:r>
            <a:r>
              <a:rPr lang="en-IN" b="0" i="0" dirty="0">
                <a:solidFill>
                  <a:srgbClr val="FF0000"/>
                </a:solidFill>
                <a:effectLst/>
                <a:latin typeface="Consolas" panose="020B0609020204030204" pitchFamily="49" charset="0"/>
              </a:rPr>
              <a:t> style</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color:Tomato</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Hello World</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/h1</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p</a:t>
            </a:r>
            <a:r>
              <a:rPr lang="en-IN" b="0" i="0" dirty="0">
                <a:solidFill>
                  <a:srgbClr val="FF0000"/>
                </a:solidFill>
                <a:effectLst/>
                <a:latin typeface="Consolas" panose="020B0609020204030204" pitchFamily="49" charset="0"/>
              </a:rPr>
              <a:t> style</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color:DodgerBlue</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Lorem ipsum...</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/p</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p</a:t>
            </a:r>
            <a:r>
              <a:rPr lang="en-IN" b="0" i="0" dirty="0">
                <a:solidFill>
                  <a:srgbClr val="FF0000"/>
                </a:solidFill>
                <a:effectLst/>
                <a:latin typeface="Consolas" panose="020B0609020204030204" pitchFamily="49" charset="0"/>
              </a:rPr>
              <a:t> style</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color:MediumSeaGreen</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Ut </a:t>
            </a:r>
            <a:r>
              <a:rPr lang="en-IN" b="0" i="0" dirty="0" err="1">
                <a:solidFill>
                  <a:srgbClr val="000000"/>
                </a:solidFill>
                <a:effectLst/>
                <a:latin typeface="Consolas" panose="020B0609020204030204" pitchFamily="49" charset="0"/>
              </a:rPr>
              <a:t>wisi</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enim</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/p</a:t>
            </a:r>
            <a:r>
              <a:rPr lang="en-IN" b="0" i="0" dirty="0">
                <a:solidFill>
                  <a:srgbClr val="0000CD"/>
                </a:solidFill>
                <a:effectLst/>
                <a:latin typeface="Consolas" panose="020B0609020204030204" pitchFamily="49" charset="0"/>
              </a:rPr>
              <a:t>&gt;</a:t>
            </a:r>
            <a:endParaRPr lang="en-I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000000"/>
                </a:solidFill>
                <a:effectLst/>
                <a:latin typeface="Segoe UI" panose="020B0502040204020203" pitchFamily="34" charset="0"/>
              </a:rPr>
              <a:t>HTML </a:t>
            </a:r>
            <a:r>
              <a:rPr lang="en-IN" b="0" i="0" dirty="0" err="1">
                <a:solidFill>
                  <a:srgbClr val="000000"/>
                </a:solidFill>
                <a:effectLst/>
                <a:latin typeface="Segoe UI" panose="020B0502040204020203" pitchFamily="34" charset="0"/>
              </a:rPr>
              <a:t>Colors</a:t>
            </a:r>
            <a:endParaRPr lang="en-IN" dirty="0"/>
          </a:p>
        </p:txBody>
      </p:sp>
      <p:sp>
        <p:nvSpPr>
          <p:cNvPr id="3" name="Content Placeholder 2"/>
          <p:cNvSpPr>
            <a:spLocks noGrp="1"/>
          </p:cNvSpPr>
          <p:nvPr>
            <p:ph idx="1"/>
          </p:nvPr>
        </p:nvSpPr>
        <p:spPr/>
        <p:txBody>
          <a:bodyPr/>
          <a:lstStyle/>
          <a:p>
            <a:r>
              <a:rPr lang="en-IN" b="0" i="0" dirty="0">
                <a:solidFill>
                  <a:srgbClr val="000000"/>
                </a:solidFill>
                <a:effectLst/>
                <a:latin typeface="Segoe UI" panose="020B0502040204020203" pitchFamily="34" charset="0"/>
              </a:rPr>
              <a:t>Border </a:t>
            </a:r>
            <a:r>
              <a:rPr lang="en-IN" b="0" i="0" dirty="0" err="1">
                <a:solidFill>
                  <a:srgbClr val="000000"/>
                </a:solidFill>
                <a:effectLst/>
                <a:latin typeface="Segoe UI" panose="020B0502040204020203" pitchFamily="34" charset="0"/>
              </a:rPr>
              <a:t>Color</a:t>
            </a:r>
            <a:endParaRPr lang="en-IN" b="0" i="0" dirty="0">
              <a:solidFill>
                <a:srgbClr val="000000"/>
              </a:solidFill>
              <a:effectLst/>
              <a:latin typeface="Segoe UI" panose="020B0502040204020203" pitchFamily="34" charset="0"/>
            </a:endParaRPr>
          </a:p>
          <a:p>
            <a:endParaRPr lang="en-IN" dirty="0">
              <a:solidFill>
                <a:srgbClr val="000000"/>
              </a:solidFill>
              <a:latin typeface="Segoe UI" panose="020B0502040204020203" pitchFamily="34" charset="0"/>
            </a:endParaRPr>
          </a:p>
          <a:p>
            <a:endParaRPr lang="en-IN" b="0" i="0" dirty="0">
              <a:solidFill>
                <a:srgbClr val="000000"/>
              </a:solidFill>
              <a:effectLst/>
              <a:latin typeface="Segoe UI" panose="020B0502040204020203" pitchFamily="34" charset="0"/>
            </a:endParaRPr>
          </a:p>
          <a:p>
            <a:pPr marL="0" indent="0">
              <a:buNone/>
            </a:pPr>
            <a:endParaRPr lang="en-IN" b="0" i="0" dirty="0">
              <a:solidFill>
                <a:srgbClr val="000000"/>
              </a:solidFill>
              <a:effectLst/>
              <a:latin typeface="Segoe UI" panose="020B0502040204020203" pitchFamily="34" charset="0"/>
            </a:endParaRPr>
          </a:p>
          <a:p>
            <a:endParaRPr lang="en-IN" dirty="0"/>
          </a:p>
        </p:txBody>
      </p:sp>
      <p:sp>
        <p:nvSpPr>
          <p:cNvPr id="7" name="TextBox 6"/>
          <p:cNvSpPr txBox="1"/>
          <p:nvPr/>
        </p:nvSpPr>
        <p:spPr>
          <a:xfrm>
            <a:off x="1671220" y="2303262"/>
            <a:ext cx="9017493" cy="923330"/>
          </a:xfrm>
          <a:prstGeom prst="rect">
            <a:avLst/>
          </a:prstGeom>
          <a:noFill/>
          <a:ln>
            <a:solidFill>
              <a:schemeClr val="accent1"/>
            </a:solidFill>
          </a:ln>
        </p:spPr>
        <p:txBody>
          <a:bodyPr wrap="square">
            <a:spAutoFit/>
          </a:bodyPr>
          <a:lstStyle/>
          <a:p>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h1</a:t>
            </a:r>
            <a:r>
              <a:rPr lang="en-IN" b="0" i="0" dirty="0">
                <a:solidFill>
                  <a:srgbClr val="FF0000"/>
                </a:solidFill>
                <a:effectLst/>
                <a:latin typeface="Consolas" panose="020B0609020204030204" pitchFamily="49" charset="0"/>
              </a:rPr>
              <a:t> style</a:t>
            </a:r>
            <a:r>
              <a:rPr lang="en-IN" b="0" i="0" dirty="0">
                <a:solidFill>
                  <a:srgbClr val="0000CD"/>
                </a:solidFill>
                <a:effectLst/>
                <a:latin typeface="Consolas" panose="020B0609020204030204" pitchFamily="49" charset="0"/>
              </a:rPr>
              <a:t>="border:2px solid Tomato;"&gt;</a:t>
            </a:r>
            <a:r>
              <a:rPr lang="en-IN" b="0" i="0" dirty="0">
                <a:solidFill>
                  <a:srgbClr val="000000"/>
                </a:solidFill>
                <a:effectLst/>
                <a:latin typeface="Consolas" panose="020B0609020204030204" pitchFamily="49" charset="0"/>
              </a:rPr>
              <a:t>Hello World</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/h1</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h1</a:t>
            </a:r>
            <a:r>
              <a:rPr lang="en-IN" b="0" i="0" dirty="0">
                <a:solidFill>
                  <a:srgbClr val="FF0000"/>
                </a:solidFill>
                <a:effectLst/>
                <a:latin typeface="Consolas" panose="020B0609020204030204" pitchFamily="49" charset="0"/>
              </a:rPr>
              <a:t> style</a:t>
            </a:r>
            <a:r>
              <a:rPr lang="en-IN" b="0" i="0" dirty="0">
                <a:solidFill>
                  <a:srgbClr val="0000CD"/>
                </a:solidFill>
                <a:effectLst/>
                <a:latin typeface="Consolas" panose="020B0609020204030204" pitchFamily="49" charset="0"/>
              </a:rPr>
              <a:t>="border:2px solid </a:t>
            </a:r>
            <a:r>
              <a:rPr lang="en-IN" b="0" i="0" dirty="0" err="1">
                <a:solidFill>
                  <a:srgbClr val="0000CD"/>
                </a:solidFill>
                <a:effectLst/>
                <a:latin typeface="Consolas" panose="020B0609020204030204" pitchFamily="49" charset="0"/>
              </a:rPr>
              <a:t>DodgerBlue</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Hello World</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/h1</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h1</a:t>
            </a:r>
            <a:r>
              <a:rPr lang="en-IN" b="0" i="0" dirty="0">
                <a:solidFill>
                  <a:srgbClr val="FF0000"/>
                </a:solidFill>
                <a:effectLst/>
                <a:latin typeface="Consolas" panose="020B0609020204030204" pitchFamily="49" charset="0"/>
              </a:rPr>
              <a:t> style</a:t>
            </a:r>
            <a:r>
              <a:rPr lang="en-IN" b="0" i="0" dirty="0">
                <a:solidFill>
                  <a:srgbClr val="0000CD"/>
                </a:solidFill>
                <a:effectLst/>
                <a:latin typeface="Consolas" panose="020B0609020204030204" pitchFamily="49" charset="0"/>
              </a:rPr>
              <a:t>="border:2px solid Violet;"&gt;</a:t>
            </a:r>
            <a:r>
              <a:rPr lang="en-IN" b="0" i="0" dirty="0">
                <a:solidFill>
                  <a:srgbClr val="000000"/>
                </a:solidFill>
                <a:effectLst/>
                <a:latin typeface="Consolas" panose="020B0609020204030204" pitchFamily="49" charset="0"/>
              </a:rPr>
              <a:t>Hello World</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/h1</a:t>
            </a:r>
            <a:r>
              <a:rPr lang="en-IN" b="0" i="0" dirty="0">
                <a:solidFill>
                  <a:srgbClr val="0000CD"/>
                </a:solidFill>
                <a:effectLst/>
                <a:latin typeface="Consolas" panose="020B0609020204030204" pitchFamily="49" charset="0"/>
              </a:rPr>
              <a:t>&gt;</a:t>
            </a:r>
            <a:endParaRPr lang="en-I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000000"/>
                </a:solidFill>
                <a:effectLst/>
                <a:latin typeface="Segoe UI" panose="020B0502040204020203" pitchFamily="34" charset="0"/>
              </a:rPr>
              <a:t>HTML </a:t>
            </a:r>
            <a:r>
              <a:rPr lang="en-IN" b="0" i="0" dirty="0" err="1">
                <a:solidFill>
                  <a:srgbClr val="000000"/>
                </a:solidFill>
                <a:effectLst/>
                <a:latin typeface="Segoe UI" panose="020B0502040204020203" pitchFamily="34" charset="0"/>
              </a:rPr>
              <a:t>Colors</a:t>
            </a:r>
            <a:r>
              <a:rPr lang="en-IN" b="0" i="0" dirty="0">
                <a:solidFill>
                  <a:srgbClr val="000000"/>
                </a:solidFill>
                <a:effectLst/>
                <a:latin typeface="Segoe UI" panose="020B0502040204020203" pitchFamily="34" charset="0"/>
              </a:rPr>
              <a:t> : RGB</a:t>
            </a:r>
            <a:endParaRPr lang="en-IN" dirty="0"/>
          </a:p>
        </p:txBody>
      </p:sp>
      <p:sp>
        <p:nvSpPr>
          <p:cNvPr id="6" name="TextBox 5"/>
          <p:cNvSpPr txBox="1"/>
          <p:nvPr/>
        </p:nvSpPr>
        <p:spPr>
          <a:xfrm>
            <a:off x="772358" y="1657233"/>
            <a:ext cx="10919533" cy="1383969"/>
          </a:xfrm>
          <a:prstGeom prst="rect">
            <a:avLst/>
          </a:prstGeom>
          <a:noFill/>
        </p:spPr>
        <p:txBody>
          <a:bodyPr wrap="square">
            <a:spAutoFit/>
          </a:bodyPr>
          <a:lstStyle/>
          <a:p>
            <a:pPr marL="228600" indent="-228600">
              <a:lnSpc>
                <a:spcPct val="90000"/>
              </a:lnSpc>
              <a:spcBef>
                <a:spcPts val="1000"/>
              </a:spcBef>
              <a:buFont typeface="Arial" panose="020B0604020202020204" pitchFamily="34" charset="0"/>
              <a:buChar char="•"/>
            </a:pPr>
            <a:r>
              <a:rPr lang="en-US" sz="2800" dirty="0">
                <a:solidFill>
                  <a:srgbClr val="000000"/>
                </a:solidFill>
                <a:latin typeface="Segoe UI" panose="020B0502040204020203" pitchFamily="34" charset="0"/>
              </a:rPr>
              <a:t>An RGB color value represents RED, GREEN, and BLUE light sources.</a:t>
            </a:r>
            <a:endParaRPr lang="en-US" sz="2800" dirty="0">
              <a:solidFill>
                <a:srgbClr val="000000"/>
              </a:solidFill>
              <a:latin typeface="Segoe UI" panose="020B0502040204020203" pitchFamily="34" charset="0"/>
            </a:endParaRPr>
          </a:p>
          <a:p>
            <a:pPr marL="228600" indent="-228600">
              <a:lnSpc>
                <a:spcPct val="90000"/>
              </a:lnSpc>
              <a:spcBef>
                <a:spcPts val="1000"/>
              </a:spcBef>
              <a:buFont typeface="Arial" panose="020B0604020202020204" pitchFamily="34" charset="0"/>
              <a:buChar char="•"/>
            </a:pPr>
            <a:r>
              <a:rPr lang="en-US" sz="2800" dirty="0">
                <a:solidFill>
                  <a:srgbClr val="000000"/>
                </a:solidFill>
                <a:latin typeface="Segoe UI" panose="020B0502040204020203" pitchFamily="34" charset="0"/>
              </a:rPr>
              <a:t>An RGBA color value is an extension of RGB with an Alpha channel (opacity).</a:t>
            </a:r>
            <a:endParaRPr lang="en-US" sz="2800" dirty="0">
              <a:solidFill>
                <a:srgbClr val="000000"/>
              </a:solidFill>
              <a:latin typeface="Segoe UI" panose="020B0502040204020203"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000000"/>
                </a:solidFill>
                <a:effectLst/>
                <a:latin typeface="Segoe UI" panose="020B0502040204020203" pitchFamily="34" charset="0"/>
              </a:rPr>
              <a:t>HTML </a:t>
            </a:r>
            <a:r>
              <a:rPr lang="en-IN" b="0" i="0" dirty="0" err="1">
                <a:solidFill>
                  <a:srgbClr val="000000"/>
                </a:solidFill>
                <a:effectLst/>
                <a:latin typeface="Segoe UI" panose="020B0502040204020203" pitchFamily="34" charset="0"/>
              </a:rPr>
              <a:t>Colors</a:t>
            </a:r>
            <a:r>
              <a:rPr lang="en-IN" b="0" i="0" dirty="0">
                <a:solidFill>
                  <a:srgbClr val="000000"/>
                </a:solidFill>
                <a:effectLst/>
                <a:latin typeface="Segoe UI" panose="020B0502040204020203" pitchFamily="34" charset="0"/>
              </a:rPr>
              <a:t> : RGB</a:t>
            </a:r>
            <a:endParaRPr lang="en-IN" dirty="0"/>
          </a:p>
        </p:txBody>
      </p:sp>
      <p:sp>
        <p:nvSpPr>
          <p:cNvPr id="3" name="Content Placeholder 2"/>
          <p:cNvSpPr>
            <a:spLocks noGrp="1"/>
          </p:cNvSpPr>
          <p:nvPr>
            <p:ph idx="1"/>
          </p:nvPr>
        </p:nvSpPr>
        <p:spPr/>
        <p:txBody>
          <a:bodyPr>
            <a:normAutofit fontScale="77500" lnSpcReduction="20000"/>
          </a:bodyPr>
          <a:lstStyle/>
          <a:p>
            <a:pPr marL="228600" indent="-228600">
              <a:lnSpc>
                <a:spcPct val="90000"/>
              </a:lnSpc>
              <a:spcBef>
                <a:spcPts val="1000"/>
              </a:spcBef>
              <a:buFont typeface="Arial" panose="020B0604020202020204" pitchFamily="34" charset="0"/>
              <a:buChar char="•"/>
            </a:pPr>
            <a:r>
              <a:rPr lang="en-IN" sz="2800" b="0" i="0" dirty="0">
                <a:solidFill>
                  <a:srgbClr val="000000"/>
                </a:solidFill>
                <a:effectLst/>
                <a:latin typeface="Segoe UI" panose="020B0502040204020203" pitchFamily="34" charset="0"/>
              </a:rPr>
              <a:t>RGB </a:t>
            </a:r>
            <a:r>
              <a:rPr lang="en-IN" sz="2800" b="0" i="0" dirty="0" err="1">
                <a:solidFill>
                  <a:srgbClr val="000000"/>
                </a:solidFill>
                <a:effectLst/>
                <a:latin typeface="Segoe UI" panose="020B0502040204020203" pitchFamily="34" charset="0"/>
              </a:rPr>
              <a:t>Color</a:t>
            </a:r>
            <a:r>
              <a:rPr lang="en-IN" sz="2800" b="0" i="0" dirty="0">
                <a:solidFill>
                  <a:srgbClr val="000000"/>
                </a:solidFill>
                <a:effectLst/>
                <a:latin typeface="Segoe UI" panose="020B0502040204020203" pitchFamily="34" charset="0"/>
              </a:rPr>
              <a:t> Values</a:t>
            </a:r>
            <a:endParaRPr lang="en-IN" sz="2800" b="0" i="0" dirty="0">
              <a:solidFill>
                <a:srgbClr val="000000"/>
              </a:solidFill>
              <a:effectLst/>
              <a:latin typeface="Segoe UI" panose="020B0502040204020203" pitchFamily="34" charset="0"/>
            </a:endParaRPr>
          </a:p>
          <a:p>
            <a:pPr marL="685800" lvl="1" indent="-228600">
              <a:lnSpc>
                <a:spcPct val="90000"/>
              </a:lnSpc>
              <a:spcBef>
                <a:spcPts val="1000"/>
              </a:spcBef>
              <a:buFont typeface="Arial" panose="020B0604020202020204" pitchFamily="34" charset="0"/>
              <a:buChar char="•"/>
            </a:pPr>
            <a:r>
              <a:rPr lang="en-US" sz="2800" dirty="0">
                <a:solidFill>
                  <a:srgbClr val="000000"/>
                </a:solidFill>
                <a:latin typeface="Segoe UI" panose="020B0502040204020203" pitchFamily="34" charset="0"/>
              </a:rPr>
              <a:t>In HTML, a color can be specified as an RGB value, using this formula:</a:t>
            </a:r>
            <a:endParaRPr lang="en-US" sz="2800" dirty="0">
              <a:solidFill>
                <a:srgbClr val="000000"/>
              </a:solidFill>
              <a:latin typeface="Segoe UI" panose="020B0502040204020203" pitchFamily="34" charset="0"/>
            </a:endParaRPr>
          </a:p>
          <a:p>
            <a:pPr marL="685800" lvl="1" indent="-228600">
              <a:lnSpc>
                <a:spcPct val="90000"/>
              </a:lnSpc>
              <a:spcBef>
                <a:spcPts val="1000"/>
              </a:spcBef>
              <a:buFont typeface="Arial" panose="020B0604020202020204" pitchFamily="34" charset="0"/>
              <a:buChar char="•"/>
            </a:pPr>
            <a:r>
              <a:rPr lang="en-US" sz="2800" dirty="0" err="1">
                <a:solidFill>
                  <a:srgbClr val="000000"/>
                </a:solidFill>
                <a:latin typeface="Segoe UI" panose="020B0502040204020203" pitchFamily="34" charset="0"/>
              </a:rPr>
              <a:t>rgb</a:t>
            </a:r>
            <a:r>
              <a:rPr lang="en-US" sz="2800" dirty="0">
                <a:solidFill>
                  <a:srgbClr val="000000"/>
                </a:solidFill>
                <a:latin typeface="Segoe UI" panose="020B0502040204020203" pitchFamily="34" charset="0"/>
              </a:rPr>
              <a:t>(red, green, blue)</a:t>
            </a:r>
            <a:endParaRPr lang="en-US" sz="2800" dirty="0">
              <a:solidFill>
                <a:srgbClr val="000000"/>
              </a:solidFill>
              <a:latin typeface="Segoe UI" panose="020B0502040204020203" pitchFamily="34" charset="0"/>
            </a:endParaRPr>
          </a:p>
          <a:p>
            <a:pPr marL="685800" lvl="1" indent="-228600">
              <a:lnSpc>
                <a:spcPct val="90000"/>
              </a:lnSpc>
              <a:spcBef>
                <a:spcPts val="1000"/>
              </a:spcBef>
              <a:buFont typeface="Arial" panose="020B0604020202020204" pitchFamily="34" charset="0"/>
              <a:buChar char="•"/>
            </a:pPr>
            <a:r>
              <a:rPr lang="en-US" sz="2800" dirty="0">
                <a:solidFill>
                  <a:srgbClr val="000000"/>
                </a:solidFill>
                <a:latin typeface="Segoe UI" panose="020B0502040204020203" pitchFamily="34" charset="0"/>
              </a:rPr>
              <a:t>Each parameter (red, green, and blue) defines the intensity of the color with a value between 0 and 255.</a:t>
            </a:r>
            <a:endParaRPr lang="en-US" sz="2800" dirty="0">
              <a:solidFill>
                <a:srgbClr val="000000"/>
              </a:solidFill>
              <a:latin typeface="Segoe UI" panose="020B0502040204020203" pitchFamily="34" charset="0"/>
            </a:endParaRPr>
          </a:p>
          <a:p>
            <a:pPr marL="685800" lvl="1" indent="-228600">
              <a:lnSpc>
                <a:spcPct val="90000"/>
              </a:lnSpc>
              <a:spcBef>
                <a:spcPts val="1000"/>
              </a:spcBef>
              <a:buFont typeface="Arial" panose="020B0604020202020204" pitchFamily="34" charset="0"/>
              <a:buChar char="•"/>
            </a:pPr>
            <a:r>
              <a:rPr lang="en-US" sz="2800" dirty="0">
                <a:solidFill>
                  <a:srgbClr val="000000"/>
                </a:solidFill>
                <a:latin typeface="Segoe UI" panose="020B0502040204020203" pitchFamily="34" charset="0"/>
              </a:rPr>
              <a:t>This means that there are 256 x 256 x 256 = 16777216 possible colors!</a:t>
            </a:r>
            <a:endParaRPr lang="en-US" sz="2800" dirty="0">
              <a:solidFill>
                <a:srgbClr val="000000"/>
              </a:solidFill>
              <a:latin typeface="Segoe UI" panose="020B0502040204020203" pitchFamily="34" charset="0"/>
            </a:endParaRPr>
          </a:p>
          <a:p>
            <a:pPr marL="685800" lvl="1" indent="-228600">
              <a:lnSpc>
                <a:spcPct val="90000"/>
              </a:lnSpc>
              <a:spcBef>
                <a:spcPts val="1000"/>
              </a:spcBef>
              <a:buFont typeface="Arial" panose="020B0604020202020204" pitchFamily="34" charset="0"/>
              <a:buChar char="•"/>
            </a:pPr>
            <a:r>
              <a:rPr lang="en-US" sz="2800" dirty="0">
                <a:solidFill>
                  <a:srgbClr val="000000"/>
                </a:solidFill>
                <a:latin typeface="Segoe UI" panose="020B0502040204020203" pitchFamily="34" charset="0"/>
              </a:rPr>
              <a:t>For example, </a:t>
            </a:r>
            <a:r>
              <a:rPr lang="en-US" sz="2800" dirty="0" err="1">
                <a:solidFill>
                  <a:srgbClr val="000000"/>
                </a:solidFill>
                <a:latin typeface="Segoe UI" panose="020B0502040204020203" pitchFamily="34" charset="0"/>
              </a:rPr>
              <a:t>rgb</a:t>
            </a:r>
            <a:r>
              <a:rPr lang="en-US" sz="2800" dirty="0">
                <a:solidFill>
                  <a:srgbClr val="000000"/>
                </a:solidFill>
                <a:latin typeface="Segoe UI" panose="020B0502040204020203" pitchFamily="34" charset="0"/>
              </a:rPr>
              <a:t>(255, 0, 0) is displayed as red, because red is set to its highest value (255), and the other two (green and blue) are set to 0.</a:t>
            </a:r>
            <a:endParaRPr lang="en-US" sz="2800" dirty="0">
              <a:solidFill>
                <a:srgbClr val="000000"/>
              </a:solidFill>
              <a:latin typeface="Segoe UI" panose="020B0502040204020203" pitchFamily="34" charset="0"/>
            </a:endParaRPr>
          </a:p>
          <a:p>
            <a:pPr marL="685800" lvl="1" indent="-228600">
              <a:lnSpc>
                <a:spcPct val="90000"/>
              </a:lnSpc>
              <a:spcBef>
                <a:spcPts val="1000"/>
              </a:spcBef>
              <a:buFont typeface="Arial" panose="020B0604020202020204" pitchFamily="34" charset="0"/>
              <a:buChar char="•"/>
            </a:pPr>
            <a:r>
              <a:rPr lang="en-US" sz="2800" dirty="0">
                <a:solidFill>
                  <a:srgbClr val="000000"/>
                </a:solidFill>
                <a:latin typeface="Segoe UI" panose="020B0502040204020203" pitchFamily="34" charset="0"/>
              </a:rPr>
              <a:t>Another example, </a:t>
            </a:r>
            <a:r>
              <a:rPr lang="en-US" sz="2800" dirty="0" err="1">
                <a:solidFill>
                  <a:srgbClr val="000000"/>
                </a:solidFill>
                <a:latin typeface="Segoe UI" panose="020B0502040204020203" pitchFamily="34" charset="0"/>
              </a:rPr>
              <a:t>rgb</a:t>
            </a:r>
            <a:r>
              <a:rPr lang="en-US" sz="2800" dirty="0">
                <a:solidFill>
                  <a:srgbClr val="000000"/>
                </a:solidFill>
                <a:latin typeface="Segoe UI" panose="020B0502040204020203" pitchFamily="34" charset="0"/>
              </a:rPr>
              <a:t>(0, 255, 0) is displayed as green, because green is set to its highest value (255), and the other two (red and blue) are set to 0.</a:t>
            </a:r>
            <a:endParaRPr lang="en-US" sz="2800" dirty="0">
              <a:solidFill>
                <a:srgbClr val="000000"/>
              </a:solidFill>
              <a:latin typeface="Segoe UI" panose="020B0502040204020203" pitchFamily="34" charset="0"/>
            </a:endParaRPr>
          </a:p>
          <a:p>
            <a:pPr marL="685800" lvl="1" indent="-228600">
              <a:lnSpc>
                <a:spcPct val="90000"/>
              </a:lnSpc>
              <a:spcBef>
                <a:spcPts val="1000"/>
              </a:spcBef>
              <a:buFont typeface="Arial" panose="020B0604020202020204" pitchFamily="34" charset="0"/>
              <a:buChar char="•"/>
            </a:pPr>
            <a:r>
              <a:rPr lang="en-US" sz="2800" dirty="0">
                <a:solidFill>
                  <a:srgbClr val="000000"/>
                </a:solidFill>
                <a:latin typeface="Segoe UI" panose="020B0502040204020203" pitchFamily="34" charset="0"/>
              </a:rPr>
              <a:t>To display black, set all color parameters to 0, like this: </a:t>
            </a:r>
            <a:r>
              <a:rPr lang="en-US" sz="2800" dirty="0" err="1">
                <a:solidFill>
                  <a:srgbClr val="000000"/>
                </a:solidFill>
                <a:latin typeface="Segoe UI" panose="020B0502040204020203" pitchFamily="34" charset="0"/>
              </a:rPr>
              <a:t>rgb</a:t>
            </a:r>
            <a:r>
              <a:rPr lang="en-US" sz="2800" dirty="0">
                <a:solidFill>
                  <a:srgbClr val="000000"/>
                </a:solidFill>
                <a:latin typeface="Segoe UI" panose="020B0502040204020203" pitchFamily="34" charset="0"/>
              </a:rPr>
              <a:t>(0, 0, 0).</a:t>
            </a:r>
            <a:endParaRPr lang="en-US" sz="2800" dirty="0">
              <a:solidFill>
                <a:srgbClr val="000000"/>
              </a:solidFill>
              <a:latin typeface="Segoe UI" panose="020B0502040204020203" pitchFamily="34" charset="0"/>
            </a:endParaRPr>
          </a:p>
          <a:p>
            <a:pPr marL="685800" lvl="1" indent="-228600">
              <a:lnSpc>
                <a:spcPct val="90000"/>
              </a:lnSpc>
              <a:spcBef>
                <a:spcPts val="1000"/>
              </a:spcBef>
              <a:buFont typeface="Arial" panose="020B0604020202020204" pitchFamily="34" charset="0"/>
              <a:buChar char="•"/>
            </a:pPr>
            <a:r>
              <a:rPr lang="en-US" sz="2800" dirty="0">
                <a:solidFill>
                  <a:srgbClr val="000000"/>
                </a:solidFill>
                <a:latin typeface="Segoe UI" panose="020B0502040204020203" pitchFamily="34" charset="0"/>
              </a:rPr>
              <a:t>To display white, set all color parameters to 255, like this: </a:t>
            </a:r>
            <a:r>
              <a:rPr lang="en-US" sz="2800" dirty="0" err="1">
                <a:solidFill>
                  <a:srgbClr val="000000"/>
                </a:solidFill>
                <a:latin typeface="Segoe UI" panose="020B0502040204020203" pitchFamily="34" charset="0"/>
              </a:rPr>
              <a:t>rgb</a:t>
            </a:r>
            <a:r>
              <a:rPr lang="en-US" sz="2800" dirty="0">
                <a:solidFill>
                  <a:srgbClr val="000000"/>
                </a:solidFill>
                <a:latin typeface="Segoe UI" panose="020B0502040204020203" pitchFamily="34" charset="0"/>
              </a:rPr>
              <a:t>(255, 255, 255).</a:t>
            </a:r>
            <a:endParaRPr lang="en-US" sz="2800" dirty="0">
              <a:solidFill>
                <a:srgbClr val="000000"/>
              </a:solidFill>
              <a:latin typeface="Segoe UI" panose="020B0502040204020203" pitchFamily="34" charset="0"/>
            </a:endParaRPr>
          </a:p>
          <a:p>
            <a:endParaRPr lang="en-I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000000"/>
                </a:solidFill>
                <a:effectLst/>
                <a:latin typeface="Segoe UI" panose="020B0502040204020203" pitchFamily="34" charset="0"/>
              </a:rPr>
              <a:t>HTML </a:t>
            </a:r>
            <a:r>
              <a:rPr lang="en-IN" b="0" i="0" dirty="0" err="1">
                <a:solidFill>
                  <a:srgbClr val="000000"/>
                </a:solidFill>
                <a:effectLst/>
                <a:latin typeface="Segoe UI" panose="020B0502040204020203" pitchFamily="34" charset="0"/>
              </a:rPr>
              <a:t>Colors</a:t>
            </a:r>
            <a:r>
              <a:rPr lang="en-IN" b="0" i="0" dirty="0">
                <a:solidFill>
                  <a:srgbClr val="000000"/>
                </a:solidFill>
                <a:effectLst/>
                <a:latin typeface="Segoe UI" panose="020B0502040204020203" pitchFamily="34" charset="0"/>
              </a:rPr>
              <a:t> : RGB</a:t>
            </a:r>
            <a:endParaRPr lang="en-IN" dirty="0"/>
          </a:p>
        </p:txBody>
      </p:sp>
      <p:sp>
        <p:nvSpPr>
          <p:cNvPr id="5" name="TextBox 4"/>
          <p:cNvSpPr txBox="1"/>
          <p:nvPr/>
        </p:nvSpPr>
        <p:spPr>
          <a:xfrm>
            <a:off x="838199" y="1863272"/>
            <a:ext cx="11007055" cy="3970318"/>
          </a:xfrm>
          <a:prstGeom prst="rect">
            <a:avLst/>
          </a:prstGeom>
          <a:noFill/>
          <a:ln>
            <a:solidFill>
              <a:schemeClr val="accent1"/>
            </a:solidFill>
          </a:ln>
        </p:spPr>
        <p:txBody>
          <a:bodyPr wrap="square">
            <a:spAutoFit/>
          </a:bodyPr>
          <a:lstStyle/>
          <a:p>
            <a:r>
              <a:rPr lang="en-IN" dirty="0">
                <a:latin typeface="Consolas" panose="020B0609020204030204" pitchFamily="49" charset="0"/>
              </a:rPr>
              <a:t>&lt;!DOCTYPE html&gt;</a:t>
            </a:r>
            <a:endParaRPr lang="en-IN" dirty="0">
              <a:latin typeface="Consolas" panose="020B0609020204030204" pitchFamily="49" charset="0"/>
            </a:endParaRPr>
          </a:p>
          <a:p>
            <a:r>
              <a:rPr lang="en-IN" dirty="0">
                <a:latin typeface="Consolas" panose="020B0609020204030204" pitchFamily="49" charset="0"/>
              </a:rPr>
              <a:t>&lt;html&gt;</a:t>
            </a:r>
            <a:endParaRPr lang="en-IN" dirty="0">
              <a:latin typeface="Consolas" panose="020B0609020204030204" pitchFamily="49" charset="0"/>
            </a:endParaRPr>
          </a:p>
          <a:p>
            <a:r>
              <a:rPr lang="en-IN" dirty="0">
                <a:latin typeface="Consolas" panose="020B0609020204030204" pitchFamily="49" charset="0"/>
              </a:rPr>
              <a:t>&lt;body&gt;</a:t>
            </a:r>
            <a:endParaRPr lang="en-IN" dirty="0">
              <a:latin typeface="Consolas" panose="020B0609020204030204" pitchFamily="49" charset="0"/>
            </a:endParaRPr>
          </a:p>
          <a:p>
            <a:r>
              <a:rPr lang="en-IN" dirty="0">
                <a:latin typeface="Consolas" panose="020B0609020204030204" pitchFamily="49" charset="0"/>
              </a:rPr>
              <a:t>	&lt;h1 style="</a:t>
            </a:r>
            <a:r>
              <a:rPr lang="en-IN" dirty="0" err="1">
                <a:latin typeface="Consolas" panose="020B0609020204030204" pitchFamily="49" charset="0"/>
              </a:rPr>
              <a:t>background-color:rgb</a:t>
            </a:r>
            <a:r>
              <a:rPr lang="en-IN" dirty="0">
                <a:latin typeface="Consolas" panose="020B0609020204030204" pitchFamily="49" charset="0"/>
              </a:rPr>
              <a:t>(255, 0, 0);"&gt;</a:t>
            </a:r>
            <a:r>
              <a:rPr lang="en-IN" dirty="0" err="1">
                <a:latin typeface="Consolas" panose="020B0609020204030204" pitchFamily="49" charset="0"/>
              </a:rPr>
              <a:t>rgb</a:t>
            </a:r>
            <a:r>
              <a:rPr lang="en-IN" dirty="0">
                <a:latin typeface="Consolas" panose="020B0609020204030204" pitchFamily="49" charset="0"/>
              </a:rPr>
              <a:t>(255, 0, 0)&lt;/h1&gt;</a:t>
            </a:r>
            <a:endParaRPr lang="en-IN" dirty="0">
              <a:latin typeface="Consolas" panose="020B0609020204030204" pitchFamily="49" charset="0"/>
            </a:endParaRPr>
          </a:p>
          <a:p>
            <a:r>
              <a:rPr lang="en-IN" dirty="0">
                <a:latin typeface="Consolas" panose="020B0609020204030204" pitchFamily="49" charset="0"/>
              </a:rPr>
              <a:t>	&lt;h1 style="</a:t>
            </a:r>
            <a:r>
              <a:rPr lang="en-IN" dirty="0" err="1">
                <a:latin typeface="Consolas" panose="020B0609020204030204" pitchFamily="49" charset="0"/>
              </a:rPr>
              <a:t>background-color:rgb</a:t>
            </a:r>
            <a:r>
              <a:rPr lang="en-IN" dirty="0">
                <a:latin typeface="Consolas" panose="020B0609020204030204" pitchFamily="49" charset="0"/>
              </a:rPr>
              <a:t>(0, 255, 0);"&gt;</a:t>
            </a:r>
            <a:r>
              <a:rPr lang="en-IN" dirty="0" err="1">
                <a:latin typeface="Consolas" panose="020B0609020204030204" pitchFamily="49" charset="0"/>
              </a:rPr>
              <a:t>rgb</a:t>
            </a:r>
            <a:r>
              <a:rPr lang="en-IN" dirty="0">
                <a:latin typeface="Consolas" panose="020B0609020204030204" pitchFamily="49" charset="0"/>
              </a:rPr>
              <a:t>(0, 255, 0)&lt;/h1&gt;</a:t>
            </a:r>
            <a:endParaRPr lang="en-IN" dirty="0">
              <a:latin typeface="Consolas" panose="020B0609020204030204" pitchFamily="49" charset="0"/>
            </a:endParaRPr>
          </a:p>
          <a:p>
            <a:r>
              <a:rPr lang="en-IN" dirty="0">
                <a:latin typeface="Consolas" panose="020B0609020204030204" pitchFamily="49" charset="0"/>
              </a:rPr>
              <a:t>	&lt;h1 style="</a:t>
            </a:r>
            <a:r>
              <a:rPr lang="en-IN" dirty="0" err="1">
                <a:latin typeface="Consolas" panose="020B0609020204030204" pitchFamily="49" charset="0"/>
              </a:rPr>
              <a:t>background-color:rgb</a:t>
            </a:r>
            <a:r>
              <a:rPr lang="en-IN" dirty="0">
                <a:latin typeface="Consolas" panose="020B0609020204030204" pitchFamily="49" charset="0"/>
              </a:rPr>
              <a:t>(0, 0, 255);"&gt;</a:t>
            </a:r>
            <a:r>
              <a:rPr lang="en-IN" dirty="0" err="1">
                <a:latin typeface="Consolas" panose="020B0609020204030204" pitchFamily="49" charset="0"/>
              </a:rPr>
              <a:t>rgb</a:t>
            </a:r>
            <a:r>
              <a:rPr lang="en-IN" dirty="0">
                <a:latin typeface="Consolas" panose="020B0609020204030204" pitchFamily="49" charset="0"/>
              </a:rPr>
              <a:t>(0, 0, 255)&lt;/h1&gt;</a:t>
            </a:r>
            <a:endParaRPr lang="en-IN" dirty="0">
              <a:latin typeface="Consolas" panose="020B0609020204030204" pitchFamily="49" charset="0"/>
            </a:endParaRPr>
          </a:p>
          <a:p>
            <a:r>
              <a:rPr lang="en-IN" dirty="0">
                <a:latin typeface="Consolas" panose="020B0609020204030204" pitchFamily="49" charset="0"/>
              </a:rPr>
              <a:t>	&lt;h1 style="</a:t>
            </a:r>
            <a:r>
              <a:rPr lang="en-IN" dirty="0" err="1">
                <a:latin typeface="Consolas" panose="020B0609020204030204" pitchFamily="49" charset="0"/>
              </a:rPr>
              <a:t>background-color:rgb</a:t>
            </a:r>
            <a:r>
              <a:rPr lang="en-IN" dirty="0">
                <a:latin typeface="Consolas" panose="020B0609020204030204" pitchFamily="49" charset="0"/>
              </a:rPr>
              <a:t>(255, 255, 255);"&gt;</a:t>
            </a:r>
            <a:r>
              <a:rPr lang="en-IN" dirty="0" err="1">
                <a:latin typeface="Consolas" panose="020B0609020204030204" pitchFamily="49" charset="0"/>
              </a:rPr>
              <a:t>rgb</a:t>
            </a:r>
            <a:r>
              <a:rPr lang="en-IN" dirty="0">
                <a:latin typeface="Consolas" panose="020B0609020204030204" pitchFamily="49" charset="0"/>
              </a:rPr>
              <a:t>(255, 255, 255)&lt;/h1&gt;</a:t>
            </a:r>
            <a:endParaRPr lang="en-IN" dirty="0">
              <a:latin typeface="Consolas" panose="020B0609020204030204" pitchFamily="49" charset="0"/>
            </a:endParaRPr>
          </a:p>
          <a:p>
            <a:r>
              <a:rPr lang="en-IN" dirty="0">
                <a:latin typeface="Consolas" panose="020B0609020204030204" pitchFamily="49" charset="0"/>
              </a:rPr>
              <a:t>	&lt;h1 style="</a:t>
            </a:r>
            <a:r>
              <a:rPr lang="en-IN" dirty="0" err="1">
                <a:latin typeface="Consolas" panose="020B0609020204030204" pitchFamily="49" charset="0"/>
              </a:rPr>
              <a:t>background-color:rgb</a:t>
            </a:r>
            <a:r>
              <a:rPr lang="en-IN" dirty="0">
                <a:latin typeface="Consolas" panose="020B0609020204030204" pitchFamily="49" charset="0"/>
              </a:rPr>
              <a:t>(0, 0, 0);"&gt;</a:t>
            </a:r>
            <a:r>
              <a:rPr lang="en-IN" dirty="0" err="1">
                <a:latin typeface="Consolas" panose="020B0609020204030204" pitchFamily="49" charset="0"/>
              </a:rPr>
              <a:t>rgb</a:t>
            </a:r>
            <a:r>
              <a:rPr lang="en-IN" dirty="0">
                <a:latin typeface="Consolas" panose="020B0609020204030204" pitchFamily="49" charset="0"/>
              </a:rPr>
              <a:t>(0, 0, 0)&lt;/h1&gt;</a:t>
            </a:r>
            <a:endParaRPr lang="en-IN" dirty="0">
              <a:latin typeface="Consolas" panose="020B0609020204030204" pitchFamily="49" charset="0"/>
            </a:endParaRPr>
          </a:p>
          <a:p>
            <a:r>
              <a:rPr lang="en-IN" dirty="0">
                <a:latin typeface="Consolas" panose="020B0609020204030204" pitchFamily="49" charset="0"/>
              </a:rPr>
              <a:t>	&lt;h1 style="</a:t>
            </a:r>
            <a:r>
              <a:rPr lang="en-IN" dirty="0" err="1">
                <a:latin typeface="Consolas" panose="020B0609020204030204" pitchFamily="49" charset="0"/>
              </a:rPr>
              <a:t>background-color:rgb</a:t>
            </a:r>
            <a:r>
              <a:rPr lang="en-IN" dirty="0">
                <a:latin typeface="Consolas" panose="020B0609020204030204" pitchFamily="49" charset="0"/>
              </a:rPr>
              <a:t>(60, 179, 113);"&gt;</a:t>
            </a:r>
            <a:r>
              <a:rPr lang="en-IN" dirty="0" err="1">
                <a:latin typeface="Consolas" panose="020B0609020204030204" pitchFamily="49" charset="0"/>
              </a:rPr>
              <a:t>rgb</a:t>
            </a:r>
            <a:r>
              <a:rPr lang="en-IN" dirty="0">
                <a:latin typeface="Consolas" panose="020B0609020204030204" pitchFamily="49" charset="0"/>
              </a:rPr>
              <a:t>(60, 179, 113)&lt;/h1&gt;</a:t>
            </a:r>
            <a:endParaRPr lang="en-IN" dirty="0">
              <a:latin typeface="Consolas" panose="020B0609020204030204" pitchFamily="49" charset="0"/>
            </a:endParaRPr>
          </a:p>
          <a:p>
            <a:r>
              <a:rPr lang="en-IN" dirty="0">
                <a:latin typeface="Consolas" panose="020B0609020204030204" pitchFamily="49" charset="0"/>
              </a:rPr>
              <a:t>	&lt;h1 style="</a:t>
            </a:r>
            <a:r>
              <a:rPr lang="en-IN" dirty="0" err="1">
                <a:latin typeface="Consolas" panose="020B0609020204030204" pitchFamily="49" charset="0"/>
              </a:rPr>
              <a:t>background-color:rgb</a:t>
            </a:r>
            <a:r>
              <a:rPr lang="en-IN" dirty="0">
                <a:latin typeface="Consolas" panose="020B0609020204030204" pitchFamily="49" charset="0"/>
              </a:rPr>
              <a:t>(238, 130, 238);"&gt;</a:t>
            </a:r>
            <a:r>
              <a:rPr lang="en-IN" dirty="0" err="1">
                <a:latin typeface="Consolas" panose="020B0609020204030204" pitchFamily="49" charset="0"/>
              </a:rPr>
              <a:t>rgb</a:t>
            </a:r>
            <a:r>
              <a:rPr lang="en-IN" dirty="0">
                <a:latin typeface="Consolas" panose="020B0609020204030204" pitchFamily="49" charset="0"/>
              </a:rPr>
              <a:t>(238, 130, 238)&lt;/h1&gt;</a:t>
            </a:r>
            <a:endParaRPr lang="en-IN" dirty="0">
              <a:latin typeface="Consolas" panose="020B0609020204030204" pitchFamily="49" charset="0"/>
            </a:endParaRPr>
          </a:p>
          <a:p>
            <a:r>
              <a:rPr lang="en-IN" dirty="0">
                <a:latin typeface="Consolas" panose="020B0609020204030204" pitchFamily="49" charset="0"/>
              </a:rPr>
              <a:t>	&lt;h1 style="</a:t>
            </a:r>
            <a:r>
              <a:rPr lang="en-IN" dirty="0" err="1">
                <a:latin typeface="Consolas" panose="020B0609020204030204" pitchFamily="49" charset="0"/>
              </a:rPr>
              <a:t>background-color:rgb</a:t>
            </a:r>
            <a:r>
              <a:rPr lang="en-IN" dirty="0">
                <a:latin typeface="Consolas" panose="020B0609020204030204" pitchFamily="49" charset="0"/>
              </a:rPr>
              <a:t>(255, 165, 0);"&gt;</a:t>
            </a:r>
            <a:r>
              <a:rPr lang="en-IN" dirty="0" err="1">
                <a:latin typeface="Consolas" panose="020B0609020204030204" pitchFamily="49" charset="0"/>
              </a:rPr>
              <a:t>rgb</a:t>
            </a:r>
            <a:r>
              <a:rPr lang="en-IN" dirty="0">
                <a:latin typeface="Consolas" panose="020B0609020204030204" pitchFamily="49" charset="0"/>
              </a:rPr>
              <a:t>(255, 165, 0)&lt;/h1&gt;</a:t>
            </a:r>
            <a:endParaRPr lang="en-IN" dirty="0">
              <a:latin typeface="Consolas" panose="020B0609020204030204" pitchFamily="49" charset="0"/>
            </a:endParaRPr>
          </a:p>
          <a:p>
            <a:r>
              <a:rPr lang="en-IN" dirty="0">
                <a:latin typeface="Consolas" panose="020B0609020204030204" pitchFamily="49" charset="0"/>
              </a:rPr>
              <a:t>	&lt;h1 style="</a:t>
            </a:r>
            <a:r>
              <a:rPr lang="en-IN" dirty="0" err="1">
                <a:latin typeface="Consolas" panose="020B0609020204030204" pitchFamily="49" charset="0"/>
              </a:rPr>
              <a:t>background-color:rgb</a:t>
            </a:r>
            <a:r>
              <a:rPr lang="en-IN" dirty="0">
                <a:latin typeface="Consolas" panose="020B0609020204030204" pitchFamily="49" charset="0"/>
              </a:rPr>
              <a:t>(106, 90, 205);"&gt;</a:t>
            </a:r>
            <a:r>
              <a:rPr lang="en-IN" dirty="0" err="1">
                <a:latin typeface="Consolas" panose="020B0609020204030204" pitchFamily="49" charset="0"/>
              </a:rPr>
              <a:t>rgb</a:t>
            </a:r>
            <a:r>
              <a:rPr lang="en-IN" dirty="0">
                <a:latin typeface="Consolas" panose="020B0609020204030204" pitchFamily="49" charset="0"/>
              </a:rPr>
              <a:t>(106, 90, 205)&lt;/h1&gt;</a:t>
            </a:r>
            <a:endParaRPr lang="en-IN" dirty="0">
              <a:latin typeface="Consolas" panose="020B0609020204030204" pitchFamily="49" charset="0"/>
            </a:endParaRPr>
          </a:p>
          <a:p>
            <a:r>
              <a:rPr lang="en-IN" dirty="0">
                <a:latin typeface="Consolas" panose="020B0609020204030204" pitchFamily="49" charset="0"/>
              </a:rPr>
              <a:t>&lt;/body&gt;</a:t>
            </a:r>
            <a:endParaRPr lang="en-IN" dirty="0">
              <a:latin typeface="Consolas" panose="020B0609020204030204" pitchFamily="49" charset="0"/>
            </a:endParaRPr>
          </a:p>
          <a:p>
            <a:r>
              <a:rPr lang="en-IN" dirty="0">
                <a:latin typeface="Consolas" panose="020B0609020204030204" pitchFamily="49" charset="0"/>
              </a:rPr>
              <a:t>&lt;/html&gt;</a:t>
            </a:r>
            <a:endParaRPr lang="en-IN" dirty="0">
              <a:latin typeface="Consolas" panose="020B0609020204030204" pitchFamily="49"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000000"/>
                </a:solidFill>
                <a:effectLst/>
                <a:latin typeface="Segoe UI" panose="020B0502040204020203" pitchFamily="34" charset="0"/>
              </a:rPr>
              <a:t>HTML </a:t>
            </a:r>
            <a:r>
              <a:rPr lang="en-IN" b="0" i="0" dirty="0" err="1">
                <a:solidFill>
                  <a:srgbClr val="000000"/>
                </a:solidFill>
                <a:effectLst/>
                <a:latin typeface="Segoe UI" panose="020B0502040204020203" pitchFamily="34" charset="0"/>
              </a:rPr>
              <a:t>Colors</a:t>
            </a:r>
            <a:r>
              <a:rPr lang="en-IN" b="0" i="0" dirty="0">
                <a:solidFill>
                  <a:srgbClr val="000000"/>
                </a:solidFill>
                <a:effectLst/>
                <a:latin typeface="Segoe UI" panose="020B0502040204020203" pitchFamily="34" charset="0"/>
              </a:rPr>
              <a:t> : HEX </a:t>
            </a:r>
            <a:endParaRPr lang="en-IN" dirty="0"/>
          </a:p>
        </p:txBody>
      </p:sp>
      <p:sp>
        <p:nvSpPr>
          <p:cNvPr id="3" name="Content Placeholder 2"/>
          <p:cNvSpPr>
            <a:spLocks noGrp="1"/>
          </p:cNvSpPr>
          <p:nvPr>
            <p:ph idx="1"/>
          </p:nvPr>
        </p:nvSpPr>
        <p:spPr/>
        <p:txBody>
          <a:bodyPr/>
          <a:lstStyle/>
          <a:p>
            <a:r>
              <a:rPr lang="en-US" b="0" i="0" dirty="0">
                <a:solidFill>
                  <a:srgbClr val="000000"/>
                </a:solidFill>
                <a:effectLst/>
                <a:latin typeface="Verdana" panose="020B0604030504040204" pitchFamily="34" charset="0"/>
              </a:rPr>
              <a:t>A hexadecimal color is specified with: #RRGGBB, where the RR (red), GG (green) and BB (blue) hexadecimal integers specify the components of the color.</a:t>
            </a:r>
            <a:endParaRPr lang="en-IN"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000000"/>
                </a:solidFill>
                <a:effectLst/>
                <a:latin typeface="Segoe UI" panose="020B0502040204020203" pitchFamily="34" charset="0"/>
              </a:rPr>
              <a:t>Example Explained</a:t>
            </a:r>
            <a:endParaRPr lang="en-IN" dirty="0"/>
          </a:p>
        </p:txBody>
      </p:sp>
      <p:sp>
        <p:nvSpPr>
          <p:cNvPr id="4" name="Text Placeholder 3"/>
          <p:cNvSpPr>
            <a:spLocks noGrp="1"/>
          </p:cNvSpPr>
          <p:nvPr>
            <p:ph type="body" idx="1"/>
          </p:nvPr>
        </p:nvSpPr>
        <p:spPr>
          <a:xfrm>
            <a:off x="6317799" y="1580495"/>
            <a:ext cx="5157787" cy="823912"/>
          </a:xfrm>
        </p:spPr>
        <p:txBody>
          <a:bodyPr/>
          <a:lstStyle/>
          <a:p>
            <a:r>
              <a:rPr lang="en-US" dirty="0"/>
              <a:t>Document Details</a:t>
            </a:r>
            <a:endParaRPr lang="en-IN" dirty="0"/>
          </a:p>
        </p:txBody>
      </p:sp>
      <p:sp>
        <p:nvSpPr>
          <p:cNvPr id="3" name="Content Placeholder 2"/>
          <p:cNvSpPr>
            <a:spLocks noGrp="1"/>
          </p:cNvSpPr>
          <p:nvPr>
            <p:ph sz="half" idx="2"/>
          </p:nvPr>
        </p:nvSpPr>
        <p:spPr>
          <a:xfrm>
            <a:off x="6317799" y="2404407"/>
            <a:ext cx="5157787" cy="3684588"/>
          </a:xfrm>
        </p:spPr>
        <p:txBody>
          <a:bodyPr>
            <a:normAutofit fontScale="55000" lnSpcReduction="20000"/>
          </a:bodyPr>
          <a:lstStyle/>
          <a:p>
            <a:r>
              <a:rPr lang="en-US" dirty="0"/>
              <a:t>The </a:t>
            </a:r>
            <a:r>
              <a:rPr lang="en-US" dirty="0">
                <a:latin typeface="Consolas" panose="020B0609020204030204" pitchFamily="49" charset="0"/>
              </a:rPr>
              <a:t>&lt;!DOCTYPE html&gt; </a:t>
            </a:r>
            <a:r>
              <a:rPr lang="en-US" dirty="0"/>
              <a:t>declaration defines that this document is an HTML5 document</a:t>
            </a:r>
            <a:endParaRPr lang="en-US" dirty="0"/>
          </a:p>
          <a:p>
            <a:r>
              <a:rPr lang="en-US" dirty="0"/>
              <a:t>The </a:t>
            </a:r>
            <a:r>
              <a:rPr lang="en-US" dirty="0">
                <a:latin typeface="Consolas" panose="020B0609020204030204" pitchFamily="49" charset="0"/>
              </a:rPr>
              <a:t>&lt;html&gt; </a:t>
            </a:r>
            <a:r>
              <a:rPr lang="en-US" dirty="0"/>
              <a:t>element is the root element of an HTML page</a:t>
            </a:r>
            <a:endParaRPr lang="en-US" dirty="0"/>
          </a:p>
          <a:p>
            <a:r>
              <a:rPr lang="en-US" dirty="0"/>
              <a:t>The </a:t>
            </a:r>
            <a:r>
              <a:rPr lang="en-US" dirty="0">
                <a:latin typeface="Consolas" panose="020B0609020204030204" pitchFamily="49" charset="0"/>
              </a:rPr>
              <a:t>&lt;head&gt; </a:t>
            </a:r>
            <a:r>
              <a:rPr lang="en-US" dirty="0"/>
              <a:t>element contains meta information about the HTML page</a:t>
            </a:r>
            <a:endParaRPr lang="en-US" dirty="0"/>
          </a:p>
          <a:p>
            <a:r>
              <a:rPr lang="en-US" dirty="0"/>
              <a:t>The </a:t>
            </a:r>
            <a:r>
              <a:rPr lang="en-US" dirty="0">
                <a:latin typeface="Consolas" panose="020B0609020204030204" pitchFamily="49" charset="0"/>
              </a:rPr>
              <a:t>&lt;title&gt; </a:t>
            </a:r>
            <a:r>
              <a:rPr lang="en-US" dirty="0"/>
              <a:t>element specifies a title for the HTML page (which is shown in the browser's title bar or in the page's tab)</a:t>
            </a:r>
            <a:endParaRPr lang="en-US" dirty="0"/>
          </a:p>
          <a:p>
            <a:r>
              <a:rPr lang="en-US" dirty="0"/>
              <a:t>The </a:t>
            </a:r>
            <a:r>
              <a:rPr lang="en-US" dirty="0">
                <a:latin typeface="Consolas" panose="020B0609020204030204" pitchFamily="49" charset="0"/>
              </a:rPr>
              <a:t>&lt;body&gt; </a:t>
            </a:r>
            <a:r>
              <a:rPr lang="en-US" dirty="0"/>
              <a:t>element defines the document's body, and is a container for all the visible contents, such as headings, paragraphs, images, hyperlinks, tables, lists, etc.</a:t>
            </a:r>
            <a:endParaRPr lang="en-US" dirty="0"/>
          </a:p>
          <a:p>
            <a:r>
              <a:rPr lang="en-US" dirty="0"/>
              <a:t>The</a:t>
            </a:r>
            <a:r>
              <a:rPr lang="en-US" dirty="0">
                <a:latin typeface="Consolas" panose="020B0609020204030204" pitchFamily="49" charset="0"/>
              </a:rPr>
              <a:t> &lt;h1&gt; </a:t>
            </a:r>
            <a:r>
              <a:rPr lang="en-US" dirty="0"/>
              <a:t>element defines a large heading</a:t>
            </a:r>
            <a:endParaRPr lang="en-US" dirty="0"/>
          </a:p>
          <a:p>
            <a:r>
              <a:rPr lang="en-US" dirty="0"/>
              <a:t>The </a:t>
            </a:r>
            <a:r>
              <a:rPr lang="en-US" dirty="0">
                <a:latin typeface="Consolas" panose="020B0609020204030204" pitchFamily="49" charset="0"/>
              </a:rPr>
              <a:t>&lt;p&gt; </a:t>
            </a:r>
            <a:r>
              <a:rPr lang="en-US" dirty="0"/>
              <a:t>element defines a paragraph</a:t>
            </a:r>
            <a:endParaRPr lang="en-IN" dirty="0"/>
          </a:p>
        </p:txBody>
      </p:sp>
      <p:sp>
        <p:nvSpPr>
          <p:cNvPr id="5" name="Text Placeholder 4"/>
          <p:cNvSpPr>
            <a:spLocks noGrp="1"/>
          </p:cNvSpPr>
          <p:nvPr>
            <p:ph type="body" sz="quarter" idx="3"/>
          </p:nvPr>
        </p:nvSpPr>
        <p:spPr>
          <a:xfrm>
            <a:off x="691014" y="1580495"/>
            <a:ext cx="5183188" cy="823912"/>
          </a:xfrm>
        </p:spPr>
        <p:txBody>
          <a:bodyPr/>
          <a:lstStyle/>
          <a:p>
            <a:r>
              <a:rPr lang="en-US" dirty="0"/>
              <a:t>HTML Code</a:t>
            </a:r>
            <a:endParaRPr lang="en-IN" dirty="0"/>
          </a:p>
        </p:txBody>
      </p:sp>
      <p:sp>
        <p:nvSpPr>
          <p:cNvPr id="7" name="Content Placeholder 6"/>
          <p:cNvSpPr txBox="1">
            <a:spLocks noGrp="1"/>
          </p:cNvSpPr>
          <p:nvPr>
            <p:ph sz="quarter" idx="4"/>
          </p:nvPr>
        </p:nvSpPr>
        <p:spPr>
          <a:xfrm>
            <a:off x="912812" y="2415183"/>
            <a:ext cx="5183188" cy="286232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wrap="square">
            <a:spAutoFit/>
          </a:bodyPr>
          <a:lstStyle/>
          <a:p>
            <a:pPr marL="0" indent="0">
              <a:buNone/>
            </a:pPr>
            <a:r>
              <a:rPr lang="en-US" sz="2000" b="0" i="0" dirty="0">
                <a:solidFill>
                  <a:srgbClr val="0000CD"/>
                </a:solidFill>
                <a:effectLst/>
                <a:latin typeface="Consolas" panose="020B0609020204030204" pitchFamily="49" charset="0"/>
              </a:rPr>
              <a:t>&lt;</a:t>
            </a:r>
            <a:r>
              <a:rPr lang="en-US" sz="2000" b="0" i="0" dirty="0">
                <a:solidFill>
                  <a:srgbClr val="A52A2A"/>
                </a:solidFill>
                <a:effectLst/>
                <a:latin typeface="Consolas" panose="020B0609020204030204" pitchFamily="49" charset="0"/>
              </a:rPr>
              <a:t>!DOCTYPE</a:t>
            </a:r>
            <a:r>
              <a:rPr lang="en-US" sz="2000" b="0" i="0" dirty="0">
                <a:solidFill>
                  <a:srgbClr val="FF0000"/>
                </a:solidFill>
                <a:effectLst/>
                <a:latin typeface="Consolas" panose="020B0609020204030204" pitchFamily="49" charset="0"/>
              </a:rPr>
              <a:t> html</a:t>
            </a:r>
            <a:r>
              <a:rPr lang="en-US" sz="2000" b="0" i="0" dirty="0">
                <a:solidFill>
                  <a:srgbClr val="0000CD"/>
                </a:solidFill>
                <a:effectLst/>
                <a:latin typeface="Consolas" panose="020B0609020204030204" pitchFamily="49" charset="0"/>
              </a:rPr>
              <a:t>&gt;</a:t>
            </a:r>
            <a:br>
              <a:rPr lang="en-US" sz="2000" dirty="0"/>
            </a:br>
            <a:r>
              <a:rPr lang="en-US" sz="2000" b="0" i="0" dirty="0">
                <a:solidFill>
                  <a:srgbClr val="0000CD"/>
                </a:solidFill>
                <a:effectLst/>
                <a:latin typeface="Consolas" panose="020B0609020204030204" pitchFamily="49" charset="0"/>
              </a:rPr>
              <a:t>&lt;</a:t>
            </a:r>
            <a:r>
              <a:rPr lang="en-US" sz="2000" b="0" i="0" dirty="0">
                <a:solidFill>
                  <a:srgbClr val="A52A2A"/>
                </a:solidFill>
                <a:effectLst/>
                <a:latin typeface="Consolas" panose="020B0609020204030204" pitchFamily="49" charset="0"/>
              </a:rPr>
              <a:t>html</a:t>
            </a:r>
            <a:r>
              <a:rPr lang="en-US" sz="2000" b="0" i="0" dirty="0">
                <a:solidFill>
                  <a:srgbClr val="0000CD"/>
                </a:solidFill>
                <a:effectLst/>
                <a:latin typeface="Consolas" panose="020B0609020204030204" pitchFamily="49" charset="0"/>
              </a:rPr>
              <a:t>&gt;</a:t>
            </a:r>
            <a:br>
              <a:rPr lang="en-US" sz="2000" dirty="0"/>
            </a:br>
            <a:r>
              <a:rPr lang="en-US" sz="2000" b="0" i="0" dirty="0">
                <a:solidFill>
                  <a:srgbClr val="0000CD"/>
                </a:solidFill>
                <a:effectLst/>
                <a:latin typeface="Consolas" panose="020B0609020204030204" pitchFamily="49" charset="0"/>
              </a:rPr>
              <a:t>&lt;</a:t>
            </a:r>
            <a:r>
              <a:rPr lang="en-US" sz="2000" b="0" i="0" dirty="0">
                <a:solidFill>
                  <a:srgbClr val="A52A2A"/>
                </a:solidFill>
                <a:effectLst/>
                <a:latin typeface="Consolas" panose="020B0609020204030204" pitchFamily="49" charset="0"/>
              </a:rPr>
              <a:t>head</a:t>
            </a:r>
            <a:r>
              <a:rPr lang="en-US" sz="2000" b="0" i="0" dirty="0">
                <a:solidFill>
                  <a:srgbClr val="0000CD"/>
                </a:solidFill>
                <a:effectLst/>
                <a:latin typeface="Consolas" panose="020B0609020204030204" pitchFamily="49" charset="0"/>
              </a:rPr>
              <a:t>&gt;</a:t>
            </a:r>
            <a:br>
              <a:rPr lang="en-US" sz="2000" dirty="0"/>
            </a:br>
            <a:r>
              <a:rPr lang="en-US" sz="2000" b="0" i="0" dirty="0">
                <a:solidFill>
                  <a:srgbClr val="0000CD"/>
                </a:solidFill>
                <a:effectLst/>
                <a:latin typeface="Consolas" panose="020B0609020204030204" pitchFamily="49" charset="0"/>
              </a:rPr>
              <a:t>&lt;</a:t>
            </a:r>
            <a:r>
              <a:rPr lang="en-US" sz="2000" b="0" i="0" dirty="0">
                <a:solidFill>
                  <a:srgbClr val="A52A2A"/>
                </a:solidFill>
                <a:effectLst/>
                <a:latin typeface="Consolas" panose="020B0609020204030204" pitchFamily="49" charset="0"/>
              </a:rPr>
              <a:t>title</a:t>
            </a:r>
            <a:r>
              <a:rPr lang="en-US" sz="2000" b="0" i="0" dirty="0">
                <a:solidFill>
                  <a:srgbClr val="0000CD"/>
                </a:solidFill>
                <a:effectLst/>
                <a:latin typeface="Consolas" panose="020B0609020204030204" pitchFamily="49" charset="0"/>
              </a:rPr>
              <a:t>&gt;</a:t>
            </a:r>
            <a:r>
              <a:rPr lang="en-US" sz="2000" b="0" i="0" dirty="0">
                <a:solidFill>
                  <a:srgbClr val="000000"/>
                </a:solidFill>
                <a:effectLst/>
                <a:latin typeface="Consolas" panose="020B0609020204030204" pitchFamily="49" charset="0"/>
              </a:rPr>
              <a:t>Page Title</a:t>
            </a:r>
            <a:r>
              <a:rPr lang="en-US" sz="2000" b="0" i="0" dirty="0">
                <a:solidFill>
                  <a:srgbClr val="0000CD"/>
                </a:solidFill>
                <a:effectLst/>
                <a:latin typeface="Consolas" panose="020B0609020204030204" pitchFamily="49" charset="0"/>
              </a:rPr>
              <a:t>&lt;</a:t>
            </a:r>
            <a:r>
              <a:rPr lang="en-US" sz="2000" b="0" i="0" dirty="0">
                <a:solidFill>
                  <a:srgbClr val="A52A2A"/>
                </a:solidFill>
                <a:effectLst/>
                <a:latin typeface="Consolas" panose="020B0609020204030204" pitchFamily="49" charset="0"/>
              </a:rPr>
              <a:t>/title</a:t>
            </a:r>
            <a:r>
              <a:rPr lang="en-US" sz="2000" b="0" i="0" dirty="0">
                <a:solidFill>
                  <a:srgbClr val="0000CD"/>
                </a:solidFill>
                <a:effectLst/>
                <a:latin typeface="Consolas" panose="020B0609020204030204" pitchFamily="49" charset="0"/>
              </a:rPr>
              <a:t>&gt;</a:t>
            </a:r>
            <a:br>
              <a:rPr lang="en-US" sz="2000" dirty="0"/>
            </a:br>
            <a:r>
              <a:rPr lang="en-US" sz="2000" b="0" i="0" dirty="0">
                <a:solidFill>
                  <a:srgbClr val="0000CD"/>
                </a:solidFill>
                <a:effectLst/>
                <a:latin typeface="Consolas" panose="020B0609020204030204" pitchFamily="49" charset="0"/>
              </a:rPr>
              <a:t>&lt;</a:t>
            </a:r>
            <a:r>
              <a:rPr lang="en-US" sz="2000" b="0" i="0" dirty="0">
                <a:solidFill>
                  <a:srgbClr val="A52A2A"/>
                </a:solidFill>
                <a:effectLst/>
                <a:latin typeface="Consolas" panose="020B0609020204030204" pitchFamily="49" charset="0"/>
              </a:rPr>
              <a:t>/head</a:t>
            </a:r>
            <a:r>
              <a:rPr lang="en-US" sz="2000" b="0" i="0" dirty="0">
                <a:solidFill>
                  <a:srgbClr val="0000CD"/>
                </a:solidFill>
                <a:effectLst/>
                <a:latin typeface="Consolas" panose="020B0609020204030204" pitchFamily="49" charset="0"/>
              </a:rPr>
              <a:t>&gt;</a:t>
            </a:r>
            <a:br>
              <a:rPr lang="en-US" sz="2000" dirty="0"/>
            </a:br>
            <a:r>
              <a:rPr lang="en-US" sz="2000" b="0" i="0" dirty="0">
                <a:solidFill>
                  <a:srgbClr val="0000CD"/>
                </a:solidFill>
                <a:effectLst/>
                <a:latin typeface="Consolas" panose="020B0609020204030204" pitchFamily="49" charset="0"/>
              </a:rPr>
              <a:t>&lt;</a:t>
            </a:r>
            <a:r>
              <a:rPr lang="en-US" sz="2000" b="0" i="0" dirty="0">
                <a:solidFill>
                  <a:srgbClr val="A52A2A"/>
                </a:solidFill>
                <a:effectLst/>
                <a:latin typeface="Consolas" panose="020B0609020204030204" pitchFamily="49" charset="0"/>
              </a:rPr>
              <a:t>body</a:t>
            </a:r>
            <a:r>
              <a:rPr lang="en-US" sz="2000" b="0" i="0" dirty="0">
                <a:solidFill>
                  <a:srgbClr val="0000CD"/>
                </a:solidFill>
                <a:effectLst/>
                <a:latin typeface="Consolas" panose="020B0609020204030204" pitchFamily="49" charset="0"/>
              </a:rPr>
              <a:t>&gt;</a:t>
            </a:r>
            <a:br>
              <a:rPr lang="en-US" sz="2000" dirty="0"/>
            </a:br>
            <a:r>
              <a:rPr lang="en-US" sz="2000" b="0" i="0" dirty="0">
                <a:solidFill>
                  <a:srgbClr val="0000CD"/>
                </a:solidFill>
                <a:effectLst/>
                <a:latin typeface="Consolas" panose="020B0609020204030204" pitchFamily="49" charset="0"/>
              </a:rPr>
              <a:t>&lt;</a:t>
            </a:r>
            <a:r>
              <a:rPr lang="en-US" sz="2000" b="0" i="0" dirty="0">
                <a:solidFill>
                  <a:srgbClr val="A52A2A"/>
                </a:solidFill>
                <a:effectLst/>
                <a:latin typeface="Consolas" panose="020B0609020204030204" pitchFamily="49" charset="0"/>
              </a:rPr>
              <a:t>h1</a:t>
            </a:r>
            <a:r>
              <a:rPr lang="en-US" sz="2000" b="0" i="0" dirty="0">
                <a:solidFill>
                  <a:srgbClr val="0000CD"/>
                </a:solidFill>
                <a:effectLst/>
                <a:latin typeface="Consolas" panose="020B0609020204030204" pitchFamily="49" charset="0"/>
              </a:rPr>
              <a:t>&gt;</a:t>
            </a:r>
            <a:r>
              <a:rPr lang="en-US" sz="2000" b="0" i="0" dirty="0">
                <a:solidFill>
                  <a:srgbClr val="000000"/>
                </a:solidFill>
                <a:effectLst/>
                <a:latin typeface="Consolas" panose="020B0609020204030204" pitchFamily="49" charset="0"/>
              </a:rPr>
              <a:t>My First Heading</a:t>
            </a:r>
            <a:r>
              <a:rPr lang="en-US" sz="2000" b="0" i="0" dirty="0">
                <a:solidFill>
                  <a:srgbClr val="0000CD"/>
                </a:solidFill>
                <a:effectLst/>
                <a:latin typeface="Consolas" panose="020B0609020204030204" pitchFamily="49" charset="0"/>
              </a:rPr>
              <a:t>&lt;</a:t>
            </a:r>
            <a:r>
              <a:rPr lang="en-US" sz="2000" b="0" i="0" dirty="0">
                <a:solidFill>
                  <a:srgbClr val="A52A2A"/>
                </a:solidFill>
                <a:effectLst/>
                <a:latin typeface="Consolas" panose="020B0609020204030204" pitchFamily="49" charset="0"/>
              </a:rPr>
              <a:t>/h1</a:t>
            </a:r>
            <a:r>
              <a:rPr lang="en-US" sz="2000" b="0" i="0" dirty="0">
                <a:solidFill>
                  <a:srgbClr val="0000CD"/>
                </a:solidFill>
                <a:effectLst/>
                <a:latin typeface="Consolas" panose="020B0609020204030204" pitchFamily="49" charset="0"/>
              </a:rPr>
              <a:t>&gt;</a:t>
            </a:r>
            <a:br>
              <a:rPr lang="en-US" sz="2000" dirty="0"/>
            </a:br>
            <a:r>
              <a:rPr lang="en-US" sz="2000" b="0" i="0" dirty="0">
                <a:solidFill>
                  <a:srgbClr val="0000CD"/>
                </a:solidFill>
                <a:effectLst/>
                <a:latin typeface="Consolas" panose="020B0609020204030204" pitchFamily="49" charset="0"/>
              </a:rPr>
              <a:t>&lt;</a:t>
            </a:r>
            <a:r>
              <a:rPr lang="en-US" sz="2000" b="0" i="0" dirty="0">
                <a:solidFill>
                  <a:srgbClr val="A52A2A"/>
                </a:solidFill>
                <a:effectLst/>
                <a:latin typeface="Consolas" panose="020B0609020204030204" pitchFamily="49" charset="0"/>
              </a:rPr>
              <a:t>p</a:t>
            </a:r>
            <a:r>
              <a:rPr lang="en-US" sz="2000" b="0" i="0" dirty="0">
                <a:solidFill>
                  <a:srgbClr val="0000CD"/>
                </a:solidFill>
                <a:effectLst/>
                <a:latin typeface="Consolas" panose="020B0609020204030204" pitchFamily="49" charset="0"/>
              </a:rPr>
              <a:t>&gt;</a:t>
            </a:r>
            <a:r>
              <a:rPr lang="en-US" sz="2000" b="0" i="0" dirty="0">
                <a:solidFill>
                  <a:srgbClr val="000000"/>
                </a:solidFill>
                <a:effectLst/>
                <a:latin typeface="Consolas" panose="020B0609020204030204" pitchFamily="49" charset="0"/>
              </a:rPr>
              <a:t>My first paragraph.</a:t>
            </a:r>
            <a:r>
              <a:rPr lang="en-US" sz="2000" b="0" i="0" dirty="0">
                <a:solidFill>
                  <a:srgbClr val="0000CD"/>
                </a:solidFill>
                <a:effectLst/>
                <a:latin typeface="Consolas" panose="020B0609020204030204" pitchFamily="49" charset="0"/>
              </a:rPr>
              <a:t>&lt;</a:t>
            </a:r>
            <a:r>
              <a:rPr lang="en-US" sz="2000" b="0" i="0" dirty="0">
                <a:solidFill>
                  <a:srgbClr val="A52A2A"/>
                </a:solidFill>
                <a:effectLst/>
                <a:latin typeface="Consolas" panose="020B0609020204030204" pitchFamily="49" charset="0"/>
              </a:rPr>
              <a:t>/p</a:t>
            </a:r>
            <a:r>
              <a:rPr lang="en-US" sz="2000" b="0" i="0" dirty="0">
                <a:solidFill>
                  <a:srgbClr val="0000CD"/>
                </a:solidFill>
                <a:effectLst/>
                <a:latin typeface="Consolas" panose="020B0609020204030204" pitchFamily="49" charset="0"/>
              </a:rPr>
              <a:t>&gt;</a:t>
            </a:r>
            <a:br>
              <a:rPr lang="en-US" sz="2000" dirty="0"/>
            </a:br>
            <a:r>
              <a:rPr lang="en-US" sz="2000" b="0" i="0" dirty="0">
                <a:solidFill>
                  <a:srgbClr val="0000CD"/>
                </a:solidFill>
                <a:effectLst/>
                <a:latin typeface="Consolas" panose="020B0609020204030204" pitchFamily="49" charset="0"/>
              </a:rPr>
              <a:t>&lt;</a:t>
            </a:r>
            <a:r>
              <a:rPr lang="en-US" sz="2000" b="0" i="0" dirty="0">
                <a:solidFill>
                  <a:srgbClr val="A52A2A"/>
                </a:solidFill>
                <a:effectLst/>
                <a:latin typeface="Consolas" panose="020B0609020204030204" pitchFamily="49" charset="0"/>
              </a:rPr>
              <a:t>/body</a:t>
            </a:r>
            <a:r>
              <a:rPr lang="en-US" sz="2000" b="0" i="0" dirty="0">
                <a:solidFill>
                  <a:srgbClr val="0000CD"/>
                </a:solidFill>
                <a:effectLst/>
                <a:latin typeface="Consolas" panose="020B0609020204030204" pitchFamily="49" charset="0"/>
              </a:rPr>
              <a:t>&gt;</a:t>
            </a:r>
            <a:br>
              <a:rPr lang="en-US" sz="2000" dirty="0"/>
            </a:br>
            <a:r>
              <a:rPr lang="en-US" sz="2000" b="0" i="0" dirty="0">
                <a:solidFill>
                  <a:srgbClr val="0000CD"/>
                </a:solidFill>
                <a:effectLst/>
                <a:latin typeface="Consolas" panose="020B0609020204030204" pitchFamily="49" charset="0"/>
              </a:rPr>
              <a:t>&lt;</a:t>
            </a:r>
            <a:r>
              <a:rPr lang="en-US" sz="2000" b="0" i="0" dirty="0">
                <a:solidFill>
                  <a:srgbClr val="A52A2A"/>
                </a:solidFill>
                <a:effectLst/>
                <a:latin typeface="Consolas" panose="020B0609020204030204" pitchFamily="49" charset="0"/>
              </a:rPr>
              <a:t>/html</a:t>
            </a:r>
            <a:r>
              <a:rPr lang="en-US" sz="2000" b="0" i="0" dirty="0">
                <a:solidFill>
                  <a:srgbClr val="0000CD"/>
                </a:solidFill>
                <a:effectLst/>
                <a:latin typeface="Consolas" panose="020B0609020204030204" pitchFamily="49" charset="0"/>
              </a:rPr>
              <a:t>&gt;</a:t>
            </a:r>
            <a:endParaRPr lang="en-IN" sz="20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000000"/>
                </a:solidFill>
                <a:effectLst/>
                <a:latin typeface="Segoe UI" panose="020B0502040204020203" pitchFamily="34" charset="0"/>
              </a:rPr>
              <a:t>HTML </a:t>
            </a:r>
            <a:r>
              <a:rPr lang="en-IN" b="0" i="0" dirty="0" err="1">
                <a:solidFill>
                  <a:srgbClr val="000000"/>
                </a:solidFill>
                <a:effectLst/>
                <a:latin typeface="Segoe UI" panose="020B0502040204020203" pitchFamily="34" charset="0"/>
              </a:rPr>
              <a:t>Colors</a:t>
            </a:r>
            <a:r>
              <a:rPr lang="en-IN" b="0" i="0" dirty="0">
                <a:solidFill>
                  <a:srgbClr val="000000"/>
                </a:solidFill>
                <a:effectLst/>
                <a:latin typeface="Segoe UI" panose="020B0502040204020203" pitchFamily="34" charset="0"/>
              </a:rPr>
              <a:t> : HEX </a:t>
            </a:r>
            <a:endParaRPr lang="en-IN" dirty="0"/>
          </a:p>
        </p:txBody>
      </p:sp>
      <p:sp>
        <p:nvSpPr>
          <p:cNvPr id="3" name="Content Placeholder 2"/>
          <p:cNvSpPr>
            <a:spLocks noGrp="1"/>
          </p:cNvSpPr>
          <p:nvPr>
            <p:ph idx="1"/>
          </p:nvPr>
        </p:nvSpPr>
        <p:spPr/>
        <p:txBody>
          <a:bodyPr>
            <a:normAutofit/>
          </a:bodyPr>
          <a:lstStyle/>
          <a:p>
            <a:r>
              <a:rPr lang="en-IN" b="0" i="0" dirty="0">
                <a:solidFill>
                  <a:srgbClr val="000000"/>
                </a:solidFill>
                <a:effectLst/>
                <a:latin typeface="Segoe UI" panose="020B0502040204020203" pitchFamily="34" charset="0"/>
              </a:rPr>
              <a:t>HEX </a:t>
            </a:r>
            <a:r>
              <a:rPr lang="en-IN" b="0" i="0" dirty="0" err="1">
                <a:solidFill>
                  <a:srgbClr val="000000"/>
                </a:solidFill>
                <a:effectLst/>
                <a:latin typeface="Segoe UI" panose="020B0502040204020203" pitchFamily="34" charset="0"/>
              </a:rPr>
              <a:t>Color</a:t>
            </a:r>
            <a:r>
              <a:rPr lang="en-IN" b="0" i="0" dirty="0">
                <a:solidFill>
                  <a:srgbClr val="000000"/>
                </a:solidFill>
                <a:effectLst/>
                <a:latin typeface="Segoe UI" panose="020B0502040204020203" pitchFamily="34" charset="0"/>
              </a:rPr>
              <a:t> Values</a:t>
            </a:r>
            <a:endParaRPr lang="en-IN" b="0" i="0" dirty="0">
              <a:solidFill>
                <a:srgbClr val="000000"/>
              </a:solidFill>
              <a:effectLst/>
              <a:latin typeface="Segoe UI" panose="020B0502040204020203" pitchFamily="34" charset="0"/>
            </a:endParaRPr>
          </a:p>
          <a:p>
            <a:pPr lvl="1"/>
            <a:r>
              <a:rPr lang="en-US" dirty="0"/>
              <a:t>In HTML, a color can be specified using a hexadecimal value in the form:</a:t>
            </a:r>
            <a:endParaRPr lang="en-US" dirty="0"/>
          </a:p>
          <a:p>
            <a:pPr lvl="1"/>
            <a:r>
              <a:rPr lang="en-US" dirty="0"/>
              <a:t>#rrggbb</a:t>
            </a:r>
            <a:endParaRPr lang="en-US" dirty="0"/>
          </a:p>
          <a:p>
            <a:pPr lvl="1"/>
            <a:r>
              <a:rPr lang="en-US" dirty="0"/>
              <a:t>Where </a:t>
            </a:r>
            <a:r>
              <a:rPr lang="en-US" dirty="0" err="1"/>
              <a:t>rr</a:t>
            </a:r>
            <a:r>
              <a:rPr lang="en-US" dirty="0"/>
              <a:t> (red), gg (green) and bb (blue) are hexadecimal values between 00 and ff (same as decimal 0-255).</a:t>
            </a:r>
            <a:endParaRPr lang="en-US" dirty="0"/>
          </a:p>
          <a:p>
            <a:pPr lvl="1"/>
            <a:r>
              <a:rPr lang="en-US" dirty="0"/>
              <a:t>For example, #ff0000 is displayed as red, because red is set to its highest value (ff), and the other two (green and blue) are set to 00.</a:t>
            </a:r>
            <a:endParaRPr lang="en-US" dirty="0"/>
          </a:p>
          <a:p>
            <a:pPr lvl="1"/>
            <a:r>
              <a:rPr lang="en-US" dirty="0"/>
              <a:t>Another example, #00ff00 is displayed as green, because green is set to its highest value (ff), and the other two (red and blue) are set to 00.</a:t>
            </a:r>
            <a:endParaRPr lang="en-US" dirty="0"/>
          </a:p>
          <a:p>
            <a:pPr lvl="1"/>
            <a:r>
              <a:rPr lang="en-US" dirty="0"/>
              <a:t>To display black, set all color parameters to 00, like this: #000000.</a:t>
            </a:r>
            <a:endParaRPr lang="en-US" dirty="0"/>
          </a:p>
          <a:p>
            <a:pPr lvl="1"/>
            <a:r>
              <a:rPr lang="en-US" dirty="0"/>
              <a:t>To display white, set all color parameters to ff, like this: #ffffff.</a:t>
            </a:r>
            <a:endParaRPr lang="en-IN" dirty="0"/>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000000"/>
                </a:solidFill>
                <a:effectLst/>
                <a:latin typeface="Segoe UI" panose="020B0502040204020203" pitchFamily="34" charset="0"/>
              </a:rPr>
              <a:t>HTML </a:t>
            </a:r>
            <a:r>
              <a:rPr lang="en-IN" b="0" i="0" dirty="0" err="1">
                <a:solidFill>
                  <a:srgbClr val="000000"/>
                </a:solidFill>
                <a:effectLst/>
                <a:latin typeface="Segoe UI" panose="020B0502040204020203" pitchFamily="34" charset="0"/>
              </a:rPr>
              <a:t>Colors</a:t>
            </a:r>
            <a:r>
              <a:rPr lang="en-IN" b="0" i="0" dirty="0">
                <a:solidFill>
                  <a:srgbClr val="000000"/>
                </a:solidFill>
                <a:effectLst/>
                <a:latin typeface="Segoe UI" panose="020B0502040204020203" pitchFamily="34" charset="0"/>
              </a:rPr>
              <a:t> : HEX </a:t>
            </a:r>
            <a:endParaRPr lang="en-IN" dirty="0"/>
          </a:p>
        </p:txBody>
      </p:sp>
      <p:sp>
        <p:nvSpPr>
          <p:cNvPr id="5" name="TextBox 4"/>
          <p:cNvSpPr txBox="1"/>
          <p:nvPr/>
        </p:nvSpPr>
        <p:spPr>
          <a:xfrm>
            <a:off x="838200" y="1886401"/>
            <a:ext cx="6644780" cy="3693319"/>
          </a:xfrm>
          <a:prstGeom prst="rect">
            <a:avLst/>
          </a:prstGeom>
          <a:noFill/>
          <a:ln>
            <a:solidFill>
              <a:schemeClr val="accent1"/>
            </a:solidFill>
          </a:ln>
        </p:spPr>
        <p:txBody>
          <a:bodyPr wrap="square">
            <a:spAutoFit/>
          </a:bodyPr>
          <a:lstStyle/>
          <a:p>
            <a:r>
              <a:rPr lang="en-IN" dirty="0">
                <a:latin typeface="Consolas" panose="020B0609020204030204" pitchFamily="49" charset="0"/>
              </a:rPr>
              <a:t>&lt;!DOCTYPE html&gt;</a:t>
            </a:r>
            <a:endParaRPr lang="en-IN" dirty="0">
              <a:latin typeface="Consolas" panose="020B0609020204030204" pitchFamily="49" charset="0"/>
            </a:endParaRPr>
          </a:p>
          <a:p>
            <a:r>
              <a:rPr lang="en-IN" dirty="0">
                <a:latin typeface="Consolas" panose="020B0609020204030204" pitchFamily="49" charset="0"/>
              </a:rPr>
              <a:t>&lt;html&gt;</a:t>
            </a:r>
            <a:endParaRPr lang="en-IN" dirty="0">
              <a:latin typeface="Consolas" panose="020B0609020204030204" pitchFamily="49" charset="0"/>
            </a:endParaRPr>
          </a:p>
          <a:p>
            <a:r>
              <a:rPr lang="en-IN" dirty="0">
                <a:latin typeface="Consolas" panose="020B0609020204030204" pitchFamily="49" charset="0"/>
              </a:rPr>
              <a:t>&lt;body&gt;</a:t>
            </a:r>
            <a:endParaRPr lang="en-IN" dirty="0">
              <a:latin typeface="Consolas" panose="020B0609020204030204" pitchFamily="49" charset="0"/>
            </a:endParaRPr>
          </a:p>
          <a:p>
            <a:endParaRPr lang="en-IN" dirty="0">
              <a:latin typeface="Consolas" panose="020B0609020204030204" pitchFamily="49" charset="0"/>
            </a:endParaRPr>
          </a:p>
          <a:p>
            <a:r>
              <a:rPr lang="en-IN" dirty="0">
                <a:latin typeface="Consolas" panose="020B0609020204030204" pitchFamily="49" charset="0"/>
              </a:rPr>
              <a:t>&lt;h1 style="background-</a:t>
            </a:r>
            <a:r>
              <a:rPr lang="en-IN" dirty="0" err="1">
                <a:latin typeface="Consolas" panose="020B0609020204030204" pitchFamily="49" charset="0"/>
              </a:rPr>
              <a:t>color</a:t>
            </a:r>
            <a:r>
              <a:rPr lang="en-IN" dirty="0">
                <a:latin typeface="Consolas" panose="020B0609020204030204" pitchFamily="49" charset="0"/>
              </a:rPr>
              <a:t>:#ff0000;"&gt;#ff0000&lt;/h1&gt;</a:t>
            </a:r>
            <a:endParaRPr lang="en-IN" dirty="0">
              <a:latin typeface="Consolas" panose="020B0609020204030204" pitchFamily="49" charset="0"/>
            </a:endParaRPr>
          </a:p>
          <a:p>
            <a:r>
              <a:rPr lang="en-IN" dirty="0">
                <a:latin typeface="Consolas" panose="020B0609020204030204" pitchFamily="49" charset="0"/>
              </a:rPr>
              <a:t>&lt;h1 style="background-</a:t>
            </a:r>
            <a:r>
              <a:rPr lang="en-IN" dirty="0" err="1">
                <a:latin typeface="Consolas" panose="020B0609020204030204" pitchFamily="49" charset="0"/>
              </a:rPr>
              <a:t>color</a:t>
            </a:r>
            <a:r>
              <a:rPr lang="en-IN" dirty="0">
                <a:latin typeface="Consolas" panose="020B0609020204030204" pitchFamily="49" charset="0"/>
              </a:rPr>
              <a:t>:#0000ff;"&gt;#0000ff&lt;/h1&gt;</a:t>
            </a:r>
            <a:endParaRPr lang="en-IN" dirty="0">
              <a:latin typeface="Consolas" panose="020B0609020204030204" pitchFamily="49" charset="0"/>
            </a:endParaRPr>
          </a:p>
          <a:p>
            <a:r>
              <a:rPr lang="en-IN" dirty="0">
                <a:latin typeface="Consolas" panose="020B0609020204030204" pitchFamily="49" charset="0"/>
              </a:rPr>
              <a:t>&lt;h1 style="background-</a:t>
            </a:r>
            <a:r>
              <a:rPr lang="en-IN" dirty="0" err="1">
                <a:latin typeface="Consolas" panose="020B0609020204030204" pitchFamily="49" charset="0"/>
              </a:rPr>
              <a:t>color</a:t>
            </a:r>
            <a:r>
              <a:rPr lang="en-IN" dirty="0">
                <a:latin typeface="Consolas" panose="020B0609020204030204" pitchFamily="49" charset="0"/>
              </a:rPr>
              <a:t>:#3cb371;"&gt;#3cb371&lt;/h1&gt;</a:t>
            </a:r>
            <a:endParaRPr lang="en-IN" dirty="0">
              <a:latin typeface="Consolas" panose="020B0609020204030204" pitchFamily="49" charset="0"/>
            </a:endParaRPr>
          </a:p>
          <a:p>
            <a:r>
              <a:rPr lang="en-IN" dirty="0">
                <a:latin typeface="Consolas" panose="020B0609020204030204" pitchFamily="49" charset="0"/>
              </a:rPr>
              <a:t>&lt;h1 style="background-</a:t>
            </a:r>
            <a:r>
              <a:rPr lang="en-IN" dirty="0" err="1">
                <a:latin typeface="Consolas" panose="020B0609020204030204" pitchFamily="49" charset="0"/>
              </a:rPr>
              <a:t>color</a:t>
            </a:r>
            <a:r>
              <a:rPr lang="en-IN" dirty="0">
                <a:latin typeface="Consolas" panose="020B0609020204030204" pitchFamily="49" charset="0"/>
              </a:rPr>
              <a:t>:#ee82ee;"&gt;#ee82ee&lt;/h1&gt;</a:t>
            </a:r>
            <a:endParaRPr lang="en-IN" dirty="0">
              <a:latin typeface="Consolas" panose="020B0609020204030204" pitchFamily="49" charset="0"/>
            </a:endParaRPr>
          </a:p>
          <a:p>
            <a:r>
              <a:rPr lang="en-IN" dirty="0">
                <a:latin typeface="Consolas" panose="020B0609020204030204" pitchFamily="49" charset="0"/>
              </a:rPr>
              <a:t>&lt;h1 style="background-</a:t>
            </a:r>
            <a:r>
              <a:rPr lang="en-IN" dirty="0" err="1">
                <a:latin typeface="Consolas" panose="020B0609020204030204" pitchFamily="49" charset="0"/>
              </a:rPr>
              <a:t>color</a:t>
            </a:r>
            <a:r>
              <a:rPr lang="en-IN" dirty="0">
                <a:latin typeface="Consolas" panose="020B0609020204030204" pitchFamily="49" charset="0"/>
              </a:rPr>
              <a:t>:#ffa500;"&gt;#ffa500&lt;/h1&gt;</a:t>
            </a:r>
            <a:endParaRPr lang="en-IN" dirty="0">
              <a:latin typeface="Consolas" panose="020B0609020204030204" pitchFamily="49" charset="0"/>
            </a:endParaRPr>
          </a:p>
          <a:p>
            <a:r>
              <a:rPr lang="en-IN" dirty="0">
                <a:latin typeface="Consolas" panose="020B0609020204030204" pitchFamily="49" charset="0"/>
              </a:rPr>
              <a:t>&lt;h1 style="background-</a:t>
            </a:r>
            <a:r>
              <a:rPr lang="en-IN" dirty="0" err="1">
                <a:latin typeface="Consolas" panose="020B0609020204030204" pitchFamily="49" charset="0"/>
              </a:rPr>
              <a:t>color</a:t>
            </a:r>
            <a:r>
              <a:rPr lang="en-IN" dirty="0">
                <a:latin typeface="Consolas" panose="020B0609020204030204" pitchFamily="49" charset="0"/>
              </a:rPr>
              <a:t>:#6a5acd;"&gt;#6a5acd&lt;/h1&gt;</a:t>
            </a:r>
            <a:endParaRPr lang="en-IN" dirty="0">
              <a:latin typeface="Consolas" panose="020B0609020204030204" pitchFamily="49" charset="0"/>
            </a:endParaRPr>
          </a:p>
          <a:p>
            <a:endParaRPr lang="en-IN" dirty="0">
              <a:latin typeface="Consolas" panose="020B0609020204030204" pitchFamily="49" charset="0"/>
            </a:endParaRPr>
          </a:p>
          <a:p>
            <a:r>
              <a:rPr lang="en-IN" dirty="0">
                <a:latin typeface="Consolas" panose="020B0609020204030204" pitchFamily="49" charset="0"/>
              </a:rPr>
              <a:t>&lt;/body&gt;</a:t>
            </a:r>
            <a:endParaRPr lang="en-IN" dirty="0">
              <a:latin typeface="Consolas" panose="020B0609020204030204" pitchFamily="49" charset="0"/>
            </a:endParaRPr>
          </a:p>
          <a:p>
            <a:r>
              <a:rPr lang="en-IN" dirty="0">
                <a:latin typeface="Consolas" panose="020B0609020204030204" pitchFamily="49" charset="0"/>
              </a:rPr>
              <a:t>&lt;/html&gt;</a:t>
            </a:r>
            <a:endParaRPr lang="en-IN" dirty="0">
              <a:latin typeface="Consolas" panose="020B0609020204030204" pitchFamily="49" charset="0"/>
            </a:endParaRP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latin typeface="Segoe UI" panose="020B0502040204020203" pitchFamily="34" charset="0"/>
              </a:rPr>
              <a:t>HTML Links</a:t>
            </a:r>
            <a:endParaRPr lang="en-IN" dirty="0">
              <a:solidFill>
                <a:srgbClr val="000000"/>
              </a:solidFill>
              <a:latin typeface="Segoe UI" panose="020B0502040204020203" pitchFamily="34" charset="0"/>
            </a:endParaRPr>
          </a:p>
        </p:txBody>
      </p:sp>
      <p:sp>
        <p:nvSpPr>
          <p:cNvPr id="3" name="Content Placeholder 2"/>
          <p:cNvSpPr>
            <a:spLocks noGrp="1"/>
          </p:cNvSpPr>
          <p:nvPr>
            <p:ph idx="1"/>
          </p:nvPr>
        </p:nvSpPr>
        <p:spPr>
          <a:xfrm>
            <a:off x="838200" y="1825625"/>
            <a:ext cx="10515600" cy="4533230"/>
          </a:xfrm>
        </p:spPr>
        <p:txBody>
          <a:bodyPr/>
          <a:lstStyle/>
          <a:p>
            <a:r>
              <a:rPr lang="en-US" dirty="0"/>
              <a:t>HTML links are defined with the &lt;a&gt; tag.</a:t>
            </a:r>
            <a:endParaRPr lang="en-US" dirty="0"/>
          </a:p>
          <a:p>
            <a:endParaRPr lang="en-US" dirty="0"/>
          </a:p>
          <a:p>
            <a:r>
              <a:rPr lang="en-US" dirty="0"/>
              <a:t>By default, links will appear as follows in all browsers:</a:t>
            </a:r>
            <a:endParaRPr lang="en-US" dirty="0"/>
          </a:p>
          <a:p>
            <a:pPr lvl="1"/>
            <a:r>
              <a:rPr lang="en-US" dirty="0"/>
              <a:t>An unvisited link is underlined and blue</a:t>
            </a:r>
            <a:endParaRPr lang="en-US" dirty="0"/>
          </a:p>
          <a:p>
            <a:pPr lvl="1"/>
            <a:r>
              <a:rPr lang="en-US" dirty="0"/>
              <a:t>A visited link is underlined and purple</a:t>
            </a:r>
            <a:endParaRPr lang="en-US" dirty="0"/>
          </a:p>
          <a:p>
            <a:pPr lvl="1"/>
            <a:r>
              <a:rPr lang="en-US" dirty="0"/>
              <a:t>An active link is underlined and red</a:t>
            </a:r>
            <a:endParaRPr lang="en-US" dirty="0"/>
          </a:p>
          <a:p>
            <a:endParaRPr lang="en-US" dirty="0"/>
          </a:p>
          <a:p>
            <a:endParaRPr lang="en-IN" dirty="0"/>
          </a:p>
        </p:txBody>
      </p:sp>
      <p:sp>
        <p:nvSpPr>
          <p:cNvPr id="6" name="TextBox 5"/>
          <p:cNvSpPr txBox="1"/>
          <p:nvPr/>
        </p:nvSpPr>
        <p:spPr>
          <a:xfrm>
            <a:off x="1763784" y="2332744"/>
            <a:ext cx="8403673" cy="369332"/>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a:t>
            </a:r>
            <a:r>
              <a:rPr lang="en-US" b="0" i="0" dirty="0">
                <a:solidFill>
                  <a:srgbClr val="FF0000"/>
                </a:solidFill>
                <a:effectLst/>
                <a:latin typeface="Consolas" panose="020B0609020204030204" pitchFamily="49" charset="0"/>
              </a:rPr>
              <a:t> </a:t>
            </a:r>
            <a:r>
              <a:rPr lang="en-US" b="0" i="0" dirty="0" err="1">
                <a:solidFill>
                  <a:srgbClr val="FF0000"/>
                </a:solidFill>
                <a:effectLst/>
                <a:latin typeface="Consolas" panose="020B0609020204030204" pitchFamily="49" charset="0"/>
              </a:rPr>
              <a:t>href</a:t>
            </a:r>
            <a:r>
              <a:rPr lang="en-US" b="0" i="0" dirty="0">
                <a:solidFill>
                  <a:srgbClr val="0000CD"/>
                </a:solidFill>
                <a:effectLst/>
                <a:latin typeface="Consolas" panose="020B0609020204030204" pitchFamily="49" charset="0"/>
              </a:rPr>
              <a:t>="https://www.google.com"&gt;</a:t>
            </a:r>
            <a:r>
              <a:rPr lang="en-US" b="0" i="0" dirty="0">
                <a:solidFill>
                  <a:srgbClr val="000000"/>
                </a:solidFill>
                <a:effectLst/>
                <a:latin typeface="Consolas" panose="020B0609020204030204" pitchFamily="49" charset="0"/>
              </a:rPr>
              <a:t>This is a link to google.com</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a:t>
            </a:r>
            <a:r>
              <a:rPr lang="en-US" b="0" i="0" dirty="0">
                <a:solidFill>
                  <a:srgbClr val="0000CD"/>
                </a:solidFill>
                <a:effectLst/>
                <a:latin typeface="Consolas" panose="020B0609020204030204" pitchFamily="49" charset="0"/>
              </a:rPr>
              <a:t>&gt;</a:t>
            </a:r>
            <a:endParaRPr lang="en-I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a:solidFill>
                  <a:srgbClr val="000000"/>
                </a:solidFill>
                <a:effectLst/>
                <a:latin typeface="Segoe UI" panose="020B0502040204020203" pitchFamily="34" charset="0"/>
              </a:rPr>
              <a:t>HTML Links - The target Attribute</a:t>
            </a:r>
            <a:endParaRPr lang="en-IN" dirty="0"/>
          </a:p>
        </p:txBody>
      </p:sp>
      <p:sp>
        <p:nvSpPr>
          <p:cNvPr id="3" name="Content Placeholder 2"/>
          <p:cNvSpPr>
            <a:spLocks noGrp="1"/>
          </p:cNvSpPr>
          <p:nvPr>
            <p:ph idx="1"/>
          </p:nvPr>
        </p:nvSpPr>
        <p:spPr/>
        <p:txBody>
          <a:bodyPr/>
          <a:lstStyle/>
          <a:p>
            <a:r>
              <a:rPr lang="en-US" dirty="0"/>
              <a:t>By default, the linked page will be displayed in the current browser window. To change this, you must specify another target for the link.</a:t>
            </a:r>
            <a:endParaRPr lang="en-US" dirty="0"/>
          </a:p>
          <a:p>
            <a:r>
              <a:rPr lang="en-US" dirty="0"/>
              <a:t>The target attribute specifies where to open the linked document.</a:t>
            </a:r>
            <a:endParaRPr lang="en-US" dirty="0"/>
          </a:p>
          <a:p>
            <a:r>
              <a:rPr lang="en-US" dirty="0"/>
              <a:t>The target attribute can have one of the following values:</a:t>
            </a:r>
            <a:endParaRPr lang="en-US" dirty="0"/>
          </a:p>
          <a:p>
            <a:pPr lvl="1"/>
            <a:r>
              <a:rPr lang="en-US" sz="2200" dirty="0">
                <a:latin typeface="Consolas" panose="020B0609020204030204" pitchFamily="49" charset="0"/>
              </a:rPr>
              <a:t>_self</a:t>
            </a:r>
            <a:r>
              <a:rPr lang="en-US" dirty="0"/>
              <a:t> - Default. Opens the document in the same window/tab as it was clicked</a:t>
            </a:r>
            <a:endParaRPr lang="en-US" dirty="0"/>
          </a:p>
          <a:p>
            <a:pPr lvl="1"/>
            <a:r>
              <a:rPr lang="en-US" sz="2200" dirty="0">
                <a:latin typeface="Consolas" panose="020B0609020204030204" pitchFamily="49" charset="0"/>
              </a:rPr>
              <a:t>_blank</a:t>
            </a:r>
            <a:r>
              <a:rPr lang="en-US" dirty="0"/>
              <a:t> - Opens the document in a new window or tab</a:t>
            </a:r>
            <a:endParaRPr lang="en-US" dirty="0"/>
          </a:p>
          <a:p>
            <a:pPr lvl="1"/>
            <a:r>
              <a:rPr lang="en-US" sz="2200" dirty="0">
                <a:latin typeface="Consolas" panose="020B0609020204030204" pitchFamily="49" charset="0"/>
              </a:rPr>
              <a:t>_parent</a:t>
            </a:r>
            <a:r>
              <a:rPr lang="en-US" dirty="0"/>
              <a:t> - Opens the document in the parent frame</a:t>
            </a:r>
            <a:endParaRPr lang="en-US" dirty="0"/>
          </a:p>
          <a:p>
            <a:pPr lvl="1"/>
            <a:r>
              <a:rPr lang="en-US" sz="2200" dirty="0">
                <a:latin typeface="Consolas" panose="020B0609020204030204" pitchFamily="49" charset="0"/>
              </a:rPr>
              <a:t>_top</a:t>
            </a:r>
            <a:r>
              <a:rPr lang="en-US" dirty="0"/>
              <a:t> - Opens the document in the full body of the window</a:t>
            </a:r>
            <a:endParaRPr lang="en-IN" dirty="0"/>
          </a:p>
        </p:txBody>
      </p:sp>
      <p:sp>
        <p:nvSpPr>
          <p:cNvPr id="7" name="TextBox 6"/>
          <p:cNvSpPr txBox="1"/>
          <p:nvPr/>
        </p:nvSpPr>
        <p:spPr>
          <a:xfrm>
            <a:off x="1184945" y="5733686"/>
            <a:ext cx="9393572" cy="369332"/>
          </a:xfrm>
          <a:prstGeom prst="rect">
            <a:avLst/>
          </a:prstGeom>
          <a:noFill/>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a:t>
            </a:r>
            <a:r>
              <a:rPr lang="en-US" b="0" i="0" dirty="0">
                <a:solidFill>
                  <a:srgbClr val="FF0000"/>
                </a:solidFill>
                <a:effectLst/>
                <a:latin typeface="Consolas" panose="020B0609020204030204" pitchFamily="49" charset="0"/>
              </a:rPr>
              <a:t> </a:t>
            </a:r>
            <a:r>
              <a:rPr lang="en-US" b="0" i="0" dirty="0" err="1">
                <a:solidFill>
                  <a:srgbClr val="FF0000"/>
                </a:solidFill>
                <a:effectLst/>
                <a:latin typeface="Consolas" panose="020B0609020204030204" pitchFamily="49" charset="0"/>
              </a:rPr>
              <a:t>href</a:t>
            </a:r>
            <a:r>
              <a:rPr lang="en-US" b="0" i="0" dirty="0">
                <a:solidFill>
                  <a:srgbClr val="0000CD"/>
                </a:solidFill>
                <a:effectLst/>
                <a:latin typeface="Consolas" panose="020B0609020204030204" pitchFamily="49" charset="0"/>
              </a:rPr>
              <a:t>="https://www.google.com/"</a:t>
            </a:r>
            <a:r>
              <a:rPr lang="en-US" b="0" i="0" dirty="0">
                <a:solidFill>
                  <a:srgbClr val="FF0000"/>
                </a:solidFill>
                <a:effectLst/>
                <a:latin typeface="Consolas" panose="020B0609020204030204" pitchFamily="49" charset="0"/>
              </a:rPr>
              <a:t> target</a:t>
            </a:r>
            <a:r>
              <a:rPr lang="en-US" b="0" i="0" dirty="0">
                <a:solidFill>
                  <a:srgbClr val="0000CD"/>
                </a:solidFill>
                <a:effectLst/>
                <a:latin typeface="Consolas" panose="020B0609020204030204" pitchFamily="49" charset="0"/>
              </a:rPr>
              <a:t>="_blank"&gt;</a:t>
            </a:r>
            <a:r>
              <a:rPr lang="en-US" b="0" i="0" dirty="0">
                <a:solidFill>
                  <a:srgbClr val="000000"/>
                </a:solidFill>
                <a:effectLst/>
                <a:latin typeface="Consolas" panose="020B0609020204030204" pitchFamily="49" charset="0"/>
              </a:rPr>
              <a:t>Visit Google</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a:t>
            </a:r>
            <a:r>
              <a:rPr lang="en-US" b="0" i="0" dirty="0">
                <a:solidFill>
                  <a:srgbClr val="0000CD"/>
                </a:solidFill>
                <a:effectLst/>
                <a:latin typeface="Consolas" panose="020B0609020204030204" pitchFamily="49" charset="0"/>
              </a:rPr>
              <a:t>&gt;</a:t>
            </a:r>
            <a:endParaRPr lang="en-I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0" i="0" dirty="0">
                <a:solidFill>
                  <a:srgbClr val="000000"/>
                </a:solidFill>
                <a:effectLst/>
                <a:latin typeface="Segoe UI" panose="020B0502040204020203" pitchFamily="34" charset="0"/>
              </a:rPr>
              <a:t>HTML Links – Absolute URL vs Relative URL</a:t>
            </a:r>
            <a:endParaRPr lang="en-IN" sz="4000" dirty="0"/>
          </a:p>
        </p:txBody>
      </p:sp>
      <p:sp>
        <p:nvSpPr>
          <p:cNvPr id="3" name="Content Placeholder 2"/>
          <p:cNvSpPr>
            <a:spLocks noGrp="1"/>
          </p:cNvSpPr>
          <p:nvPr>
            <p:ph idx="1"/>
          </p:nvPr>
        </p:nvSpPr>
        <p:spPr/>
        <p:txBody>
          <a:bodyPr/>
          <a:lstStyle/>
          <a:p>
            <a:r>
              <a:rPr lang="en-US" dirty="0"/>
              <a:t>Examples are in previous slide is using an absolute URL (a full web address) in the </a:t>
            </a:r>
            <a:r>
              <a:rPr lang="en-US" dirty="0" err="1"/>
              <a:t>href</a:t>
            </a:r>
            <a:r>
              <a:rPr lang="en-US" dirty="0"/>
              <a:t> attribute.</a:t>
            </a:r>
            <a:endParaRPr lang="en-US" dirty="0"/>
          </a:p>
          <a:p>
            <a:r>
              <a:rPr lang="en-US" dirty="0"/>
              <a:t>A local link (a link to a page within the same website) is specified with a relative URL (without the "https://www" part).</a:t>
            </a:r>
            <a:endParaRPr lang="en-IN" dirty="0"/>
          </a:p>
        </p:txBody>
      </p:sp>
      <p:sp>
        <p:nvSpPr>
          <p:cNvPr id="5" name="TextBox 4"/>
          <p:cNvSpPr txBox="1"/>
          <p:nvPr/>
        </p:nvSpPr>
        <p:spPr>
          <a:xfrm>
            <a:off x="1344685" y="3743193"/>
            <a:ext cx="6792636" cy="2031325"/>
          </a:xfrm>
          <a:prstGeom prst="rect">
            <a:avLst/>
          </a:prstGeom>
          <a:noFill/>
          <a:ln>
            <a:solidFill>
              <a:schemeClr val="accent1"/>
            </a:solidFill>
          </a:ln>
        </p:spPr>
        <p:txBody>
          <a:bodyPr wrap="square">
            <a:spAutoFit/>
          </a:bodyPr>
          <a:lstStyle/>
          <a:p>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h2</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Absolute URLs</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/h2</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p</a:t>
            </a:r>
            <a:r>
              <a:rPr lang="en-IN" b="0" i="0" dirty="0">
                <a:solidFill>
                  <a:srgbClr val="0000CD"/>
                </a:solidFill>
                <a:effectLst/>
                <a:latin typeface="Consolas" panose="020B0609020204030204" pitchFamily="49" charset="0"/>
              </a:rPr>
              <a:t>&gt;&lt;</a:t>
            </a:r>
            <a:r>
              <a:rPr lang="en-IN" b="0" i="0" dirty="0">
                <a:solidFill>
                  <a:srgbClr val="A52A2A"/>
                </a:solidFill>
                <a:effectLst/>
                <a:latin typeface="Consolas" panose="020B0609020204030204" pitchFamily="49" charset="0"/>
              </a:rPr>
              <a:t>a</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href</a:t>
            </a:r>
            <a:r>
              <a:rPr lang="en-IN" b="0" i="0" dirty="0">
                <a:solidFill>
                  <a:srgbClr val="0000CD"/>
                </a:solidFill>
                <a:effectLst/>
                <a:latin typeface="Consolas" panose="020B0609020204030204" pitchFamily="49" charset="0"/>
              </a:rPr>
              <a:t>="https://www.w3.org/"&gt;</a:t>
            </a:r>
            <a:r>
              <a:rPr lang="en-IN" b="0" i="0" dirty="0">
                <a:solidFill>
                  <a:srgbClr val="000000"/>
                </a:solidFill>
                <a:effectLst/>
                <a:latin typeface="Consolas" panose="020B0609020204030204" pitchFamily="49" charset="0"/>
              </a:rPr>
              <a:t>W3C</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0000CD"/>
                </a:solidFill>
                <a:effectLst/>
                <a:latin typeface="Consolas" panose="020B0609020204030204" pitchFamily="49" charset="0"/>
              </a:rPr>
              <a:t>&gt;&lt;</a:t>
            </a:r>
            <a:r>
              <a:rPr lang="en-IN" b="0" i="0" dirty="0">
                <a:solidFill>
                  <a:srgbClr val="A52A2A"/>
                </a:solidFill>
                <a:effectLst/>
                <a:latin typeface="Consolas" panose="020B0609020204030204" pitchFamily="49" charset="0"/>
              </a:rPr>
              <a:t>/p</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p</a:t>
            </a:r>
            <a:r>
              <a:rPr lang="en-IN" b="0" i="0" dirty="0">
                <a:solidFill>
                  <a:srgbClr val="0000CD"/>
                </a:solidFill>
                <a:effectLst/>
                <a:latin typeface="Consolas" panose="020B0609020204030204" pitchFamily="49" charset="0"/>
              </a:rPr>
              <a:t>&gt;&lt;</a:t>
            </a:r>
            <a:r>
              <a:rPr lang="en-IN" b="0" i="0" dirty="0">
                <a:solidFill>
                  <a:srgbClr val="A52A2A"/>
                </a:solidFill>
                <a:effectLst/>
                <a:latin typeface="Consolas" panose="020B0609020204030204" pitchFamily="49" charset="0"/>
              </a:rPr>
              <a:t>a</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href</a:t>
            </a:r>
            <a:r>
              <a:rPr lang="en-IN" b="0" i="0" dirty="0">
                <a:solidFill>
                  <a:srgbClr val="0000CD"/>
                </a:solidFill>
                <a:effectLst/>
                <a:latin typeface="Consolas" panose="020B0609020204030204" pitchFamily="49" charset="0"/>
              </a:rPr>
              <a:t>="https://www.google.com/"&gt;</a:t>
            </a:r>
            <a:r>
              <a:rPr lang="en-IN" b="0" i="0" dirty="0">
                <a:solidFill>
                  <a:srgbClr val="000000"/>
                </a:solidFill>
                <a:effectLst/>
                <a:latin typeface="Consolas" panose="020B0609020204030204" pitchFamily="49" charset="0"/>
              </a:rPr>
              <a:t>Google</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0000CD"/>
                </a:solidFill>
                <a:effectLst/>
                <a:latin typeface="Consolas" panose="020B0609020204030204" pitchFamily="49" charset="0"/>
              </a:rPr>
              <a:t>&gt;&lt;</a:t>
            </a:r>
            <a:r>
              <a:rPr lang="en-IN" b="0" i="0" dirty="0">
                <a:solidFill>
                  <a:srgbClr val="A52A2A"/>
                </a:solidFill>
                <a:effectLst/>
                <a:latin typeface="Consolas" panose="020B0609020204030204" pitchFamily="49" charset="0"/>
              </a:rPr>
              <a:t>/p</a:t>
            </a:r>
            <a:r>
              <a:rPr lang="en-IN" b="0" i="0" dirty="0">
                <a:solidFill>
                  <a:srgbClr val="0000CD"/>
                </a:solidFill>
                <a:effectLst/>
                <a:latin typeface="Consolas" panose="020B0609020204030204" pitchFamily="49" charset="0"/>
              </a:rPr>
              <a:t>&gt;</a:t>
            </a:r>
            <a:br>
              <a:rPr lang="en-IN" dirty="0"/>
            </a:b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h2</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Relative URLs</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/h2</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p</a:t>
            </a:r>
            <a:r>
              <a:rPr lang="en-IN" b="0" i="0" dirty="0">
                <a:solidFill>
                  <a:srgbClr val="0000CD"/>
                </a:solidFill>
                <a:effectLst/>
                <a:latin typeface="Consolas" panose="020B0609020204030204" pitchFamily="49" charset="0"/>
              </a:rPr>
              <a:t>&gt;&lt;</a:t>
            </a:r>
            <a:r>
              <a:rPr lang="en-IN" b="0" i="0" dirty="0">
                <a:solidFill>
                  <a:srgbClr val="A52A2A"/>
                </a:solidFill>
                <a:effectLst/>
                <a:latin typeface="Consolas" panose="020B0609020204030204" pitchFamily="49" charset="0"/>
              </a:rPr>
              <a:t>a</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href</a:t>
            </a:r>
            <a:r>
              <a:rPr lang="en-IN" b="0" i="0" dirty="0">
                <a:solidFill>
                  <a:srgbClr val="0000CD"/>
                </a:solidFill>
                <a:effectLst/>
                <a:latin typeface="Consolas" panose="020B0609020204030204" pitchFamily="49" charset="0"/>
              </a:rPr>
              <a:t>="exercise_1.html"&gt;</a:t>
            </a:r>
            <a:r>
              <a:rPr lang="en-IN" dirty="0">
                <a:solidFill>
                  <a:srgbClr val="000000"/>
                </a:solidFill>
                <a:latin typeface="Consolas" panose="020B0609020204030204" pitchFamily="49" charset="0"/>
              </a:rPr>
              <a:t>Exercise 1</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0000CD"/>
                </a:solidFill>
                <a:effectLst/>
                <a:latin typeface="Consolas" panose="020B0609020204030204" pitchFamily="49" charset="0"/>
              </a:rPr>
              <a:t>&gt;&lt;</a:t>
            </a:r>
            <a:r>
              <a:rPr lang="en-IN" b="0" i="0" dirty="0">
                <a:solidFill>
                  <a:srgbClr val="A52A2A"/>
                </a:solidFill>
                <a:effectLst/>
                <a:latin typeface="Consolas" panose="020B0609020204030204" pitchFamily="49" charset="0"/>
              </a:rPr>
              <a:t>/p</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p</a:t>
            </a:r>
            <a:r>
              <a:rPr lang="en-IN" b="0" i="0" dirty="0">
                <a:solidFill>
                  <a:srgbClr val="0000CD"/>
                </a:solidFill>
                <a:effectLst/>
                <a:latin typeface="Consolas" panose="020B0609020204030204" pitchFamily="49" charset="0"/>
              </a:rPr>
              <a:t>&gt;&lt;</a:t>
            </a:r>
            <a:r>
              <a:rPr lang="en-IN" b="0" i="0" dirty="0">
                <a:solidFill>
                  <a:srgbClr val="A52A2A"/>
                </a:solidFill>
                <a:effectLst/>
                <a:latin typeface="Consolas" panose="020B0609020204030204" pitchFamily="49" charset="0"/>
              </a:rPr>
              <a:t>a</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href</a:t>
            </a:r>
            <a:r>
              <a:rPr lang="en-IN" b="0" i="0" dirty="0">
                <a:solidFill>
                  <a:srgbClr val="0000CD"/>
                </a:solidFill>
                <a:effectLst/>
                <a:latin typeface="Consolas" panose="020B0609020204030204" pitchFamily="49" charset="0"/>
              </a:rPr>
              <a:t>="exercise_2.html"&gt;</a:t>
            </a:r>
            <a:r>
              <a:rPr lang="en-IN" dirty="0">
                <a:solidFill>
                  <a:srgbClr val="000000"/>
                </a:solidFill>
                <a:latin typeface="Consolas" panose="020B0609020204030204" pitchFamily="49" charset="0"/>
              </a:rPr>
              <a:t>Exercise 2</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0000CD"/>
                </a:solidFill>
                <a:effectLst/>
                <a:latin typeface="Consolas" panose="020B0609020204030204" pitchFamily="49" charset="0"/>
              </a:rPr>
              <a:t>&gt;&lt;</a:t>
            </a:r>
            <a:r>
              <a:rPr lang="en-IN" b="0" i="0" dirty="0">
                <a:solidFill>
                  <a:srgbClr val="A52A2A"/>
                </a:solidFill>
                <a:effectLst/>
                <a:latin typeface="Consolas" panose="020B0609020204030204" pitchFamily="49" charset="0"/>
              </a:rPr>
              <a:t>/p</a:t>
            </a:r>
            <a:r>
              <a:rPr lang="en-IN" b="0" i="0" dirty="0">
                <a:solidFill>
                  <a:srgbClr val="0000CD"/>
                </a:solidFill>
                <a:effectLst/>
                <a:latin typeface="Consolas" panose="020B0609020204030204" pitchFamily="49" charset="0"/>
              </a:rPr>
              <a:t>&gt;</a:t>
            </a:r>
            <a:endParaRPr lang="en-I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a:solidFill>
                  <a:srgbClr val="000000"/>
                </a:solidFill>
                <a:effectLst/>
                <a:latin typeface="Segoe UI" panose="020B0502040204020203" pitchFamily="34" charset="0"/>
              </a:rPr>
              <a:t>HTML Links - Use an Image as a Link</a:t>
            </a:r>
            <a:endParaRPr lang="en-IN" dirty="0"/>
          </a:p>
        </p:txBody>
      </p:sp>
      <p:sp>
        <p:nvSpPr>
          <p:cNvPr id="3" name="Content Placeholder 2"/>
          <p:cNvSpPr>
            <a:spLocks noGrp="1"/>
          </p:cNvSpPr>
          <p:nvPr>
            <p:ph idx="1"/>
          </p:nvPr>
        </p:nvSpPr>
        <p:spPr/>
        <p:txBody>
          <a:bodyPr/>
          <a:lstStyle/>
          <a:p>
            <a:r>
              <a:rPr lang="en-US" dirty="0"/>
              <a:t>To use an image as a link, just put the </a:t>
            </a:r>
            <a:r>
              <a:rPr lang="en-US" sz="2200" dirty="0">
                <a:latin typeface="Consolas" panose="020B0609020204030204" pitchFamily="49" charset="0"/>
              </a:rPr>
              <a:t>&lt;</a:t>
            </a:r>
            <a:r>
              <a:rPr lang="en-US" sz="2200" dirty="0" err="1">
                <a:latin typeface="Consolas" panose="020B0609020204030204" pitchFamily="49" charset="0"/>
              </a:rPr>
              <a:t>img</a:t>
            </a:r>
            <a:r>
              <a:rPr lang="en-US" sz="2200" dirty="0">
                <a:latin typeface="Consolas" panose="020B0609020204030204" pitchFamily="49" charset="0"/>
              </a:rPr>
              <a:t>&gt; </a:t>
            </a:r>
            <a:r>
              <a:rPr lang="en-US" dirty="0"/>
              <a:t>tag inside the </a:t>
            </a:r>
            <a:r>
              <a:rPr lang="en-US" sz="2200" dirty="0">
                <a:latin typeface="Consolas" panose="020B0609020204030204" pitchFamily="49" charset="0"/>
              </a:rPr>
              <a:t>&lt;a&gt; </a:t>
            </a:r>
            <a:r>
              <a:rPr lang="en-US" dirty="0"/>
              <a:t>tag</a:t>
            </a:r>
            <a:endParaRPr lang="en-US" dirty="0"/>
          </a:p>
          <a:p>
            <a:endParaRPr lang="en-US" dirty="0"/>
          </a:p>
          <a:p>
            <a:endParaRPr lang="en-US" dirty="0"/>
          </a:p>
          <a:p>
            <a:endParaRPr lang="en-US" dirty="0"/>
          </a:p>
          <a:p>
            <a:r>
              <a:rPr lang="en-IN" b="0" i="0" dirty="0">
                <a:solidFill>
                  <a:srgbClr val="000000"/>
                </a:solidFill>
                <a:effectLst/>
                <a:latin typeface="Segoe UI" panose="020B0502040204020203" pitchFamily="34" charset="0"/>
              </a:rPr>
              <a:t>Button as a Link</a:t>
            </a:r>
            <a:endParaRPr lang="en-IN" b="0" i="0" dirty="0">
              <a:solidFill>
                <a:srgbClr val="000000"/>
              </a:solidFill>
              <a:effectLst/>
              <a:latin typeface="Segoe UI" panose="020B0502040204020203" pitchFamily="34" charset="0"/>
            </a:endParaRPr>
          </a:p>
          <a:p>
            <a:endParaRPr lang="en-IN" dirty="0"/>
          </a:p>
        </p:txBody>
      </p:sp>
      <p:sp>
        <p:nvSpPr>
          <p:cNvPr id="6" name="TextBox 5"/>
          <p:cNvSpPr txBox="1"/>
          <p:nvPr/>
        </p:nvSpPr>
        <p:spPr>
          <a:xfrm>
            <a:off x="1281767" y="2505670"/>
            <a:ext cx="9628465" cy="923330"/>
          </a:xfrm>
          <a:prstGeom prst="rect">
            <a:avLst/>
          </a:prstGeom>
          <a:noFill/>
          <a:ln>
            <a:solidFill>
              <a:schemeClr val="accent1"/>
            </a:solidFill>
          </a:ln>
        </p:spPr>
        <p:txBody>
          <a:bodyPr wrap="square">
            <a:spAutoFit/>
          </a:bodyPr>
          <a:lstStyle/>
          <a:p>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href</a:t>
            </a:r>
            <a:r>
              <a:rPr lang="en-IN" b="0" i="0" dirty="0">
                <a:solidFill>
                  <a:srgbClr val="0000CD"/>
                </a:solidFill>
                <a:effectLst/>
                <a:latin typeface="Consolas" panose="020B0609020204030204" pitchFamily="49" charset="0"/>
              </a:rPr>
              <a:t>="exercise_1.html"&gt;</a:t>
            </a:r>
            <a:br>
              <a:rPr lang="en-IN" dirty="0"/>
            </a:br>
            <a:r>
              <a:rPr lang="en-IN" b="0" i="0" dirty="0">
                <a:solidFill>
                  <a:srgbClr val="0000CD"/>
                </a:solidFill>
                <a:effectLst/>
                <a:latin typeface="Consolas" panose="020B0609020204030204" pitchFamily="49" charset="0"/>
              </a:rPr>
              <a:t>&lt;</a:t>
            </a:r>
            <a:r>
              <a:rPr lang="en-IN" b="0" i="0" dirty="0" err="1">
                <a:solidFill>
                  <a:srgbClr val="A52A2A"/>
                </a:solidFill>
                <a:effectLst/>
                <a:latin typeface="Consolas" panose="020B0609020204030204" pitchFamily="49" charset="0"/>
              </a:rPr>
              <a:t>img</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src</a:t>
            </a:r>
            <a:r>
              <a:rPr lang="en-IN" b="0" i="0" dirty="0">
                <a:solidFill>
                  <a:srgbClr val="0000CD"/>
                </a:solidFill>
                <a:effectLst/>
                <a:latin typeface="Consolas" panose="020B0609020204030204" pitchFamily="49" charset="0"/>
              </a:rPr>
              <a:t>="smiley.gif"</a:t>
            </a:r>
            <a:r>
              <a:rPr lang="en-IN" b="0" i="0" dirty="0">
                <a:solidFill>
                  <a:srgbClr val="FF0000"/>
                </a:solidFill>
                <a:effectLst/>
                <a:latin typeface="Consolas" panose="020B0609020204030204" pitchFamily="49" charset="0"/>
              </a:rPr>
              <a:t> alt</a:t>
            </a:r>
            <a:r>
              <a:rPr lang="en-IN" b="0" i="0" dirty="0">
                <a:solidFill>
                  <a:srgbClr val="0000CD"/>
                </a:solidFill>
                <a:effectLst/>
                <a:latin typeface="Consolas" panose="020B0609020204030204" pitchFamily="49" charset="0"/>
              </a:rPr>
              <a:t>="HTML exercise"</a:t>
            </a:r>
            <a:r>
              <a:rPr lang="en-IN" b="0" i="0" dirty="0">
                <a:solidFill>
                  <a:srgbClr val="FF0000"/>
                </a:solidFill>
                <a:effectLst/>
                <a:latin typeface="Consolas" panose="020B0609020204030204" pitchFamily="49" charset="0"/>
              </a:rPr>
              <a:t> style</a:t>
            </a:r>
            <a:r>
              <a:rPr lang="en-IN" b="0" i="0" dirty="0">
                <a:solidFill>
                  <a:srgbClr val="0000CD"/>
                </a:solidFill>
                <a:effectLst/>
                <a:latin typeface="Consolas" panose="020B0609020204030204" pitchFamily="49" charset="0"/>
              </a:rPr>
              <a:t>="width:42px;height:42px;"&gt;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0000CD"/>
                </a:solidFill>
                <a:effectLst/>
                <a:latin typeface="Consolas" panose="020B0609020204030204" pitchFamily="49" charset="0"/>
              </a:rPr>
              <a:t>&gt;</a:t>
            </a:r>
            <a:endParaRPr lang="en-IN" dirty="0"/>
          </a:p>
        </p:txBody>
      </p:sp>
      <p:sp>
        <p:nvSpPr>
          <p:cNvPr id="8" name="TextBox 7"/>
          <p:cNvSpPr txBox="1"/>
          <p:nvPr/>
        </p:nvSpPr>
        <p:spPr>
          <a:xfrm>
            <a:off x="1281767" y="4626339"/>
            <a:ext cx="10227928" cy="369332"/>
          </a:xfrm>
          <a:prstGeom prst="rect">
            <a:avLst/>
          </a:prstGeom>
          <a:noFill/>
          <a:ln>
            <a:solidFill>
              <a:schemeClr val="accent1"/>
            </a:solidFill>
          </a:ln>
        </p:spPr>
        <p:txBody>
          <a:bodyPr wrap="square">
            <a:spAutoFit/>
          </a:bodyPr>
          <a:lstStyle/>
          <a:p>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onclick</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document.location</a:t>
            </a:r>
            <a:r>
              <a:rPr lang="en-IN" b="0" i="0" dirty="0">
                <a:solidFill>
                  <a:srgbClr val="0000CD"/>
                </a:solidFill>
                <a:effectLst/>
                <a:latin typeface="Consolas" panose="020B0609020204030204" pitchFamily="49" charset="0"/>
              </a:rPr>
              <a:t>='http://www.google.com'"&gt;</a:t>
            </a:r>
            <a:r>
              <a:rPr lang="en-IN" dirty="0">
                <a:solidFill>
                  <a:sysClr val="windowText" lastClr="000000"/>
                </a:solidFill>
                <a:latin typeface="Consolas" panose="020B0609020204030204" pitchFamily="49" charset="0"/>
              </a:rPr>
              <a:t>Open Google</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0000CD"/>
                </a:solidFill>
                <a:effectLst/>
                <a:latin typeface="Consolas" panose="020B0609020204030204" pitchFamily="49" charset="0"/>
              </a:rPr>
              <a:t>&gt;</a:t>
            </a:r>
            <a:endParaRPr lang="en-I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000000"/>
                </a:solidFill>
                <a:effectLst/>
                <a:latin typeface="Segoe UI" panose="020B0502040204020203" pitchFamily="34" charset="0"/>
              </a:rPr>
              <a:t>HTML Links - Create Bookmarks</a:t>
            </a:r>
            <a:endParaRPr lang="en-IN" dirty="0"/>
          </a:p>
        </p:txBody>
      </p:sp>
      <p:sp>
        <p:nvSpPr>
          <p:cNvPr id="3" name="Content Placeholder 2"/>
          <p:cNvSpPr>
            <a:spLocks noGrp="1"/>
          </p:cNvSpPr>
          <p:nvPr>
            <p:ph idx="1"/>
          </p:nvPr>
        </p:nvSpPr>
        <p:spPr/>
        <p:txBody>
          <a:bodyPr/>
          <a:lstStyle/>
          <a:p>
            <a:r>
              <a:rPr lang="en-US" b="0" i="0" dirty="0">
                <a:solidFill>
                  <a:srgbClr val="000000"/>
                </a:solidFill>
                <a:effectLst/>
                <a:latin typeface="Verdana" panose="020B0604030504040204" pitchFamily="34" charset="0"/>
              </a:rPr>
              <a:t>HTML links can be used to create bookmarks, so that readers can jump to specific parts of a web page.</a:t>
            </a:r>
            <a:endParaRPr lang="en-US" b="0" i="0" dirty="0">
              <a:solidFill>
                <a:srgbClr val="000000"/>
              </a:solidFill>
              <a:effectLst/>
              <a:latin typeface="Verdana" panose="020B0604030504040204" pitchFamily="34" charset="0"/>
            </a:endParaRPr>
          </a:p>
          <a:p>
            <a:r>
              <a:rPr lang="en-US" dirty="0"/>
              <a:t>Use the id attribute to create a bookmark.</a:t>
            </a:r>
            <a:endParaRPr lang="en-IN" dirty="0"/>
          </a:p>
        </p:txBody>
      </p:sp>
      <p:sp>
        <p:nvSpPr>
          <p:cNvPr id="10" name="TextBox 9"/>
          <p:cNvSpPr txBox="1"/>
          <p:nvPr/>
        </p:nvSpPr>
        <p:spPr>
          <a:xfrm>
            <a:off x="1302391" y="4183191"/>
            <a:ext cx="6094602" cy="369332"/>
          </a:xfrm>
          <a:prstGeom prst="rect">
            <a:avLst/>
          </a:prstGeom>
          <a:noFill/>
          <a:ln>
            <a:solidFill>
              <a:schemeClr val="accent1"/>
            </a:solidFill>
          </a:ln>
        </p:spPr>
        <p:txBody>
          <a:bodyPr wrap="square">
            <a:spAutoFit/>
          </a:bodyPr>
          <a:lstStyle/>
          <a:p>
            <a:pPr algn="l"/>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a:t>
            </a:r>
            <a:r>
              <a:rPr lang="en-US" b="0" i="0" dirty="0">
                <a:solidFill>
                  <a:srgbClr val="FF0000"/>
                </a:solidFill>
                <a:effectLst/>
                <a:latin typeface="Consolas" panose="020B0609020204030204" pitchFamily="49" charset="0"/>
              </a:rPr>
              <a:t> </a:t>
            </a:r>
            <a:r>
              <a:rPr lang="en-US" b="0" i="0" dirty="0" err="1">
                <a:solidFill>
                  <a:srgbClr val="FF0000"/>
                </a:solidFill>
                <a:effectLst/>
                <a:latin typeface="Consolas" panose="020B0609020204030204" pitchFamily="49" charset="0"/>
              </a:rPr>
              <a:t>href</a:t>
            </a:r>
            <a:r>
              <a:rPr lang="en-US" b="0" i="0" dirty="0">
                <a:solidFill>
                  <a:srgbClr val="0000CD"/>
                </a:solidFill>
                <a:effectLst/>
                <a:latin typeface="Consolas" panose="020B0609020204030204" pitchFamily="49" charset="0"/>
              </a:rPr>
              <a:t>="#Heading1"&gt;</a:t>
            </a:r>
            <a:r>
              <a:rPr lang="en-US" b="0" i="0" dirty="0">
                <a:solidFill>
                  <a:srgbClr val="000000"/>
                </a:solidFill>
                <a:effectLst/>
                <a:latin typeface="Consolas" panose="020B0609020204030204" pitchFamily="49" charset="0"/>
              </a:rPr>
              <a:t>Jump to top</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a:t>
            </a:r>
            <a:r>
              <a:rPr lang="en-US" b="0" i="0" dirty="0">
                <a:solidFill>
                  <a:srgbClr val="0000CD"/>
                </a:solidFill>
                <a:effectLst/>
                <a:latin typeface="Consolas" panose="020B0609020204030204" pitchFamily="49" charset="0"/>
              </a:rPr>
              <a:t>&gt;</a:t>
            </a:r>
            <a:endParaRPr lang="en-US" b="0" i="0" dirty="0">
              <a:solidFill>
                <a:srgbClr val="000000"/>
              </a:solidFill>
              <a:effectLst/>
              <a:latin typeface="Consolas" panose="020B0609020204030204" pitchFamily="49" charset="0"/>
            </a:endParaRPr>
          </a:p>
        </p:txBody>
      </p:sp>
      <p:sp>
        <p:nvSpPr>
          <p:cNvPr id="12" name="TextBox 11"/>
          <p:cNvSpPr txBox="1"/>
          <p:nvPr/>
        </p:nvSpPr>
        <p:spPr>
          <a:xfrm>
            <a:off x="1302391" y="3523268"/>
            <a:ext cx="6094602" cy="369332"/>
          </a:xfrm>
          <a:prstGeom prst="rect">
            <a:avLst/>
          </a:prstGeom>
          <a:noFill/>
          <a:ln>
            <a:solidFill>
              <a:schemeClr val="accent1"/>
            </a:solidFill>
          </a:ln>
        </p:spPr>
        <p:txBody>
          <a:bodyPr wrap="square">
            <a:spAutoFit/>
          </a:bodyPr>
          <a:lstStyle/>
          <a:p>
            <a:r>
              <a:rPr lang="en-IN" dirty="0">
                <a:latin typeface="Consolas" panose="020B0609020204030204" pitchFamily="49" charset="0"/>
              </a:rPr>
              <a:t>&lt;h1 id="Heading1"&gt;My First Heading&lt;/h1&gt;</a:t>
            </a:r>
            <a:endParaRPr lang="en-IN" dirty="0">
              <a:latin typeface="Consolas" panose="020B0609020204030204" pitchFamily="49"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000000"/>
                </a:solidFill>
                <a:effectLst/>
                <a:latin typeface="Segoe UI" panose="020B0502040204020203" pitchFamily="34" charset="0"/>
              </a:rPr>
              <a:t>HTML Images</a:t>
            </a:r>
            <a:endParaRPr lang="en-IN" dirty="0"/>
          </a:p>
        </p:txBody>
      </p:sp>
      <p:sp>
        <p:nvSpPr>
          <p:cNvPr id="3" name="Content Placeholder 2"/>
          <p:cNvSpPr>
            <a:spLocks noGrp="1"/>
          </p:cNvSpPr>
          <p:nvPr>
            <p:ph idx="1"/>
          </p:nvPr>
        </p:nvSpPr>
        <p:spPr/>
        <p:txBody>
          <a:bodyPr>
            <a:normAutofit/>
          </a:bodyPr>
          <a:lstStyle/>
          <a:p>
            <a:r>
              <a:rPr lang="en-US" dirty="0"/>
              <a:t>The HTML &lt;</a:t>
            </a:r>
            <a:r>
              <a:rPr lang="en-US" dirty="0" err="1"/>
              <a:t>img</a:t>
            </a:r>
            <a:r>
              <a:rPr lang="en-US" dirty="0"/>
              <a:t>&gt; tag is used to embed an image in a web page.</a:t>
            </a:r>
            <a:endParaRPr lang="en-US" dirty="0"/>
          </a:p>
          <a:p>
            <a:r>
              <a:rPr lang="en-US" dirty="0"/>
              <a:t>Images are not technically inserted into a web page; images are linked to web pages. The &lt;</a:t>
            </a:r>
            <a:r>
              <a:rPr lang="en-US" dirty="0" err="1"/>
              <a:t>img</a:t>
            </a:r>
            <a:r>
              <a:rPr lang="en-US" dirty="0"/>
              <a:t>&gt; tag creates a holding space for the referenced image.</a:t>
            </a:r>
            <a:endParaRPr lang="en-US" dirty="0"/>
          </a:p>
          <a:p>
            <a:r>
              <a:rPr lang="en-US" dirty="0"/>
              <a:t>The &lt;</a:t>
            </a:r>
            <a:r>
              <a:rPr lang="en-US" dirty="0" err="1"/>
              <a:t>img</a:t>
            </a:r>
            <a:r>
              <a:rPr lang="en-US" dirty="0"/>
              <a:t>&gt; tag is empty, it contains attributes only, and does not have a closing tag.</a:t>
            </a:r>
            <a:endParaRPr lang="en-US" dirty="0"/>
          </a:p>
          <a:p>
            <a:r>
              <a:rPr lang="en-US" dirty="0"/>
              <a:t>The &lt;</a:t>
            </a:r>
            <a:r>
              <a:rPr lang="en-US" dirty="0" err="1"/>
              <a:t>img</a:t>
            </a:r>
            <a:r>
              <a:rPr lang="en-US" dirty="0"/>
              <a:t>&gt; tag has two required attributes:</a:t>
            </a:r>
            <a:endParaRPr lang="en-US" dirty="0"/>
          </a:p>
          <a:p>
            <a:pPr lvl="1"/>
            <a:r>
              <a:rPr lang="en-US" dirty="0" err="1"/>
              <a:t>src</a:t>
            </a:r>
            <a:r>
              <a:rPr lang="en-US" dirty="0"/>
              <a:t> - Specifies the path to the image</a:t>
            </a:r>
            <a:endParaRPr lang="en-US" dirty="0"/>
          </a:p>
          <a:p>
            <a:pPr lvl="1"/>
            <a:r>
              <a:rPr lang="en-US" dirty="0"/>
              <a:t>alt - Specifies an alternate text for the image</a:t>
            </a:r>
            <a:endParaRPr lang="en-IN" dirty="0"/>
          </a:p>
        </p:txBody>
      </p:sp>
      <p:sp>
        <p:nvSpPr>
          <p:cNvPr id="7" name="TextBox 6"/>
          <p:cNvSpPr txBox="1"/>
          <p:nvPr/>
        </p:nvSpPr>
        <p:spPr>
          <a:xfrm>
            <a:off x="1361113" y="5807631"/>
            <a:ext cx="6094602" cy="369332"/>
          </a:xfrm>
          <a:prstGeom prst="rect">
            <a:avLst/>
          </a:prstGeom>
          <a:noFill/>
          <a:ln>
            <a:solidFill>
              <a:schemeClr val="accent1"/>
            </a:solidFill>
          </a:ln>
        </p:spPr>
        <p:txBody>
          <a:bodyPr wrap="square">
            <a:spAutoFit/>
          </a:bodyPr>
          <a:lstStyle/>
          <a:p>
            <a:r>
              <a:rPr lang="en-IN" b="0" i="0" dirty="0">
                <a:solidFill>
                  <a:srgbClr val="0000CD"/>
                </a:solidFill>
                <a:effectLst/>
                <a:latin typeface="Consolas" panose="020B0609020204030204" pitchFamily="49" charset="0"/>
              </a:rPr>
              <a:t>&lt;</a:t>
            </a:r>
            <a:r>
              <a:rPr lang="en-IN" b="0" i="0" dirty="0" err="1">
                <a:solidFill>
                  <a:srgbClr val="A52A2A"/>
                </a:solidFill>
                <a:effectLst/>
                <a:latin typeface="Consolas" panose="020B0609020204030204" pitchFamily="49" charset="0"/>
              </a:rPr>
              <a:t>img</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src</a:t>
            </a:r>
            <a:r>
              <a:rPr lang="en-IN" b="0" i="0" dirty="0">
                <a:solidFill>
                  <a:srgbClr val="0000CD"/>
                </a:solidFill>
                <a:effectLst/>
                <a:latin typeface="Consolas" panose="020B0609020204030204" pitchFamily="49" charset="0"/>
              </a:rPr>
              <a:t>="pic_trulli.jpg"</a:t>
            </a:r>
            <a:r>
              <a:rPr lang="en-IN" b="0" i="0" dirty="0">
                <a:solidFill>
                  <a:srgbClr val="FF0000"/>
                </a:solidFill>
                <a:effectLst/>
                <a:latin typeface="Consolas" panose="020B0609020204030204" pitchFamily="49" charset="0"/>
              </a:rPr>
              <a:t> alt</a:t>
            </a:r>
            <a:r>
              <a:rPr lang="en-IN" b="0" i="0" dirty="0">
                <a:solidFill>
                  <a:srgbClr val="0000CD"/>
                </a:solidFill>
                <a:effectLst/>
                <a:latin typeface="Consolas" panose="020B0609020204030204" pitchFamily="49" charset="0"/>
              </a:rPr>
              <a:t>="Italian </a:t>
            </a:r>
            <a:r>
              <a:rPr lang="en-IN" b="0" i="0" dirty="0" err="1">
                <a:solidFill>
                  <a:srgbClr val="0000CD"/>
                </a:solidFill>
                <a:effectLst/>
                <a:latin typeface="Consolas" panose="020B0609020204030204" pitchFamily="49" charset="0"/>
              </a:rPr>
              <a:t>Trulli</a:t>
            </a:r>
            <a:r>
              <a:rPr lang="en-IN" b="0" i="0" dirty="0">
                <a:solidFill>
                  <a:srgbClr val="0000CD"/>
                </a:solidFill>
                <a:effectLst/>
                <a:latin typeface="Consolas" panose="020B0609020204030204" pitchFamily="49" charset="0"/>
              </a:rPr>
              <a:t>"&gt;</a:t>
            </a:r>
            <a:endParaRPr lang="en-IN"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0" i="0" dirty="0">
                <a:solidFill>
                  <a:srgbClr val="000000"/>
                </a:solidFill>
                <a:effectLst/>
                <a:latin typeface="Segoe UI" panose="020B0502040204020203" pitchFamily="34" charset="0"/>
              </a:rPr>
              <a:t>HTML Image : Image Size - Width and Height</a:t>
            </a:r>
            <a:endParaRPr lang="en-US" sz="4000" b="0" i="0" dirty="0">
              <a:solidFill>
                <a:srgbClr val="000000"/>
              </a:solidFill>
              <a:effectLst/>
              <a:latin typeface="Segoe UI" panose="020B0502040204020203" pitchFamily="34" charset="0"/>
            </a:endParaRPr>
          </a:p>
        </p:txBody>
      </p:sp>
      <p:sp>
        <p:nvSpPr>
          <p:cNvPr id="5" name="TextBox 4"/>
          <p:cNvSpPr txBox="1"/>
          <p:nvPr/>
        </p:nvSpPr>
        <p:spPr>
          <a:xfrm>
            <a:off x="838200" y="2669521"/>
            <a:ext cx="10515600" cy="369332"/>
          </a:xfrm>
          <a:prstGeom prst="rect">
            <a:avLst/>
          </a:prstGeom>
          <a:noFill/>
          <a:ln>
            <a:solidFill>
              <a:schemeClr val="accent1"/>
            </a:solidFill>
          </a:ln>
        </p:spPr>
        <p:txBody>
          <a:bodyPr wrap="square">
            <a:spAutoFit/>
          </a:bodyPr>
          <a:lstStyle/>
          <a:p>
            <a:r>
              <a:rPr lang="en-IN" b="0" i="0" dirty="0">
                <a:solidFill>
                  <a:srgbClr val="0000CD"/>
                </a:solidFill>
                <a:effectLst/>
                <a:latin typeface="Consolas" panose="020B0609020204030204" pitchFamily="49" charset="0"/>
              </a:rPr>
              <a:t>&lt;</a:t>
            </a:r>
            <a:r>
              <a:rPr lang="en-IN" b="0" i="0" dirty="0" err="1">
                <a:solidFill>
                  <a:srgbClr val="A52A2A"/>
                </a:solidFill>
                <a:effectLst/>
                <a:latin typeface="Consolas" panose="020B0609020204030204" pitchFamily="49" charset="0"/>
              </a:rPr>
              <a:t>img</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src</a:t>
            </a:r>
            <a:r>
              <a:rPr lang="en-IN" b="0" i="0" dirty="0">
                <a:solidFill>
                  <a:srgbClr val="0000CD"/>
                </a:solidFill>
                <a:effectLst/>
                <a:latin typeface="Consolas" panose="020B0609020204030204" pitchFamily="49" charset="0"/>
              </a:rPr>
              <a:t>="img_girl.jpg"</a:t>
            </a:r>
            <a:r>
              <a:rPr lang="en-IN" b="0" i="0" dirty="0">
                <a:solidFill>
                  <a:srgbClr val="FF0000"/>
                </a:solidFill>
                <a:effectLst/>
                <a:latin typeface="Consolas" panose="020B0609020204030204" pitchFamily="49" charset="0"/>
              </a:rPr>
              <a:t> alt</a:t>
            </a:r>
            <a:r>
              <a:rPr lang="en-IN" b="0" i="0" dirty="0">
                <a:solidFill>
                  <a:srgbClr val="0000CD"/>
                </a:solidFill>
                <a:effectLst/>
                <a:latin typeface="Consolas" panose="020B0609020204030204" pitchFamily="49" charset="0"/>
              </a:rPr>
              <a:t>="Girl in a jacket"</a:t>
            </a:r>
            <a:r>
              <a:rPr lang="en-IN" b="0" i="0" dirty="0">
                <a:solidFill>
                  <a:srgbClr val="FF0000"/>
                </a:solidFill>
                <a:effectLst/>
                <a:latin typeface="Consolas" panose="020B0609020204030204" pitchFamily="49" charset="0"/>
              </a:rPr>
              <a:t> style</a:t>
            </a:r>
            <a:r>
              <a:rPr lang="en-IN" b="0" i="0" dirty="0">
                <a:solidFill>
                  <a:srgbClr val="0000CD"/>
                </a:solidFill>
                <a:effectLst/>
                <a:latin typeface="Consolas" panose="020B0609020204030204" pitchFamily="49" charset="0"/>
              </a:rPr>
              <a:t>="width:500px;height:600px;"&gt;</a:t>
            </a:r>
            <a:endParaRPr lang="en-IN" dirty="0"/>
          </a:p>
        </p:txBody>
      </p:sp>
      <p:sp>
        <p:nvSpPr>
          <p:cNvPr id="7" name="TextBox 6"/>
          <p:cNvSpPr txBox="1"/>
          <p:nvPr/>
        </p:nvSpPr>
        <p:spPr>
          <a:xfrm>
            <a:off x="838200" y="3833020"/>
            <a:ext cx="9227890" cy="369332"/>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img</a:t>
            </a:r>
            <a:r>
              <a:rPr lang="en-US" b="0" i="0" dirty="0">
                <a:solidFill>
                  <a:srgbClr val="FF0000"/>
                </a:solidFill>
                <a:effectLst/>
                <a:latin typeface="Consolas" panose="020B0609020204030204" pitchFamily="49" charset="0"/>
              </a:rPr>
              <a:t> </a:t>
            </a:r>
            <a:r>
              <a:rPr lang="en-US" b="0" i="0" dirty="0" err="1">
                <a:solidFill>
                  <a:srgbClr val="FF0000"/>
                </a:solidFill>
                <a:effectLst/>
                <a:latin typeface="Consolas" panose="020B0609020204030204" pitchFamily="49" charset="0"/>
              </a:rPr>
              <a:t>src</a:t>
            </a:r>
            <a:r>
              <a:rPr lang="en-US" b="0" i="0" dirty="0">
                <a:solidFill>
                  <a:srgbClr val="0000CD"/>
                </a:solidFill>
                <a:effectLst/>
                <a:latin typeface="Consolas" panose="020B0609020204030204" pitchFamily="49" charset="0"/>
              </a:rPr>
              <a:t>="img_girl.jpg"</a:t>
            </a:r>
            <a:r>
              <a:rPr lang="en-US" b="0" i="0" dirty="0">
                <a:solidFill>
                  <a:srgbClr val="FF0000"/>
                </a:solidFill>
                <a:effectLst/>
                <a:latin typeface="Consolas" panose="020B0609020204030204" pitchFamily="49" charset="0"/>
              </a:rPr>
              <a:t> alt</a:t>
            </a:r>
            <a:r>
              <a:rPr lang="en-US" b="0" i="0" dirty="0">
                <a:solidFill>
                  <a:srgbClr val="0000CD"/>
                </a:solidFill>
                <a:effectLst/>
                <a:latin typeface="Consolas" panose="020B0609020204030204" pitchFamily="49" charset="0"/>
              </a:rPr>
              <a:t>="Girl in a jacket"</a:t>
            </a:r>
            <a:r>
              <a:rPr lang="en-US" b="0" i="0" dirty="0">
                <a:solidFill>
                  <a:srgbClr val="FF0000"/>
                </a:solidFill>
                <a:effectLst/>
                <a:latin typeface="Consolas" panose="020B0609020204030204" pitchFamily="49" charset="0"/>
              </a:rPr>
              <a:t> width</a:t>
            </a:r>
            <a:r>
              <a:rPr lang="en-US" b="0" i="0" dirty="0">
                <a:solidFill>
                  <a:srgbClr val="0000CD"/>
                </a:solidFill>
                <a:effectLst/>
                <a:latin typeface="Consolas" panose="020B0609020204030204" pitchFamily="49" charset="0"/>
              </a:rPr>
              <a:t>="500"</a:t>
            </a:r>
            <a:r>
              <a:rPr lang="en-US" b="0" i="0" dirty="0">
                <a:solidFill>
                  <a:srgbClr val="FF0000"/>
                </a:solidFill>
                <a:effectLst/>
                <a:latin typeface="Consolas" panose="020B0609020204030204" pitchFamily="49" charset="0"/>
              </a:rPr>
              <a:t> height</a:t>
            </a:r>
            <a:r>
              <a:rPr lang="en-US" b="0" i="0" dirty="0">
                <a:solidFill>
                  <a:srgbClr val="0000CD"/>
                </a:solidFill>
                <a:effectLst/>
                <a:latin typeface="Consolas" panose="020B0609020204030204" pitchFamily="49" charset="0"/>
              </a:rPr>
              <a:t>="600"&gt;</a:t>
            </a:r>
            <a:endParaRPr lang="en-IN" dirty="0"/>
          </a:p>
        </p:txBody>
      </p:sp>
      <p:sp>
        <p:nvSpPr>
          <p:cNvPr id="9" name="TextBox 8"/>
          <p:cNvSpPr txBox="1"/>
          <p:nvPr/>
        </p:nvSpPr>
        <p:spPr>
          <a:xfrm>
            <a:off x="558875" y="1946246"/>
            <a:ext cx="11535915" cy="1815882"/>
          </a:xfrm>
          <a:prstGeom prst="rect">
            <a:avLst/>
          </a:prstGeom>
          <a:noFill/>
        </p:spPr>
        <p:txBody>
          <a:bodyPr wrap="none" rtlCol="0">
            <a:spAutoFit/>
          </a:bodyPr>
          <a:lstStyle/>
          <a:p>
            <a:pPr marL="457200" indent="-457200">
              <a:buFont typeface="Arial" panose="020B0604020202020204" pitchFamily="34" charset="0"/>
              <a:buChar char="•"/>
            </a:pPr>
            <a:r>
              <a:rPr lang="en-US" sz="2800" dirty="0"/>
              <a:t>You can use the style attribute to specify the width and height of an image.</a:t>
            </a:r>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Alternatively, you can use the width and height attributes:</a:t>
            </a:r>
            <a:endParaRPr lang="en-IN" sz="28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000000"/>
                </a:solidFill>
                <a:effectLst/>
                <a:latin typeface="Segoe UI" panose="020B0502040204020203" pitchFamily="34" charset="0"/>
              </a:rPr>
              <a:t>HTML Background Images</a:t>
            </a:r>
            <a:endParaRPr lang="en-IN" dirty="0"/>
          </a:p>
        </p:txBody>
      </p:sp>
      <p:sp>
        <p:nvSpPr>
          <p:cNvPr id="3" name="Content Placeholder 2"/>
          <p:cNvSpPr>
            <a:spLocks noGrp="1"/>
          </p:cNvSpPr>
          <p:nvPr>
            <p:ph idx="1"/>
          </p:nvPr>
        </p:nvSpPr>
        <p:spPr/>
        <p:txBody>
          <a:bodyPr/>
          <a:lstStyle/>
          <a:p>
            <a:r>
              <a:rPr lang="en-US" dirty="0"/>
              <a:t>To add a background image on an HTML element, use the HTML style attribute and the CSS background-image property</a:t>
            </a:r>
            <a:endParaRPr lang="en-US" dirty="0"/>
          </a:p>
          <a:p>
            <a:endParaRPr lang="en-US" dirty="0"/>
          </a:p>
          <a:p>
            <a:r>
              <a:rPr lang="en-US" b="0" i="0" dirty="0">
                <a:solidFill>
                  <a:srgbClr val="000000"/>
                </a:solidFill>
                <a:effectLst/>
                <a:latin typeface="Segoe UI" panose="020B0502040204020203" pitchFamily="34" charset="0"/>
              </a:rPr>
              <a:t>Background Image on a Page</a:t>
            </a:r>
            <a:endParaRPr lang="en-US" b="0" i="0" dirty="0">
              <a:solidFill>
                <a:srgbClr val="000000"/>
              </a:solidFill>
              <a:effectLst/>
              <a:latin typeface="Segoe UI" panose="020B0502040204020203" pitchFamily="34" charset="0"/>
            </a:endParaRPr>
          </a:p>
          <a:p>
            <a:endParaRPr lang="en-IN" dirty="0"/>
          </a:p>
        </p:txBody>
      </p:sp>
      <p:sp>
        <p:nvSpPr>
          <p:cNvPr id="6" name="TextBox 5"/>
          <p:cNvSpPr txBox="1"/>
          <p:nvPr/>
        </p:nvSpPr>
        <p:spPr>
          <a:xfrm>
            <a:off x="1518407" y="2814317"/>
            <a:ext cx="6767819" cy="369332"/>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style</a:t>
            </a:r>
            <a:r>
              <a:rPr lang="en-US" b="0" i="0" dirty="0">
                <a:solidFill>
                  <a:srgbClr val="0000CD"/>
                </a:solidFill>
                <a:effectLst/>
                <a:latin typeface="Consolas" panose="020B0609020204030204" pitchFamily="49" charset="0"/>
              </a:rPr>
              <a:t>="background-image: </a:t>
            </a:r>
            <a:r>
              <a:rPr lang="en-US" b="0" i="0" dirty="0" err="1">
                <a:solidFill>
                  <a:srgbClr val="0000CD"/>
                </a:solidFill>
                <a:effectLst/>
                <a:latin typeface="Consolas" panose="020B0609020204030204" pitchFamily="49" charset="0"/>
              </a:rPr>
              <a:t>url</a:t>
            </a:r>
            <a:r>
              <a:rPr lang="en-US" b="0" i="0" dirty="0">
                <a:solidFill>
                  <a:srgbClr val="0000CD"/>
                </a:solidFill>
                <a:effectLst/>
                <a:latin typeface="Consolas" panose="020B0609020204030204" pitchFamily="49" charset="0"/>
              </a:rPr>
              <a:t>('img_girl.jpg');"&gt;</a:t>
            </a:r>
            <a:endParaRPr lang="en-IN" dirty="0"/>
          </a:p>
        </p:txBody>
      </p:sp>
      <p:sp>
        <p:nvSpPr>
          <p:cNvPr id="8" name="TextBox 7"/>
          <p:cNvSpPr txBox="1"/>
          <p:nvPr/>
        </p:nvSpPr>
        <p:spPr>
          <a:xfrm>
            <a:off x="1518407" y="3795342"/>
            <a:ext cx="6094602" cy="2308324"/>
          </a:xfrm>
          <a:prstGeom prst="rect">
            <a:avLst/>
          </a:prstGeom>
          <a:noFill/>
          <a:ln>
            <a:solidFill>
              <a:schemeClr val="accent1"/>
            </a:solidFill>
          </a:ln>
        </p:spPr>
        <p:txBody>
          <a:bodyPr wrap="square">
            <a:spAutoFit/>
          </a:bodyPr>
          <a:lstStyle/>
          <a:p>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style</a:t>
            </a:r>
            <a:r>
              <a:rPr lang="en-IN" b="0" i="0" dirty="0">
                <a:solidFill>
                  <a:srgbClr val="0000CD"/>
                </a:solidFill>
                <a:effectLst/>
                <a:latin typeface="Consolas" panose="020B0609020204030204" pitchFamily="49" charset="0"/>
              </a:rPr>
              <a:t>&gt;</a:t>
            </a:r>
            <a:br>
              <a:rPr lang="en-IN" b="0" i="0" dirty="0">
                <a:solidFill>
                  <a:srgbClr val="A52A2A"/>
                </a:solidFill>
                <a:effectLst/>
                <a:latin typeface="Consolas" panose="020B0609020204030204" pitchFamily="49" charset="0"/>
              </a:rPr>
            </a:br>
            <a:r>
              <a:rPr lang="en-IN" b="0" i="0" dirty="0">
                <a:solidFill>
                  <a:srgbClr val="A52A2A"/>
                </a:solidFill>
                <a:effectLst/>
                <a:latin typeface="Consolas" panose="020B0609020204030204" pitchFamily="49" charset="0"/>
              </a:rPr>
              <a:t>body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background-image</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a:t>
            </a:r>
            <a:r>
              <a:rPr lang="en-IN" b="0" i="0" dirty="0" err="1">
                <a:solidFill>
                  <a:srgbClr val="0000CD"/>
                </a:solidFill>
                <a:effectLst/>
                <a:latin typeface="Consolas" panose="020B0609020204030204" pitchFamily="49" charset="0"/>
              </a:rPr>
              <a:t>url</a:t>
            </a:r>
            <a:r>
              <a:rPr lang="en-IN" b="0" i="0" dirty="0">
                <a:solidFill>
                  <a:srgbClr val="0000CD"/>
                </a:solidFill>
                <a:effectLst/>
                <a:latin typeface="Consolas" panose="020B0609020204030204" pitchFamily="49" charset="0"/>
              </a:rPr>
              <a:t>('img_girl.jpg')</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background-repeat</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no-repeat</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background-attachment</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fixed</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background-size</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cover</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br>
              <a:rPr lang="en-IN" b="0" i="0" dirty="0">
                <a:solidFill>
                  <a:srgbClr val="A52A2A"/>
                </a:solidFill>
                <a:effectLst/>
                <a:latin typeface="Consolas" panose="020B0609020204030204" pitchFamily="49" charset="0"/>
              </a:rPr>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/style</a:t>
            </a:r>
            <a:r>
              <a:rPr lang="en-IN" b="0" i="0" dirty="0">
                <a:solidFill>
                  <a:srgbClr val="0000CD"/>
                </a:solidFill>
                <a:effectLst/>
                <a:latin typeface="Consolas" panose="020B0609020204030204" pitchFamily="49" charset="0"/>
              </a:rPr>
              <a:t>&gt;</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a:solidFill>
                  <a:srgbClr val="000000"/>
                </a:solidFill>
                <a:effectLst/>
                <a:latin typeface="Segoe UI" panose="020B0502040204020203" pitchFamily="34" charset="0"/>
              </a:rPr>
              <a:t>What is an HTML Element?</a:t>
            </a:r>
            <a:endParaRPr lang="en-IN" dirty="0"/>
          </a:p>
        </p:txBody>
      </p:sp>
      <p:sp>
        <p:nvSpPr>
          <p:cNvPr id="3" name="Content Placeholder 2"/>
          <p:cNvSpPr>
            <a:spLocks noGrp="1"/>
          </p:cNvSpPr>
          <p:nvPr>
            <p:ph idx="1"/>
          </p:nvPr>
        </p:nvSpPr>
        <p:spPr/>
        <p:txBody>
          <a:bodyPr/>
          <a:lstStyle/>
          <a:p>
            <a:pPr algn="l"/>
            <a:r>
              <a:rPr lang="en-US" b="0" i="0" dirty="0">
                <a:solidFill>
                  <a:srgbClr val="000000"/>
                </a:solidFill>
                <a:effectLst/>
                <a:latin typeface="Verdana" panose="020B0604030504040204" pitchFamily="34" charset="0"/>
              </a:rPr>
              <a:t>An HTML element is defined by a start tag, some content, and an end tag:</a:t>
            </a:r>
            <a:endParaRPr lang="en-US" b="0" i="0" dirty="0">
              <a:solidFill>
                <a:srgbClr val="000000"/>
              </a:solidFill>
              <a:effectLst/>
              <a:latin typeface="Verdana" panose="020B0604030504040204" pitchFamily="34" charset="0"/>
            </a:endParaRPr>
          </a:p>
          <a:p>
            <a:pPr marL="0" indent="0" algn="l">
              <a:buNone/>
            </a:pPr>
            <a:r>
              <a:rPr lang="en-US" b="0" i="0" dirty="0">
                <a:solidFill>
                  <a:srgbClr val="0000CD"/>
                </a:solidFill>
                <a:effectLst/>
                <a:latin typeface="Verdana" panose="020B0604030504040204" pitchFamily="34" charset="0"/>
              </a:rPr>
              <a:t>	</a:t>
            </a:r>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tagname</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Content goes here...</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tagname</a:t>
            </a:r>
            <a:r>
              <a:rPr lang="en-US" b="0" i="0" dirty="0">
                <a:solidFill>
                  <a:srgbClr val="0000CD"/>
                </a:solidFill>
                <a:effectLst/>
                <a:latin typeface="Consolas" panose="020B0609020204030204" pitchFamily="49" charset="0"/>
              </a:rPr>
              <a:t>&gt;</a:t>
            </a:r>
            <a:endParaRPr lang="en-US" b="0" i="0" dirty="0">
              <a:solidFill>
                <a:srgbClr val="000000"/>
              </a:solidFill>
              <a:effectLst/>
              <a:latin typeface="Consolas" panose="020B0609020204030204" pitchFamily="49" charset="0"/>
            </a:endParaRPr>
          </a:p>
          <a:p>
            <a:pPr algn="l"/>
            <a:r>
              <a:rPr lang="en-US" b="0" i="0" dirty="0">
                <a:solidFill>
                  <a:srgbClr val="000000"/>
                </a:solidFill>
                <a:effectLst/>
                <a:latin typeface="Verdana" panose="020B0604030504040204" pitchFamily="34" charset="0"/>
              </a:rPr>
              <a:t>The HTML </a:t>
            </a:r>
            <a:r>
              <a:rPr lang="en-US" b="1" i="0" dirty="0">
                <a:solidFill>
                  <a:srgbClr val="000000"/>
                </a:solidFill>
                <a:effectLst/>
                <a:latin typeface="Verdana" panose="020B0604030504040204" pitchFamily="34" charset="0"/>
              </a:rPr>
              <a:t>element</a:t>
            </a:r>
            <a:r>
              <a:rPr lang="en-US" b="0" i="0" dirty="0">
                <a:solidFill>
                  <a:srgbClr val="000000"/>
                </a:solidFill>
                <a:effectLst/>
                <a:latin typeface="Verdana" panose="020B0604030504040204" pitchFamily="34" charset="0"/>
              </a:rPr>
              <a:t> is everything from the start tag to the end tag:</a:t>
            </a:r>
            <a:endParaRPr lang="en-US" b="0" i="0" dirty="0">
              <a:solidFill>
                <a:srgbClr val="000000"/>
              </a:solidFill>
              <a:effectLst/>
              <a:latin typeface="Verdana" panose="020B0604030504040204" pitchFamily="34" charset="0"/>
            </a:endParaRPr>
          </a:p>
          <a:p>
            <a:pPr marL="0" indent="0">
              <a:buNone/>
            </a:pPr>
            <a:r>
              <a:rPr lang="en-US" b="0" i="0" dirty="0">
                <a:solidFill>
                  <a:srgbClr val="0000CD"/>
                </a:solidFill>
                <a:effectLst/>
                <a:latin typeface="Verdana" panose="020B0604030504040204" pitchFamily="34" charset="0"/>
              </a:rPr>
              <a:t>	</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h1</a:t>
            </a:r>
            <a:r>
              <a:rPr lang="en-US" dirty="0">
                <a:solidFill>
                  <a:srgbClr val="0000CD"/>
                </a:solidFill>
                <a:latin typeface="Consolas" panose="020B0609020204030204" pitchFamily="49" charset="0"/>
              </a:rPr>
              <a:t>&gt;</a:t>
            </a:r>
            <a:r>
              <a:rPr lang="en-US" dirty="0">
                <a:solidFill>
                  <a:srgbClr val="000000"/>
                </a:solidFill>
                <a:latin typeface="Consolas" panose="020B0609020204030204" pitchFamily="49" charset="0"/>
              </a:rPr>
              <a:t>My First Heading</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h1</a:t>
            </a:r>
            <a:r>
              <a:rPr lang="en-US" dirty="0">
                <a:solidFill>
                  <a:srgbClr val="0000CD"/>
                </a:solidFill>
                <a:latin typeface="Consolas" panose="020B0609020204030204" pitchFamily="49" charset="0"/>
              </a:rPr>
              <a:t>&gt;</a:t>
            </a:r>
            <a:endParaRPr lang="en-US" dirty="0">
              <a:solidFill>
                <a:srgbClr val="0000CD"/>
              </a:solidFill>
              <a:latin typeface="Consolas" panose="020B0609020204030204" pitchFamily="49" charset="0"/>
            </a:endParaRPr>
          </a:p>
          <a:p>
            <a:pPr marL="0" indent="0">
              <a:buNone/>
            </a:pPr>
            <a:r>
              <a:rPr lang="en-US" dirty="0">
                <a:solidFill>
                  <a:srgbClr val="0000CD"/>
                </a:solidFill>
                <a:latin typeface="Consolas" panose="020B0609020204030204" pitchFamily="49" charset="0"/>
              </a:rPr>
              <a:t>	&lt;</a:t>
            </a:r>
            <a:r>
              <a:rPr lang="en-US" dirty="0">
                <a:solidFill>
                  <a:srgbClr val="A52A2A"/>
                </a:solidFill>
                <a:latin typeface="Consolas" panose="020B0609020204030204" pitchFamily="49" charset="0"/>
              </a:rPr>
              <a:t>p</a:t>
            </a:r>
            <a:r>
              <a:rPr lang="en-US" dirty="0">
                <a:solidFill>
                  <a:srgbClr val="0000CD"/>
                </a:solidFill>
                <a:latin typeface="Consolas" panose="020B0609020204030204" pitchFamily="49" charset="0"/>
              </a:rPr>
              <a:t>&gt;</a:t>
            </a:r>
            <a:r>
              <a:rPr lang="en-US" dirty="0">
                <a:solidFill>
                  <a:srgbClr val="000000"/>
                </a:solidFill>
                <a:latin typeface="Consolas" panose="020B0609020204030204" pitchFamily="49" charset="0"/>
              </a:rPr>
              <a:t>My first paragraph.</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p</a:t>
            </a:r>
            <a:r>
              <a:rPr lang="en-US" dirty="0">
                <a:solidFill>
                  <a:srgbClr val="0000CD"/>
                </a:solidFill>
                <a:latin typeface="Consolas" panose="020B0609020204030204" pitchFamily="49" charset="0"/>
              </a:rPr>
              <a:t>&gt;</a:t>
            </a:r>
            <a:endParaRPr lang="en-US" dirty="0">
              <a:solidFill>
                <a:srgbClr val="0000CD"/>
              </a:solidFill>
              <a:latin typeface="Consolas" panose="020B0609020204030204" pitchFamily="49" charset="0"/>
            </a:endParaRPr>
          </a:p>
          <a:p>
            <a:endParaRPr lang="en-IN"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000000"/>
                </a:solidFill>
                <a:effectLst/>
                <a:latin typeface="Segoe UI" panose="020B0502040204020203" pitchFamily="34" charset="0"/>
              </a:rPr>
              <a:t>HTML Tables</a:t>
            </a:r>
            <a:endParaRPr lang="en-IN" dirty="0"/>
          </a:p>
        </p:txBody>
      </p:sp>
      <p:sp>
        <p:nvSpPr>
          <p:cNvPr id="3" name="Content Placeholder 2"/>
          <p:cNvSpPr>
            <a:spLocks noGrp="1"/>
          </p:cNvSpPr>
          <p:nvPr>
            <p:ph idx="1"/>
          </p:nvPr>
        </p:nvSpPr>
        <p:spPr>
          <a:xfrm>
            <a:off x="838200" y="1792069"/>
            <a:ext cx="10515600" cy="4351338"/>
          </a:xfrm>
        </p:spPr>
        <p:txBody>
          <a:bodyPr/>
          <a:lstStyle/>
          <a:p>
            <a:r>
              <a:rPr lang="en-US" dirty="0"/>
              <a:t>HTML tables allow web developers to arrange data into rows and columns.</a:t>
            </a:r>
            <a:endParaRPr lang="en-US" dirty="0"/>
          </a:p>
          <a:p>
            <a:endParaRPr lang="en-US" dirty="0"/>
          </a:p>
          <a:p>
            <a:endParaRPr lang="en-IN" dirty="0"/>
          </a:p>
        </p:txBody>
      </p:sp>
      <p:sp>
        <p:nvSpPr>
          <p:cNvPr id="5" name="TextBox 4"/>
          <p:cNvSpPr txBox="1"/>
          <p:nvPr/>
        </p:nvSpPr>
        <p:spPr>
          <a:xfrm>
            <a:off x="3224868" y="2473346"/>
            <a:ext cx="6094602" cy="4278094"/>
          </a:xfrm>
          <a:prstGeom prst="rect">
            <a:avLst/>
          </a:prstGeom>
          <a:noFill/>
          <a:ln>
            <a:solidFill>
              <a:schemeClr val="accent1"/>
            </a:solidFill>
          </a:ln>
        </p:spPr>
        <p:txBody>
          <a:bodyPr wrap="square">
            <a:spAutoFit/>
          </a:bodyPr>
          <a:lstStyle/>
          <a:p>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table border="1"</a:t>
            </a:r>
            <a:r>
              <a:rPr lang="en-US" sz="1600" b="0" i="0" dirty="0">
                <a:solidFill>
                  <a:srgbClr val="FF0000"/>
                </a:solidFill>
                <a:effectLst/>
                <a:latin typeface="Consolas" panose="020B0609020204030204" pitchFamily="49" charset="0"/>
              </a:rPr>
              <a:t> style</a:t>
            </a:r>
            <a:r>
              <a:rPr lang="en-US" sz="1600" b="0" i="0" dirty="0">
                <a:solidFill>
                  <a:srgbClr val="0000CD"/>
                </a:solidFill>
                <a:effectLst/>
                <a:latin typeface="Consolas" panose="020B0609020204030204" pitchFamily="49" charset="0"/>
              </a:rPr>
              <a:t>="width:100%;"&gt;</a:t>
            </a:r>
            <a:br>
              <a:rPr lang="en-US" sz="1600" dirty="0"/>
            </a:br>
            <a:r>
              <a:rPr lang="en-US" sz="1600" b="0" i="0" dirty="0">
                <a:solidFill>
                  <a:srgbClr val="000000"/>
                </a:solidFill>
                <a:effectLst/>
                <a:latin typeface="Consolas" panose="020B0609020204030204" pitchFamily="49" charset="0"/>
              </a:rPr>
              <a:t>  </a:t>
            </a: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tr</a:t>
            </a:r>
            <a:r>
              <a:rPr lang="en-US" sz="1600" b="0" i="0" dirty="0">
                <a:solidFill>
                  <a:srgbClr val="0000CD"/>
                </a:solidFill>
                <a:effectLst/>
                <a:latin typeface="Consolas" panose="020B0609020204030204" pitchFamily="49" charset="0"/>
              </a:rPr>
              <a:t>&gt;</a:t>
            </a:r>
            <a:br>
              <a:rPr lang="en-US" sz="1600" dirty="0"/>
            </a:br>
            <a:r>
              <a:rPr lang="en-US" sz="1600" b="0" i="0" dirty="0">
                <a:solidFill>
                  <a:srgbClr val="000000"/>
                </a:solidFill>
                <a:effectLst/>
                <a:latin typeface="Consolas" panose="020B0609020204030204" pitchFamily="49" charset="0"/>
              </a:rPr>
              <a:t>    </a:t>
            </a:r>
            <a:r>
              <a:rPr lang="en-US" sz="1600" b="0" i="0" dirty="0">
                <a:solidFill>
                  <a:srgbClr val="0000CD"/>
                </a:solidFill>
                <a:effectLst/>
                <a:latin typeface="Consolas" panose="020B0609020204030204" pitchFamily="49" charset="0"/>
              </a:rPr>
              <a:t>&lt;</a:t>
            </a:r>
            <a:r>
              <a:rPr lang="en-US" sz="1600" b="0" i="0" dirty="0" err="1">
                <a:solidFill>
                  <a:srgbClr val="A52A2A"/>
                </a:solidFill>
                <a:effectLst/>
                <a:latin typeface="Consolas" panose="020B0609020204030204" pitchFamily="49" charset="0"/>
              </a:rPr>
              <a:t>th</a:t>
            </a:r>
            <a:r>
              <a:rPr lang="en-US" sz="1600" b="0" i="0" dirty="0">
                <a:solidFill>
                  <a:srgbClr val="0000CD"/>
                </a:solidFill>
                <a:effectLst/>
                <a:latin typeface="Consolas" panose="020B0609020204030204" pitchFamily="49" charset="0"/>
              </a:rPr>
              <a:t>&gt;</a:t>
            </a:r>
            <a:r>
              <a:rPr lang="en-US" sz="1600" b="0" i="0" dirty="0" err="1">
                <a:solidFill>
                  <a:srgbClr val="000000"/>
                </a:solidFill>
                <a:effectLst/>
                <a:latin typeface="Consolas" panose="020B0609020204030204" pitchFamily="49" charset="0"/>
              </a:rPr>
              <a:t>Firstname</a:t>
            </a: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a:t>
            </a:r>
            <a:r>
              <a:rPr lang="en-US" sz="1600" b="0" i="0" dirty="0" err="1">
                <a:solidFill>
                  <a:srgbClr val="A52A2A"/>
                </a:solidFill>
                <a:effectLst/>
                <a:latin typeface="Consolas" panose="020B0609020204030204" pitchFamily="49" charset="0"/>
              </a:rPr>
              <a:t>th</a:t>
            </a:r>
            <a:r>
              <a:rPr lang="en-US" sz="1600" b="0" i="0" dirty="0">
                <a:solidFill>
                  <a:srgbClr val="0000CD"/>
                </a:solidFill>
                <a:effectLst/>
                <a:latin typeface="Consolas" panose="020B0609020204030204" pitchFamily="49" charset="0"/>
              </a:rPr>
              <a:t>&gt;</a:t>
            </a:r>
            <a:br>
              <a:rPr lang="en-US" sz="1600" dirty="0"/>
            </a:br>
            <a:r>
              <a:rPr lang="en-US" sz="1600" b="0" i="0" dirty="0">
                <a:solidFill>
                  <a:srgbClr val="000000"/>
                </a:solidFill>
                <a:effectLst/>
                <a:latin typeface="Consolas" panose="020B0609020204030204" pitchFamily="49" charset="0"/>
              </a:rPr>
              <a:t>    </a:t>
            </a:r>
            <a:r>
              <a:rPr lang="en-US" sz="1600" b="0" i="0" dirty="0">
                <a:solidFill>
                  <a:srgbClr val="0000CD"/>
                </a:solidFill>
                <a:effectLst/>
                <a:latin typeface="Consolas" panose="020B0609020204030204" pitchFamily="49" charset="0"/>
              </a:rPr>
              <a:t>&lt;</a:t>
            </a:r>
            <a:r>
              <a:rPr lang="en-US" sz="1600" b="0" i="0" dirty="0" err="1">
                <a:solidFill>
                  <a:srgbClr val="A52A2A"/>
                </a:solidFill>
                <a:effectLst/>
                <a:latin typeface="Consolas" panose="020B0609020204030204" pitchFamily="49" charset="0"/>
              </a:rPr>
              <a:t>th</a:t>
            </a:r>
            <a:r>
              <a:rPr lang="en-US" sz="1600" b="0" i="0" dirty="0">
                <a:solidFill>
                  <a:srgbClr val="0000CD"/>
                </a:solidFill>
                <a:effectLst/>
                <a:latin typeface="Consolas" panose="020B0609020204030204" pitchFamily="49" charset="0"/>
              </a:rPr>
              <a:t>&gt;</a:t>
            </a:r>
            <a:r>
              <a:rPr lang="en-US" sz="1600" b="0" i="0" dirty="0" err="1">
                <a:solidFill>
                  <a:srgbClr val="000000"/>
                </a:solidFill>
                <a:effectLst/>
                <a:latin typeface="Consolas" panose="020B0609020204030204" pitchFamily="49" charset="0"/>
              </a:rPr>
              <a:t>Lastname</a:t>
            </a: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a:t>
            </a:r>
            <a:r>
              <a:rPr lang="en-US" sz="1600" b="0" i="0" dirty="0" err="1">
                <a:solidFill>
                  <a:srgbClr val="A52A2A"/>
                </a:solidFill>
                <a:effectLst/>
                <a:latin typeface="Consolas" panose="020B0609020204030204" pitchFamily="49" charset="0"/>
              </a:rPr>
              <a:t>th</a:t>
            </a:r>
            <a:r>
              <a:rPr lang="en-US" sz="1600" b="0" i="0" dirty="0">
                <a:solidFill>
                  <a:srgbClr val="0000CD"/>
                </a:solidFill>
                <a:effectLst/>
                <a:latin typeface="Consolas" panose="020B0609020204030204" pitchFamily="49" charset="0"/>
              </a:rPr>
              <a:t>&gt;</a:t>
            </a:r>
            <a:br>
              <a:rPr lang="en-US" sz="1600" dirty="0"/>
            </a:br>
            <a:r>
              <a:rPr lang="en-US" sz="1600" b="0" i="0" dirty="0">
                <a:solidFill>
                  <a:srgbClr val="000000"/>
                </a:solidFill>
                <a:effectLst/>
                <a:latin typeface="Consolas" panose="020B0609020204030204" pitchFamily="49" charset="0"/>
              </a:rPr>
              <a:t>    </a:t>
            </a:r>
            <a:r>
              <a:rPr lang="en-US" sz="1600" b="0" i="0" dirty="0">
                <a:solidFill>
                  <a:srgbClr val="0000CD"/>
                </a:solidFill>
                <a:effectLst/>
                <a:latin typeface="Consolas" panose="020B0609020204030204" pitchFamily="49" charset="0"/>
              </a:rPr>
              <a:t>&lt;</a:t>
            </a:r>
            <a:r>
              <a:rPr lang="en-US" sz="1600" b="0" i="0" dirty="0" err="1">
                <a:solidFill>
                  <a:srgbClr val="A52A2A"/>
                </a:solidFill>
                <a:effectLst/>
                <a:latin typeface="Consolas" panose="020B0609020204030204" pitchFamily="49" charset="0"/>
              </a:rPr>
              <a:t>th</a:t>
            </a:r>
            <a:r>
              <a:rPr lang="en-US" sz="1600" b="0" i="0" dirty="0">
                <a:solidFill>
                  <a:srgbClr val="0000CD"/>
                </a:solidFill>
                <a:effectLst/>
                <a:latin typeface="Consolas" panose="020B0609020204030204" pitchFamily="49" charset="0"/>
              </a:rPr>
              <a:t>&gt;</a:t>
            </a:r>
            <a:r>
              <a:rPr lang="en-US" sz="1600" b="0" i="0" dirty="0">
                <a:solidFill>
                  <a:srgbClr val="000000"/>
                </a:solidFill>
                <a:effectLst/>
                <a:latin typeface="Consolas" panose="020B0609020204030204" pitchFamily="49" charset="0"/>
              </a:rPr>
              <a:t>Age</a:t>
            </a: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a:t>
            </a:r>
            <a:r>
              <a:rPr lang="en-US" sz="1600" b="0" i="0" dirty="0" err="1">
                <a:solidFill>
                  <a:srgbClr val="A52A2A"/>
                </a:solidFill>
                <a:effectLst/>
                <a:latin typeface="Consolas" panose="020B0609020204030204" pitchFamily="49" charset="0"/>
              </a:rPr>
              <a:t>th</a:t>
            </a:r>
            <a:r>
              <a:rPr lang="en-US" sz="1600" b="0" i="0" dirty="0">
                <a:solidFill>
                  <a:srgbClr val="0000CD"/>
                </a:solidFill>
                <a:effectLst/>
                <a:latin typeface="Consolas" panose="020B0609020204030204" pitchFamily="49" charset="0"/>
              </a:rPr>
              <a:t>&gt;</a:t>
            </a:r>
            <a:br>
              <a:rPr lang="en-US" sz="1600" dirty="0"/>
            </a:br>
            <a:r>
              <a:rPr lang="en-US" sz="1600" b="0" i="0" dirty="0">
                <a:solidFill>
                  <a:srgbClr val="000000"/>
                </a:solidFill>
                <a:effectLst/>
                <a:latin typeface="Consolas" panose="020B0609020204030204" pitchFamily="49" charset="0"/>
              </a:rPr>
              <a:t>  </a:t>
            </a: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/tr</a:t>
            </a:r>
            <a:r>
              <a:rPr lang="en-US" sz="1600" b="0" i="0" dirty="0">
                <a:solidFill>
                  <a:srgbClr val="0000CD"/>
                </a:solidFill>
                <a:effectLst/>
                <a:latin typeface="Consolas" panose="020B0609020204030204" pitchFamily="49" charset="0"/>
              </a:rPr>
              <a:t>&gt;</a:t>
            </a:r>
            <a:br>
              <a:rPr lang="en-US" sz="1600" dirty="0"/>
            </a:br>
            <a:r>
              <a:rPr lang="en-US" sz="1600" b="0" i="0" dirty="0">
                <a:solidFill>
                  <a:srgbClr val="000000"/>
                </a:solidFill>
                <a:effectLst/>
                <a:latin typeface="Consolas" panose="020B0609020204030204" pitchFamily="49" charset="0"/>
              </a:rPr>
              <a:t>  </a:t>
            </a: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tr</a:t>
            </a:r>
            <a:r>
              <a:rPr lang="en-US" sz="1600" b="0" i="0" dirty="0">
                <a:solidFill>
                  <a:srgbClr val="0000CD"/>
                </a:solidFill>
                <a:effectLst/>
                <a:latin typeface="Consolas" panose="020B0609020204030204" pitchFamily="49" charset="0"/>
              </a:rPr>
              <a:t>&gt;</a:t>
            </a:r>
            <a:br>
              <a:rPr lang="en-US" sz="1600" dirty="0"/>
            </a:br>
            <a:r>
              <a:rPr lang="en-US" sz="1600" b="0" i="0" dirty="0">
                <a:solidFill>
                  <a:srgbClr val="000000"/>
                </a:solidFill>
                <a:effectLst/>
                <a:latin typeface="Consolas" panose="020B0609020204030204" pitchFamily="49" charset="0"/>
              </a:rPr>
              <a:t>    </a:t>
            </a: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td</a:t>
            </a:r>
            <a:r>
              <a:rPr lang="en-US" sz="1600" b="0" i="0" dirty="0">
                <a:solidFill>
                  <a:srgbClr val="0000CD"/>
                </a:solidFill>
                <a:effectLst/>
                <a:latin typeface="Consolas" panose="020B0609020204030204" pitchFamily="49" charset="0"/>
              </a:rPr>
              <a:t>&gt;</a:t>
            </a:r>
            <a:r>
              <a:rPr lang="en-US" sz="1600" b="0" i="0" dirty="0">
                <a:solidFill>
                  <a:srgbClr val="000000"/>
                </a:solidFill>
                <a:effectLst/>
                <a:latin typeface="Consolas" panose="020B0609020204030204" pitchFamily="49" charset="0"/>
              </a:rPr>
              <a:t>Jill</a:t>
            </a: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/td</a:t>
            </a:r>
            <a:r>
              <a:rPr lang="en-US" sz="1600" b="0" i="0" dirty="0">
                <a:solidFill>
                  <a:srgbClr val="0000CD"/>
                </a:solidFill>
                <a:effectLst/>
                <a:latin typeface="Consolas" panose="020B0609020204030204" pitchFamily="49" charset="0"/>
              </a:rPr>
              <a:t>&gt;</a:t>
            </a:r>
            <a:br>
              <a:rPr lang="en-US" sz="1600" dirty="0"/>
            </a:br>
            <a:r>
              <a:rPr lang="en-US" sz="1600" b="0" i="0" dirty="0">
                <a:solidFill>
                  <a:srgbClr val="000000"/>
                </a:solidFill>
                <a:effectLst/>
                <a:latin typeface="Consolas" panose="020B0609020204030204" pitchFamily="49" charset="0"/>
              </a:rPr>
              <a:t>    </a:t>
            </a: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td</a:t>
            </a:r>
            <a:r>
              <a:rPr lang="en-US" sz="1600" b="0" i="0" dirty="0">
                <a:solidFill>
                  <a:srgbClr val="0000CD"/>
                </a:solidFill>
                <a:effectLst/>
                <a:latin typeface="Consolas" panose="020B0609020204030204" pitchFamily="49" charset="0"/>
              </a:rPr>
              <a:t>&gt;</a:t>
            </a:r>
            <a:r>
              <a:rPr lang="en-US" sz="1600" b="0" i="0" dirty="0">
                <a:solidFill>
                  <a:srgbClr val="000000"/>
                </a:solidFill>
                <a:effectLst/>
                <a:latin typeface="Consolas" panose="020B0609020204030204" pitchFamily="49" charset="0"/>
              </a:rPr>
              <a:t>Smith</a:t>
            </a: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/td</a:t>
            </a:r>
            <a:r>
              <a:rPr lang="en-US" sz="1600" b="0" i="0" dirty="0">
                <a:solidFill>
                  <a:srgbClr val="0000CD"/>
                </a:solidFill>
                <a:effectLst/>
                <a:latin typeface="Consolas" panose="020B0609020204030204" pitchFamily="49" charset="0"/>
              </a:rPr>
              <a:t>&gt;</a:t>
            </a:r>
            <a:br>
              <a:rPr lang="en-US" sz="1600" dirty="0"/>
            </a:br>
            <a:r>
              <a:rPr lang="en-US" sz="1600" b="0" i="0" dirty="0">
                <a:solidFill>
                  <a:srgbClr val="000000"/>
                </a:solidFill>
                <a:effectLst/>
                <a:latin typeface="Consolas" panose="020B0609020204030204" pitchFamily="49" charset="0"/>
              </a:rPr>
              <a:t>    </a:t>
            </a: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td</a:t>
            </a:r>
            <a:r>
              <a:rPr lang="en-US" sz="1600" b="0" i="0" dirty="0">
                <a:solidFill>
                  <a:srgbClr val="0000CD"/>
                </a:solidFill>
                <a:effectLst/>
                <a:latin typeface="Consolas" panose="020B0609020204030204" pitchFamily="49" charset="0"/>
              </a:rPr>
              <a:t>&gt;</a:t>
            </a:r>
            <a:r>
              <a:rPr lang="en-US" sz="1600" b="0" i="0" dirty="0">
                <a:solidFill>
                  <a:srgbClr val="000000"/>
                </a:solidFill>
                <a:effectLst/>
                <a:latin typeface="Consolas" panose="020B0609020204030204" pitchFamily="49" charset="0"/>
              </a:rPr>
              <a:t>50</a:t>
            </a: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/td</a:t>
            </a:r>
            <a:r>
              <a:rPr lang="en-US" sz="1600" b="0" i="0" dirty="0">
                <a:solidFill>
                  <a:srgbClr val="0000CD"/>
                </a:solidFill>
                <a:effectLst/>
                <a:latin typeface="Consolas" panose="020B0609020204030204" pitchFamily="49" charset="0"/>
              </a:rPr>
              <a:t>&gt;</a:t>
            </a:r>
            <a:br>
              <a:rPr lang="en-US" sz="1600" dirty="0"/>
            </a:br>
            <a:r>
              <a:rPr lang="en-US" sz="1600" b="0" i="0" dirty="0">
                <a:solidFill>
                  <a:srgbClr val="000000"/>
                </a:solidFill>
                <a:effectLst/>
                <a:latin typeface="Consolas" panose="020B0609020204030204" pitchFamily="49" charset="0"/>
              </a:rPr>
              <a:t>  </a:t>
            </a: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/tr</a:t>
            </a:r>
            <a:r>
              <a:rPr lang="en-US" sz="1600" b="0" i="0" dirty="0">
                <a:solidFill>
                  <a:srgbClr val="0000CD"/>
                </a:solidFill>
                <a:effectLst/>
                <a:latin typeface="Consolas" panose="020B0609020204030204" pitchFamily="49" charset="0"/>
              </a:rPr>
              <a:t>&gt;</a:t>
            </a:r>
            <a:br>
              <a:rPr lang="en-US" sz="1600" dirty="0"/>
            </a:br>
            <a:r>
              <a:rPr lang="en-US" sz="1600" b="0" i="0" dirty="0">
                <a:solidFill>
                  <a:srgbClr val="000000"/>
                </a:solidFill>
                <a:effectLst/>
                <a:latin typeface="Consolas" panose="020B0609020204030204" pitchFamily="49" charset="0"/>
              </a:rPr>
              <a:t>  </a:t>
            </a: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tr</a:t>
            </a:r>
            <a:r>
              <a:rPr lang="en-US" sz="1600" b="0" i="0" dirty="0">
                <a:solidFill>
                  <a:srgbClr val="0000CD"/>
                </a:solidFill>
                <a:effectLst/>
                <a:latin typeface="Consolas" panose="020B0609020204030204" pitchFamily="49" charset="0"/>
              </a:rPr>
              <a:t>&gt;</a:t>
            </a:r>
            <a:br>
              <a:rPr lang="en-US" sz="1600" dirty="0"/>
            </a:br>
            <a:r>
              <a:rPr lang="en-US" sz="1600" b="0" i="0" dirty="0">
                <a:solidFill>
                  <a:srgbClr val="000000"/>
                </a:solidFill>
                <a:effectLst/>
                <a:latin typeface="Consolas" panose="020B0609020204030204" pitchFamily="49" charset="0"/>
              </a:rPr>
              <a:t>    </a:t>
            </a: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td</a:t>
            </a:r>
            <a:r>
              <a:rPr lang="en-US" sz="1600" b="0" i="0" dirty="0">
                <a:solidFill>
                  <a:srgbClr val="0000CD"/>
                </a:solidFill>
                <a:effectLst/>
                <a:latin typeface="Consolas" panose="020B0609020204030204" pitchFamily="49" charset="0"/>
              </a:rPr>
              <a:t>&gt;</a:t>
            </a:r>
            <a:r>
              <a:rPr lang="en-US" sz="1600" b="0" i="0" dirty="0">
                <a:solidFill>
                  <a:srgbClr val="000000"/>
                </a:solidFill>
                <a:effectLst/>
                <a:latin typeface="Consolas" panose="020B0609020204030204" pitchFamily="49" charset="0"/>
              </a:rPr>
              <a:t>Eve</a:t>
            </a: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/td</a:t>
            </a:r>
            <a:r>
              <a:rPr lang="en-US" sz="1600" b="0" i="0" dirty="0">
                <a:solidFill>
                  <a:srgbClr val="0000CD"/>
                </a:solidFill>
                <a:effectLst/>
                <a:latin typeface="Consolas" panose="020B0609020204030204" pitchFamily="49" charset="0"/>
              </a:rPr>
              <a:t>&gt;</a:t>
            </a:r>
            <a:br>
              <a:rPr lang="en-US" sz="1600" dirty="0"/>
            </a:br>
            <a:r>
              <a:rPr lang="en-US" sz="1600" b="0" i="0" dirty="0">
                <a:solidFill>
                  <a:srgbClr val="000000"/>
                </a:solidFill>
                <a:effectLst/>
                <a:latin typeface="Consolas" panose="020B0609020204030204" pitchFamily="49" charset="0"/>
              </a:rPr>
              <a:t>    </a:t>
            </a: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td</a:t>
            </a:r>
            <a:r>
              <a:rPr lang="en-US" sz="1600" b="0" i="0" dirty="0">
                <a:solidFill>
                  <a:srgbClr val="0000CD"/>
                </a:solidFill>
                <a:effectLst/>
                <a:latin typeface="Consolas" panose="020B0609020204030204" pitchFamily="49" charset="0"/>
              </a:rPr>
              <a:t>&gt;</a:t>
            </a:r>
            <a:r>
              <a:rPr lang="en-US" sz="1600" b="0" i="0" dirty="0">
                <a:solidFill>
                  <a:srgbClr val="000000"/>
                </a:solidFill>
                <a:effectLst/>
                <a:latin typeface="Consolas" panose="020B0609020204030204" pitchFamily="49" charset="0"/>
              </a:rPr>
              <a:t>Jackson</a:t>
            </a: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/td</a:t>
            </a:r>
            <a:r>
              <a:rPr lang="en-US" sz="1600" b="0" i="0" dirty="0">
                <a:solidFill>
                  <a:srgbClr val="0000CD"/>
                </a:solidFill>
                <a:effectLst/>
                <a:latin typeface="Consolas" panose="020B0609020204030204" pitchFamily="49" charset="0"/>
              </a:rPr>
              <a:t>&gt;</a:t>
            </a:r>
            <a:br>
              <a:rPr lang="en-US" sz="1600" dirty="0"/>
            </a:br>
            <a:r>
              <a:rPr lang="en-US" sz="1600" b="0" i="0" dirty="0">
                <a:solidFill>
                  <a:srgbClr val="000000"/>
                </a:solidFill>
                <a:effectLst/>
                <a:latin typeface="Consolas" panose="020B0609020204030204" pitchFamily="49" charset="0"/>
              </a:rPr>
              <a:t>    </a:t>
            </a: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td</a:t>
            </a:r>
            <a:r>
              <a:rPr lang="en-US" sz="1600" b="0" i="0" dirty="0">
                <a:solidFill>
                  <a:srgbClr val="0000CD"/>
                </a:solidFill>
                <a:effectLst/>
                <a:latin typeface="Consolas" panose="020B0609020204030204" pitchFamily="49" charset="0"/>
              </a:rPr>
              <a:t>&gt;</a:t>
            </a:r>
            <a:r>
              <a:rPr lang="en-US" sz="1600" b="0" i="0" dirty="0">
                <a:solidFill>
                  <a:srgbClr val="000000"/>
                </a:solidFill>
                <a:effectLst/>
                <a:latin typeface="Consolas" panose="020B0609020204030204" pitchFamily="49" charset="0"/>
              </a:rPr>
              <a:t>94</a:t>
            </a: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/td</a:t>
            </a:r>
            <a:r>
              <a:rPr lang="en-US" sz="1600" b="0" i="0" dirty="0">
                <a:solidFill>
                  <a:srgbClr val="0000CD"/>
                </a:solidFill>
                <a:effectLst/>
                <a:latin typeface="Consolas" panose="020B0609020204030204" pitchFamily="49" charset="0"/>
              </a:rPr>
              <a:t>&gt;</a:t>
            </a:r>
            <a:br>
              <a:rPr lang="en-US" sz="1600" dirty="0"/>
            </a:br>
            <a:r>
              <a:rPr lang="en-US" sz="1600" b="0" i="0" dirty="0">
                <a:solidFill>
                  <a:srgbClr val="000000"/>
                </a:solidFill>
                <a:effectLst/>
                <a:latin typeface="Consolas" panose="020B0609020204030204" pitchFamily="49" charset="0"/>
              </a:rPr>
              <a:t>  </a:t>
            </a: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/tr</a:t>
            </a:r>
            <a:r>
              <a:rPr lang="en-US" sz="1600" b="0" i="0" dirty="0">
                <a:solidFill>
                  <a:srgbClr val="0000CD"/>
                </a:solidFill>
                <a:effectLst/>
                <a:latin typeface="Consolas" panose="020B0609020204030204" pitchFamily="49" charset="0"/>
              </a:rPr>
              <a:t>&gt;</a:t>
            </a:r>
            <a:br>
              <a:rPr lang="en-US" sz="1600" dirty="0"/>
            </a:b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/table</a:t>
            </a:r>
            <a:r>
              <a:rPr lang="en-US" sz="1600" b="0" i="0" dirty="0">
                <a:solidFill>
                  <a:srgbClr val="0000CD"/>
                </a:solidFill>
                <a:effectLst/>
                <a:latin typeface="Consolas" panose="020B0609020204030204" pitchFamily="49" charset="0"/>
              </a:rPr>
              <a:t>&gt;</a:t>
            </a:r>
            <a:endParaRPr lang="en-IN" sz="16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Segoe UI" panose="020B0502040204020203" pitchFamily="34" charset="0"/>
              </a:rPr>
              <a:t>HTML Table - Cell that Spans Many Columns</a:t>
            </a:r>
            <a:endParaRPr lang="en-IN" dirty="0"/>
          </a:p>
        </p:txBody>
      </p:sp>
      <p:sp>
        <p:nvSpPr>
          <p:cNvPr id="3" name="Content Placeholder 2"/>
          <p:cNvSpPr>
            <a:spLocks noGrp="1"/>
          </p:cNvSpPr>
          <p:nvPr>
            <p:ph idx="1"/>
          </p:nvPr>
        </p:nvSpPr>
        <p:spPr/>
        <p:txBody>
          <a:bodyPr/>
          <a:lstStyle/>
          <a:p>
            <a:r>
              <a:rPr lang="en-US" dirty="0"/>
              <a:t>To make a cell span more than one column, use the </a:t>
            </a:r>
            <a:r>
              <a:rPr lang="en-US" dirty="0" err="1"/>
              <a:t>colspan</a:t>
            </a:r>
            <a:r>
              <a:rPr lang="en-US" dirty="0"/>
              <a:t> attribute</a:t>
            </a:r>
            <a:endParaRPr lang="en-IN" dirty="0"/>
          </a:p>
        </p:txBody>
      </p:sp>
      <p:sp>
        <p:nvSpPr>
          <p:cNvPr id="8" name="TextBox 7"/>
          <p:cNvSpPr txBox="1"/>
          <p:nvPr/>
        </p:nvSpPr>
        <p:spPr>
          <a:xfrm>
            <a:off x="838200" y="2574501"/>
            <a:ext cx="6094602" cy="3139321"/>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table</a:t>
            </a:r>
            <a:r>
              <a:rPr lang="en-US" b="0" i="0" dirty="0">
                <a:solidFill>
                  <a:srgbClr val="FF0000"/>
                </a:solidFill>
                <a:effectLst/>
                <a:latin typeface="Consolas" panose="020B0609020204030204" pitchFamily="49" charset="0"/>
              </a:rPr>
              <a:t> border ="1"style</a:t>
            </a:r>
            <a:r>
              <a:rPr lang="en-US" b="0" i="0" dirty="0">
                <a:solidFill>
                  <a:srgbClr val="0000CD"/>
                </a:solidFill>
                <a:effectLst/>
                <a:latin typeface="Consolas" panose="020B0609020204030204" pitchFamily="49" charset="0"/>
              </a:rPr>
              <a:t>="width:100%"&gt;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tr</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th</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Name</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th</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th</a:t>
            </a:r>
            <a:r>
              <a:rPr lang="en-US" b="0" i="0" dirty="0">
                <a:solidFill>
                  <a:srgbClr val="FF0000"/>
                </a:solidFill>
                <a:effectLst/>
                <a:latin typeface="Consolas" panose="020B0609020204030204" pitchFamily="49" charset="0"/>
              </a:rPr>
              <a:t> </a:t>
            </a:r>
            <a:r>
              <a:rPr lang="en-US" b="0" i="0" dirty="0" err="1">
                <a:solidFill>
                  <a:srgbClr val="FF0000"/>
                </a:solidFill>
                <a:effectLst/>
                <a:latin typeface="Consolas" panose="020B0609020204030204" pitchFamily="49" charset="0"/>
              </a:rPr>
              <a:t>colspan</a:t>
            </a:r>
            <a:r>
              <a:rPr lang="en-US" b="0" i="0" dirty="0">
                <a:solidFill>
                  <a:srgbClr val="0000CD"/>
                </a:solidFill>
                <a:effectLst/>
                <a:latin typeface="Consolas" panose="020B0609020204030204" pitchFamily="49" charset="0"/>
              </a:rPr>
              <a:t>="2"&gt;</a:t>
            </a:r>
            <a:r>
              <a:rPr lang="en-US" b="0" i="0" dirty="0">
                <a:solidFill>
                  <a:srgbClr val="000000"/>
                </a:solidFill>
                <a:effectLst/>
                <a:latin typeface="Consolas" panose="020B0609020204030204" pitchFamily="49" charset="0"/>
              </a:rPr>
              <a:t>Telephone</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th</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/tr</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tr</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td</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Bill Gates</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/td</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td</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55577854</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/td</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td</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55577855</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/td</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/tr</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/table</a:t>
            </a:r>
            <a:r>
              <a:rPr lang="en-US" b="0" i="0" dirty="0">
                <a:solidFill>
                  <a:srgbClr val="0000CD"/>
                </a:solidFill>
                <a:effectLst/>
                <a:latin typeface="Consolas" panose="020B0609020204030204" pitchFamily="49" charset="0"/>
              </a:rPr>
              <a:t>&gt;</a:t>
            </a:r>
            <a:endParaRPr lang="en-IN"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a:solidFill>
                  <a:srgbClr val="000000"/>
                </a:solidFill>
                <a:effectLst/>
                <a:latin typeface="Segoe UI" panose="020B0502040204020203" pitchFamily="34" charset="0"/>
              </a:rPr>
              <a:t>HTML Table - Cell that Spans Many Rows</a:t>
            </a:r>
            <a:endParaRPr lang="en-IN" dirty="0"/>
          </a:p>
        </p:txBody>
      </p:sp>
      <p:sp>
        <p:nvSpPr>
          <p:cNvPr id="3" name="Content Placeholder 2"/>
          <p:cNvSpPr>
            <a:spLocks noGrp="1"/>
          </p:cNvSpPr>
          <p:nvPr>
            <p:ph idx="1"/>
          </p:nvPr>
        </p:nvSpPr>
        <p:spPr/>
        <p:txBody>
          <a:bodyPr/>
          <a:lstStyle/>
          <a:p>
            <a:r>
              <a:rPr lang="en-US" dirty="0"/>
              <a:t>To make a cell span more than one row, use the </a:t>
            </a:r>
            <a:r>
              <a:rPr lang="en-US" dirty="0" err="1"/>
              <a:t>rowspan</a:t>
            </a:r>
            <a:r>
              <a:rPr lang="en-US" dirty="0"/>
              <a:t> attribute:</a:t>
            </a:r>
            <a:endParaRPr lang="en-IN" dirty="0"/>
          </a:p>
        </p:txBody>
      </p:sp>
      <p:sp>
        <p:nvSpPr>
          <p:cNvPr id="6" name="TextBox 5"/>
          <p:cNvSpPr txBox="1"/>
          <p:nvPr/>
        </p:nvSpPr>
        <p:spPr>
          <a:xfrm>
            <a:off x="1134611" y="2414948"/>
            <a:ext cx="6094602" cy="3693319"/>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table border="1"</a:t>
            </a:r>
            <a:r>
              <a:rPr lang="en-US" b="0" i="0" dirty="0">
                <a:solidFill>
                  <a:srgbClr val="FF0000"/>
                </a:solidFill>
                <a:effectLst/>
                <a:latin typeface="Consolas" panose="020B0609020204030204" pitchFamily="49" charset="0"/>
              </a:rPr>
              <a:t> style</a:t>
            </a:r>
            <a:r>
              <a:rPr lang="en-US" b="0" i="0" dirty="0">
                <a:solidFill>
                  <a:srgbClr val="0000CD"/>
                </a:solidFill>
                <a:effectLst/>
                <a:latin typeface="Consolas" panose="020B0609020204030204" pitchFamily="49" charset="0"/>
              </a:rPr>
              <a:t>="width:100%"&gt;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tr</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th</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Name:</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th</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td</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Bill Gates</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/td</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/tr</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tr</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th</a:t>
            </a:r>
            <a:r>
              <a:rPr lang="en-US" b="0" i="0" dirty="0">
                <a:solidFill>
                  <a:srgbClr val="FF0000"/>
                </a:solidFill>
                <a:effectLst/>
                <a:latin typeface="Consolas" panose="020B0609020204030204" pitchFamily="49" charset="0"/>
              </a:rPr>
              <a:t> </a:t>
            </a:r>
            <a:r>
              <a:rPr lang="en-US" b="0" i="0" dirty="0" err="1">
                <a:solidFill>
                  <a:srgbClr val="FF0000"/>
                </a:solidFill>
                <a:effectLst/>
                <a:latin typeface="Consolas" panose="020B0609020204030204" pitchFamily="49" charset="0"/>
              </a:rPr>
              <a:t>rowspan</a:t>
            </a:r>
            <a:r>
              <a:rPr lang="en-US" b="0" i="0" dirty="0">
                <a:solidFill>
                  <a:srgbClr val="0000CD"/>
                </a:solidFill>
                <a:effectLst/>
                <a:latin typeface="Consolas" panose="020B0609020204030204" pitchFamily="49" charset="0"/>
              </a:rPr>
              <a:t>="2"&gt;</a:t>
            </a:r>
            <a:r>
              <a:rPr lang="en-US" b="0" i="0" dirty="0">
                <a:solidFill>
                  <a:srgbClr val="000000"/>
                </a:solidFill>
                <a:effectLst/>
                <a:latin typeface="Consolas" panose="020B0609020204030204" pitchFamily="49" charset="0"/>
              </a:rPr>
              <a:t>Telephone:</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th</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td</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55577854</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/td</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/tr</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tr</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td</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55577855</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/td</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/tr</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/table</a:t>
            </a:r>
            <a:r>
              <a:rPr lang="en-US" b="0" i="0" dirty="0">
                <a:solidFill>
                  <a:srgbClr val="0000CD"/>
                </a:solidFill>
                <a:effectLst/>
                <a:latin typeface="Consolas" panose="020B0609020204030204" pitchFamily="49" charset="0"/>
              </a:rPr>
              <a:t>&gt;</a:t>
            </a:r>
            <a:endParaRPr lang="en-IN"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000000"/>
                </a:solidFill>
                <a:effectLst/>
                <a:latin typeface="Segoe UI" panose="020B0502040204020203" pitchFamily="34" charset="0"/>
              </a:rPr>
              <a:t>HTML Lists</a:t>
            </a:r>
            <a:endParaRPr lang="en-IN" dirty="0"/>
          </a:p>
        </p:txBody>
      </p:sp>
      <p:sp>
        <p:nvSpPr>
          <p:cNvPr id="3" name="Content Placeholder 2"/>
          <p:cNvSpPr>
            <a:spLocks noGrp="1"/>
          </p:cNvSpPr>
          <p:nvPr>
            <p:ph idx="1"/>
          </p:nvPr>
        </p:nvSpPr>
        <p:spPr/>
        <p:txBody>
          <a:bodyPr/>
          <a:lstStyle/>
          <a:p>
            <a:r>
              <a:rPr lang="en-US" b="0" i="0" dirty="0">
                <a:solidFill>
                  <a:srgbClr val="000000"/>
                </a:solidFill>
                <a:effectLst/>
                <a:latin typeface="Verdana" panose="020B0604030504040204" pitchFamily="34" charset="0"/>
              </a:rPr>
              <a:t>HTML lists allow web developers to group a set of related items in lists.</a:t>
            </a:r>
            <a:endParaRPr lang="en-US" b="0" i="0" dirty="0">
              <a:solidFill>
                <a:srgbClr val="000000"/>
              </a:solidFill>
              <a:effectLst/>
              <a:latin typeface="Verdana" panose="020B0604030504040204" pitchFamily="34" charset="0"/>
            </a:endParaRPr>
          </a:p>
          <a:p>
            <a:r>
              <a:rPr lang="en-IN" b="0" i="0" dirty="0">
                <a:solidFill>
                  <a:srgbClr val="000000"/>
                </a:solidFill>
                <a:effectLst/>
                <a:latin typeface="Segoe UI" panose="020B0502040204020203" pitchFamily="34" charset="0"/>
              </a:rPr>
              <a:t>Unordered HTML List</a:t>
            </a:r>
            <a:endParaRPr lang="en-IN" b="0" i="0" dirty="0">
              <a:solidFill>
                <a:srgbClr val="000000"/>
              </a:solidFill>
              <a:effectLst/>
              <a:latin typeface="Segoe UI" panose="020B0502040204020203" pitchFamily="34" charset="0"/>
            </a:endParaRPr>
          </a:p>
          <a:p>
            <a:pPr lvl="1"/>
            <a:r>
              <a:rPr lang="en-US" b="0" i="0" dirty="0">
                <a:solidFill>
                  <a:srgbClr val="000000"/>
                </a:solidFill>
                <a:effectLst/>
                <a:latin typeface="Segoe UI" panose="020B0502040204020203" pitchFamily="34" charset="0"/>
              </a:rPr>
              <a:t>An unordered list starts with the </a:t>
            </a:r>
            <a:r>
              <a:rPr lang="en-US" sz="2800" dirty="0"/>
              <a:t>&lt;ul&gt; </a:t>
            </a:r>
            <a:r>
              <a:rPr lang="en-US" b="0" i="0" dirty="0">
                <a:solidFill>
                  <a:srgbClr val="000000"/>
                </a:solidFill>
                <a:effectLst/>
                <a:latin typeface="Segoe UI" panose="020B0502040204020203" pitchFamily="34" charset="0"/>
              </a:rPr>
              <a:t>tag. Each list item starts with the </a:t>
            </a:r>
            <a:r>
              <a:rPr lang="en-US" sz="2800" dirty="0"/>
              <a:t>&lt;li&gt; </a:t>
            </a:r>
            <a:r>
              <a:rPr lang="en-US" b="0" i="0" dirty="0">
                <a:solidFill>
                  <a:srgbClr val="000000"/>
                </a:solidFill>
                <a:effectLst/>
                <a:latin typeface="Segoe UI" panose="020B0502040204020203" pitchFamily="34" charset="0"/>
              </a:rPr>
              <a:t>tag.</a:t>
            </a:r>
            <a:endParaRPr lang="en-US" b="0" i="0" dirty="0">
              <a:solidFill>
                <a:srgbClr val="000000"/>
              </a:solidFill>
              <a:effectLst/>
              <a:latin typeface="Segoe UI" panose="020B0502040204020203" pitchFamily="34" charset="0"/>
            </a:endParaRPr>
          </a:p>
          <a:p>
            <a:pPr lvl="1"/>
            <a:r>
              <a:rPr lang="en-US" b="0" i="0" dirty="0">
                <a:solidFill>
                  <a:srgbClr val="000000"/>
                </a:solidFill>
                <a:effectLst/>
                <a:latin typeface="Segoe UI" panose="020B0502040204020203" pitchFamily="34" charset="0"/>
              </a:rPr>
              <a:t>The list items will be marked with bullets (small black circles) by default</a:t>
            </a:r>
            <a:endParaRPr lang="en-US" b="0" i="0" dirty="0">
              <a:solidFill>
                <a:srgbClr val="000000"/>
              </a:solidFill>
              <a:effectLst/>
              <a:latin typeface="Segoe UI" panose="020B0502040204020203" pitchFamily="34" charset="0"/>
            </a:endParaRPr>
          </a:p>
          <a:p>
            <a:r>
              <a:rPr lang="en-IN" b="0" i="0" dirty="0">
                <a:solidFill>
                  <a:srgbClr val="000000"/>
                </a:solidFill>
                <a:effectLst/>
                <a:latin typeface="Segoe UI" panose="020B0502040204020203" pitchFamily="34" charset="0"/>
              </a:rPr>
              <a:t>Ordered HTML List</a:t>
            </a:r>
            <a:endParaRPr lang="en-IN" b="0" i="0" dirty="0">
              <a:solidFill>
                <a:srgbClr val="000000"/>
              </a:solidFill>
              <a:effectLst/>
              <a:latin typeface="Segoe UI" panose="020B0502040204020203" pitchFamily="34" charset="0"/>
            </a:endParaRPr>
          </a:p>
          <a:p>
            <a:pPr lvl="1"/>
            <a:r>
              <a:rPr lang="en-US" b="0" i="0" dirty="0">
                <a:solidFill>
                  <a:srgbClr val="000000"/>
                </a:solidFill>
                <a:effectLst/>
                <a:latin typeface="Segoe UI" panose="020B0502040204020203" pitchFamily="34" charset="0"/>
              </a:rPr>
              <a:t>An ordered list starts with the &lt;</a:t>
            </a:r>
            <a:r>
              <a:rPr lang="en-US" b="0" i="0" dirty="0" err="1">
                <a:solidFill>
                  <a:srgbClr val="000000"/>
                </a:solidFill>
                <a:effectLst/>
                <a:latin typeface="Segoe UI" panose="020B0502040204020203" pitchFamily="34" charset="0"/>
              </a:rPr>
              <a:t>ol</a:t>
            </a:r>
            <a:r>
              <a:rPr lang="en-US" b="0" i="0" dirty="0">
                <a:solidFill>
                  <a:srgbClr val="000000"/>
                </a:solidFill>
                <a:effectLst/>
                <a:latin typeface="Segoe UI" panose="020B0502040204020203" pitchFamily="34" charset="0"/>
              </a:rPr>
              <a:t>&gt; tag. Each list item starts with the &lt;li&gt; tag.</a:t>
            </a:r>
            <a:endParaRPr lang="en-IN" b="0" i="0" dirty="0">
              <a:solidFill>
                <a:srgbClr val="000000"/>
              </a:solidFill>
              <a:effectLst/>
              <a:latin typeface="Segoe UI" panose="020B0502040204020203" pitchFamily="34" charset="0"/>
            </a:endParaRPr>
          </a:p>
          <a:p>
            <a:pPr lvl="1"/>
            <a:r>
              <a:rPr lang="en-US" dirty="0"/>
              <a:t>The list items will be marked with numbers by default</a:t>
            </a:r>
            <a:endParaRPr lang="en-IN"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000000"/>
                </a:solidFill>
                <a:effectLst/>
                <a:latin typeface="Segoe UI" panose="020B0502040204020203" pitchFamily="34" charset="0"/>
              </a:rPr>
              <a:t>HTML List</a:t>
            </a:r>
            <a:endParaRPr lang="en-IN" dirty="0"/>
          </a:p>
        </p:txBody>
      </p:sp>
      <p:sp>
        <p:nvSpPr>
          <p:cNvPr id="5" name="TextBox 4"/>
          <p:cNvSpPr txBox="1"/>
          <p:nvPr/>
        </p:nvSpPr>
        <p:spPr>
          <a:xfrm>
            <a:off x="1352725" y="2071648"/>
            <a:ext cx="2447488" cy="1477328"/>
          </a:xfrm>
          <a:prstGeom prst="rect">
            <a:avLst/>
          </a:prstGeom>
          <a:noFill/>
          <a:ln>
            <a:solidFill>
              <a:schemeClr val="accent1"/>
            </a:solidFill>
          </a:ln>
        </p:spPr>
        <p:txBody>
          <a:bodyPr wrap="square">
            <a:spAutoFit/>
          </a:bodyPr>
          <a:lstStyle/>
          <a:p>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ul</a:t>
            </a:r>
            <a:r>
              <a:rPr lang="it-IT" b="0" i="0" dirty="0">
                <a:solidFill>
                  <a:srgbClr val="0000CD"/>
                </a:solidFill>
                <a:effectLst/>
                <a:latin typeface="Consolas" panose="020B0609020204030204" pitchFamily="49" charset="0"/>
              </a:rPr>
              <a:t>&gt;</a:t>
            </a:r>
            <a:br>
              <a:rPr lang="it-IT" dirty="0"/>
            </a:br>
            <a:r>
              <a:rPr lang="it-IT" b="0" i="0" dirty="0">
                <a:solidFill>
                  <a:srgbClr val="000000"/>
                </a:solidFill>
                <a:effectLst/>
                <a:latin typeface="Consolas" panose="020B0609020204030204" pitchFamily="49" charset="0"/>
              </a:rPr>
              <a:t>  </a:t>
            </a:r>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li</a:t>
            </a:r>
            <a:r>
              <a:rPr lang="it-IT" b="0" i="0" dirty="0">
                <a:solidFill>
                  <a:srgbClr val="0000CD"/>
                </a:solidFill>
                <a:effectLst/>
                <a:latin typeface="Consolas" panose="020B0609020204030204" pitchFamily="49" charset="0"/>
              </a:rPr>
              <a:t>&gt;</a:t>
            </a:r>
            <a:r>
              <a:rPr lang="it-IT" b="0" i="0" dirty="0">
                <a:solidFill>
                  <a:srgbClr val="000000"/>
                </a:solidFill>
                <a:effectLst/>
                <a:latin typeface="Consolas" panose="020B0609020204030204" pitchFamily="49" charset="0"/>
              </a:rPr>
              <a:t>Coffee</a:t>
            </a:r>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/li</a:t>
            </a:r>
            <a:r>
              <a:rPr lang="it-IT" b="0" i="0" dirty="0">
                <a:solidFill>
                  <a:srgbClr val="0000CD"/>
                </a:solidFill>
                <a:effectLst/>
                <a:latin typeface="Consolas" panose="020B0609020204030204" pitchFamily="49" charset="0"/>
              </a:rPr>
              <a:t>&gt;</a:t>
            </a:r>
            <a:br>
              <a:rPr lang="it-IT" dirty="0"/>
            </a:br>
            <a:r>
              <a:rPr lang="it-IT" b="0" i="0" dirty="0">
                <a:solidFill>
                  <a:srgbClr val="000000"/>
                </a:solidFill>
                <a:effectLst/>
                <a:latin typeface="Consolas" panose="020B0609020204030204" pitchFamily="49" charset="0"/>
              </a:rPr>
              <a:t>  </a:t>
            </a:r>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li</a:t>
            </a:r>
            <a:r>
              <a:rPr lang="it-IT" b="0" i="0" dirty="0">
                <a:solidFill>
                  <a:srgbClr val="0000CD"/>
                </a:solidFill>
                <a:effectLst/>
                <a:latin typeface="Consolas" panose="020B0609020204030204" pitchFamily="49" charset="0"/>
              </a:rPr>
              <a:t>&gt;</a:t>
            </a:r>
            <a:r>
              <a:rPr lang="it-IT" b="0" i="0" dirty="0">
                <a:solidFill>
                  <a:srgbClr val="000000"/>
                </a:solidFill>
                <a:effectLst/>
                <a:latin typeface="Consolas" panose="020B0609020204030204" pitchFamily="49" charset="0"/>
              </a:rPr>
              <a:t>Tea</a:t>
            </a:r>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/li</a:t>
            </a:r>
            <a:r>
              <a:rPr lang="it-IT" b="0" i="0" dirty="0">
                <a:solidFill>
                  <a:srgbClr val="0000CD"/>
                </a:solidFill>
                <a:effectLst/>
                <a:latin typeface="Consolas" panose="020B0609020204030204" pitchFamily="49" charset="0"/>
              </a:rPr>
              <a:t>&gt;</a:t>
            </a:r>
            <a:br>
              <a:rPr lang="it-IT" dirty="0"/>
            </a:br>
            <a:r>
              <a:rPr lang="it-IT" b="0" i="0" dirty="0">
                <a:solidFill>
                  <a:srgbClr val="000000"/>
                </a:solidFill>
                <a:effectLst/>
                <a:latin typeface="Consolas" panose="020B0609020204030204" pitchFamily="49" charset="0"/>
              </a:rPr>
              <a:t>  </a:t>
            </a:r>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li</a:t>
            </a:r>
            <a:r>
              <a:rPr lang="it-IT" b="0" i="0" dirty="0">
                <a:solidFill>
                  <a:srgbClr val="0000CD"/>
                </a:solidFill>
                <a:effectLst/>
                <a:latin typeface="Consolas" panose="020B0609020204030204" pitchFamily="49" charset="0"/>
              </a:rPr>
              <a:t>&gt;</a:t>
            </a:r>
            <a:r>
              <a:rPr lang="it-IT" b="0" i="0" dirty="0">
                <a:solidFill>
                  <a:srgbClr val="000000"/>
                </a:solidFill>
                <a:effectLst/>
                <a:latin typeface="Consolas" panose="020B0609020204030204" pitchFamily="49" charset="0"/>
              </a:rPr>
              <a:t>Milk</a:t>
            </a:r>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/li</a:t>
            </a:r>
            <a:r>
              <a:rPr lang="it-IT" b="0" i="0" dirty="0">
                <a:solidFill>
                  <a:srgbClr val="0000CD"/>
                </a:solidFill>
                <a:effectLst/>
                <a:latin typeface="Consolas" panose="020B0609020204030204" pitchFamily="49" charset="0"/>
              </a:rPr>
              <a:t>&gt;</a:t>
            </a:r>
            <a:br>
              <a:rPr lang="it-IT" dirty="0"/>
            </a:br>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/ul</a:t>
            </a:r>
            <a:r>
              <a:rPr lang="it-IT" b="0" i="0" dirty="0">
                <a:solidFill>
                  <a:srgbClr val="0000CD"/>
                </a:solidFill>
                <a:effectLst/>
                <a:latin typeface="Consolas" panose="020B0609020204030204" pitchFamily="49" charset="0"/>
              </a:rPr>
              <a:t>&gt;</a:t>
            </a:r>
            <a:endParaRPr lang="en-IN" dirty="0"/>
          </a:p>
        </p:txBody>
      </p:sp>
      <p:sp>
        <p:nvSpPr>
          <p:cNvPr id="7" name="TextBox 6"/>
          <p:cNvSpPr txBox="1"/>
          <p:nvPr/>
        </p:nvSpPr>
        <p:spPr>
          <a:xfrm>
            <a:off x="6395906" y="2071648"/>
            <a:ext cx="2647426" cy="1477328"/>
          </a:xfrm>
          <a:prstGeom prst="rect">
            <a:avLst/>
          </a:prstGeom>
          <a:noFill/>
          <a:ln>
            <a:solidFill>
              <a:schemeClr val="accent1"/>
            </a:solidFill>
          </a:ln>
        </p:spPr>
        <p:txBody>
          <a:bodyPr wrap="square">
            <a:spAutoFit/>
          </a:bodyPr>
          <a:lstStyle/>
          <a:p>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ol</a:t>
            </a:r>
            <a:r>
              <a:rPr lang="it-IT" b="0" i="0" dirty="0">
                <a:solidFill>
                  <a:srgbClr val="0000CD"/>
                </a:solidFill>
                <a:effectLst/>
                <a:latin typeface="Consolas" panose="020B0609020204030204" pitchFamily="49" charset="0"/>
              </a:rPr>
              <a:t>&gt;</a:t>
            </a:r>
            <a:br>
              <a:rPr lang="it-IT" dirty="0"/>
            </a:br>
            <a:r>
              <a:rPr lang="it-IT" b="0" i="0" dirty="0">
                <a:solidFill>
                  <a:srgbClr val="000000"/>
                </a:solidFill>
                <a:effectLst/>
                <a:latin typeface="Consolas" panose="020B0609020204030204" pitchFamily="49" charset="0"/>
              </a:rPr>
              <a:t>  </a:t>
            </a:r>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li</a:t>
            </a:r>
            <a:r>
              <a:rPr lang="it-IT" b="0" i="0" dirty="0">
                <a:solidFill>
                  <a:srgbClr val="0000CD"/>
                </a:solidFill>
                <a:effectLst/>
                <a:latin typeface="Consolas" panose="020B0609020204030204" pitchFamily="49" charset="0"/>
              </a:rPr>
              <a:t>&gt;</a:t>
            </a:r>
            <a:r>
              <a:rPr lang="it-IT" b="0" i="0" dirty="0">
                <a:solidFill>
                  <a:srgbClr val="000000"/>
                </a:solidFill>
                <a:effectLst/>
                <a:latin typeface="Consolas" panose="020B0609020204030204" pitchFamily="49" charset="0"/>
              </a:rPr>
              <a:t>Coffee</a:t>
            </a:r>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/li</a:t>
            </a:r>
            <a:r>
              <a:rPr lang="it-IT" b="0" i="0" dirty="0">
                <a:solidFill>
                  <a:srgbClr val="0000CD"/>
                </a:solidFill>
                <a:effectLst/>
                <a:latin typeface="Consolas" panose="020B0609020204030204" pitchFamily="49" charset="0"/>
              </a:rPr>
              <a:t>&gt;</a:t>
            </a:r>
            <a:br>
              <a:rPr lang="it-IT" dirty="0"/>
            </a:br>
            <a:r>
              <a:rPr lang="it-IT" b="0" i="0" dirty="0">
                <a:solidFill>
                  <a:srgbClr val="000000"/>
                </a:solidFill>
                <a:effectLst/>
                <a:latin typeface="Consolas" panose="020B0609020204030204" pitchFamily="49" charset="0"/>
              </a:rPr>
              <a:t>  </a:t>
            </a:r>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li</a:t>
            </a:r>
            <a:r>
              <a:rPr lang="it-IT" b="0" i="0" dirty="0">
                <a:solidFill>
                  <a:srgbClr val="0000CD"/>
                </a:solidFill>
                <a:effectLst/>
                <a:latin typeface="Consolas" panose="020B0609020204030204" pitchFamily="49" charset="0"/>
              </a:rPr>
              <a:t>&gt;</a:t>
            </a:r>
            <a:r>
              <a:rPr lang="it-IT" b="0" i="0" dirty="0">
                <a:solidFill>
                  <a:srgbClr val="000000"/>
                </a:solidFill>
                <a:effectLst/>
                <a:latin typeface="Consolas" panose="020B0609020204030204" pitchFamily="49" charset="0"/>
              </a:rPr>
              <a:t>Tea</a:t>
            </a:r>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/li</a:t>
            </a:r>
            <a:r>
              <a:rPr lang="it-IT" b="0" i="0" dirty="0">
                <a:solidFill>
                  <a:srgbClr val="0000CD"/>
                </a:solidFill>
                <a:effectLst/>
                <a:latin typeface="Consolas" panose="020B0609020204030204" pitchFamily="49" charset="0"/>
              </a:rPr>
              <a:t>&gt;</a:t>
            </a:r>
            <a:br>
              <a:rPr lang="it-IT" dirty="0"/>
            </a:br>
            <a:r>
              <a:rPr lang="it-IT" b="0" i="0" dirty="0">
                <a:solidFill>
                  <a:srgbClr val="000000"/>
                </a:solidFill>
                <a:effectLst/>
                <a:latin typeface="Consolas" panose="020B0609020204030204" pitchFamily="49" charset="0"/>
              </a:rPr>
              <a:t>  </a:t>
            </a:r>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li</a:t>
            </a:r>
            <a:r>
              <a:rPr lang="it-IT" b="0" i="0" dirty="0">
                <a:solidFill>
                  <a:srgbClr val="0000CD"/>
                </a:solidFill>
                <a:effectLst/>
                <a:latin typeface="Consolas" panose="020B0609020204030204" pitchFamily="49" charset="0"/>
              </a:rPr>
              <a:t>&gt;</a:t>
            </a:r>
            <a:r>
              <a:rPr lang="it-IT" b="0" i="0" dirty="0">
                <a:solidFill>
                  <a:srgbClr val="000000"/>
                </a:solidFill>
                <a:effectLst/>
                <a:latin typeface="Consolas" panose="020B0609020204030204" pitchFamily="49" charset="0"/>
              </a:rPr>
              <a:t>Milk</a:t>
            </a:r>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/li</a:t>
            </a:r>
            <a:r>
              <a:rPr lang="it-IT" b="0" i="0" dirty="0">
                <a:solidFill>
                  <a:srgbClr val="0000CD"/>
                </a:solidFill>
                <a:effectLst/>
                <a:latin typeface="Consolas" panose="020B0609020204030204" pitchFamily="49" charset="0"/>
              </a:rPr>
              <a:t>&gt;</a:t>
            </a:r>
            <a:br>
              <a:rPr lang="it-IT" dirty="0"/>
            </a:br>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/ol</a:t>
            </a:r>
            <a:r>
              <a:rPr lang="it-IT" b="0" i="0" dirty="0">
                <a:solidFill>
                  <a:srgbClr val="0000CD"/>
                </a:solidFill>
                <a:effectLst/>
                <a:latin typeface="Consolas" panose="020B0609020204030204" pitchFamily="49" charset="0"/>
              </a:rPr>
              <a:t>&gt;</a:t>
            </a:r>
            <a:endParaRPr lang="en-IN" dirty="0"/>
          </a:p>
        </p:txBody>
      </p:sp>
      <p:sp>
        <p:nvSpPr>
          <p:cNvPr id="8" name="TextBox 7"/>
          <p:cNvSpPr txBox="1"/>
          <p:nvPr/>
        </p:nvSpPr>
        <p:spPr>
          <a:xfrm>
            <a:off x="1082180" y="1702316"/>
            <a:ext cx="1572162" cy="369332"/>
          </a:xfrm>
          <a:prstGeom prst="rect">
            <a:avLst/>
          </a:prstGeom>
          <a:noFill/>
        </p:spPr>
        <p:txBody>
          <a:bodyPr wrap="none" rtlCol="0">
            <a:spAutoFit/>
          </a:bodyPr>
          <a:lstStyle/>
          <a:p>
            <a:r>
              <a:rPr lang="en-US" dirty="0"/>
              <a:t>Unordered List</a:t>
            </a:r>
            <a:endParaRPr lang="en-IN" dirty="0"/>
          </a:p>
        </p:txBody>
      </p:sp>
      <p:sp>
        <p:nvSpPr>
          <p:cNvPr id="9" name="TextBox 8"/>
          <p:cNvSpPr txBox="1"/>
          <p:nvPr/>
        </p:nvSpPr>
        <p:spPr>
          <a:xfrm>
            <a:off x="6191075" y="1690688"/>
            <a:ext cx="1333314" cy="369332"/>
          </a:xfrm>
          <a:prstGeom prst="rect">
            <a:avLst/>
          </a:prstGeom>
          <a:noFill/>
        </p:spPr>
        <p:txBody>
          <a:bodyPr wrap="none" rtlCol="0">
            <a:spAutoFit/>
          </a:bodyPr>
          <a:lstStyle/>
          <a:p>
            <a:r>
              <a:rPr lang="en-US" dirty="0"/>
              <a:t>Ordered List</a:t>
            </a:r>
            <a:endParaRPr lang="en-IN"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a:solidFill>
                  <a:srgbClr val="000000"/>
                </a:solidFill>
                <a:effectLst/>
                <a:latin typeface="Segoe UI" panose="020B0502040204020203" pitchFamily="34" charset="0"/>
              </a:rPr>
              <a:t>HTML Block and Inline Elements</a:t>
            </a:r>
            <a:endParaRPr lang="en-IN" dirty="0"/>
          </a:p>
        </p:txBody>
      </p:sp>
      <p:sp>
        <p:nvSpPr>
          <p:cNvPr id="3" name="Content Placeholder 2"/>
          <p:cNvSpPr>
            <a:spLocks noGrp="1"/>
          </p:cNvSpPr>
          <p:nvPr>
            <p:ph idx="1"/>
          </p:nvPr>
        </p:nvSpPr>
        <p:spPr/>
        <p:txBody>
          <a:bodyPr/>
          <a:lstStyle/>
          <a:p>
            <a:r>
              <a:rPr lang="en-IN" b="0" i="0" dirty="0">
                <a:solidFill>
                  <a:srgbClr val="000000"/>
                </a:solidFill>
                <a:effectLst/>
                <a:latin typeface="Segoe UI" panose="020B0502040204020203" pitchFamily="34" charset="0"/>
              </a:rPr>
              <a:t>Block-level Elements</a:t>
            </a:r>
            <a:endParaRPr lang="en-IN" b="0" i="0" dirty="0">
              <a:solidFill>
                <a:srgbClr val="000000"/>
              </a:solidFill>
              <a:effectLst/>
              <a:latin typeface="Segoe UI" panose="020B0502040204020203" pitchFamily="34" charset="0"/>
            </a:endParaRPr>
          </a:p>
          <a:p>
            <a:pPr lvl="1"/>
            <a:r>
              <a:rPr lang="en-US" dirty="0"/>
              <a:t>A block-level element always starts on a new line.</a:t>
            </a:r>
            <a:endParaRPr lang="en-US" dirty="0"/>
          </a:p>
          <a:p>
            <a:pPr lvl="1"/>
            <a:r>
              <a:rPr lang="en-US" dirty="0"/>
              <a:t>A block-level element always takes up the full width available (stretches out to the left and right as far as it can).</a:t>
            </a:r>
            <a:endParaRPr lang="en-US" dirty="0"/>
          </a:p>
          <a:p>
            <a:pPr lvl="1"/>
            <a:r>
              <a:rPr lang="en-US" dirty="0"/>
              <a:t>A block level element has a top and a bottom margin, whereas an inline element does not.</a:t>
            </a:r>
            <a:endParaRPr lang="en-US" dirty="0"/>
          </a:p>
          <a:p>
            <a:r>
              <a:rPr lang="en-IN" b="0" i="0" dirty="0">
                <a:solidFill>
                  <a:srgbClr val="000000"/>
                </a:solidFill>
                <a:effectLst/>
                <a:latin typeface="Segoe UI" panose="020B0502040204020203" pitchFamily="34" charset="0"/>
              </a:rPr>
              <a:t>Inline Elements</a:t>
            </a:r>
            <a:endParaRPr lang="en-IN" b="0" i="0" dirty="0">
              <a:solidFill>
                <a:srgbClr val="000000"/>
              </a:solidFill>
              <a:effectLst/>
              <a:latin typeface="Segoe UI" panose="020B0502040204020203" pitchFamily="34" charset="0"/>
            </a:endParaRPr>
          </a:p>
          <a:p>
            <a:pPr lvl="1"/>
            <a:r>
              <a:rPr lang="en-US" dirty="0"/>
              <a:t>An inline element does not start on a new line.</a:t>
            </a:r>
            <a:endParaRPr lang="en-US" dirty="0"/>
          </a:p>
          <a:p>
            <a:pPr lvl="1"/>
            <a:r>
              <a:rPr lang="en-US" dirty="0"/>
              <a:t>An inline element only takes up as much width as necessary.</a:t>
            </a:r>
            <a:endParaRPr lang="en-IN"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000000"/>
                </a:solidFill>
                <a:effectLst/>
                <a:latin typeface="Segoe UI" panose="020B0502040204020203" pitchFamily="34" charset="0"/>
              </a:rPr>
              <a:t>Block-level Elements</a:t>
            </a:r>
            <a:endParaRPr lang="en-IN" dirty="0"/>
          </a:p>
        </p:txBody>
      </p:sp>
      <p:sp>
        <p:nvSpPr>
          <p:cNvPr id="3" name="Content Placeholder 2"/>
          <p:cNvSpPr>
            <a:spLocks noGrp="1"/>
          </p:cNvSpPr>
          <p:nvPr>
            <p:ph idx="1"/>
          </p:nvPr>
        </p:nvSpPr>
        <p:spPr>
          <a:xfrm>
            <a:off x="838200" y="1892737"/>
            <a:ext cx="10515600" cy="4351338"/>
          </a:xfrm>
        </p:spPr>
        <p:txBody>
          <a:bodyPr/>
          <a:lstStyle/>
          <a:p>
            <a:r>
              <a:rPr lang="en-US" b="0" i="0" dirty="0">
                <a:solidFill>
                  <a:srgbClr val="000000"/>
                </a:solidFill>
                <a:effectLst/>
                <a:latin typeface="Verdana" panose="020B0604030504040204" pitchFamily="34" charset="0"/>
              </a:rPr>
              <a:t>Here are the block-level elements in HTML:</a:t>
            </a:r>
            <a:endParaRPr lang="en-IN" dirty="0"/>
          </a:p>
        </p:txBody>
      </p:sp>
      <p:pic>
        <p:nvPicPr>
          <p:cNvPr id="7" name="Picture 6"/>
          <p:cNvPicPr>
            <a:picLocks noChangeAspect="1"/>
          </p:cNvPicPr>
          <p:nvPr/>
        </p:nvPicPr>
        <p:blipFill>
          <a:blip r:embed="rId1"/>
          <a:stretch>
            <a:fillRect/>
          </a:stretch>
        </p:blipFill>
        <p:spPr>
          <a:xfrm>
            <a:off x="646939" y="2914578"/>
            <a:ext cx="10898121" cy="1028844"/>
          </a:xfrm>
          <a:prstGeom prst="rect">
            <a:avLst/>
          </a:prstGeom>
          <a:ln>
            <a:solidFill>
              <a:schemeClr val="accent1"/>
            </a:solid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0" i="0" dirty="0">
                <a:solidFill>
                  <a:srgbClr val="000000"/>
                </a:solidFill>
                <a:effectLst/>
                <a:latin typeface="Segoe UI" panose="020B0502040204020203" pitchFamily="34" charset="0"/>
              </a:rPr>
              <a:t>Inline Elements</a:t>
            </a:r>
            <a:endParaRPr lang="en-IN" dirty="0"/>
          </a:p>
        </p:txBody>
      </p:sp>
      <p:sp>
        <p:nvSpPr>
          <p:cNvPr id="3" name="Content Placeholder 2"/>
          <p:cNvSpPr>
            <a:spLocks noGrp="1"/>
          </p:cNvSpPr>
          <p:nvPr>
            <p:ph idx="1"/>
          </p:nvPr>
        </p:nvSpPr>
        <p:spPr/>
        <p:txBody>
          <a:bodyPr/>
          <a:lstStyle/>
          <a:p>
            <a:r>
              <a:rPr lang="en-US" b="0" i="0" dirty="0">
                <a:solidFill>
                  <a:srgbClr val="000000"/>
                </a:solidFill>
                <a:effectLst/>
                <a:latin typeface="Verdana" panose="020B0604030504040204" pitchFamily="34" charset="0"/>
              </a:rPr>
              <a:t>Here are the inline elements in HTML:</a:t>
            </a:r>
            <a:endParaRPr lang="en-IN" dirty="0"/>
          </a:p>
        </p:txBody>
      </p:sp>
      <p:pic>
        <p:nvPicPr>
          <p:cNvPr id="5" name="Picture 4"/>
          <p:cNvPicPr>
            <a:picLocks noChangeAspect="1"/>
          </p:cNvPicPr>
          <p:nvPr/>
        </p:nvPicPr>
        <p:blipFill>
          <a:blip r:embed="rId1"/>
          <a:stretch>
            <a:fillRect/>
          </a:stretch>
        </p:blipFill>
        <p:spPr>
          <a:xfrm>
            <a:off x="589781" y="2890762"/>
            <a:ext cx="11012437" cy="1076475"/>
          </a:xfrm>
          <a:prstGeom prst="rect">
            <a:avLst/>
          </a:prstGeom>
          <a:ln>
            <a:solidFill>
              <a:schemeClr val="accent1"/>
            </a:solid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000000"/>
                </a:solidFill>
                <a:effectLst/>
                <a:latin typeface="Segoe UI" panose="020B0502040204020203" pitchFamily="34" charset="0"/>
              </a:rPr>
              <a:t>HTML Iframes</a:t>
            </a:r>
            <a:endParaRPr lang="en-IN" dirty="0"/>
          </a:p>
        </p:txBody>
      </p:sp>
      <p:sp>
        <p:nvSpPr>
          <p:cNvPr id="3" name="Content Placeholder 2"/>
          <p:cNvSpPr>
            <a:spLocks noGrp="1"/>
          </p:cNvSpPr>
          <p:nvPr>
            <p:ph idx="1"/>
          </p:nvPr>
        </p:nvSpPr>
        <p:spPr/>
        <p:txBody>
          <a:bodyPr/>
          <a:lstStyle/>
          <a:p>
            <a:r>
              <a:rPr lang="en-US" b="0" i="0" dirty="0">
                <a:solidFill>
                  <a:srgbClr val="000000"/>
                </a:solidFill>
                <a:effectLst/>
                <a:latin typeface="Verdana" panose="020B0604030504040204" pitchFamily="34" charset="0"/>
              </a:rPr>
              <a:t>An HTML iframe is used to display a web page within a web page.</a:t>
            </a:r>
            <a:endParaRPr lang="en-IN" dirty="0"/>
          </a:p>
        </p:txBody>
      </p:sp>
      <p:sp>
        <p:nvSpPr>
          <p:cNvPr id="5" name="TextBox 4"/>
          <p:cNvSpPr txBox="1"/>
          <p:nvPr/>
        </p:nvSpPr>
        <p:spPr>
          <a:xfrm>
            <a:off x="604007" y="3107932"/>
            <a:ext cx="11174136" cy="369332"/>
          </a:xfrm>
          <a:prstGeom prst="rect">
            <a:avLst/>
          </a:prstGeom>
          <a:noFill/>
          <a:ln>
            <a:solidFill>
              <a:schemeClr val="accent1"/>
            </a:solidFill>
          </a:ln>
        </p:spPr>
        <p:txBody>
          <a:bodyPr wrap="square">
            <a:spAutoFit/>
          </a:bodyPr>
          <a:lstStyle/>
          <a:p>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iframe</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src</a:t>
            </a:r>
            <a:r>
              <a:rPr lang="en-IN" b="0" i="0" dirty="0">
                <a:solidFill>
                  <a:srgbClr val="0000CD"/>
                </a:solidFill>
                <a:effectLst/>
                <a:latin typeface="Consolas" panose="020B0609020204030204" pitchFamily="49" charset="0"/>
              </a:rPr>
              <a:t>="exercise_1.html"</a:t>
            </a:r>
            <a:r>
              <a:rPr lang="en-IN" b="0" i="0" dirty="0">
                <a:solidFill>
                  <a:srgbClr val="FF0000"/>
                </a:solidFill>
                <a:effectLst/>
                <a:latin typeface="Consolas" panose="020B0609020204030204" pitchFamily="49" charset="0"/>
              </a:rPr>
              <a:t> height</a:t>
            </a:r>
            <a:r>
              <a:rPr lang="en-IN" b="0" i="0" dirty="0">
                <a:solidFill>
                  <a:srgbClr val="0000CD"/>
                </a:solidFill>
                <a:effectLst/>
                <a:latin typeface="Consolas" panose="020B0609020204030204" pitchFamily="49" charset="0"/>
              </a:rPr>
              <a:t>="200"</a:t>
            </a:r>
            <a:r>
              <a:rPr lang="en-IN" b="0" i="0" dirty="0">
                <a:solidFill>
                  <a:srgbClr val="FF0000"/>
                </a:solidFill>
                <a:effectLst/>
                <a:latin typeface="Consolas" panose="020B0609020204030204" pitchFamily="49" charset="0"/>
              </a:rPr>
              <a:t> width</a:t>
            </a:r>
            <a:r>
              <a:rPr lang="en-IN" b="0" i="0" dirty="0">
                <a:solidFill>
                  <a:srgbClr val="0000CD"/>
                </a:solidFill>
                <a:effectLst/>
                <a:latin typeface="Consolas" panose="020B0609020204030204" pitchFamily="49" charset="0"/>
              </a:rPr>
              <a:t>="300"</a:t>
            </a:r>
            <a:r>
              <a:rPr lang="en-IN" b="0" i="0" dirty="0">
                <a:solidFill>
                  <a:srgbClr val="FF0000"/>
                </a:solidFill>
                <a:effectLst/>
                <a:latin typeface="Consolas" panose="020B0609020204030204" pitchFamily="49" charset="0"/>
              </a:rPr>
              <a:t> title</a:t>
            </a:r>
            <a:r>
              <a:rPr lang="en-IN" b="0" i="0" dirty="0">
                <a:solidFill>
                  <a:srgbClr val="0000CD"/>
                </a:solidFill>
                <a:effectLst/>
                <a:latin typeface="Consolas" panose="020B0609020204030204" pitchFamily="49" charset="0"/>
              </a:rPr>
              <a:t>="Iframe Example"&gt;&lt;</a:t>
            </a:r>
            <a:r>
              <a:rPr lang="en-IN" b="0" i="0" dirty="0">
                <a:solidFill>
                  <a:srgbClr val="A52A2A"/>
                </a:solidFill>
                <a:effectLst/>
                <a:latin typeface="Consolas" panose="020B0609020204030204" pitchFamily="49" charset="0"/>
              </a:rPr>
              <a:t>/iframe</a:t>
            </a:r>
            <a:r>
              <a:rPr lang="en-IN" b="0" i="0" dirty="0">
                <a:solidFill>
                  <a:srgbClr val="0000CD"/>
                </a:solidFill>
                <a:effectLst/>
                <a:latin typeface="Consolas" panose="020B0609020204030204" pitchFamily="49" charset="0"/>
              </a:rPr>
              <a:t>&gt;</a:t>
            </a:r>
            <a:endParaRPr lang="en-IN"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000000"/>
                </a:solidFill>
                <a:effectLst/>
                <a:latin typeface="Segoe UI" panose="020B0502040204020203" pitchFamily="34" charset="0"/>
              </a:rPr>
              <a:t>HTML Computer Code Elements</a:t>
            </a:r>
            <a:endParaRPr lang="en-IN" dirty="0"/>
          </a:p>
        </p:txBody>
      </p:sp>
      <p:sp>
        <p:nvSpPr>
          <p:cNvPr id="3" name="Content Placeholder 2"/>
          <p:cNvSpPr>
            <a:spLocks noGrp="1"/>
          </p:cNvSpPr>
          <p:nvPr>
            <p:ph idx="1"/>
          </p:nvPr>
        </p:nvSpPr>
        <p:spPr/>
        <p:txBody>
          <a:bodyPr/>
          <a:lstStyle/>
          <a:p>
            <a:r>
              <a:rPr lang="en-US" b="0" i="0" dirty="0">
                <a:solidFill>
                  <a:srgbClr val="000000"/>
                </a:solidFill>
                <a:effectLst/>
                <a:latin typeface="Verdana" panose="020B0604030504040204" pitchFamily="34" charset="0"/>
              </a:rPr>
              <a:t>HTML contains several elements for defining user input and computer code.</a:t>
            </a:r>
            <a:endParaRPr lang="en-US" b="0" i="0" dirty="0">
              <a:solidFill>
                <a:srgbClr val="000000"/>
              </a:solidFill>
              <a:effectLst/>
              <a:latin typeface="Verdana" panose="020B0604030504040204" pitchFamily="34" charset="0"/>
            </a:endParaRPr>
          </a:p>
          <a:p>
            <a:endParaRPr lang="en-US" dirty="0">
              <a:solidFill>
                <a:srgbClr val="000000"/>
              </a:solidFill>
              <a:latin typeface="Verdana" panose="020B0604030504040204" pitchFamily="34" charset="0"/>
            </a:endParaRPr>
          </a:p>
          <a:p>
            <a:endParaRPr lang="en-US" dirty="0">
              <a:solidFill>
                <a:srgbClr val="000000"/>
              </a:solidFill>
              <a:latin typeface="Verdana" panose="020B0604030504040204" pitchFamily="34" charset="0"/>
            </a:endParaRPr>
          </a:p>
          <a:p>
            <a:endParaRPr lang="en-US" dirty="0">
              <a:solidFill>
                <a:srgbClr val="000000"/>
              </a:solidFill>
              <a:latin typeface="Verdana" panose="020B0604030504040204" pitchFamily="34" charset="0"/>
            </a:endParaRPr>
          </a:p>
          <a:p>
            <a:r>
              <a:rPr lang="en-US" dirty="0">
                <a:solidFill>
                  <a:srgbClr val="000000"/>
                </a:solidFill>
                <a:latin typeface="Verdana" panose="020B0604030504040204" pitchFamily="34" charset="0"/>
              </a:rPr>
              <a:t>HTML &lt;</a:t>
            </a:r>
            <a:r>
              <a:rPr lang="en-US" dirty="0" err="1">
                <a:solidFill>
                  <a:srgbClr val="000000"/>
                </a:solidFill>
                <a:latin typeface="Verdana" panose="020B0604030504040204" pitchFamily="34" charset="0"/>
              </a:rPr>
              <a:t>kbd</a:t>
            </a:r>
            <a:r>
              <a:rPr lang="en-US" dirty="0">
                <a:solidFill>
                  <a:srgbClr val="000000"/>
                </a:solidFill>
                <a:latin typeface="Verdana" panose="020B0604030504040204" pitchFamily="34" charset="0"/>
              </a:rPr>
              <a:t>&gt; For Keyboard Input</a:t>
            </a:r>
            <a:endParaRPr lang="en-US" dirty="0">
              <a:solidFill>
                <a:srgbClr val="000000"/>
              </a:solidFill>
              <a:latin typeface="Verdana" panose="020B0604030504040204" pitchFamily="34" charset="0"/>
            </a:endParaRPr>
          </a:p>
          <a:p>
            <a:pPr lvl="1"/>
            <a:endParaRPr lang="en-IN" dirty="0"/>
          </a:p>
        </p:txBody>
      </p:sp>
      <p:sp>
        <p:nvSpPr>
          <p:cNvPr id="7" name="TextBox 6"/>
          <p:cNvSpPr txBox="1"/>
          <p:nvPr/>
        </p:nvSpPr>
        <p:spPr>
          <a:xfrm>
            <a:off x="1788952" y="2675221"/>
            <a:ext cx="6094602" cy="1477328"/>
          </a:xfrm>
          <a:prstGeom prst="rect">
            <a:avLst/>
          </a:prstGeom>
          <a:noFill/>
          <a:ln>
            <a:solidFill>
              <a:schemeClr val="accent1"/>
            </a:solidFill>
          </a:ln>
        </p:spPr>
        <p:txBody>
          <a:bodyPr wrap="square">
            <a:spAutoFit/>
          </a:bodyPr>
          <a:lstStyle/>
          <a:p>
            <a:r>
              <a:rPr lang="es-ES" b="0" i="0" dirty="0">
                <a:solidFill>
                  <a:srgbClr val="0000CD"/>
                </a:solidFill>
                <a:effectLst/>
                <a:latin typeface="Consolas" panose="020B0609020204030204" pitchFamily="49" charset="0"/>
              </a:rPr>
              <a:t>&lt;</a:t>
            </a:r>
            <a:r>
              <a:rPr lang="es-ES" b="0" i="0" dirty="0" err="1">
                <a:solidFill>
                  <a:srgbClr val="A52A2A"/>
                </a:solidFill>
                <a:effectLst/>
                <a:latin typeface="Consolas" panose="020B0609020204030204" pitchFamily="49" charset="0"/>
              </a:rPr>
              <a:t>code</a:t>
            </a:r>
            <a:r>
              <a:rPr lang="es-ES" b="0" i="0" dirty="0">
                <a:solidFill>
                  <a:srgbClr val="0000CD"/>
                </a:solidFill>
                <a:effectLst/>
                <a:latin typeface="Consolas" panose="020B0609020204030204" pitchFamily="49" charset="0"/>
              </a:rPr>
              <a:t>&gt;</a:t>
            </a:r>
            <a:br>
              <a:rPr lang="es-ES" dirty="0"/>
            </a:br>
            <a:r>
              <a:rPr lang="es-ES" b="0" i="0" dirty="0">
                <a:solidFill>
                  <a:srgbClr val="000000"/>
                </a:solidFill>
                <a:effectLst/>
                <a:latin typeface="Consolas" panose="020B0609020204030204" pitchFamily="49" charset="0"/>
              </a:rPr>
              <a:t>x = 5;</a:t>
            </a:r>
            <a:br>
              <a:rPr lang="es-ES" dirty="0"/>
            </a:br>
            <a:r>
              <a:rPr lang="es-ES" b="0" i="0" dirty="0">
                <a:solidFill>
                  <a:srgbClr val="000000"/>
                </a:solidFill>
                <a:effectLst/>
                <a:latin typeface="Consolas" panose="020B0609020204030204" pitchFamily="49" charset="0"/>
              </a:rPr>
              <a:t>y = 6;</a:t>
            </a:r>
            <a:br>
              <a:rPr lang="es-ES" dirty="0"/>
            </a:br>
            <a:r>
              <a:rPr lang="es-ES" b="0" i="0" dirty="0">
                <a:solidFill>
                  <a:srgbClr val="000000"/>
                </a:solidFill>
                <a:effectLst/>
                <a:latin typeface="Consolas" panose="020B0609020204030204" pitchFamily="49" charset="0"/>
              </a:rPr>
              <a:t>z = x + y;</a:t>
            </a:r>
            <a:br>
              <a:rPr lang="es-ES" dirty="0"/>
            </a:br>
            <a:r>
              <a:rPr lang="es-ES" b="0" i="0" dirty="0">
                <a:solidFill>
                  <a:srgbClr val="0000CD"/>
                </a:solidFill>
                <a:effectLst/>
                <a:latin typeface="Consolas" panose="020B0609020204030204" pitchFamily="49" charset="0"/>
              </a:rPr>
              <a:t>&lt;</a:t>
            </a:r>
            <a:r>
              <a:rPr lang="es-ES" b="0" i="0" dirty="0">
                <a:solidFill>
                  <a:srgbClr val="A52A2A"/>
                </a:solidFill>
                <a:effectLst/>
                <a:latin typeface="Consolas" panose="020B0609020204030204" pitchFamily="49" charset="0"/>
              </a:rPr>
              <a:t>/</a:t>
            </a:r>
            <a:r>
              <a:rPr lang="es-ES" b="0" i="0" dirty="0" err="1">
                <a:solidFill>
                  <a:srgbClr val="A52A2A"/>
                </a:solidFill>
                <a:effectLst/>
                <a:latin typeface="Consolas" panose="020B0609020204030204" pitchFamily="49" charset="0"/>
              </a:rPr>
              <a:t>code</a:t>
            </a:r>
            <a:r>
              <a:rPr lang="es-ES" b="0" i="0" dirty="0">
                <a:solidFill>
                  <a:srgbClr val="0000CD"/>
                </a:solidFill>
                <a:effectLst/>
                <a:latin typeface="Consolas" panose="020B0609020204030204" pitchFamily="49" charset="0"/>
              </a:rPr>
              <a:t>&gt;</a:t>
            </a:r>
            <a:endParaRPr lang="en-IN" dirty="0"/>
          </a:p>
        </p:txBody>
      </p:sp>
      <p:sp>
        <p:nvSpPr>
          <p:cNvPr id="9" name="TextBox 8"/>
          <p:cNvSpPr txBox="1"/>
          <p:nvPr/>
        </p:nvSpPr>
        <p:spPr>
          <a:xfrm>
            <a:off x="1788952" y="4817479"/>
            <a:ext cx="8009389" cy="369332"/>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Save the document by pressing </a:t>
            </a:r>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kbd</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Ctrl + S</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kbd</a:t>
            </a:r>
            <a:r>
              <a:rPr lang="en-US" b="0" i="0" dirty="0">
                <a:solidFill>
                  <a:srgbClr val="0000CD"/>
                </a:solidFill>
                <a:effectLst/>
                <a:latin typeface="Consolas" panose="020B0609020204030204" pitchFamily="49" charset="0"/>
              </a:rPr>
              <a:t>&gt;&lt;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000000"/>
                </a:solidFill>
                <a:effectLst/>
                <a:latin typeface="Segoe UI" panose="020B0502040204020203" pitchFamily="34" charset="0"/>
              </a:rPr>
              <a:t>HTML Page Structure</a:t>
            </a:r>
            <a:endParaRPr lang="en-IN" dirty="0"/>
          </a:p>
        </p:txBody>
      </p:sp>
      <p:pic>
        <p:nvPicPr>
          <p:cNvPr id="5" name="Picture 4"/>
          <p:cNvPicPr>
            <a:picLocks noChangeAspect="1"/>
          </p:cNvPicPr>
          <p:nvPr/>
        </p:nvPicPr>
        <p:blipFill>
          <a:blip r:embed="rId1"/>
          <a:stretch>
            <a:fillRect/>
          </a:stretch>
        </p:blipFill>
        <p:spPr>
          <a:xfrm>
            <a:off x="100012" y="1580225"/>
            <a:ext cx="11991975" cy="5029200"/>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000000"/>
                </a:solidFill>
                <a:effectLst/>
                <a:latin typeface="Segoe UI" panose="020B0502040204020203" pitchFamily="34" charset="0"/>
              </a:rPr>
              <a:t>HTML Computer Code Elements</a:t>
            </a:r>
            <a:endParaRPr lang="en-IN" dirty="0"/>
          </a:p>
        </p:txBody>
      </p:sp>
      <p:sp>
        <p:nvSpPr>
          <p:cNvPr id="3" name="Content Placeholder 2"/>
          <p:cNvSpPr>
            <a:spLocks noGrp="1"/>
          </p:cNvSpPr>
          <p:nvPr>
            <p:ph idx="1"/>
          </p:nvPr>
        </p:nvSpPr>
        <p:spPr/>
        <p:txBody>
          <a:bodyPr/>
          <a:lstStyle/>
          <a:p>
            <a:r>
              <a:rPr lang="en-IN" b="0" i="0" dirty="0">
                <a:solidFill>
                  <a:srgbClr val="000000"/>
                </a:solidFill>
                <a:effectLst/>
                <a:latin typeface="Segoe UI" panose="020B0502040204020203" pitchFamily="34" charset="0"/>
              </a:rPr>
              <a:t>HTML &lt;</a:t>
            </a:r>
            <a:r>
              <a:rPr lang="en-IN" b="0" i="0" dirty="0" err="1">
                <a:solidFill>
                  <a:srgbClr val="000000"/>
                </a:solidFill>
                <a:effectLst/>
                <a:latin typeface="Segoe UI" panose="020B0502040204020203" pitchFamily="34" charset="0"/>
              </a:rPr>
              <a:t>samp</a:t>
            </a:r>
            <a:r>
              <a:rPr lang="en-IN" b="0" i="0" dirty="0">
                <a:solidFill>
                  <a:srgbClr val="000000"/>
                </a:solidFill>
                <a:effectLst/>
                <a:latin typeface="Segoe UI" panose="020B0502040204020203" pitchFamily="34" charset="0"/>
              </a:rPr>
              <a:t>&gt; For Program Output</a:t>
            </a:r>
            <a:endParaRPr lang="en-IN" b="0" i="0" dirty="0">
              <a:solidFill>
                <a:srgbClr val="000000"/>
              </a:solidFill>
              <a:effectLst/>
              <a:latin typeface="Segoe UI" panose="020B0502040204020203" pitchFamily="34" charset="0"/>
            </a:endParaRPr>
          </a:p>
          <a:p>
            <a:endParaRPr lang="en-IN" dirty="0"/>
          </a:p>
        </p:txBody>
      </p:sp>
      <p:sp>
        <p:nvSpPr>
          <p:cNvPr id="5" name="TextBox 4"/>
          <p:cNvSpPr txBox="1"/>
          <p:nvPr/>
        </p:nvSpPr>
        <p:spPr>
          <a:xfrm>
            <a:off x="1579226" y="2533205"/>
            <a:ext cx="8495951" cy="646331"/>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Message from my computer:</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&gt;&lt;</a:t>
            </a:r>
            <a:r>
              <a:rPr lang="en-US" b="0" i="0" dirty="0" err="1">
                <a:solidFill>
                  <a:srgbClr val="A52A2A"/>
                </a:solidFill>
                <a:effectLst/>
                <a:latin typeface="Consolas" panose="020B0609020204030204" pitchFamily="49" charset="0"/>
              </a:rPr>
              <a:t>samp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File not found.</a:t>
            </a:r>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br</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Press F1 to continue</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samp</a:t>
            </a:r>
            <a:r>
              <a:rPr lang="en-US" b="0" i="0" dirty="0">
                <a:solidFill>
                  <a:srgbClr val="0000CD"/>
                </a:solidFill>
                <a:effectLst/>
                <a:latin typeface="Consolas" panose="020B0609020204030204" pitchFamily="49" charset="0"/>
              </a:rPr>
              <a:t>&gt;&lt;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endParaRPr lang="en-IN"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000000"/>
                </a:solidFill>
                <a:effectLst/>
                <a:latin typeface="Segoe UI" panose="020B0502040204020203" pitchFamily="34" charset="0"/>
              </a:rPr>
              <a:t>HTML Semantic Elements</a:t>
            </a:r>
            <a:endParaRPr lang="en-IN" dirty="0"/>
          </a:p>
        </p:txBody>
      </p:sp>
      <p:sp>
        <p:nvSpPr>
          <p:cNvPr id="3" name="Content Placeholder 2"/>
          <p:cNvSpPr>
            <a:spLocks noGrp="1"/>
          </p:cNvSpPr>
          <p:nvPr>
            <p:ph idx="1"/>
          </p:nvPr>
        </p:nvSpPr>
        <p:spPr/>
        <p:txBody>
          <a:bodyPr/>
          <a:lstStyle/>
          <a:p>
            <a:r>
              <a:rPr lang="en-US" dirty="0"/>
              <a:t>A semantic element clearly describes its meaning to both the browser and the developer.</a:t>
            </a:r>
            <a:endParaRPr lang="en-US" dirty="0"/>
          </a:p>
          <a:p>
            <a:r>
              <a:rPr lang="en-US" dirty="0"/>
              <a:t>Examples of non-semantic elements: &lt;div&gt; and &lt;span&gt; - Tells nothing about its content.</a:t>
            </a:r>
            <a:endParaRPr lang="en-US" dirty="0"/>
          </a:p>
          <a:p>
            <a:r>
              <a:rPr lang="en-US" dirty="0"/>
              <a:t>Examples of semantic elements: &lt;form&gt;, &lt;table&gt;, and &lt;article&gt; - Clearly defines its content.</a:t>
            </a:r>
            <a:endParaRPr lang="en-IN"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000000"/>
                </a:solidFill>
                <a:effectLst/>
                <a:latin typeface="Segoe UI" panose="020B0502040204020203" pitchFamily="34" charset="0"/>
              </a:rPr>
              <a:t>HTML Semantic Elements</a:t>
            </a:r>
            <a:endParaRPr lang="en-IN" dirty="0"/>
          </a:p>
        </p:txBody>
      </p:sp>
      <p:sp>
        <p:nvSpPr>
          <p:cNvPr id="3" name="Content Placeholder 2"/>
          <p:cNvSpPr>
            <a:spLocks noGrp="1"/>
          </p:cNvSpPr>
          <p:nvPr>
            <p:ph idx="1"/>
          </p:nvPr>
        </p:nvSpPr>
        <p:spPr/>
        <p:txBody>
          <a:bodyPr>
            <a:normAutofit fontScale="85000" lnSpcReduction="20000"/>
          </a:bodyPr>
          <a:lstStyle/>
          <a:p>
            <a:pPr marL="0" indent="0">
              <a:buNone/>
            </a:pPr>
            <a:endParaRPr lang="en-US" b="0" i="0" dirty="0">
              <a:solidFill>
                <a:srgbClr val="000000"/>
              </a:solidFill>
              <a:effectLst/>
              <a:latin typeface="Verdana" panose="020B0604030504040204" pitchFamily="34" charset="0"/>
            </a:endParaRPr>
          </a:p>
          <a:p>
            <a:pPr lvl="1"/>
            <a:r>
              <a:rPr lang="en-US" dirty="0"/>
              <a:t>&lt;article&gt;</a:t>
            </a:r>
            <a:endParaRPr lang="en-US" dirty="0"/>
          </a:p>
          <a:p>
            <a:pPr lvl="1"/>
            <a:r>
              <a:rPr lang="en-US" dirty="0"/>
              <a:t>&lt;aside&gt;</a:t>
            </a:r>
            <a:endParaRPr lang="en-US" dirty="0"/>
          </a:p>
          <a:p>
            <a:pPr lvl="1"/>
            <a:r>
              <a:rPr lang="en-US" dirty="0"/>
              <a:t>&lt;details&gt;</a:t>
            </a:r>
            <a:endParaRPr lang="en-US" dirty="0"/>
          </a:p>
          <a:p>
            <a:pPr lvl="1"/>
            <a:r>
              <a:rPr lang="en-US" dirty="0"/>
              <a:t>&lt;</a:t>
            </a:r>
            <a:r>
              <a:rPr lang="en-US" dirty="0" err="1"/>
              <a:t>figcaption</a:t>
            </a:r>
            <a:r>
              <a:rPr lang="en-US" dirty="0"/>
              <a:t>&gt;</a:t>
            </a:r>
            <a:endParaRPr lang="en-US" dirty="0"/>
          </a:p>
          <a:p>
            <a:pPr lvl="1"/>
            <a:r>
              <a:rPr lang="en-US" dirty="0"/>
              <a:t>&lt;figure&gt;</a:t>
            </a:r>
            <a:endParaRPr lang="en-US" dirty="0"/>
          </a:p>
          <a:p>
            <a:pPr lvl="1"/>
            <a:r>
              <a:rPr lang="en-US" dirty="0"/>
              <a:t>&lt;footer&gt;</a:t>
            </a:r>
            <a:endParaRPr lang="en-US" dirty="0"/>
          </a:p>
          <a:p>
            <a:pPr lvl="1"/>
            <a:r>
              <a:rPr lang="en-US" dirty="0"/>
              <a:t>&lt;header&gt;</a:t>
            </a:r>
            <a:endParaRPr lang="en-US" dirty="0"/>
          </a:p>
          <a:p>
            <a:pPr lvl="1"/>
            <a:r>
              <a:rPr lang="en-US" dirty="0"/>
              <a:t>&lt;main&gt;</a:t>
            </a:r>
            <a:endParaRPr lang="en-US" dirty="0"/>
          </a:p>
          <a:p>
            <a:pPr lvl="1"/>
            <a:r>
              <a:rPr lang="en-US" dirty="0"/>
              <a:t>&lt;mark&gt;</a:t>
            </a:r>
            <a:endParaRPr lang="en-US" dirty="0"/>
          </a:p>
          <a:p>
            <a:pPr lvl="1"/>
            <a:r>
              <a:rPr lang="en-US" dirty="0"/>
              <a:t>&lt;nav&gt;</a:t>
            </a:r>
            <a:endParaRPr lang="en-US" dirty="0"/>
          </a:p>
          <a:p>
            <a:pPr lvl="1"/>
            <a:r>
              <a:rPr lang="en-US" dirty="0"/>
              <a:t>&lt;section&gt;</a:t>
            </a:r>
            <a:endParaRPr lang="en-US" dirty="0"/>
          </a:p>
          <a:p>
            <a:pPr lvl="1"/>
            <a:r>
              <a:rPr lang="en-US" dirty="0"/>
              <a:t>&lt;summary&gt;</a:t>
            </a:r>
            <a:endParaRPr lang="en-US" dirty="0"/>
          </a:p>
          <a:p>
            <a:pPr lvl="1"/>
            <a:r>
              <a:rPr lang="en-US" dirty="0"/>
              <a:t>&lt;time&gt;</a:t>
            </a:r>
            <a:endParaRPr lang="en-IN" dirty="0"/>
          </a:p>
        </p:txBody>
      </p:sp>
      <p:pic>
        <p:nvPicPr>
          <p:cNvPr id="4" name="Picture 3"/>
          <p:cNvPicPr>
            <a:picLocks noChangeAspect="1"/>
          </p:cNvPicPr>
          <p:nvPr/>
        </p:nvPicPr>
        <p:blipFill>
          <a:blip r:embed="rId1"/>
          <a:stretch>
            <a:fillRect/>
          </a:stretch>
        </p:blipFill>
        <p:spPr>
          <a:xfrm>
            <a:off x="5592661" y="2453787"/>
            <a:ext cx="2085975" cy="2457450"/>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000000"/>
                </a:solidFill>
                <a:effectLst/>
                <a:latin typeface="Segoe UI" panose="020B0502040204020203" pitchFamily="34" charset="0"/>
              </a:rPr>
              <a:t>HTML Semantic Elements</a:t>
            </a:r>
            <a:endParaRPr lang="en-IN" dirty="0"/>
          </a:p>
        </p:txBody>
      </p:sp>
      <p:sp>
        <p:nvSpPr>
          <p:cNvPr id="3" name="Content Placeholder 2"/>
          <p:cNvSpPr>
            <a:spLocks noGrp="1"/>
          </p:cNvSpPr>
          <p:nvPr>
            <p:ph idx="1"/>
          </p:nvPr>
        </p:nvSpPr>
        <p:spPr/>
        <p:txBody>
          <a:bodyPr/>
          <a:lstStyle/>
          <a:p>
            <a:r>
              <a:rPr lang="en-US" dirty="0"/>
              <a:t>The &lt;section&gt; element defines a section in a document.</a:t>
            </a:r>
            <a:endParaRPr lang="en-US" dirty="0"/>
          </a:p>
          <a:p>
            <a:r>
              <a:rPr lang="en-US" dirty="0"/>
              <a:t>According to W3C's HTML documentation: "A section is a thematic grouping of content, typically with a heading."</a:t>
            </a:r>
            <a:endParaRPr lang="en-US" dirty="0"/>
          </a:p>
          <a:p>
            <a:r>
              <a:rPr lang="en-US" dirty="0"/>
              <a:t>A web page could normally be split into sections for introduction, content, and contact information.</a:t>
            </a:r>
            <a:endParaRPr lang="en-IN" dirty="0"/>
          </a:p>
        </p:txBody>
      </p:sp>
      <p:sp>
        <p:nvSpPr>
          <p:cNvPr id="6" name="TextBox 5"/>
          <p:cNvSpPr txBox="1"/>
          <p:nvPr/>
        </p:nvSpPr>
        <p:spPr>
          <a:xfrm>
            <a:off x="953581" y="4001294"/>
            <a:ext cx="9502629" cy="2677656"/>
          </a:xfrm>
          <a:prstGeom prst="rect">
            <a:avLst/>
          </a:prstGeom>
          <a:noFill/>
          <a:ln>
            <a:solidFill>
              <a:schemeClr val="accent1"/>
            </a:solidFill>
          </a:ln>
        </p:spPr>
        <p:txBody>
          <a:bodyPr wrap="square">
            <a:spAutoFit/>
          </a:bodyPr>
          <a:lstStyle/>
          <a:p>
            <a:r>
              <a:rPr lang="en-US" sz="1400" b="0" i="0" dirty="0">
                <a:solidFill>
                  <a:srgbClr val="0000CD"/>
                </a:solidFill>
                <a:effectLst/>
                <a:latin typeface="Consolas" panose="020B0609020204030204" pitchFamily="49" charset="0"/>
              </a:rPr>
              <a:t>&lt;</a:t>
            </a:r>
            <a:r>
              <a:rPr lang="en-US" sz="1400" b="0" i="0" dirty="0">
                <a:solidFill>
                  <a:srgbClr val="A52A2A"/>
                </a:solidFill>
                <a:effectLst/>
                <a:latin typeface="Consolas" panose="020B0609020204030204" pitchFamily="49" charset="0"/>
              </a:rPr>
              <a:t>section</a:t>
            </a:r>
            <a:r>
              <a:rPr lang="en-US" sz="1400" b="0" i="0" dirty="0">
                <a:solidFill>
                  <a:srgbClr val="0000CD"/>
                </a:solidFill>
                <a:effectLst/>
                <a:latin typeface="Consolas" panose="020B0609020204030204" pitchFamily="49" charset="0"/>
              </a:rPr>
              <a:t>&gt;</a:t>
            </a:r>
            <a:br>
              <a:rPr lang="en-US" sz="1400" dirty="0"/>
            </a:br>
            <a:r>
              <a:rPr lang="en-US" sz="1400" b="0" i="0" dirty="0">
                <a:solidFill>
                  <a:srgbClr val="0000CD"/>
                </a:solidFill>
                <a:effectLst/>
                <a:latin typeface="Consolas" panose="020B0609020204030204" pitchFamily="49" charset="0"/>
              </a:rPr>
              <a:t>&lt;</a:t>
            </a:r>
            <a:r>
              <a:rPr lang="en-US" sz="1400" b="0" i="0" dirty="0">
                <a:solidFill>
                  <a:srgbClr val="A52A2A"/>
                </a:solidFill>
                <a:effectLst/>
                <a:latin typeface="Consolas" panose="020B0609020204030204" pitchFamily="49" charset="0"/>
              </a:rPr>
              <a:t>h1</a:t>
            </a:r>
            <a:r>
              <a:rPr lang="en-US" sz="1400" b="0" i="0" dirty="0">
                <a:solidFill>
                  <a:srgbClr val="0000CD"/>
                </a:solidFill>
                <a:effectLst/>
                <a:latin typeface="Consolas" panose="020B0609020204030204" pitchFamily="49" charset="0"/>
              </a:rPr>
              <a:t>&gt;</a:t>
            </a:r>
            <a:r>
              <a:rPr lang="en-US" sz="1400" b="0" i="0" dirty="0">
                <a:solidFill>
                  <a:srgbClr val="000000"/>
                </a:solidFill>
                <a:effectLst/>
                <a:latin typeface="Consolas" panose="020B0609020204030204" pitchFamily="49" charset="0"/>
              </a:rPr>
              <a:t>WWF</a:t>
            </a:r>
            <a:r>
              <a:rPr lang="en-US" sz="1400" b="0" i="0" dirty="0">
                <a:solidFill>
                  <a:srgbClr val="0000CD"/>
                </a:solidFill>
                <a:effectLst/>
                <a:latin typeface="Consolas" panose="020B0609020204030204" pitchFamily="49" charset="0"/>
              </a:rPr>
              <a:t>&lt;</a:t>
            </a:r>
            <a:r>
              <a:rPr lang="en-US" sz="1400" b="0" i="0" dirty="0">
                <a:solidFill>
                  <a:srgbClr val="A52A2A"/>
                </a:solidFill>
                <a:effectLst/>
                <a:latin typeface="Consolas" panose="020B0609020204030204" pitchFamily="49" charset="0"/>
              </a:rPr>
              <a:t>/h1</a:t>
            </a:r>
            <a:r>
              <a:rPr lang="en-US" sz="1400" b="0" i="0" dirty="0">
                <a:solidFill>
                  <a:srgbClr val="0000CD"/>
                </a:solidFill>
                <a:effectLst/>
                <a:latin typeface="Consolas" panose="020B0609020204030204" pitchFamily="49" charset="0"/>
              </a:rPr>
              <a:t>&gt;</a:t>
            </a:r>
            <a:br>
              <a:rPr lang="en-US" sz="1400" dirty="0"/>
            </a:br>
            <a:r>
              <a:rPr lang="en-US" sz="1400" b="0" i="0" dirty="0">
                <a:solidFill>
                  <a:srgbClr val="0000CD"/>
                </a:solidFill>
                <a:effectLst/>
                <a:latin typeface="Consolas" panose="020B0609020204030204" pitchFamily="49" charset="0"/>
              </a:rPr>
              <a:t>&lt;</a:t>
            </a:r>
            <a:r>
              <a:rPr lang="en-US" sz="1400" b="0" i="0" dirty="0">
                <a:solidFill>
                  <a:srgbClr val="A52A2A"/>
                </a:solidFill>
                <a:effectLst/>
                <a:latin typeface="Consolas" panose="020B0609020204030204" pitchFamily="49" charset="0"/>
              </a:rPr>
              <a:t>p</a:t>
            </a:r>
            <a:r>
              <a:rPr lang="en-US" sz="1400" b="0" i="0" dirty="0">
                <a:solidFill>
                  <a:srgbClr val="0000CD"/>
                </a:solidFill>
                <a:effectLst/>
                <a:latin typeface="Consolas" panose="020B0609020204030204" pitchFamily="49" charset="0"/>
              </a:rPr>
              <a:t>&gt;</a:t>
            </a:r>
            <a:r>
              <a:rPr lang="en-US" sz="1400" b="0" i="0" dirty="0">
                <a:solidFill>
                  <a:srgbClr val="000000"/>
                </a:solidFill>
                <a:effectLst/>
                <a:latin typeface="Consolas" panose="020B0609020204030204" pitchFamily="49" charset="0"/>
              </a:rPr>
              <a:t>The World Wide Fund for Nature (WWF) is an international organization working on issues regarding the conservation, research and restoration of the environment, formerly named the World Wildlife Fund. WWF was founded in 1961.</a:t>
            </a:r>
            <a:r>
              <a:rPr lang="en-US" sz="1400" b="0" i="0" dirty="0">
                <a:solidFill>
                  <a:srgbClr val="0000CD"/>
                </a:solidFill>
                <a:effectLst/>
                <a:latin typeface="Consolas" panose="020B0609020204030204" pitchFamily="49" charset="0"/>
              </a:rPr>
              <a:t>&lt;</a:t>
            </a:r>
            <a:r>
              <a:rPr lang="en-US" sz="1400" b="0" i="0" dirty="0">
                <a:solidFill>
                  <a:srgbClr val="A52A2A"/>
                </a:solidFill>
                <a:effectLst/>
                <a:latin typeface="Consolas" panose="020B0609020204030204" pitchFamily="49" charset="0"/>
              </a:rPr>
              <a:t>/p</a:t>
            </a:r>
            <a:r>
              <a:rPr lang="en-US" sz="1400" b="0" i="0" dirty="0">
                <a:solidFill>
                  <a:srgbClr val="0000CD"/>
                </a:solidFill>
                <a:effectLst/>
                <a:latin typeface="Consolas" panose="020B0609020204030204" pitchFamily="49" charset="0"/>
              </a:rPr>
              <a:t>&gt;</a:t>
            </a:r>
            <a:br>
              <a:rPr lang="en-US" sz="1400" dirty="0"/>
            </a:br>
            <a:r>
              <a:rPr lang="en-US" sz="1400" b="0" i="0" dirty="0">
                <a:solidFill>
                  <a:srgbClr val="0000CD"/>
                </a:solidFill>
                <a:effectLst/>
                <a:latin typeface="Consolas" panose="020B0609020204030204" pitchFamily="49" charset="0"/>
              </a:rPr>
              <a:t>&lt;</a:t>
            </a:r>
            <a:r>
              <a:rPr lang="en-US" sz="1400" b="0" i="0" dirty="0">
                <a:solidFill>
                  <a:srgbClr val="A52A2A"/>
                </a:solidFill>
                <a:effectLst/>
                <a:latin typeface="Consolas" panose="020B0609020204030204" pitchFamily="49" charset="0"/>
              </a:rPr>
              <a:t>/section</a:t>
            </a:r>
            <a:r>
              <a:rPr lang="en-US" sz="1400" b="0" i="0" dirty="0">
                <a:solidFill>
                  <a:srgbClr val="0000CD"/>
                </a:solidFill>
                <a:effectLst/>
                <a:latin typeface="Consolas" panose="020B0609020204030204" pitchFamily="49" charset="0"/>
              </a:rPr>
              <a:t>&gt;</a:t>
            </a:r>
            <a:br>
              <a:rPr lang="en-US" sz="1400" dirty="0"/>
            </a:br>
            <a:r>
              <a:rPr lang="en-US" sz="1400" b="0" i="0" dirty="0">
                <a:solidFill>
                  <a:srgbClr val="0000CD"/>
                </a:solidFill>
                <a:effectLst/>
                <a:latin typeface="Consolas" panose="020B0609020204030204" pitchFamily="49" charset="0"/>
              </a:rPr>
              <a:t>&lt;</a:t>
            </a:r>
            <a:r>
              <a:rPr lang="en-US" sz="1400" b="0" i="0" dirty="0">
                <a:solidFill>
                  <a:srgbClr val="A52A2A"/>
                </a:solidFill>
                <a:effectLst/>
                <a:latin typeface="Consolas" panose="020B0609020204030204" pitchFamily="49" charset="0"/>
              </a:rPr>
              <a:t>section</a:t>
            </a:r>
            <a:r>
              <a:rPr lang="en-US" sz="1400" b="0" i="0" dirty="0">
                <a:solidFill>
                  <a:srgbClr val="0000CD"/>
                </a:solidFill>
                <a:effectLst/>
                <a:latin typeface="Consolas" panose="020B0609020204030204" pitchFamily="49" charset="0"/>
              </a:rPr>
              <a:t>&gt;</a:t>
            </a:r>
            <a:br>
              <a:rPr lang="en-US" sz="1400" dirty="0"/>
            </a:br>
            <a:r>
              <a:rPr lang="en-US" sz="1400" b="0" i="0" dirty="0">
                <a:solidFill>
                  <a:srgbClr val="0000CD"/>
                </a:solidFill>
                <a:effectLst/>
                <a:latin typeface="Consolas" panose="020B0609020204030204" pitchFamily="49" charset="0"/>
              </a:rPr>
              <a:t>&lt;</a:t>
            </a:r>
            <a:r>
              <a:rPr lang="en-US" sz="1400" b="0" i="0" dirty="0">
                <a:solidFill>
                  <a:srgbClr val="A52A2A"/>
                </a:solidFill>
                <a:effectLst/>
                <a:latin typeface="Consolas" panose="020B0609020204030204" pitchFamily="49" charset="0"/>
              </a:rPr>
              <a:t>h1</a:t>
            </a:r>
            <a:r>
              <a:rPr lang="en-US" sz="1400" b="0" i="0" dirty="0">
                <a:solidFill>
                  <a:srgbClr val="0000CD"/>
                </a:solidFill>
                <a:effectLst/>
                <a:latin typeface="Consolas" panose="020B0609020204030204" pitchFamily="49" charset="0"/>
              </a:rPr>
              <a:t>&gt;</a:t>
            </a:r>
            <a:r>
              <a:rPr lang="en-US" sz="1400" b="0" i="0" dirty="0">
                <a:solidFill>
                  <a:srgbClr val="000000"/>
                </a:solidFill>
                <a:effectLst/>
                <a:latin typeface="Consolas" panose="020B0609020204030204" pitchFamily="49" charset="0"/>
              </a:rPr>
              <a:t>WWF's Panda symbol</a:t>
            </a:r>
            <a:r>
              <a:rPr lang="en-US" sz="1400" b="0" i="0" dirty="0">
                <a:solidFill>
                  <a:srgbClr val="0000CD"/>
                </a:solidFill>
                <a:effectLst/>
                <a:latin typeface="Consolas" panose="020B0609020204030204" pitchFamily="49" charset="0"/>
              </a:rPr>
              <a:t>&lt;</a:t>
            </a:r>
            <a:r>
              <a:rPr lang="en-US" sz="1400" b="0" i="0" dirty="0">
                <a:solidFill>
                  <a:srgbClr val="A52A2A"/>
                </a:solidFill>
                <a:effectLst/>
                <a:latin typeface="Consolas" panose="020B0609020204030204" pitchFamily="49" charset="0"/>
              </a:rPr>
              <a:t>/h1</a:t>
            </a:r>
            <a:r>
              <a:rPr lang="en-US" sz="1400" b="0" i="0" dirty="0">
                <a:solidFill>
                  <a:srgbClr val="0000CD"/>
                </a:solidFill>
                <a:effectLst/>
                <a:latin typeface="Consolas" panose="020B0609020204030204" pitchFamily="49" charset="0"/>
              </a:rPr>
              <a:t>&gt;</a:t>
            </a:r>
            <a:br>
              <a:rPr lang="en-US" sz="1400" dirty="0"/>
            </a:br>
            <a:r>
              <a:rPr lang="en-US" sz="1400" b="0" i="0" dirty="0">
                <a:solidFill>
                  <a:srgbClr val="0000CD"/>
                </a:solidFill>
                <a:effectLst/>
                <a:latin typeface="Consolas" panose="020B0609020204030204" pitchFamily="49" charset="0"/>
              </a:rPr>
              <a:t>&lt;</a:t>
            </a:r>
            <a:r>
              <a:rPr lang="en-US" sz="1400" b="0" i="0" dirty="0">
                <a:solidFill>
                  <a:srgbClr val="A52A2A"/>
                </a:solidFill>
                <a:effectLst/>
                <a:latin typeface="Consolas" panose="020B0609020204030204" pitchFamily="49" charset="0"/>
              </a:rPr>
              <a:t>p</a:t>
            </a:r>
            <a:r>
              <a:rPr lang="en-US" sz="1400" b="0" i="0" dirty="0">
                <a:solidFill>
                  <a:srgbClr val="0000CD"/>
                </a:solidFill>
                <a:effectLst/>
                <a:latin typeface="Consolas" panose="020B0609020204030204" pitchFamily="49" charset="0"/>
              </a:rPr>
              <a:t>&gt;</a:t>
            </a:r>
            <a:r>
              <a:rPr lang="en-US" sz="1400" b="0" i="0" dirty="0">
                <a:solidFill>
                  <a:srgbClr val="000000"/>
                </a:solidFill>
                <a:effectLst/>
                <a:latin typeface="Consolas" panose="020B0609020204030204" pitchFamily="49" charset="0"/>
              </a:rPr>
              <a:t>The Panda has become the symbol of WWF. The well-known panda logo of WWF originated from a panda named Chi </a:t>
            </a:r>
            <a:r>
              <a:rPr lang="en-US" sz="1400" b="0" i="0" dirty="0" err="1">
                <a:solidFill>
                  <a:srgbClr val="000000"/>
                </a:solidFill>
                <a:effectLst/>
                <a:latin typeface="Consolas" panose="020B0609020204030204" pitchFamily="49" charset="0"/>
              </a:rPr>
              <a:t>Chi</a:t>
            </a:r>
            <a:r>
              <a:rPr lang="en-US" sz="1400" b="0" i="0" dirty="0">
                <a:solidFill>
                  <a:srgbClr val="000000"/>
                </a:solidFill>
                <a:effectLst/>
                <a:latin typeface="Consolas" panose="020B0609020204030204" pitchFamily="49" charset="0"/>
              </a:rPr>
              <a:t> that was transferred from the Beijing Zoo to the London Zoo in the same year of the establishment of WWF.</a:t>
            </a:r>
            <a:r>
              <a:rPr lang="en-US" sz="1400" b="0" i="0" dirty="0">
                <a:solidFill>
                  <a:srgbClr val="0000CD"/>
                </a:solidFill>
                <a:effectLst/>
                <a:latin typeface="Consolas" panose="020B0609020204030204" pitchFamily="49" charset="0"/>
              </a:rPr>
              <a:t>&lt;</a:t>
            </a:r>
            <a:r>
              <a:rPr lang="en-US" sz="1400" b="0" i="0" dirty="0">
                <a:solidFill>
                  <a:srgbClr val="A52A2A"/>
                </a:solidFill>
                <a:effectLst/>
                <a:latin typeface="Consolas" panose="020B0609020204030204" pitchFamily="49" charset="0"/>
              </a:rPr>
              <a:t>/p</a:t>
            </a:r>
            <a:r>
              <a:rPr lang="en-US" sz="1400" b="0" i="0" dirty="0">
                <a:solidFill>
                  <a:srgbClr val="0000CD"/>
                </a:solidFill>
                <a:effectLst/>
                <a:latin typeface="Consolas" panose="020B0609020204030204" pitchFamily="49" charset="0"/>
              </a:rPr>
              <a:t>&gt;</a:t>
            </a:r>
            <a:br>
              <a:rPr lang="en-US" sz="1400" dirty="0"/>
            </a:br>
            <a:r>
              <a:rPr lang="en-US" sz="1400" b="0" i="0" dirty="0">
                <a:solidFill>
                  <a:srgbClr val="0000CD"/>
                </a:solidFill>
                <a:effectLst/>
                <a:latin typeface="Consolas" panose="020B0609020204030204" pitchFamily="49" charset="0"/>
              </a:rPr>
              <a:t>&lt;</a:t>
            </a:r>
            <a:r>
              <a:rPr lang="en-US" sz="1400" b="0" i="0" dirty="0">
                <a:solidFill>
                  <a:srgbClr val="A52A2A"/>
                </a:solidFill>
                <a:effectLst/>
                <a:latin typeface="Consolas" panose="020B0609020204030204" pitchFamily="49" charset="0"/>
              </a:rPr>
              <a:t>/section</a:t>
            </a:r>
            <a:r>
              <a:rPr lang="en-US" sz="1400" b="0" i="0" dirty="0">
                <a:solidFill>
                  <a:srgbClr val="0000CD"/>
                </a:solidFill>
                <a:effectLst/>
                <a:latin typeface="Consolas" panose="020B0609020204030204" pitchFamily="49" charset="0"/>
              </a:rPr>
              <a:t>&gt;</a:t>
            </a:r>
            <a:endParaRPr lang="en-IN" sz="14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Segoe UI" panose="020B0502040204020203" pitchFamily="34" charset="0"/>
              </a:rPr>
              <a:t>HTML Style Guide and Coding Conventions</a:t>
            </a:r>
            <a:endParaRPr lang="en-IN" dirty="0"/>
          </a:p>
        </p:txBody>
      </p:sp>
      <p:sp>
        <p:nvSpPr>
          <p:cNvPr id="3" name="Content Placeholder 2"/>
          <p:cNvSpPr>
            <a:spLocks noGrp="1"/>
          </p:cNvSpPr>
          <p:nvPr>
            <p:ph idx="1"/>
          </p:nvPr>
        </p:nvSpPr>
        <p:spPr/>
        <p:txBody>
          <a:bodyPr/>
          <a:lstStyle/>
          <a:p>
            <a:r>
              <a:rPr lang="en-IN" b="0" i="0" dirty="0">
                <a:solidFill>
                  <a:srgbClr val="000000"/>
                </a:solidFill>
                <a:effectLst/>
                <a:latin typeface="Segoe UI" panose="020B0502040204020203" pitchFamily="34" charset="0"/>
              </a:rPr>
              <a:t>Always Declare Document Type</a:t>
            </a:r>
            <a:endParaRPr lang="en-IN" b="0" i="0" dirty="0">
              <a:solidFill>
                <a:srgbClr val="000000"/>
              </a:solidFill>
              <a:effectLst/>
              <a:latin typeface="Segoe UI" panose="020B0502040204020203" pitchFamily="34" charset="0"/>
            </a:endParaRPr>
          </a:p>
          <a:p>
            <a:r>
              <a:rPr lang="en-IN" b="0" i="0" dirty="0">
                <a:solidFill>
                  <a:srgbClr val="000000"/>
                </a:solidFill>
                <a:effectLst/>
                <a:latin typeface="Segoe UI" panose="020B0502040204020203" pitchFamily="34" charset="0"/>
              </a:rPr>
              <a:t>Use Lowercase Element Names</a:t>
            </a:r>
            <a:endParaRPr lang="en-IN" b="0" i="0" dirty="0">
              <a:solidFill>
                <a:srgbClr val="000000"/>
              </a:solidFill>
              <a:effectLst/>
              <a:latin typeface="Segoe UI" panose="020B0502040204020203" pitchFamily="34" charset="0"/>
            </a:endParaRPr>
          </a:p>
          <a:p>
            <a:pPr lvl="1"/>
            <a:r>
              <a:rPr lang="en-US" b="0" i="0" dirty="0">
                <a:solidFill>
                  <a:srgbClr val="000000"/>
                </a:solidFill>
                <a:effectLst/>
                <a:latin typeface="Segoe UI" panose="020B0502040204020203" pitchFamily="34" charset="0"/>
              </a:rPr>
              <a:t>Mixing uppercase and lowercase names looks bad</a:t>
            </a:r>
            <a:endParaRPr lang="en-US" b="0" i="0" dirty="0">
              <a:solidFill>
                <a:srgbClr val="000000"/>
              </a:solidFill>
              <a:effectLst/>
              <a:latin typeface="Segoe UI" panose="020B0502040204020203" pitchFamily="34" charset="0"/>
            </a:endParaRPr>
          </a:p>
          <a:p>
            <a:pPr lvl="1"/>
            <a:r>
              <a:rPr lang="en-US" b="0" i="0" dirty="0">
                <a:solidFill>
                  <a:srgbClr val="000000"/>
                </a:solidFill>
                <a:effectLst/>
                <a:latin typeface="Segoe UI" panose="020B0502040204020203" pitchFamily="34" charset="0"/>
              </a:rPr>
              <a:t>Developers normally use lowercase names</a:t>
            </a:r>
            <a:endParaRPr lang="en-US" b="0" i="0" dirty="0">
              <a:solidFill>
                <a:srgbClr val="000000"/>
              </a:solidFill>
              <a:effectLst/>
              <a:latin typeface="Segoe UI" panose="020B0502040204020203" pitchFamily="34" charset="0"/>
            </a:endParaRPr>
          </a:p>
          <a:p>
            <a:pPr lvl="1"/>
            <a:r>
              <a:rPr lang="en-US" b="0" i="0" dirty="0">
                <a:solidFill>
                  <a:srgbClr val="000000"/>
                </a:solidFill>
                <a:effectLst/>
                <a:latin typeface="Segoe UI" panose="020B0502040204020203" pitchFamily="34" charset="0"/>
              </a:rPr>
              <a:t>Lowercase looks cleaner</a:t>
            </a:r>
            <a:endParaRPr lang="en-US" b="0" i="0" dirty="0">
              <a:solidFill>
                <a:srgbClr val="000000"/>
              </a:solidFill>
              <a:effectLst/>
              <a:latin typeface="Segoe UI" panose="020B0502040204020203" pitchFamily="34" charset="0"/>
            </a:endParaRPr>
          </a:p>
          <a:p>
            <a:pPr lvl="1"/>
            <a:r>
              <a:rPr lang="en-US" b="0" i="0" dirty="0">
                <a:solidFill>
                  <a:srgbClr val="000000"/>
                </a:solidFill>
                <a:effectLst/>
                <a:latin typeface="Segoe UI" panose="020B0502040204020203" pitchFamily="34" charset="0"/>
              </a:rPr>
              <a:t>Lowercase is easier to write</a:t>
            </a:r>
            <a:endParaRPr lang="en-US" b="0" i="0" dirty="0">
              <a:solidFill>
                <a:srgbClr val="000000"/>
              </a:solidFill>
              <a:effectLst/>
              <a:latin typeface="Segoe UI" panose="020B0502040204020203" pitchFamily="34" charset="0"/>
            </a:endParaRPr>
          </a:p>
          <a:p>
            <a:r>
              <a:rPr lang="en-IN" b="0" i="0" dirty="0">
                <a:solidFill>
                  <a:srgbClr val="000000"/>
                </a:solidFill>
                <a:effectLst/>
                <a:latin typeface="Segoe UI" panose="020B0502040204020203" pitchFamily="34" charset="0"/>
              </a:rPr>
              <a:t>Close All HTML Elements</a:t>
            </a:r>
            <a:endParaRPr lang="en-IN" b="0" i="0" dirty="0">
              <a:solidFill>
                <a:srgbClr val="000000"/>
              </a:solidFill>
              <a:effectLst/>
              <a:latin typeface="Segoe UI" panose="020B0502040204020203" pitchFamily="34" charset="0"/>
            </a:endParaRPr>
          </a:p>
          <a:p>
            <a:r>
              <a:rPr lang="en-IN" b="0" i="0" dirty="0">
                <a:solidFill>
                  <a:srgbClr val="000000"/>
                </a:solidFill>
                <a:effectLst/>
                <a:latin typeface="Segoe UI" panose="020B0502040204020203" pitchFamily="34" charset="0"/>
              </a:rPr>
              <a:t>Always Quote Attribute Values</a:t>
            </a:r>
            <a:endParaRPr lang="en-IN" b="0" i="0" dirty="0">
              <a:solidFill>
                <a:srgbClr val="000000"/>
              </a:solidFill>
              <a:effectLst/>
              <a:latin typeface="Segoe UI" panose="020B0502040204020203" pitchFamily="34" charset="0"/>
            </a:endParaRPr>
          </a:p>
          <a:p>
            <a:r>
              <a:rPr lang="en-US" b="0" i="0" dirty="0">
                <a:solidFill>
                  <a:srgbClr val="000000"/>
                </a:solidFill>
                <a:effectLst/>
                <a:latin typeface="Segoe UI" panose="020B0502040204020203" pitchFamily="34" charset="0"/>
              </a:rPr>
              <a:t>Always Specify alt, width, and height for Images</a:t>
            </a:r>
            <a:endParaRPr lang="en-US" b="0" i="0" dirty="0">
              <a:solidFill>
                <a:srgbClr val="000000"/>
              </a:solidFill>
              <a:effectLst/>
              <a:latin typeface="Segoe UI" panose="020B0502040204020203" pitchFamily="34" charset="0"/>
            </a:endParaRPr>
          </a:p>
          <a:p>
            <a:endParaRPr lang="en-IN" b="0" i="0" dirty="0">
              <a:solidFill>
                <a:srgbClr val="000000"/>
              </a:solidFill>
              <a:effectLst/>
              <a:latin typeface="Segoe UI" panose="020B0502040204020203" pitchFamily="34" charset="0"/>
            </a:endParaRPr>
          </a:p>
          <a:p>
            <a:endParaRPr lang="en-IN" b="0" i="0" dirty="0">
              <a:solidFill>
                <a:srgbClr val="000000"/>
              </a:solidFill>
              <a:effectLst/>
              <a:latin typeface="Segoe UI" panose="020B0502040204020203" pitchFamily="34" charset="0"/>
            </a:endParaRPr>
          </a:p>
          <a:p>
            <a:pPr lvl="1"/>
            <a:endParaRPr lang="en-IN"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0" i="0" dirty="0">
                <a:solidFill>
                  <a:srgbClr val="000000"/>
                </a:solidFill>
                <a:effectLst/>
                <a:latin typeface="Segoe UI" panose="020B0502040204020203" pitchFamily="34" charset="0"/>
              </a:rPr>
              <a:t>Spaces and Equal Signs</a:t>
            </a:r>
            <a:endParaRPr lang="en-IN" b="0" i="0" dirty="0">
              <a:solidFill>
                <a:srgbClr val="000000"/>
              </a:solidFill>
              <a:effectLst/>
              <a:latin typeface="Segoe UI" panose="020B0502040204020203" pitchFamily="34" charset="0"/>
            </a:endParaRPr>
          </a:p>
          <a:p>
            <a:pPr lvl="1"/>
            <a:r>
              <a:rPr lang="en-US" b="0" i="0" dirty="0">
                <a:solidFill>
                  <a:srgbClr val="000000"/>
                </a:solidFill>
                <a:effectLst/>
                <a:latin typeface="Verdana" panose="020B0604030504040204" pitchFamily="34" charset="0"/>
              </a:rPr>
              <a:t>HTML allows spaces around equal signs. But space-less is easier to read and groups entities better together.</a:t>
            </a:r>
            <a:endParaRPr lang="en-IN" b="0" i="0" dirty="0">
              <a:solidFill>
                <a:srgbClr val="000000"/>
              </a:solidFill>
              <a:effectLst/>
              <a:latin typeface="Segoe UI" panose="020B0502040204020203" pitchFamily="34" charset="0"/>
            </a:endParaRPr>
          </a:p>
          <a:p>
            <a:r>
              <a:rPr lang="en-IN" b="0" i="0" dirty="0">
                <a:solidFill>
                  <a:srgbClr val="000000"/>
                </a:solidFill>
                <a:effectLst/>
                <a:latin typeface="Segoe UI" panose="020B0502040204020203" pitchFamily="34" charset="0"/>
              </a:rPr>
              <a:t>Blank Lines and Indentation</a:t>
            </a:r>
            <a:endParaRPr lang="en-IN" b="0" i="0" dirty="0">
              <a:solidFill>
                <a:srgbClr val="000000"/>
              </a:solidFill>
              <a:effectLst/>
              <a:latin typeface="Segoe UI" panose="020B0502040204020203" pitchFamily="34"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000000"/>
                </a:solidFill>
                <a:effectLst/>
                <a:latin typeface="Segoe UI" panose="020B0502040204020203" pitchFamily="34" charset="0"/>
              </a:rPr>
              <a:t>HTML Entities</a:t>
            </a:r>
            <a:endParaRPr lang="en-IN" dirty="0"/>
          </a:p>
        </p:txBody>
      </p:sp>
      <p:sp>
        <p:nvSpPr>
          <p:cNvPr id="3" name="Content Placeholder 2"/>
          <p:cNvSpPr>
            <a:spLocks noGrp="1"/>
          </p:cNvSpPr>
          <p:nvPr>
            <p:ph idx="1"/>
          </p:nvPr>
        </p:nvSpPr>
        <p:spPr>
          <a:xfrm>
            <a:off x="838200" y="1825625"/>
            <a:ext cx="10515600" cy="816907"/>
          </a:xfrm>
        </p:spPr>
        <p:txBody>
          <a:bodyPr>
            <a:normAutofit lnSpcReduction="10000"/>
          </a:bodyPr>
          <a:lstStyle/>
          <a:p>
            <a:r>
              <a:rPr lang="en-US" b="0" i="0" dirty="0">
                <a:solidFill>
                  <a:srgbClr val="000000"/>
                </a:solidFill>
                <a:effectLst/>
                <a:latin typeface="Verdana" panose="020B0604030504040204" pitchFamily="34" charset="0"/>
              </a:rPr>
              <a:t>Reserved characters in HTML must be replaced with character entities.</a:t>
            </a:r>
            <a:endParaRPr lang="en-IN" dirty="0"/>
          </a:p>
        </p:txBody>
      </p:sp>
      <p:graphicFrame>
        <p:nvGraphicFramePr>
          <p:cNvPr id="4" name="Table 4"/>
          <p:cNvGraphicFramePr>
            <a:graphicFrameLocks noGrp="1"/>
          </p:cNvGraphicFramePr>
          <p:nvPr/>
        </p:nvGraphicFramePr>
        <p:xfrm>
          <a:off x="1394437" y="2777469"/>
          <a:ext cx="8512961" cy="3688080"/>
        </p:xfrm>
        <a:graphic>
          <a:graphicData uri="http://schemas.openxmlformats.org/drawingml/2006/table">
            <a:tbl>
              <a:tblPr firstRow="1" bandRow="1">
                <a:tableStyleId>{5C22544A-7EE6-4342-B048-85BDC9FD1C3A}</a:tableStyleId>
              </a:tblPr>
              <a:tblGrid>
                <a:gridCol w="1284713"/>
                <a:gridCol w="2765305"/>
                <a:gridCol w="1760815"/>
                <a:gridCol w="2702128"/>
              </a:tblGrid>
              <a:tr h="256894">
                <a:tc>
                  <a:txBody>
                    <a:bodyPr/>
                    <a:lstStyle/>
                    <a:p>
                      <a:pPr algn="l" fontAlgn="t"/>
                      <a:r>
                        <a:rPr lang="en-IN" sz="1800" dirty="0">
                          <a:effectLst/>
                        </a:rPr>
                        <a:t>Result</a:t>
                      </a:r>
                      <a:endParaRPr lang="en-IN" sz="1800" dirty="0">
                        <a:effectLst/>
                      </a:endParaRPr>
                    </a:p>
                  </a:txBody>
                  <a:tcPr marL="152400" marR="76200" marT="76200" marB="76200"/>
                </a:tc>
                <a:tc>
                  <a:txBody>
                    <a:bodyPr/>
                    <a:lstStyle/>
                    <a:p>
                      <a:pPr algn="l" fontAlgn="t"/>
                      <a:r>
                        <a:rPr lang="en-IN" sz="1800">
                          <a:effectLst/>
                        </a:rPr>
                        <a:t>Description</a:t>
                      </a:r>
                      <a:endParaRPr lang="en-IN" sz="1800">
                        <a:effectLst/>
                      </a:endParaRPr>
                    </a:p>
                  </a:txBody>
                  <a:tcPr marL="76200" marR="76200" marT="76200" marB="76200"/>
                </a:tc>
                <a:tc>
                  <a:txBody>
                    <a:bodyPr/>
                    <a:lstStyle/>
                    <a:p>
                      <a:pPr algn="l" fontAlgn="t"/>
                      <a:r>
                        <a:rPr lang="en-IN" sz="1800">
                          <a:effectLst/>
                        </a:rPr>
                        <a:t>Entity Name</a:t>
                      </a:r>
                      <a:endParaRPr lang="en-IN" sz="1800">
                        <a:effectLst/>
                      </a:endParaRPr>
                    </a:p>
                  </a:txBody>
                  <a:tcPr marL="76200" marR="76200" marT="76200" marB="76200"/>
                </a:tc>
                <a:tc>
                  <a:txBody>
                    <a:bodyPr/>
                    <a:lstStyle/>
                    <a:p>
                      <a:pPr algn="l" fontAlgn="t"/>
                      <a:r>
                        <a:rPr lang="en-IN" sz="1800" dirty="0">
                          <a:effectLst/>
                        </a:rPr>
                        <a:t>Entity Number</a:t>
                      </a:r>
                      <a:endParaRPr lang="en-IN" sz="1800" dirty="0">
                        <a:effectLst/>
                      </a:endParaRPr>
                    </a:p>
                  </a:txBody>
                  <a:tcPr marL="76200" marR="76200" marT="76200" marB="76200"/>
                </a:tc>
              </a:tr>
              <a:tr h="256894">
                <a:tc>
                  <a:txBody>
                    <a:bodyPr/>
                    <a:lstStyle/>
                    <a:p>
                      <a:pPr algn="l" fontAlgn="t"/>
                      <a:endParaRPr lang="en-IN" sz="1800">
                        <a:effectLst/>
                      </a:endParaRPr>
                    </a:p>
                  </a:txBody>
                  <a:tcPr marL="152400" marR="76200" marT="76200" marB="76200"/>
                </a:tc>
                <a:tc>
                  <a:txBody>
                    <a:bodyPr/>
                    <a:lstStyle/>
                    <a:p>
                      <a:pPr algn="l" fontAlgn="t"/>
                      <a:r>
                        <a:rPr lang="en-IN" sz="1800">
                          <a:effectLst/>
                        </a:rPr>
                        <a:t>non-breaking space</a:t>
                      </a:r>
                      <a:endParaRPr lang="en-IN" sz="1800">
                        <a:effectLst/>
                      </a:endParaRPr>
                    </a:p>
                  </a:txBody>
                  <a:tcPr marL="76200" marR="76200" marT="76200" marB="76200"/>
                </a:tc>
                <a:tc>
                  <a:txBody>
                    <a:bodyPr/>
                    <a:lstStyle/>
                    <a:p>
                      <a:pPr algn="l" fontAlgn="t"/>
                      <a:r>
                        <a:rPr lang="en-IN" sz="1800">
                          <a:effectLst/>
                        </a:rPr>
                        <a:t>&amp;nbsp;</a:t>
                      </a:r>
                      <a:endParaRPr lang="en-IN" sz="1800">
                        <a:effectLst/>
                      </a:endParaRPr>
                    </a:p>
                  </a:txBody>
                  <a:tcPr marL="76200" marR="76200" marT="76200" marB="76200"/>
                </a:tc>
                <a:tc>
                  <a:txBody>
                    <a:bodyPr/>
                    <a:lstStyle/>
                    <a:p>
                      <a:pPr algn="l" fontAlgn="t"/>
                      <a:r>
                        <a:rPr lang="en-IN" sz="1800" dirty="0">
                          <a:effectLst/>
                        </a:rPr>
                        <a:t>&amp;#160;</a:t>
                      </a:r>
                      <a:endParaRPr lang="en-IN" sz="1800" dirty="0">
                        <a:effectLst/>
                      </a:endParaRPr>
                    </a:p>
                  </a:txBody>
                  <a:tcPr marL="76200" marR="76200" marT="76200" marB="76200"/>
                </a:tc>
              </a:tr>
              <a:tr h="256894">
                <a:tc>
                  <a:txBody>
                    <a:bodyPr/>
                    <a:lstStyle/>
                    <a:p>
                      <a:pPr algn="l" fontAlgn="t"/>
                      <a:r>
                        <a:rPr lang="en-IN" sz="1800">
                          <a:effectLst/>
                        </a:rPr>
                        <a:t>&lt;</a:t>
                      </a:r>
                      <a:endParaRPr lang="en-IN" sz="1800">
                        <a:effectLst/>
                      </a:endParaRPr>
                    </a:p>
                  </a:txBody>
                  <a:tcPr marL="152400" marR="76200" marT="76200" marB="76200"/>
                </a:tc>
                <a:tc>
                  <a:txBody>
                    <a:bodyPr/>
                    <a:lstStyle/>
                    <a:p>
                      <a:pPr algn="l" fontAlgn="t"/>
                      <a:r>
                        <a:rPr lang="en-IN" sz="1800">
                          <a:effectLst/>
                        </a:rPr>
                        <a:t>less than</a:t>
                      </a:r>
                      <a:endParaRPr lang="en-IN" sz="1800">
                        <a:effectLst/>
                      </a:endParaRPr>
                    </a:p>
                  </a:txBody>
                  <a:tcPr marL="76200" marR="76200" marT="76200" marB="76200"/>
                </a:tc>
                <a:tc>
                  <a:txBody>
                    <a:bodyPr/>
                    <a:lstStyle/>
                    <a:p>
                      <a:pPr algn="l" fontAlgn="t"/>
                      <a:r>
                        <a:rPr lang="en-IN" sz="1800">
                          <a:effectLst/>
                        </a:rPr>
                        <a:t>&amp;lt;</a:t>
                      </a:r>
                      <a:endParaRPr lang="en-IN" sz="1800">
                        <a:effectLst/>
                      </a:endParaRPr>
                    </a:p>
                  </a:txBody>
                  <a:tcPr marL="76200" marR="76200" marT="76200" marB="76200"/>
                </a:tc>
                <a:tc>
                  <a:txBody>
                    <a:bodyPr/>
                    <a:lstStyle/>
                    <a:p>
                      <a:pPr algn="l" fontAlgn="t"/>
                      <a:r>
                        <a:rPr lang="en-IN" sz="1800">
                          <a:effectLst/>
                        </a:rPr>
                        <a:t>&amp;#60;</a:t>
                      </a:r>
                      <a:endParaRPr lang="en-IN" sz="1800">
                        <a:effectLst/>
                      </a:endParaRPr>
                    </a:p>
                  </a:txBody>
                  <a:tcPr marL="76200" marR="76200" marT="76200" marB="76200"/>
                </a:tc>
              </a:tr>
              <a:tr h="256894">
                <a:tc>
                  <a:txBody>
                    <a:bodyPr/>
                    <a:lstStyle/>
                    <a:p>
                      <a:pPr algn="l" fontAlgn="t"/>
                      <a:r>
                        <a:rPr lang="en-IN" sz="1800" dirty="0">
                          <a:effectLst/>
                        </a:rPr>
                        <a:t>&gt;</a:t>
                      </a:r>
                      <a:endParaRPr lang="en-IN" sz="1800" dirty="0">
                        <a:effectLst/>
                      </a:endParaRPr>
                    </a:p>
                  </a:txBody>
                  <a:tcPr marL="152400" marR="76200" marT="76200" marB="76200"/>
                </a:tc>
                <a:tc>
                  <a:txBody>
                    <a:bodyPr/>
                    <a:lstStyle/>
                    <a:p>
                      <a:pPr algn="l" fontAlgn="t"/>
                      <a:r>
                        <a:rPr lang="en-IN" sz="1800">
                          <a:effectLst/>
                        </a:rPr>
                        <a:t>greater than</a:t>
                      </a:r>
                      <a:endParaRPr lang="en-IN" sz="1800">
                        <a:effectLst/>
                      </a:endParaRPr>
                    </a:p>
                  </a:txBody>
                  <a:tcPr marL="76200" marR="76200" marT="76200" marB="76200"/>
                </a:tc>
                <a:tc>
                  <a:txBody>
                    <a:bodyPr/>
                    <a:lstStyle/>
                    <a:p>
                      <a:pPr algn="l" fontAlgn="t"/>
                      <a:r>
                        <a:rPr lang="en-IN" sz="1800">
                          <a:effectLst/>
                        </a:rPr>
                        <a:t>&amp;gt;</a:t>
                      </a:r>
                      <a:endParaRPr lang="en-IN" sz="1800">
                        <a:effectLst/>
                      </a:endParaRPr>
                    </a:p>
                  </a:txBody>
                  <a:tcPr marL="76200" marR="76200" marT="76200" marB="76200"/>
                </a:tc>
                <a:tc>
                  <a:txBody>
                    <a:bodyPr/>
                    <a:lstStyle/>
                    <a:p>
                      <a:pPr algn="l" fontAlgn="t"/>
                      <a:r>
                        <a:rPr lang="en-IN" sz="1800">
                          <a:effectLst/>
                        </a:rPr>
                        <a:t>&amp;#62;</a:t>
                      </a:r>
                      <a:endParaRPr lang="en-IN" sz="1800">
                        <a:effectLst/>
                      </a:endParaRPr>
                    </a:p>
                  </a:txBody>
                  <a:tcPr marL="76200" marR="76200" marT="76200" marB="76200"/>
                </a:tc>
              </a:tr>
              <a:tr h="256894">
                <a:tc>
                  <a:txBody>
                    <a:bodyPr/>
                    <a:lstStyle/>
                    <a:p>
                      <a:pPr algn="l" fontAlgn="t"/>
                      <a:r>
                        <a:rPr lang="en-IN" sz="1800">
                          <a:effectLst/>
                        </a:rPr>
                        <a:t>&amp;</a:t>
                      </a:r>
                      <a:endParaRPr lang="en-IN" sz="1800">
                        <a:effectLst/>
                      </a:endParaRPr>
                    </a:p>
                  </a:txBody>
                  <a:tcPr marL="152400" marR="76200" marT="76200" marB="76200"/>
                </a:tc>
                <a:tc>
                  <a:txBody>
                    <a:bodyPr/>
                    <a:lstStyle/>
                    <a:p>
                      <a:pPr algn="l" fontAlgn="t"/>
                      <a:r>
                        <a:rPr lang="en-IN" sz="1800">
                          <a:effectLst/>
                        </a:rPr>
                        <a:t>ampersand</a:t>
                      </a:r>
                      <a:endParaRPr lang="en-IN" sz="1800">
                        <a:effectLst/>
                      </a:endParaRPr>
                    </a:p>
                  </a:txBody>
                  <a:tcPr marL="76200" marR="76200" marT="76200" marB="76200"/>
                </a:tc>
                <a:tc>
                  <a:txBody>
                    <a:bodyPr/>
                    <a:lstStyle/>
                    <a:p>
                      <a:pPr algn="l" fontAlgn="t"/>
                      <a:r>
                        <a:rPr lang="en-IN" sz="1800">
                          <a:effectLst/>
                        </a:rPr>
                        <a:t>&amp;amp;</a:t>
                      </a:r>
                      <a:endParaRPr lang="en-IN" sz="1800">
                        <a:effectLst/>
                      </a:endParaRPr>
                    </a:p>
                  </a:txBody>
                  <a:tcPr marL="76200" marR="76200" marT="76200" marB="76200"/>
                </a:tc>
                <a:tc>
                  <a:txBody>
                    <a:bodyPr/>
                    <a:lstStyle/>
                    <a:p>
                      <a:pPr algn="l" fontAlgn="t"/>
                      <a:r>
                        <a:rPr lang="en-IN" sz="1800" dirty="0">
                          <a:effectLst/>
                        </a:rPr>
                        <a:t>&amp;#38;</a:t>
                      </a:r>
                      <a:endParaRPr lang="en-IN" sz="1800" dirty="0">
                        <a:effectLst/>
                      </a:endParaRPr>
                    </a:p>
                  </a:txBody>
                  <a:tcPr marL="76200" marR="76200" marT="76200" marB="76200"/>
                </a:tc>
              </a:tr>
              <a:tr h="422040">
                <a:tc>
                  <a:txBody>
                    <a:bodyPr/>
                    <a:lstStyle/>
                    <a:p>
                      <a:pPr algn="l" fontAlgn="t"/>
                      <a:r>
                        <a:rPr lang="en-IN" sz="1800">
                          <a:effectLst/>
                        </a:rPr>
                        <a:t>"</a:t>
                      </a:r>
                      <a:endParaRPr lang="en-IN" sz="1800">
                        <a:effectLst/>
                      </a:endParaRPr>
                    </a:p>
                  </a:txBody>
                  <a:tcPr marL="152400" marR="76200" marT="76200" marB="76200"/>
                </a:tc>
                <a:tc>
                  <a:txBody>
                    <a:bodyPr/>
                    <a:lstStyle/>
                    <a:p>
                      <a:pPr algn="l" fontAlgn="t"/>
                      <a:r>
                        <a:rPr lang="en-IN" sz="1800">
                          <a:effectLst/>
                        </a:rPr>
                        <a:t>double quotation mark</a:t>
                      </a:r>
                      <a:endParaRPr lang="en-IN" sz="1800">
                        <a:effectLst/>
                      </a:endParaRPr>
                    </a:p>
                  </a:txBody>
                  <a:tcPr marL="76200" marR="76200" marT="76200" marB="76200"/>
                </a:tc>
                <a:tc>
                  <a:txBody>
                    <a:bodyPr/>
                    <a:lstStyle/>
                    <a:p>
                      <a:pPr algn="l" fontAlgn="t"/>
                      <a:r>
                        <a:rPr lang="en-IN" sz="1800">
                          <a:effectLst/>
                        </a:rPr>
                        <a:t>&amp;quot;</a:t>
                      </a:r>
                      <a:endParaRPr lang="en-IN" sz="1800">
                        <a:effectLst/>
                      </a:endParaRPr>
                    </a:p>
                  </a:txBody>
                  <a:tcPr marL="76200" marR="76200" marT="76200" marB="76200"/>
                </a:tc>
                <a:tc>
                  <a:txBody>
                    <a:bodyPr/>
                    <a:lstStyle/>
                    <a:p>
                      <a:pPr algn="l" fontAlgn="t"/>
                      <a:r>
                        <a:rPr lang="en-IN" sz="1800" dirty="0">
                          <a:effectLst/>
                        </a:rPr>
                        <a:t>&amp;#34;</a:t>
                      </a:r>
                      <a:endParaRPr lang="en-IN" sz="1800" dirty="0">
                        <a:effectLst/>
                      </a:endParaRPr>
                    </a:p>
                  </a:txBody>
                  <a:tcPr marL="76200" marR="76200" marT="76200" marB="76200"/>
                </a:tc>
              </a:tr>
              <a:tr h="422040">
                <a:tc>
                  <a:txBody>
                    <a:bodyPr/>
                    <a:lstStyle/>
                    <a:p>
                      <a:pPr algn="l" fontAlgn="t"/>
                      <a:r>
                        <a:rPr lang="en-IN" sz="1800">
                          <a:effectLst/>
                        </a:rPr>
                        <a:t>'</a:t>
                      </a:r>
                      <a:endParaRPr lang="en-IN" sz="1800">
                        <a:effectLst/>
                      </a:endParaRPr>
                    </a:p>
                  </a:txBody>
                  <a:tcPr marL="152400" marR="76200" marT="76200" marB="76200"/>
                </a:tc>
                <a:tc>
                  <a:txBody>
                    <a:bodyPr/>
                    <a:lstStyle/>
                    <a:p>
                      <a:pPr algn="l" fontAlgn="t"/>
                      <a:r>
                        <a:rPr lang="en-IN" sz="1800">
                          <a:effectLst/>
                        </a:rPr>
                        <a:t>single quotation mark (apostrophe)</a:t>
                      </a:r>
                      <a:endParaRPr lang="en-IN" sz="1800">
                        <a:effectLst/>
                      </a:endParaRPr>
                    </a:p>
                  </a:txBody>
                  <a:tcPr marL="76200" marR="76200" marT="76200" marB="76200"/>
                </a:tc>
                <a:tc>
                  <a:txBody>
                    <a:bodyPr/>
                    <a:lstStyle/>
                    <a:p>
                      <a:pPr algn="l" fontAlgn="t"/>
                      <a:r>
                        <a:rPr lang="en-IN" sz="1800">
                          <a:effectLst/>
                        </a:rPr>
                        <a:t>&amp;apos;</a:t>
                      </a:r>
                      <a:endParaRPr lang="en-IN" sz="1800">
                        <a:effectLst/>
                      </a:endParaRPr>
                    </a:p>
                  </a:txBody>
                  <a:tcPr marL="76200" marR="76200" marT="76200" marB="76200"/>
                </a:tc>
                <a:tc>
                  <a:txBody>
                    <a:bodyPr/>
                    <a:lstStyle/>
                    <a:p>
                      <a:pPr algn="l" fontAlgn="t"/>
                      <a:r>
                        <a:rPr lang="en-IN" sz="1800">
                          <a:effectLst/>
                        </a:rPr>
                        <a:t>&amp;#39;</a:t>
                      </a:r>
                      <a:endParaRPr lang="en-IN" sz="1800">
                        <a:effectLst/>
                      </a:endParaRPr>
                    </a:p>
                  </a:txBody>
                  <a:tcPr marL="76200" marR="76200" marT="76200" marB="76200"/>
                </a:tc>
              </a:tr>
              <a:tr h="256894">
                <a:tc>
                  <a:txBody>
                    <a:bodyPr/>
                    <a:lstStyle/>
                    <a:p>
                      <a:pPr algn="l" fontAlgn="t"/>
                      <a:r>
                        <a:rPr lang="en-IN" sz="1800">
                          <a:effectLst/>
                        </a:rPr>
                        <a:t>¢</a:t>
                      </a:r>
                      <a:endParaRPr lang="en-IN" sz="1800">
                        <a:effectLst/>
                      </a:endParaRPr>
                    </a:p>
                  </a:txBody>
                  <a:tcPr marL="152400" marR="76200" marT="76200" marB="76200"/>
                </a:tc>
                <a:tc>
                  <a:txBody>
                    <a:bodyPr/>
                    <a:lstStyle/>
                    <a:p>
                      <a:pPr algn="l" fontAlgn="t"/>
                      <a:r>
                        <a:rPr lang="en-IN" sz="1800">
                          <a:effectLst/>
                        </a:rPr>
                        <a:t>cent</a:t>
                      </a:r>
                      <a:endParaRPr lang="en-IN" sz="1800">
                        <a:effectLst/>
                      </a:endParaRPr>
                    </a:p>
                  </a:txBody>
                  <a:tcPr marL="76200" marR="76200" marT="76200" marB="76200"/>
                </a:tc>
                <a:tc>
                  <a:txBody>
                    <a:bodyPr/>
                    <a:lstStyle/>
                    <a:p>
                      <a:pPr algn="l" fontAlgn="t"/>
                      <a:r>
                        <a:rPr lang="en-IN" sz="1800">
                          <a:effectLst/>
                        </a:rPr>
                        <a:t>&amp;cent;</a:t>
                      </a:r>
                      <a:endParaRPr lang="en-IN" sz="1800">
                        <a:effectLst/>
                      </a:endParaRPr>
                    </a:p>
                  </a:txBody>
                  <a:tcPr marL="76200" marR="76200" marT="76200" marB="76200"/>
                </a:tc>
                <a:tc>
                  <a:txBody>
                    <a:bodyPr/>
                    <a:lstStyle/>
                    <a:p>
                      <a:pPr algn="l" fontAlgn="t"/>
                      <a:r>
                        <a:rPr lang="en-IN" sz="1800" dirty="0">
                          <a:effectLst/>
                        </a:rPr>
                        <a:t>&amp;#162;</a:t>
                      </a:r>
                      <a:endParaRPr lang="en-IN" sz="1800" dirty="0">
                        <a:effectLst/>
                      </a:endParaRPr>
                    </a:p>
                  </a:txBody>
                  <a:tcPr marL="76200" marR="76200" marT="76200" marB="76200"/>
                </a:tc>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000000"/>
                </a:solidFill>
                <a:effectLst/>
                <a:latin typeface="Segoe UI" panose="020B0502040204020203" pitchFamily="34" charset="0"/>
              </a:rPr>
              <a:t>HTML Entities</a:t>
            </a:r>
            <a:endParaRPr lang="en-IN" dirty="0"/>
          </a:p>
        </p:txBody>
      </p:sp>
      <p:graphicFrame>
        <p:nvGraphicFramePr>
          <p:cNvPr id="4" name="Table 4"/>
          <p:cNvGraphicFramePr>
            <a:graphicFrameLocks noGrp="1"/>
          </p:cNvGraphicFramePr>
          <p:nvPr>
            <p:ph idx="1"/>
          </p:nvPr>
        </p:nvGraphicFramePr>
        <p:xfrm>
          <a:off x="838200" y="1825625"/>
          <a:ext cx="10515600" cy="2504440"/>
        </p:xfrm>
        <a:graphic>
          <a:graphicData uri="http://schemas.openxmlformats.org/drawingml/2006/table">
            <a:tbl>
              <a:tblPr firstRow="1" bandRow="1">
                <a:tableStyleId>{5C22544A-7EE6-4342-B048-85BDC9FD1C3A}</a:tableStyleId>
              </a:tblPr>
              <a:tblGrid>
                <a:gridCol w="2628900"/>
                <a:gridCol w="2628900"/>
                <a:gridCol w="2628900"/>
                <a:gridCol w="2628900"/>
              </a:tblGrid>
              <a:tr h="370840">
                <a:tc>
                  <a:txBody>
                    <a:bodyPr/>
                    <a:lstStyle/>
                    <a:p>
                      <a:pPr algn="l" fontAlgn="t"/>
                      <a:r>
                        <a:rPr lang="en-IN" sz="1400" dirty="0">
                          <a:effectLst/>
                        </a:rPr>
                        <a:t>Result</a:t>
                      </a:r>
                      <a:endParaRPr lang="en-IN" sz="1400" dirty="0">
                        <a:effectLst/>
                      </a:endParaRPr>
                    </a:p>
                  </a:txBody>
                  <a:tcPr marL="152400" marR="76200" marT="76200" marB="76200"/>
                </a:tc>
                <a:tc>
                  <a:txBody>
                    <a:bodyPr/>
                    <a:lstStyle/>
                    <a:p>
                      <a:pPr algn="l" fontAlgn="t"/>
                      <a:r>
                        <a:rPr lang="en-IN" sz="1400">
                          <a:effectLst/>
                        </a:rPr>
                        <a:t>Description</a:t>
                      </a:r>
                      <a:endParaRPr lang="en-IN" sz="1400">
                        <a:effectLst/>
                      </a:endParaRPr>
                    </a:p>
                  </a:txBody>
                  <a:tcPr marL="76200" marR="76200" marT="76200" marB="76200"/>
                </a:tc>
                <a:tc>
                  <a:txBody>
                    <a:bodyPr/>
                    <a:lstStyle/>
                    <a:p>
                      <a:pPr algn="l" fontAlgn="t"/>
                      <a:r>
                        <a:rPr lang="en-IN" sz="1400">
                          <a:effectLst/>
                        </a:rPr>
                        <a:t>Entity Name</a:t>
                      </a:r>
                      <a:endParaRPr lang="en-IN" sz="1400">
                        <a:effectLst/>
                      </a:endParaRPr>
                    </a:p>
                  </a:txBody>
                  <a:tcPr marL="76200" marR="76200" marT="76200" marB="76200"/>
                </a:tc>
                <a:tc>
                  <a:txBody>
                    <a:bodyPr/>
                    <a:lstStyle/>
                    <a:p>
                      <a:pPr algn="l" fontAlgn="t"/>
                      <a:r>
                        <a:rPr lang="en-IN" sz="1400" dirty="0">
                          <a:effectLst/>
                        </a:rPr>
                        <a:t>Entity Number</a:t>
                      </a:r>
                      <a:endParaRPr lang="en-IN" sz="1400" dirty="0">
                        <a:effectLst/>
                      </a:endParaRPr>
                    </a:p>
                  </a:txBody>
                  <a:tcPr marL="76200" marR="76200" marT="76200" marB="76200"/>
                </a:tc>
              </a:tr>
              <a:tr h="370840">
                <a:tc>
                  <a:txBody>
                    <a:bodyPr/>
                    <a:lstStyle/>
                    <a:p>
                      <a:pPr algn="l" fontAlgn="t"/>
                      <a:r>
                        <a:rPr lang="en-IN" dirty="0">
                          <a:effectLst/>
                        </a:rPr>
                        <a:t>£</a:t>
                      </a:r>
                      <a:endParaRPr lang="en-IN" dirty="0">
                        <a:effectLst/>
                      </a:endParaRPr>
                    </a:p>
                  </a:txBody>
                  <a:tcPr marL="152400" marR="76200" marT="76200" marB="76200"/>
                </a:tc>
                <a:tc>
                  <a:txBody>
                    <a:bodyPr/>
                    <a:lstStyle/>
                    <a:p>
                      <a:pPr algn="l" fontAlgn="t"/>
                      <a:r>
                        <a:rPr lang="en-IN">
                          <a:effectLst/>
                        </a:rPr>
                        <a:t>pound</a:t>
                      </a:r>
                      <a:endParaRPr lang="en-IN">
                        <a:effectLst/>
                      </a:endParaRPr>
                    </a:p>
                  </a:txBody>
                  <a:tcPr marL="76200" marR="76200" marT="76200" marB="76200"/>
                </a:tc>
                <a:tc>
                  <a:txBody>
                    <a:bodyPr/>
                    <a:lstStyle/>
                    <a:p>
                      <a:pPr algn="l" fontAlgn="t"/>
                      <a:r>
                        <a:rPr lang="en-IN">
                          <a:effectLst/>
                        </a:rPr>
                        <a:t>&amp;pound;</a:t>
                      </a:r>
                      <a:endParaRPr lang="en-IN">
                        <a:effectLst/>
                      </a:endParaRPr>
                    </a:p>
                  </a:txBody>
                  <a:tcPr marL="76200" marR="76200" marT="76200" marB="76200"/>
                </a:tc>
                <a:tc>
                  <a:txBody>
                    <a:bodyPr/>
                    <a:lstStyle/>
                    <a:p>
                      <a:pPr algn="l" fontAlgn="t"/>
                      <a:r>
                        <a:rPr lang="en-IN">
                          <a:effectLst/>
                        </a:rPr>
                        <a:t>&amp;#163;</a:t>
                      </a:r>
                      <a:endParaRPr lang="en-IN">
                        <a:effectLst/>
                      </a:endParaRPr>
                    </a:p>
                  </a:txBody>
                  <a:tcPr marL="76200" marR="76200" marT="76200" marB="76200"/>
                </a:tc>
              </a:tr>
              <a:tr h="370840">
                <a:tc>
                  <a:txBody>
                    <a:bodyPr/>
                    <a:lstStyle/>
                    <a:p>
                      <a:pPr algn="l" fontAlgn="t"/>
                      <a:r>
                        <a:rPr lang="en-IN">
                          <a:effectLst/>
                        </a:rPr>
                        <a:t>¥</a:t>
                      </a:r>
                      <a:endParaRPr lang="en-IN">
                        <a:effectLst/>
                      </a:endParaRPr>
                    </a:p>
                  </a:txBody>
                  <a:tcPr marL="152400" marR="76200" marT="76200" marB="76200"/>
                </a:tc>
                <a:tc>
                  <a:txBody>
                    <a:bodyPr/>
                    <a:lstStyle/>
                    <a:p>
                      <a:pPr algn="l" fontAlgn="t"/>
                      <a:r>
                        <a:rPr lang="en-IN">
                          <a:effectLst/>
                        </a:rPr>
                        <a:t>yen</a:t>
                      </a:r>
                      <a:endParaRPr lang="en-IN">
                        <a:effectLst/>
                      </a:endParaRPr>
                    </a:p>
                  </a:txBody>
                  <a:tcPr marL="76200" marR="76200" marT="76200" marB="76200"/>
                </a:tc>
                <a:tc>
                  <a:txBody>
                    <a:bodyPr/>
                    <a:lstStyle/>
                    <a:p>
                      <a:pPr algn="l" fontAlgn="t"/>
                      <a:r>
                        <a:rPr lang="en-IN">
                          <a:effectLst/>
                        </a:rPr>
                        <a:t>&amp;yen;</a:t>
                      </a:r>
                      <a:endParaRPr lang="en-IN">
                        <a:effectLst/>
                      </a:endParaRPr>
                    </a:p>
                  </a:txBody>
                  <a:tcPr marL="76200" marR="76200" marT="76200" marB="76200"/>
                </a:tc>
                <a:tc>
                  <a:txBody>
                    <a:bodyPr/>
                    <a:lstStyle/>
                    <a:p>
                      <a:pPr algn="l" fontAlgn="t"/>
                      <a:r>
                        <a:rPr lang="en-IN">
                          <a:effectLst/>
                        </a:rPr>
                        <a:t>&amp;#165;</a:t>
                      </a:r>
                      <a:endParaRPr lang="en-IN">
                        <a:effectLst/>
                      </a:endParaRPr>
                    </a:p>
                  </a:txBody>
                  <a:tcPr marL="76200" marR="76200" marT="76200" marB="76200"/>
                </a:tc>
              </a:tr>
              <a:tr h="370840">
                <a:tc>
                  <a:txBody>
                    <a:bodyPr/>
                    <a:lstStyle/>
                    <a:p>
                      <a:pPr algn="l" fontAlgn="t"/>
                      <a:r>
                        <a:rPr lang="en-IN">
                          <a:effectLst/>
                        </a:rPr>
                        <a:t>€</a:t>
                      </a:r>
                      <a:endParaRPr lang="en-IN">
                        <a:effectLst/>
                      </a:endParaRPr>
                    </a:p>
                  </a:txBody>
                  <a:tcPr marL="152400" marR="76200" marT="76200" marB="76200"/>
                </a:tc>
                <a:tc>
                  <a:txBody>
                    <a:bodyPr/>
                    <a:lstStyle/>
                    <a:p>
                      <a:pPr algn="l" fontAlgn="t"/>
                      <a:r>
                        <a:rPr lang="en-IN">
                          <a:effectLst/>
                        </a:rPr>
                        <a:t>euro</a:t>
                      </a:r>
                      <a:endParaRPr lang="en-IN">
                        <a:effectLst/>
                      </a:endParaRPr>
                    </a:p>
                  </a:txBody>
                  <a:tcPr marL="76200" marR="76200" marT="76200" marB="76200"/>
                </a:tc>
                <a:tc>
                  <a:txBody>
                    <a:bodyPr/>
                    <a:lstStyle/>
                    <a:p>
                      <a:pPr algn="l" fontAlgn="t"/>
                      <a:r>
                        <a:rPr lang="en-IN">
                          <a:effectLst/>
                        </a:rPr>
                        <a:t>&amp;euro;</a:t>
                      </a:r>
                      <a:endParaRPr lang="en-IN">
                        <a:effectLst/>
                      </a:endParaRPr>
                    </a:p>
                  </a:txBody>
                  <a:tcPr marL="76200" marR="76200" marT="76200" marB="76200"/>
                </a:tc>
                <a:tc>
                  <a:txBody>
                    <a:bodyPr/>
                    <a:lstStyle/>
                    <a:p>
                      <a:pPr algn="l" fontAlgn="t"/>
                      <a:r>
                        <a:rPr lang="en-IN">
                          <a:effectLst/>
                        </a:rPr>
                        <a:t>&amp;#8364;</a:t>
                      </a:r>
                      <a:endParaRPr lang="en-IN">
                        <a:effectLst/>
                      </a:endParaRPr>
                    </a:p>
                  </a:txBody>
                  <a:tcPr marL="76200" marR="76200" marT="76200" marB="76200"/>
                </a:tc>
              </a:tr>
              <a:tr h="370840">
                <a:tc>
                  <a:txBody>
                    <a:bodyPr/>
                    <a:lstStyle/>
                    <a:p>
                      <a:pPr algn="l" fontAlgn="t"/>
                      <a:r>
                        <a:rPr lang="en-IN">
                          <a:effectLst/>
                        </a:rPr>
                        <a:t>©</a:t>
                      </a:r>
                      <a:endParaRPr lang="en-IN">
                        <a:effectLst/>
                      </a:endParaRPr>
                    </a:p>
                  </a:txBody>
                  <a:tcPr marL="152400" marR="76200" marT="76200" marB="76200"/>
                </a:tc>
                <a:tc>
                  <a:txBody>
                    <a:bodyPr/>
                    <a:lstStyle/>
                    <a:p>
                      <a:pPr algn="l" fontAlgn="t"/>
                      <a:r>
                        <a:rPr lang="en-IN">
                          <a:effectLst/>
                        </a:rPr>
                        <a:t>copyright</a:t>
                      </a:r>
                      <a:endParaRPr lang="en-IN">
                        <a:effectLst/>
                      </a:endParaRPr>
                    </a:p>
                  </a:txBody>
                  <a:tcPr marL="76200" marR="76200" marT="76200" marB="76200"/>
                </a:tc>
                <a:tc>
                  <a:txBody>
                    <a:bodyPr/>
                    <a:lstStyle/>
                    <a:p>
                      <a:pPr algn="l" fontAlgn="t"/>
                      <a:r>
                        <a:rPr lang="en-IN">
                          <a:effectLst/>
                        </a:rPr>
                        <a:t>&amp;copy;</a:t>
                      </a:r>
                      <a:endParaRPr lang="en-IN">
                        <a:effectLst/>
                      </a:endParaRPr>
                    </a:p>
                  </a:txBody>
                  <a:tcPr marL="76200" marR="76200" marT="76200" marB="76200"/>
                </a:tc>
                <a:tc>
                  <a:txBody>
                    <a:bodyPr/>
                    <a:lstStyle/>
                    <a:p>
                      <a:pPr algn="l" fontAlgn="t"/>
                      <a:r>
                        <a:rPr lang="en-IN">
                          <a:effectLst/>
                        </a:rPr>
                        <a:t>&amp;#169;</a:t>
                      </a:r>
                      <a:endParaRPr lang="en-IN">
                        <a:effectLst/>
                      </a:endParaRPr>
                    </a:p>
                  </a:txBody>
                  <a:tcPr marL="76200" marR="76200" marT="76200" marB="76200"/>
                </a:tc>
              </a:tr>
              <a:tr h="370840">
                <a:tc>
                  <a:txBody>
                    <a:bodyPr/>
                    <a:lstStyle/>
                    <a:p>
                      <a:pPr algn="l" fontAlgn="t"/>
                      <a:r>
                        <a:rPr lang="en-IN">
                          <a:effectLst/>
                        </a:rPr>
                        <a:t>®</a:t>
                      </a:r>
                      <a:endParaRPr lang="en-IN">
                        <a:effectLst/>
                      </a:endParaRPr>
                    </a:p>
                  </a:txBody>
                  <a:tcPr marL="152400" marR="76200" marT="76200" marB="76200"/>
                </a:tc>
                <a:tc>
                  <a:txBody>
                    <a:bodyPr/>
                    <a:lstStyle/>
                    <a:p>
                      <a:pPr algn="l" fontAlgn="t"/>
                      <a:r>
                        <a:rPr lang="en-IN">
                          <a:effectLst/>
                        </a:rPr>
                        <a:t>registered trademark</a:t>
                      </a:r>
                      <a:endParaRPr lang="en-IN">
                        <a:effectLst/>
                      </a:endParaRPr>
                    </a:p>
                  </a:txBody>
                  <a:tcPr marL="76200" marR="76200" marT="76200" marB="76200"/>
                </a:tc>
                <a:tc>
                  <a:txBody>
                    <a:bodyPr/>
                    <a:lstStyle/>
                    <a:p>
                      <a:pPr algn="l" fontAlgn="t"/>
                      <a:r>
                        <a:rPr lang="en-IN">
                          <a:effectLst/>
                        </a:rPr>
                        <a:t>&amp;reg;</a:t>
                      </a:r>
                      <a:endParaRPr lang="en-IN">
                        <a:effectLst/>
                      </a:endParaRPr>
                    </a:p>
                  </a:txBody>
                  <a:tcPr marL="76200" marR="76200" marT="76200" marB="76200"/>
                </a:tc>
                <a:tc>
                  <a:txBody>
                    <a:bodyPr/>
                    <a:lstStyle/>
                    <a:p>
                      <a:pPr algn="l" fontAlgn="t"/>
                      <a:r>
                        <a:rPr lang="en-IN" dirty="0">
                          <a:effectLst/>
                        </a:rPr>
                        <a:t>&amp;#174;</a:t>
                      </a:r>
                      <a:endParaRPr lang="en-IN" dirty="0">
                        <a:effectLst/>
                      </a:endParaRPr>
                    </a:p>
                  </a:txBody>
                  <a:tcPr marL="76200" marR="76200" marT="76200" marB="76200"/>
                </a:tc>
              </a:tr>
            </a:tbl>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000000"/>
                </a:solidFill>
                <a:effectLst/>
                <a:latin typeface="Segoe UI" panose="020B0502040204020203" pitchFamily="34" charset="0"/>
              </a:rPr>
              <a:t>Using Emojis in HTML</a:t>
            </a:r>
            <a:endParaRPr lang="en-IN" dirty="0"/>
          </a:p>
        </p:txBody>
      </p:sp>
      <p:sp>
        <p:nvSpPr>
          <p:cNvPr id="3" name="Content Placeholder 2"/>
          <p:cNvSpPr>
            <a:spLocks noGrp="1"/>
          </p:cNvSpPr>
          <p:nvPr>
            <p:ph idx="1"/>
          </p:nvPr>
        </p:nvSpPr>
        <p:spPr/>
        <p:txBody>
          <a:bodyPr/>
          <a:lstStyle/>
          <a:p>
            <a:r>
              <a:rPr lang="en-US" b="0" i="0" dirty="0">
                <a:solidFill>
                  <a:srgbClr val="000000"/>
                </a:solidFill>
                <a:effectLst/>
                <a:latin typeface="Verdana" panose="020B0604030504040204" pitchFamily="34" charset="0"/>
              </a:rPr>
              <a:t>Emojis are characters from the UTF-8 character set: </a:t>
            </a:r>
            <a:endParaRPr lang="en-US" b="0" i="0" dirty="0">
              <a:solidFill>
                <a:srgbClr val="000000"/>
              </a:solidFill>
              <a:effectLst/>
              <a:latin typeface="Verdana" panose="020B0604030504040204" pitchFamily="34" charset="0"/>
            </a:endParaRPr>
          </a:p>
          <a:p>
            <a:pPr marL="0" indent="0">
              <a:buNone/>
            </a:pPr>
            <a:r>
              <a:rPr lang="en-US" b="0" i="0" dirty="0">
                <a:solidFill>
                  <a:srgbClr val="000000"/>
                </a:solidFill>
                <a:effectLst/>
                <a:latin typeface="Verdana" panose="020B0604030504040204" pitchFamily="34" charset="0"/>
              </a:rPr>
              <a:t>😄 😍 💗</a:t>
            </a:r>
            <a:endParaRPr lang="en-IN" dirty="0"/>
          </a:p>
        </p:txBody>
      </p:sp>
      <p:sp>
        <p:nvSpPr>
          <p:cNvPr id="5" name="TextBox 4"/>
          <p:cNvSpPr txBox="1"/>
          <p:nvPr/>
        </p:nvSpPr>
        <p:spPr>
          <a:xfrm>
            <a:off x="1235279" y="3027993"/>
            <a:ext cx="6094602" cy="2308324"/>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Sized Emojis</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br>
              <a:rPr lang="en-US" dirty="0"/>
            </a:b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FF0000"/>
                </a:solidFill>
                <a:effectLst/>
                <a:latin typeface="Consolas" panose="020B0609020204030204" pitchFamily="49" charset="0"/>
              </a:rPr>
              <a:t> style</a:t>
            </a:r>
            <a:r>
              <a:rPr lang="en-US" b="0" i="0" dirty="0">
                <a:solidFill>
                  <a:srgbClr val="0000CD"/>
                </a:solidFill>
                <a:effectLst/>
                <a:latin typeface="Consolas" panose="020B0609020204030204" pitchFamily="49" charset="0"/>
              </a:rPr>
              <a:t>="font-size:48px"&gt;</a:t>
            </a:r>
            <a:br>
              <a:rPr lang="en-US" dirty="0"/>
            </a:br>
            <a:r>
              <a:rPr lang="en-US" b="0" i="0" dirty="0">
                <a:solidFill>
                  <a:srgbClr val="000000"/>
                </a:solidFill>
                <a:effectLst/>
                <a:latin typeface="Consolas" panose="020B0609020204030204" pitchFamily="49" charset="0"/>
              </a:rPr>
              <a:t>&amp;#128512; &amp;#128516; &amp;#128525; &amp;#128151;</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endParaRPr lang="en-US" dirty="0">
              <a:solidFill>
                <a:srgbClr val="0000CD"/>
              </a:solidFill>
              <a:latin typeface="Consolas" panose="020B0609020204030204" pitchFamily="49" charset="0"/>
            </a:endParaRPr>
          </a:p>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FF0000"/>
                </a:solidFill>
                <a:effectLst/>
                <a:latin typeface="Consolas" panose="020B0609020204030204" pitchFamily="49" charset="0"/>
              </a:rPr>
              <a:t> style</a:t>
            </a:r>
            <a:r>
              <a:rPr lang="en-US" b="0" i="0" dirty="0">
                <a:solidFill>
                  <a:srgbClr val="0000CD"/>
                </a:solidFill>
                <a:effectLst/>
                <a:latin typeface="Consolas" panose="020B0609020204030204" pitchFamily="49" charset="0"/>
              </a:rPr>
              <a:t>="font-size:100px"&gt;</a:t>
            </a:r>
            <a:r>
              <a:rPr lang="en-US" b="0" i="0" dirty="0">
                <a:solidFill>
                  <a:srgbClr val="000000"/>
                </a:solidFill>
                <a:effectLst/>
                <a:latin typeface="Consolas" panose="020B0609020204030204" pitchFamily="49" charset="0"/>
              </a:rPr>
              <a:t>&amp;#128540;</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I will display &amp;#128540;</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I will display &amp;#x1F61C;</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endParaRPr lang="en-IN"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000000"/>
                </a:solidFill>
                <a:effectLst/>
                <a:latin typeface="Segoe UI" panose="020B0502040204020203" pitchFamily="34" charset="0"/>
              </a:rPr>
              <a:t>HTML Forms</a:t>
            </a:r>
            <a:endParaRPr lang="en-IN" dirty="0"/>
          </a:p>
        </p:txBody>
      </p:sp>
      <p:sp>
        <p:nvSpPr>
          <p:cNvPr id="3" name="Content Placeholder 2"/>
          <p:cNvSpPr>
            <a:spLocks noGrp="1"/>
          </p:cNvSpPr>
          <p:nvPr>
            <p:ph idx="1"/>
          </p:nvPr>
        </p:nvSpPr>
        <p:spPr>
          <a:xfrm>
            <a:off x="838200" y="1792069"/>
            <a:ext cx="10515600" cy="4351338"/>
          </a:xfrm>
        </p:spPr>
        <p:txBody>
          <a:bodyPr/>
          <a:lstStyle/>
          <a:p>
            <a:r>
              <a:rPr lang="en-IN" b="0" i="0" dirty="0">
                <a:solidFill>
                  <a:srgbClr val="000000"/>
                </a:solidFill>
                <a:effectLst/>
                <a:latin typeface="Segoe UI" panose="020B0502040204020203" pitchFamily="34" charset="0"/>
              </a:rPr>
              <a:t>Input Type Text</a:t>
            </a:r>
            <a:endParaRPr lang="en-IN" b="0" i="0" dirty="0">
              <a:solidFill>
                <a:srgbClr val="000000"/>
              </a:solidFill>
              <a:effectLst/>
              <a:latin typeface="Segoe UI" panose="020B0502040204020203" pitchFamily="34" charset="0"/>
            </a:endParaRPr>
          </a:p>
          <a:p>
            <a:endParaRPr lang="en-IN" dirty="0">
              <a:solidFill>
                <a:srgbClr val="000000"/>
              </a:solidFill>
              <a:latin typeface="Segoe UI" panose="020B0502040204020203" pitchFamily="34" charset="0"/>
            </a:endParaRPr>
          </a:p>
          <a:p>
            <a:endParaRPr lang="en-IN" dirty="0">
              <a:solidFill>
                <a:srgbClr val="000000"/>
              </a:solidFill>
              <a:latin typeface="Segoe UI" panose="020B0502040204020203" pitchFamily="34" charset="0"/>
            </a:endParaRPr>
          </a:p>
          <a:p>
            <a:endParaRPr lang="en-IN" dirty="0">
              <a:solidFill>
                <a:srgbClr val="000000"/>
              </a:solidFill>
              <a:latin typeface="Segoe UI" panose="020B0502040204020203" pitchFamily="34" charset="0"/>
            </a:endParaRPr>
          </a:p>
          <a:p>
            <a:endParaRPr lang="en-IN" dirty="0">
              <a:solidFill>
                <a:srgbClr val="000000"/>
              </a:solidFill>
              <a:latin typeface="Segoe UI" panose="020B0502040204020203" pitchFamily="34" charset="0"/>
            </a:endParaRPr>
          </a:p>
          <a:p>
            <a:pPr algn="l"/>
            <a:r>
              <a:rPr lang="en-IN" b="0" i="0" dirty="0">
                <a:solidFill>
                  <a:srgbClr val="000000"/>
                </a:solidFill>
                <a:effectLst/>
                <a:latin typeface="Segoe UI" panose="020B0502040204020203" pitchFamily="34" charset="0"/>
              </a:rPr>
              <a:t>Input Type Password</a:t>
            </a:r>
            <a:endParaRPr lang="en-IN" b="0" i="0" dirty="0">
              <a:solidFill>
                <a:srgbClr val="000000"/>
              </a:solidFill>
              <a:effectLst/>
              <a:latin typeface="Segoe UI" panose="020B0502040204020203" pitchFamily="34" charset="0"/>
            </a:endParaRPr>
          </a:p>
          <a:p>
            <a:pPr marL="0" indent="0">
              <a:buNone/>
            </a:pPr>
            <a:endParaRPr lang="en-IN" dirty="0">
              <a:solidFill>
                <a:srgbClr val="000000"/>
              </a:solidFill>
              <a:latin typeface="Segoe UI" panose="020B0502040204020203" pitchFamily="34" charset="0"/>
            </a:endParaRPr>
          </a:p>
          <a:p>
            <a:endParaRPr lang="en-IN" b="0" i="0" dirty="0">
              <a:solidFill>
                <a:srgbClr val="000000"/>
              </a:solidFill>
              <a:effectLst/>
              <a:latin typeface="Segoe UI" panose="020B0502040204020203" pitchFamily="34" charset="0"/>
            </a:endParaRPr>
          </a:p>
          <a:p>
            <a:endParaRPr lang="en-IN" b="0" i="0" dirty="0">
              <a:solidFill>
                <a:srgbClr val="000000"/>
              </a:solidFill>
              <a:effectLst/>
              <a:latin typeface="Segoe UI" panose="020B0502040204020203" pitchFamily="34" charset="0"/>
            </a:endParaRPr>
          </a:p>
          <a:p>
            <a:endParaRPr lang="en-IN" dirty="0"/>
          </a:p>
        </p:txBody>
      </p:sp>
      <p:sp>
        <p:nvSpPr>
          <p:cNvPr id="5" name="TextBox 4"/>
          <p:cNvSpPr txBox="1"/>
          <p:nvPr/>
        </p:nvSpPr>
        <p:spPr>
          <a:xfrm>
            <a:off x="1839285" y="2394867"/>
            <a:ext cx="6381925" cy="1754326"/>
          </a:xfrm>
          <a:prstGeom prst="rect">
            <a:avLst/>
          </a:prstGeom>
          <a:noFill/>
          <a:ln>
            <a:solidFill>
              <a:schemeClr val="accent1"/>
            </a:solidFill>
          </a:ln>
        </p:spPr>
        <p:txBody>
          <a:bodyPr wrap="square">
            <a:spAutoFit/>
          </a:bodyPr>
          <a:lstStyle/>
          <a:p>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form</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FF0000"/>
                </a:solidFill>
                <a:effectLst/>
                <a:latin typeface="Consolas" panose="020B0609020204030204" pitchFamily="49" charset="0"/>
              </a:rPr>
              <a:t> for</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fname</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First name:</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0000CD"/>
                </a:solidFill>
                <a:effectLst/>
                <a:latin typeface="Consolas" panose="020B0609020204030204" pitchFamily="49" charset="0"/>
              </a:rPr>
              <a:t>&gt;&lt;</a:t>
            </a:r>
            <a:r>
              <a:rPr lang="en-IN" b="0" i="0" dirty="0" err="1">
                <a:solidFill>
                  <a:srgbClr val="A52A2A"/>
                </a:solidFill>
                <a:effectLst/>
                <a:latin typeface="Consolas" panose="020B0609020204030204" pitchFamily="49" charset="0"/>
              </a:rPr>
              <a:t>br</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input</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="text"</a:t>
            </a:r>
            <a:r>
              <a:rPr lang="en-IN" b="0" i="0" dirty="0">
                <a:solidFill>
                  <a:srgbClr val="FF0000"/>
                </a:solidFill>
                <a:effectLst/>
                <a:latin typeface="Consolas" panose="020B0609020204030204" pitchFamily="49" charset="0"/>
              </a:rPr>
              <a:t> id</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fname</a:t>
            </a:r>
            <a:r>
              <a:rPr lang="en-IN" b="0" i="0" dirty="0">
                <a:solidFill>
                  <a:srgbClr val="0000CD"/>
                </a:solidFill>
                <a:effectLst/>
                <a:latin typeface="Consolas" panose="020B0609020204030204" pitchFamily="49" charset="0"/>
              </a:rPr>
              <a:t>"</a:t>
            </a:r>
            <a:r>
              <a:rPr lang="en-IN" b="0" i="0" dirty="0">
                <a:solidFill>
                  <a:srgbClr val="FF0000"/>
                </a:solidFill>
                <a:effectLst/>
                <a:latin typeface="Consolas" panose="020B0609020204030204" pitchFamily="49" charset="0"/>
              </a:rPr>
              <a:t> name</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fname</a:t>
            </a:r>
            <a:r>
              <a:rPr lang="en-IN" b="0" i="0" dirty="0">
                <a:solidFill>
                  <a:srgbClr val="0000CD"/>
                </a:solidFill>
                <a:effectLst/>
                <a:latin typeface="Consolas" panose="020B0609020204030204" pitchFamily="49" charset="0"/>
              </a:rPr>
              <a:t>"&gt;&lt;</a:t>
            </a:r>
            <a:r>
              <a:rPr lang="en-IN" b="0" i="0" dirty="0" err="1">
                <a:solidFill>
                  <a:srgbClr val="A52A2A"/>
                </a:solidFill>
                <a:effectLst/>
                <a:latin typeface="Consolas" panose="020B0609020204030204" pitchFamily="49" charset="0"/>
              </a:rPr>
              <a:t>br</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FF0000"/>
                </a:solidFill>
                <a:effectLst/>
                <a:latin typeface="Consolas" panose="020B0609020204030204" pitchFamily="49" charset="0"/>
              </a:rPr>
              <a:t> for</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lname</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Last name:</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0000CD"/>
                </a:solidFill>
                <a:effectLst/>
                <a:latin typeface="Consolas" panose="020B0609020204030204" pitchFamily="49" charset="0"/>
              </a:rPr>
              <a:t>&gt;&lt;</a:t>
            </a:r>
            <a:r>
              <a:rPr lang="en-IN" b="0" i="0" dirty="0" err="1">
                <a:solidFill>
                  <a:srgbClr val="A52A2A"/>
                </a:solidFill>
                <a:effectLst/>
                <a:latin typeface="Consolas" panose="020B0609020204030204" pitchFamily="49" charset="0"/>
              </a:rPr>
              <a:t>br</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input</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="text"</a:t>
            </a:r>
            <a:r>
              <a:rPr lang="en-IN" b="0" i="0" dirty="0">
                <a:solidFill>
                  <a:srgbClr val="FF0000"/>
                </a:solidFill>
                <a:effectLst/>
                <a:latin typeface="Consolas" panose="020B0609020204030204" pitchFamily="49" charset="0"/>
              </a:rPr>
              <a:t> id</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lname</a:t>
            </a:r>
            <a:r>
              <a:rPr lang="en-IN" b="0" i="0" dirty="0">
                <a:solidFill>
                  <a:srgbClr val="0000CD"/>
                </a:solidFill>
                <a:effectLst/>
                <a:latin typeface="Consolas" panose="020B0609020204030204" pitchFamily="49" charset="0"/>
              </a:rPr>
              <a:t>"</a:t>
            </a:r>
            <a:r>
              <a:rPr lang="en-IN" b="0" i="0" dirty="0">
                <a:solidFill>
                  <a:srgbClr val="FF0000"/>
                </a:solidFill>
                <a:effectLst/>
                <a:latin typeface="Consolas" panose="020B0609020204030204" pitchFamily="49" charset="0"/>
              </a:rPr>
              <a:t> name</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lname</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/form</a:t>
            </a:r>
            <a:r>
              <a:rPr lang="en-IN" b="0" i="0" dirty="0">
                <a:solidFill>
                  <a:srgbClr val="0000CD"/>
                </a:solidFill>
                <a:effectLst/>
                <a:latin typeface="Consolas" panose="020B0609020204030204" pitchFamily="49" charset="0"/>
              </a:rPr>
              <a:t>&gt;</a:t>
            </a:r>
            <a:endParaRPr lang="en-IN" dirty="0"/>
          </a:p>
        </p:txBody>
      </p:sp>
      <p:sp>
        <p:nvSpPr>
          <p:cNvPr id="7" name="TextBox 6"/>
          <p:cNvSpPr txBox="1"/>
          <p:nvPr/>
        </p:nvSpPr>
        <p:spPr>
          <a:xfrm>
            <a:off x="1839285" y="4991879"/>
            <a:ext cx="7153713" cy="1754326"/>
          </a:xfrm>
          <a:prstGeom prst="rect">
            <a:avLst/>
          </a:prstGeom>
          <a:noFill/>
          <a:ln>
            <a:solidFill>
              <a:schemeClr val="accent1"/>
            </a:solidFill>
          </a:ln>
        </p:spPr>
        <p:txBody>
          <a:bodyPr wrap="square">
            <a:spAutoFit/>
          </a:bodyPr>
          <a:lstStyle/>
          <a:p>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form</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FF0000"/>
                </a:solidFill>
                <a:effectLst/>
                <a:latin typeface="Consolas" panose="020B0609020204030204" pitchFamily="49" charset="0"/>
              </a:rPr>
              <a:t> for</a:t>
            </a:r>
            <a:r>
              <a:rPr lang="en-IN" b="0" i="0" dirty="0">
                <a:solidFill>
                  <a:srgbClr val="0000CD"/>
                </a:solidFill>
                <a:effectLst/>
                <a:latin typeface="Consolas" panose="020B0609020204030204" pitchFamily="49" charset="0"/>
              </a:rPr>
              <a:t>="username"&gt;</a:t>
            </a:r>
            <a:r>
              <a:rPr lang="en-IN" b="0" i="0" dirty="0">
                <a:solidFill>
                  <a:srgbClr val="000000"/>
                </a:solidFill>
                <a:effectLst/>
                <a:latin typeface="Consolas" panose="020B0609020204030204" pitchFamily="49" charset="0"/>
              </a:rPr>
              <a:t>Username:</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0000CD"/>
                </a:solidFill>
                <a:effectLst/>
                <a:latin typeface="Consolas" panose="020B0609020204030204" pitchFamily="49" charset="0"/>
              </a:rPr>
              <a:t>&gt;&lt;</a:t>
            </a:r>
            <a:r>
              <a:rPr lang="en-IN" b="0" i="0" dirty="0" err="1">
                <a:solidFill>
                  <a:srgbClr val="A52A2A"/>
                </a:solidFill>
                <a:effectLst/>
                <a:latin typeface="Consolas" panose="020B0609020204030204" pitchFamily="49" charset="0"/>
              </a:rPr>
              <a:t>br</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input</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="text"</a:t>
            </a:r>
            <a:r>
              <a:rPr lang="en-IN" b="0" i="0" dirty="0">
                <a:solidFill>
                  <a:srgbClr val="FF0000"/>
                </a:solidFill>
                <a:effectLst/>
                <a:latin typeface="Consolas" panose="020B0609020204030204" pitchFamily="49" charset="0"/>
              </a:rPr>
              <a:t> id</a:t>
            </a:r>
            <a:r>
              <a:rPr lang="en-IN" b="0" i="0" dirty="0">
                <a:solidFill>
                  <a:srgbClr val="0000CD"/>
                </a:solidFill>
                <a:effectLst/>
                <a:latin typeface="Consolas" panose="020B0609020204030204" pitchFamily="49" charset="0"/>
              </a:rPr>
              <a:t>="username"</a:t>
            </a:r>
            <a:r>
              <a:rPr lang="en-IN" b="0" i="0" dirty="0">
                <a:solidFill>
                  <a:srgbClr val="FF0000"/>
                </a:solidFill>
                <a:effectLst/>
                <a:latin typeface="Consolas" panose="020B0609020204030204" pitchFamily="49" charset="0"/>
              </a:rPr>
              <a:t> name</a:t>
            </a:r>
            <a:r>
              <a:rPr lang="en-IN" b="0" i="0" dirty="0">
                <a:solidFill>
                  <a:srgbClr val="0000CD"/>
                </a:solidFill>
                <a:effectLst/>
                <a:latin typeface="Consolas" panose="020B0609020204030204" pitchFamily="49" charset="0"/>
              </a:rPr>
              <a:t>="username"&gt;&lt;</a:t>
            </a:r>
            <a:r>
              <a:rPr lang="en-IN" b="0" i="0" dirty="0" err="1">
                <a:solidFill>
                  <a:srgbClr val="A52A2A"/>
                </a:solidFill>
                <a:effectLst/>
                <a:latin typeface="Consolas" panose="020B0609020204030204" pitchFamily="49" charset="0"/>
              </a:rPr>
              <a:t>br</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FF0000"/>
                </a:solidFill>
                <a:effectLst/>
                <a:latin typeface="Consolas" panose="020B0609020204030204" pitchFamily="49" charset="0"/>
              </a:rPr>
              <a:t> for</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pwd</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Password:</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0000CD"/>
                </a:solidFill>
                <a:effectLst/>
                <a:latin typeface="Consolas" panose="020B0609020204030204" pitchFamily="49" charset="0"/>
              </a:rPr>
              <a:t>&gt;&lt;</a:t>
            </a:r>
            <a:r>
              <a:rPr lang="en-IN" b="0" i="0" dirty="0" err="1">
                <a:solidFill>
                  <a:srgbClr val="A52A2A"/>
                </a:solidFill>
                <a:effectLst/>
                <a:latin typeface="Consolas" panose="020B0609020204030204" pitchFamily="49" charset="0"/>
              </a:rPr>
              <a:t>br</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input</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="password"</a:t>
            </a:r>
            <a:r>
              <a:rPr lang="en-IN" b="0" i="0" dirty="0">
                <a:solidFill>
                  <a:srgbClr val="FF0000"/>
                </a:solidFill>
                <a:effectLst/>
                <a:latin typeface="Consolas" panose="020B0609020204030204" pitchFamily="49" charset="0"/>
              </a:rPr>
              <a:t> id</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pwd</a:t>
            </a:r>
            <a:r>
              <a:rPr lang="en-IN" b="0" i="0" dirty="0">
                <a:solidFill>
                  <a:srgbClr val="0000CD"/>
                </a:solidFill>
                <a:effectLst/>
                <a:latin typeface="Consolas" panose="020B0609020204030204" pitchFamily="49" charset="0"/>
              </a:rPr>
              <a:t>"</a:t>
            </a:r>
            <a:r>
              <a:rPr lang="en-IN" b="0" i="0" dirty="0">
                <a:solidFill>
                  <a:srgbClr val="FF0000"/>
                </a:solidFill>
                <a:effectLst/>
                <a:latin typeface="Consolas" panose="020B0609020204030204" pitchFamily="49" charset="0"/>
              </a:rPr>
              <a:t> name</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pwd</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/form</a:t>
            </a:r>
            <a:r>
              <a:rPr lang="en-IN" b="0" i="0" dirty="0">
                <a:solidFill>
                  <a:srgbClr val="0000CD"/>
                </a:solidFill>
                <a:effectLst/>
                <a:latin typeface="Consolas" panose="020B0609020204030204" pitchFamily="49" charset="0"/>
              </a:rPr>
              <a:t>&gt;</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000000"/>
                </a:solidFill>
                <a:effectLst/>
                <a:latin typeface="Segoe UI" panose="020B0502040204020203" pitchFamily="34" charset="0"/>
              </a:rPr>
              <a:t>HTML History</a:t>
            </a:r>
            <a:endParaRPr lang="en-IN" dirty="0"/>
          </a:p>
        </p:txBody>
      </p:sp>
      <p:graphicFrame>
        <p:nvGraphicFramePr>
          <p:cNvPr id="4" name="Table 4"/>
          <p:cNvGraphicFramePr>
            <a:graphicFrameLocks noGrp="1"/>
          </p:cNvGraphicFramePr>
          <p:nvPr>
            <p:ph idx="1"/>
          </p:nvPr>
        </p:nvGraphicFramePr>
        <p:xfrm>
          <a:off x="838200" y="1619667"/>
          <a:ext cx="8323555" cy="3779520"/>
        </p:xfrm>
        <a:graphic>
          <a:graphicData uri="http://schemas.openxmlformats.org/drawingml/2006/table">
            <a:tbl>
              <a:tblPr firstRow="1" bandRow="1">
                <a:tableStyleId>{5C22544A-7EE6-4342-B048-85BDC9FD1C3A}</a:tableStyleId>
              </a:tblPr>
              <a:tblGrid>
                <a:gridCol w="1339241"/>
                <a:gridCol w="6984314"/>
              </a:tblGrid>
              <a:tr h="310049">
                <a:tc>
                  <a:txBody>
                    <a:bodyPr/>
                    <a:lstStyle/>
                    <a:p>
                      <a:r>
                        <a:rPr lang="en-IN" dirty="0"/>
                        <a:t>Year</a:t>
                      </a:r>
                      <a:endParaRPr lang="en-IN" dirty="0"/>
                    </a:p>
                  </a:txBody>
                  <a:tcPr/>
                </a:tc>
                <a:tc>
                  <a:txBody>
                    <a:bodyPr/>
                    <a:lstStyle/>
                    <a:p>
                      <a:r>
                        <a:rPr lang="en-IN" dirty="0"/>
                        <a:t>Version</a:t>
                      </a:r>
                      <a:endParaRPr lang="en-IN" dirty="0"/>
                    </a:p>
                  </a:txBody>
                  <a:tcPr/>
                </a:tc>
              </a:tr>
              <a:tr h="356768">
                <a:tc>
                  <a:txBody>
                    <a:bodyPr/>
                    <a:lstStyle/>
                    <a:p>
                      <a:pPr algn="l" fontAlgn="t"/>
                      <a:r>
                        <a:rPr lang="en-IN" dirty="0">
                          <a:effectLst/>
                        </a:rPr>
                        <a:t>1989</a:t>
                      </a:r>
                      <a:endParaRPr lang="en-IN" dirty="0">
                        <a:effectLst/>
                      </a:endParaRPr>
                    </a:p>
                  </a:txBody>
                  <a:tcPr marL="152400" marR="76200" marT="76200" marB="76200"/>
                </a:tc>
                <a:tc>
                  <a:txBody>
                    <a:bodyPr/>
                    <a:lstStyle/>
                    <a:p>
                      <a:pPr algn="l" fontAlgn="t"/>
                      <a:r>
                        <a:rPr lang="en-IN">
                          <a:effectLst/>
                        </a:rPr>
                        <a:t>Tim Berners-Lee invented www</a:t>
                      </a:r>
                      <a:endParaRPr lang="en-IN">
                        <a:effectLst/>
                      </a:endParaRPr>
                    </a:p>
                  </a:txBody>
                  <a:tcPr marL="76200" marR="76200" marT="76200" marB="76200"/>
                </a:tc>
              </a:tr>
              <a:tr h="356768">
                <a:tc>
                  <a:txBody>
                    <a:bodyPr/>
                    <a:lstStyle/>
                    <a:p>
                      <a:pPr algn="l" fontAlgn="t"/>
                      <a:r>
                        <a:rPr lang="en-IN">
                          <a:effectLst/>
                        </a:rPr>
                        <a:t>1991</a:t>
                      </a:r>
                      <a:endParaRPr lang="en-IN">
                        <a:effectLst/>
                      </a:endParaRPr>
                    </a:p>
                  </a:txBody>
                  <a:tcPr marL="152400" marR="76200" marT="76200" marB="76200"/>
                </a:tc>
                <a:tc>
                  <a:txBody>
                    <a:bodyPr/>
                    <a:lstStyle/>
                    <a:p>
                      <a:pPr algn="l" fontAlgn="t"/>
                      <a:r>
                        <a:rPr lang="en-IN">
                          <a:effectLst/>
                        </a:rPr>
                        <a:t>Tim Berners-Lee invented HTML</a:t>
                      </a:r>
                      <a:endParaRPr lang="en-IN">
                        <a:effectLst/>
                      </a:endParaRPr>
                    </a:p>
                  </a:txBody>
                  <a:tcPr marL="76200" marR="76200" marT="76200" marB="76200"/>
                </a:tc>
              </a:tr>
              <a:tr h="356768">
                <a:tc>
                  <a:txBody>
                    <a:bodyPr/>
                    <a:lstStyle/>
                    <a:p>
                      <a:pPr algn="l" fontAlgn="t"/>
                      <a:r>
                        <a:rPr lang="en-IN">
                          <a:effectLst/>
                        </a:rPr>
                        <a:t>1993</a:t>
                      </a:r>
                      <a:endParaRPr lang="en-IN">
                        <a:effectLst/>
                      </a:endParaRPr>
                    </a:p>
                  </a:txBody>
                  <a:tcPr marL="152400" marR="76200" marT="76200" marB="76200"/>
                </a:tc>
                <a:tc>
                  <a:txBody>
                    <a:bodyPr/>
                    <a:lstStyle/>
                    <a:p>
                      <a:pPr algn="l" fontAlgn="t"/>
                      <a:r>
                        <a:rPr lang="en-IN">
                          <a:effectLst/>
                        </a:rPr>
                        <a:t>Dave Raggett drafted HTML+</a:t>
                      </a:r>
                      <a:endParaRPr lang="en-IN">
                        <a:effectLst/>
                      </a:endParaRPr>
                    </a:p>
                  </a:txBody>
                  <a:tcPr marL="76200" marR="76200" marT="76200" marB="76200"/>
                </a:tc>
              </a:tr>
              <a:tr h="356768">
                <a:tc>
                  <a:txBody>
                    <a:bodyPr/>
                    <a:lstStyle/>
                    <a:p>
                      <a:pPr algn="l" fontAlgn="t"/>
                      <a:r>
                        <a:rPr lang="en-IN">
                          <a:effectLst/>
                        </a:rPr>
                        <a:t>1995</a:t>
                      </a:r>
                      <a:endParaRPr lang="en-IN">
                        <a:effectLst/>
                      </a:endParaRPr>
                    </a:p>
                  </a:txBody>
                  <a:tcPr marL="152400" marR="76200" marT="76200" marB="76200"/>
                </a:tc>
                <a:tc>
                  <a:txBody>
                    <a:bodyPr/>
                    <a:lstStyle/>
                    <a:p>
                      <a:pPr algn="l" fontAlgn="t"/>
                      <a:r>
                        <a:rPr lang="en-US">
                          <a:effectLst/>
                        </a:rPr>
                        <a:t>HTML Working Group defined HTML 2.0</a:t>
                      </a:r>
                      <a:endParaRPr lang="en-US">
                        <a:effectLst/>
                      </a:endParaRPr>
                    </a:p>
                  </a:txBody>
                  <a:tcPr marL="76200" marR="76200" marT="76200" marB="76200"/>
                </a:tc>
              </a:tr>
              <a:tr h="356768">
                <a:tc>
                  <a:txBody>
                    <a:bodyPr/>
                    <a:lstStyle/>
                    <a:p>
                      <a:pPr algn="l" fontAlgn="t"/>
                      <a:r>
                        <a:rPr lang="en-IN">
                          <a:effectLst/>
                        </a:rPr>
                        <a:t>1997</a:t>
                      </a:r>
                      <a:endParaRPr lang="en-IN">
                        <a:effectLst/>
                      </a:endParaRPr>
                    </a:p>
                  </a:txBody>
                  <a:tcPr marL="152400" marR="76200" marT="76200" marB="76200"/>
                </a:tc>
                <a:tc>
                  <a:txBody>
                    <a:bodyPr/>
                    <a:lstStyle/>
                    <a:p>
                      <a:pPr algn="l" fontAlgn="t"/>
                      <a:r>
                        <a:rPr lang="en-IN">
                          <a:effectLst/>
                        </a:rPr>
                        <a:t>W3C Recommendation: HTML 3.2</a:t>
                      </a:r>
                      <a:endParaRPr lang="en-IN">
                        <a:effectLst/>
                      </a:endParaRPr>
                    </a:p>
                  </a:txBody>
                  <a:tcPr marL="76200" marR="76200" marT="76200" marB="76200"/>
                </a:tc>
              </a:tr>
              <a:tr h="356768">
                <a:tc>
                  <a:txBody>
                    <a:bodyPr/>
                    <a:lstStyle/>
                    <a:p>
                      <a:pPr algn="l" fontAlgn="t"/>
                      <a:r>
                        <a:rPr lang="en-IN">
                          <a:effectLst/>
                        </a:rPr>
                        <a:t>1999</a:t>
                      </a:r>
                      <a:endParaRPr lang="en-IN">
                        <a:effectLst/>
                      </a:endParaRPr>
                    </a:p>
                  </a:txBody>
                  <a:tcPr marL="152400" marR="76200" marT="76200" marB="76200"/>
                </a:tc>
                <a:tc>
                  <a:txBody>
                    <a:bodyPr/>
                    <a:lstStyle/>
                    <a:p>
                      <a:pPr algn="l" fontAlgn="t"/>
                      <a:r>
                        <a:rPr lang="en-IN">
                          <a:effectLst/>
                        </a:rPr>
                        <a:t>W3C Recommendation: HTML 4.01</a:t>
                      </a:r>
                      <a:endParaRPr lang="en-IN">
                        <a:effectLst/>
                      </a:endParaRPr>
                    </a:p>
                  </a:txBody>
                  <a:tcPr marL="76200" marR="76200" marT="76200" marB="76200"/>
                </a:tc>
              </a:tr>
              <a:tr h="356768">
                <a:tc>
                  <a:txBody>
                    <a:bodyPr/>
                    <a:lstStyle/>
                    <a:p>
                      <a:pPr algn="l" fontAlgn="t"/>
                      <a:r>
                        <a:rPr lang="en-IN">
                          <a:effectLst/>
                        </a:rPr>
                        <a:t>2000</a:t>
                      </a:r>
                      <a:endParaRPr lang="en-IN">
                        <a:effectLst/>
                      </a:endParaRPr>
                    </a:p>
                  </a:txBody>
                  <a:tcPr marL="152400" marR="76200" marT="76200" marB="76200"/>
                </a:tc>
                <a:tc>
                  <a:txBody>
                    <a:bodyPr/>
                    <a:lstStyle/>
                    <a:p>
                      <a:pPr algn="l" fontAlgn="t"/>
                      <a:r>
                        <a:rPr lang="en-IN">
                          <a:effectLst/>
                        </a:rPr>
                        <a:t>W3C Recommendation: XHTML 1.0</a:t>
                      </a:r>
                      <a:endParaRPr lang="en-IN">
                        <a:effectLst/>
                      </a:endParaRPr>
                    </a:p>
                  </a:txBody>
                  <a:tcPr marL="76200" marR="76200" marT="76200" marB="76200"/>
                </a:tc>
              </a:tr>
              <a:tr h="356768">
                <a:tc>
                  <a:txBody>
                    <a:bodyPr/>
                    <a:lstStyle/>
                    <a:p>
                      <a:pPr algn="l" fontAlgn="t"/>
                      <a:r>
                        <a:rPr lang="en-IN">
                          <a:effectLst/>
                        </a:rPr>
                        <a:t>2008</a:t>
                      </a:r>
                      <a:endParaRPr lang="en-IN">
                        <a:effectLst/>
                      </a:endParaRPr>
                    </a:p>
                  </a:txBody>
                  <a:tcPr marL="152400" marR="76200" marT="76200" marB="76200"/>
                </a:tc>
                <a:tc>
                  <a:txBody>
                    <a:bodyPr/>
                    <a:lstStyle/>
                    <a:p>
                      <a:pPr algn="l" fontAlgn="t"/>
                      <a:r>
                        <a:rPr lang="en-US" dirty="0">
                          <a:effectLst/>
                        </a:rPr>
                        <a:t>WHATWG HTML5 First Public Draft</a:t>
                      </a:r>
                      <a:endParaRPr lang="en-US" dirty="0">
                        <a:effectLst/>
                      </a:endParaRPr>
                    </a:p>
                  </a:txBody>
                  <a:tcPr marL="76200" marR="76200" marT="76200" marB="76200"/>
                </a:tc>
              </a:tr>
            </a:tbl>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000000"/>
                </a:solidFill>
                <a:effectLst/>
                <a:latin typeface="Segoe UI" panose="020B0502040204020203" pitchFamily="34" charset="0"/>
              </a:rPr>
              <a:t>HTML Forms</a:t>
            </a:r>
            <a:endParaRPr lang="en-IN" dirty="0"/>
          </a:p>
        </p:txBody>
      </p:sp>
      <p:sp>
        <p:nvSpPr>
          <p:cNvPr id="3" name="Content Placeholder 2"/>
          <p:cNvSpPr>
            <a:spLocks noGrp="1"/>
          </p:cNvSpPr>
          <p:nvPr>
            <p:ph idx="1"/>
          </p:nvPr>
        </p:nvSpPr>
        <p:spPr/>
        <p:txBody>
          <a:bodyPr/>
          <a:lstStyle/>
          <a:p>
            <a:r>
              <a:rPr lang="en-IN" b="0" i="0" dirty="0">
                <a:solidFill>
                  <a:srgbClr val="000000"/>
                </a:solidFill>
                <a:effectLst/>
                <a:latin typeface="Segoe UI" panose="020B0502040204020203" pitchFamily="34" charset="0"/>
              </a:rPr>
              <a:t>Input Type Radio</a:t>
            </a:r>
            <a:endParaRPr lang="en-IN" b="0" i="0" dirty="0">
              <a:solidFill>
                <a:srgbClr val="000000"/>
              </a:solidFill>
              <a:effectLst/>
              <a:latin typeface="Segoe UI" panose="020B0502040204020203" pitchFamily="34" charset="0"/>
            </a:endParaRPr>
          </a:p>
          <a:p>
            <a:endParaRPr lang="en-IN" dirty="0">
              <a:solidFill>
                <a:srgbClr val="000000"/>
              </a:solidFill>
              <a:latin typeface="Segoe UI" panose="020B0502040204020203" pitchFamily="34" charset="0"/>
            </a:endParaRPr>
          </a:p>
          <a:p>
            <a:endParaRPr lang="en-IN" b="0" i="0" dirty="0">
              <a:solidFill>
                <a:srgbClr val="000000"/>
              </a:solidFill>
              <a:effectLst/>
              <a:latin typeface="Segoe UI" panose="020B0502040204020203" pitchFamily="34" charset="0"/>
            </a:endParaRPr>
          </a:p>
          <a:p>
            <a:endParaRPr lang="en-IN" dirty="0">
              <a:solidFill>
                <a:srgbClr val="000000"/>
              </a:solidFill>
              <a:latin typeface="Segoe UI" panose="020B0502040204020203" pitchFamily="34" charset="0"/>
            </a:endParaRPr>
          </a:p>
          <a:p>
            <a:endParaRPr lang="en-IN" b="0" i="0" dirty="0">
              <a:solidFill>
                <a:srgbClr val="000000"/>
              </a:solidFill>
              <a:effectLst/>
              <a:latin typeface="Segoe UI" panose="020B0502040204020203" pitchFamily="34" charset="0"/>
            </a:endParaRPr>
          </a:p>
          <a:p>
            <a:endParaRPr lang="en-IN" dirty="0">
              <a:solidFill>
                <a:srgbClr val="000000"/>
              </a:solidFill>
              <a:latin typeface="Segoe UI" panose="020B0502040204020203" pitchFamily="34" charset="0"/>
            </a:endParaRPr>
          </a:p>
          <a:p>
            <a:r>
              <a:rPr lang="en-IN" b="0" i="0" dirty="0">
                <a:solidFill>
                  <a:srgbClr val="000000"/>
                </a:solidFill>
                <a:effectLst/>
                <a:latin typeface="Segoe UI" panose="020B0502040204020203" pitchFamily="34" charset="0"/>
              </a:rPr>
              <a:t>Input Type </a:t>
            </a:r>
            <a:r>
              <a:rPr lang="en-IN" b="0" i="0" dirty="0" err="1">
                <a:solidFill>
                  <a:srgbClr val="000000"/>
                </a:solidFill>
                <a:effectLst/>
                <a:latin typeface="Segoe UI" panose="020B0502040204020203" pitchFamily="34" charset="0"/>
              </a:rPr>
              <a:t>Color</a:t>
            </a:r>
            <a:endParaRPr lang="en-IN" b="0" i="0" dirty="0">
              <a:solidFill>
                <a:srgbClr val="000000"/>
              </a:solidFill>
              <a:effectLst/>
              <a:latin typeface="Segoe UI" panose="020B0502040204020203" pitchFamily="34" charset="0"/>
            </a:endParaRPr>
          </a:p>
          <a:p>
            <a:endParaRPr lang="en-IN" b="0" i="0" dirty="0">
              <a:solidFill>
                <a:srgbClr val="000000"/>
              </a:solidFill>
              <a:effectLst/>
              <a:latin typeface="Segoe UI" panose="020B0502040204020203" pitchFamily="34" charset="0"/>
            </a:endParaRPr>
          </a:p>
          <a:p>
            <a:endParaRPr lang="en-IN" dirty="0"/>
          </a:p>
        </p:txBody>
      </p:sp>
      <p:sp>
        <p:nvSpPr>
          <p:cNvPr id="5" name="TextBox 4"/>
          <p:cNvSpPr txBox="1"/>
          <p:nvPr/>
        </p:nvSpPr>
        <p:spPr>
          <a:xfrm>
            <a:off x="1528893" y="2381554"/>
            <a:ext cx="8672119" cy="2308324"/>
          </a:xfrm>
          <a:prstGeom prst="rect">
            <a:avLst/>
          </a:prstGeom>
          <a:noFill/>
          <a:ln>
            <a:solidFill>
              <a:schemeClr val="accent1"/>
            </a:solidFill>
          </a:ln>
        </p:spPr>
        <p:txBody>
          <a:bodyPr wrap="square">
            <a:spAutoFit/>
          </a:bodyPr>
          <a:lstStyle/>
          <a:p>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form</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input</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="radio"</a:t>
            </a:r>
            <a:r>
              <a:rPr lang="en-IN" b="0" i="0" dirty="0">
                <a:solidFill>
                  <a:srgbClr val="FF0000"/>
                </a:solidFill>
                <a:effectLst/>
                <a:latin typeface="Consolas" panose="020B0609020204030204" pitchFamily="49" charset="0"/>
              </a:rPr>
              <a:t> id</a:t>
            </a:r>
            <a:r>
              <a:rPr lang="en-IN" b="0" i="0" dirty="0">
                <a:solidFill>
                  <a:srgbClr val="0000CD"/>
                </a:solidFill>
                <a:effectLst/>
                <a:latin typeface="Consolas" panose="020B0609020204030204" pitchFamily="49" charset="0"/>
              </a:rPr>
              <a:t>="male"</a:t>
            </a:r>
            <a:r>
              <a:rPr lang="en-IN" b="0" i="0" dirty="0">
                <a:solidFill>
                  <a:srgbClr val="FF0000"/>
                </a:solidFill>
                <a:effectLst/>
                <a:latin typeface="Consolas" panose="020B0609020204030204" pitchFamily="49" charset="0"/>
              </a:rPr>
              <a:t> name</a:t>
            </a:r>
            <a:r>
              <a:rPr lang="en-IN" b="0" i="0" dirty="0">
                <a:solidFill>
                  <a:srgbClr val="0000CD"/>
                </a:solidFill>
                <a:effectLst/>
                <a:latin typeface="Consolas" panose="020B0609020204030204" pitchFamily="49" charset="0"/>
              </a:rPr>
              <a:t>="gender"</a:t>
            </a:r>
            <a:r>
              <a:rPr lang="en-IN" b="0" i="0" dirty="0">
                <a:solidFill>
                  <a:srgbClr val="FF0000"/>
                </a:solidFill>
                <a:effectLst/>
                <a:latin typeface="Consolas" panose="020B0609020204030204" pitchFamily="49" charset="0"/>
              </a:rPr>
              <a:t> value</a:t>
            </a:r>
            <a:r>
              <a:rPr lang="en-IN" b="0" i="0" dirty="0">
                <a:solidFill>
                  <a:srgbClr val="0000CD"/>
                </a:solidFill>
                <a:effectLst/>
                <a:latin typeface="Consolas" panose="020B0609020204030204" pitchFamily="49" charset="0"/>
              </a:rPr>
              <a:t>="male"&gt;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FF0000"/>
                </a:solidFill>
                <a:effectLst/>
                <a:latin typeface="Consolas" panose="020B0609020204030204" pitchFamily="49" charset="0"/>
              </a:rPr>
              <a:t> for</a:t>
            </a:r>
            <a:r>
              <a:rPr lang="en-IN" b="0" i="0" dirty="0">
                <a:solidFill>
                  <a:srgbClr val="0000CD"/>
                </a:solidFill>
                <a:effectLst/>
                <a:latin typeface="Consolas" panose="020B0609020204030204" pitchFamily="49" charset="0"/>
              </a:rPr>
              <a:t>="male"&gt;</a:t>
            </a:r>
            <a:r>
              <a:rPr lang="en-IN" b="0" i="0" dirty="0">
                <a:solidFill>
                  <a:srgbClr val="000000"/>
                </a:solidFill>
                <a:effectLst/>
                <a:latin typeface="Consolas" panose="020B0609020204030204" pitchFamily="49" charset="0"/>
              </a:rPr>
              <a:t>Male</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0000CD"/>
                </a:solidFill>
                <a:effectLst/>
                <a:latin typeface="Consolas" panose="020B0609020204030204" pitchFamily="49" charset="0"/>
              </a:rPr>
              <a:t>&gt;&lt;</a:t>
            </a:r>
            <a:r>
              <a:rPr lang="en-IN" b="0" i="0" dirty="0" err="1">
                <a:solidFill>
                  <a:srgbClr val="A52A2A"/>
                </a:solidFill>
                <a:effectLst/>
                <a:latin typeface="Consolas" panose="020B0609020204030204" pitchFamily="49" charset="0"/>
              </a:rPr>
              <a:t>br</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input</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="radio"</a:t>
            </a:r>
            <a:r>
              <a:rPr lang="en-IN" b="0" i="0" dirty="0">
                <a:solidFill>
                  <a:srgbClr val="FF0000"/>
                </a:solidFill>
                <a:effectLst/>
                <a:latin typeface="Consolas" panose="020B0609020204030204" pitchFamily="49" charset="0"/>
              </a:rPr>
              <a:t> id</a:t>
            </a:r>
            <a:r>
              <a:rPr lang="en-IN" b="0" i="0" dirty="0">
                <a:solidFill>
                  <a:srgbClr val="0000CD"/>
                </a:solidFill>
                <a:effectLst/>
                <a:latin typeface="Consolas" panose="020B0609020204030204" pitchFamily="49" charset="0"/>
              </a:rPr>
              <a:t>="female"</a:t>
            </a:r>
            <a:r>
              <a:rPr lang="en-IN" b="0" i="0" dirty="0">
                <a:solidFill>
                  <a:srgbClr val="FF0000"/>
                </a:solidFill>
                <a:effectLst/>
                <a:latin typeface="Consolas" panose="020B0609020204030204" pitchFamily="49" charset="0"/>
              </a:rPr>
              <a:t> name</a:t>
            </a:r>
            <a:r>
              <a:rPr lang="en-IN" b="0" i="0" dirty="0">
                <a:solidFill>
                  <a:srgbClr val="0000CD"/>
                </a:solidFill>
                <a:effectLst/>
                <a:latin typeface="Consolas" panose="020B0609020204030204" pitchFamily="49" charset="0"/>
              </a:rPr>
              <a:t>="gender"</a:t>
            </a:r>
            <a:r>
              <a:rPr lang="en-IN" b="0" i="0" dirty="0">
                <a:solidFill>
                  <a:srgbClr val="FF0000"/>
                </a:solidFill>
                <a:effectLst/>
                <a:latin typeface="Consolas" panose="020B0609020204030204" pitchFamily="49" charset="0"/>
              </a:rPr>
              <a:t> value</a:t>
            </a:r>
            <a:r>
              <a:rPr lang="en-IN" b="0" i="0" dirty="0">
                <a:solidFill>
                  <a:srgbClr val="0000CD"/>
                </a:solidFill>
                <a:effectLst/>
                <a:latin typeface="Consolas" panose="020B0609020204030204" pitchFamily="49" charset="0"/>
              </a:rPr>
              <a:t>="female"&gt;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FF0000"/>
                </a:solidFill>
                <a:effectLst/>
                <a:latin typeface="Consolas" panose="020B0609020204030204" pitchFamily="49" charset="0"/>
              </a:rPr>
              <a:t> for</a:t>
            </a:r>
            <a:r>
              <a:rPr lang="en-IN" b="0" i="0" dirty="0">
                <a:solidFill>
                  <a:srgbClr val="0000CD"/>
                </a:solidFill>
                <a:effectLst/>
                <a:latin typeface="Consolas" panose="020B0609020204030204" pitchFamily="49" charset="0"/>
              </a:rPr>
              <a:t>="female"&gt;</a:t>
            </a:r>
            <a:r>
              <a:rPr lang="en-IN" b="0" i="0" dirty="0">
                <a:solidFill>
                  <a:srgbClr val="000000"/>
                </a:solidFill>
                <a:effectLst/>
                <a:latin typeface="Consolas" panose="020B0609020204030204" pitchFamily="49" charset="0"/>
              </a:rPr>
              <a:t>Female</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0000CD"/>
                </a:solidFill>
                <a:effectLst/>
                <a:latin typeface="Consolas" panose="020B0609020204030204" pitchFamily="49" charset="0"/>
              </a:rPr>
              <a:t>&gt;&lt;</a:t>
            </a:r>
            <a:r>
              <a:rPr lang="en-IN" b="0" i="0" dirty="0" err="1">
                <a:solidFill>
                  <a:srgbClr val="A52A2A"/>
                </a:solidFill>
                <a:effectLst/>
                <a:latin typeface="Consolas" panose="020B0609020204030204" pitchFamily="49" charset="0"/>
              </a:rPr>
              <a:t>br</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input</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="radio"</a:t>
            </a:r>
            <a:r>
              <a:rPr lang="en-IN" b="0" i="0" dirty="0">
                <a:solidFill>
                  <a:srgbClr val="FF0000"/>
                </a:solidFill>
                <a:effectLst/>
                <a:latin typeface="Consolas" panose="020B0609020204030204" pitchFamily="49" charset="0"/>
              </a:rPr>
              <a:t> id</a:t>
            </a:r>
            <a:r>
              <a:rPr lang="en-IN" b="0" i="0" dirty="0">
                <a:solidFill>
                  <a:srgbClr val="0000CD"/>
                </a:solidFill>
                <a:effectLst/>
                <a:latin typeface="Consolas" panose="020B0609020204030204" pitchFamily="49" charset="0"/>
              </a:rPr>
              <a:t>="other"</a:t>
            </a:r>
            <a:r>
              <a:rPr lang="en-IN" b="0" i="0" dirty="0">
                <a:solidFill>
                  <a:srgbClr val="FF0000"/>
                </a:solidFill>
                <a:effectLst/>
                <a:latin typeface="Consolas" panose="020B0609020204030204" pitchFamily="49" charset="0"/>
              </a:rPr>
              <a:t> name</a:t>
            </a:r>
            <a:r>
              <a:rPr lang="en-IN" b="0" i="0" dirty="0">
                <a:solidFill>
                  <a:srgbClr val="0000CD"/>
                </a:solidFill>
                <a:effectLst/>
                <a:latin typeface="Consolas" panose="020B0609020204030204" pitchFamily="49" charset="0"/>
              </a:rPr>
              <a:t>="gender"</a:t>
            </a:r>
            <a:r>
              <a:rPr lang="en-IN" b="0" i="0" dirty="0">
                <a:solidFill>
                  <a:srgbClr val="FF0000"/>
                </a:solidFill>
                <a:effectLst/>
                <a:latin typeface="Consolas" panose="020B0609020204030204" pitchFamily="49" charset="0"/>
              </a:rPr>
              <a:t> value</a:t>
            </a:r>
            <a:r>
              <a:rPr lang="en-IN" b="0" i="0" dirty="0">
                <a:solidFill>
                  <a:srgbClr val="0000CD"/>
                </a:solidFill>
                <a:effectLst/>
                <a:latin typeface="Consolas" panose="020B0609020204030204" pitchFamily="49" charset="0"/>
              </a:rPr>
              <a:t>="other"&gt;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FF0000"/>
                </a:solidFill>
                <a:effectLst/>
                <a:latin typeface="Consolas" panose="020B0609020204030204" pitchFamily="49" charset="0"/>
              </a:rPr>
              <a:t> for</a:t>
            </a:r>
            <a:r>
              <a:rPr lang="en-IN" b="0" i="0" dirty="0">
                <a:solidFill>
                  <a:srgbClr val="0000CD"/>
                </a:solidFill>
                <a:effectLst/>
                <a:latin typeface="Consolas" panose="020B0609020204030204" pitchFamily="49" charset="0"/>
              </a:rPr>
              <a:t>="other"&gt;</a:t>
            </a:r>
            <a:r>
              <a:rPr lang="en-IN" b="0" i="0" dirty="0">
                <a:solidFill>
                  <a:srgbClr val="000000"/>
                </a:solidFill>
                <a:effectLst/>
                <a:latin typeface="Consolas" panose="020B0609020204030204" pitchFamily="49" charset="0"/>
              </a:rPr>
              <a:t>Other</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/form</a:t>
            </a:r>
            <a:r>
              <a:rPr lang="en-IN" b="0" i="0" dirty="0">
                <a:solidFill>
                  <a:srgbClr val="0000CD"/>
                </a:solidFill>
                <a:effectLst/>
                <a:latin typeface="Consolas" panose="020B0609020204030204" pitchFamily="49" charset="0"/>
              </a:rPr>
              <a:t>&gt;</a:t>
            </a:r>
            <a:endParaRPr lang="en-IN" dirty="0"/>
          </a:p>
        </p:txBody>
      </p:sp>
      <p:sp>
        <p:nvSpPr>
          <p:cNvPr id="7" name="TextBox 6"/>
          <p:cNvSpPr txBox="1"/>
          <p:nvPr/>
        </p:nvSpPr>
        <p:spPr>
          <a:xfrm>
            <a:off x="1528893" y="5426239"/>
            <a:ext cx="9326461" cy="1200329"/>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form</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label</a:t>
            </a:r>
            <a:r>
              <a:rPr lang="en-US" b="0" i="0" dirty="0">
                <a:solidFill>
                  <a:srgbClr val="FF0000"/>
                </a:solidFill>
                <a:effectLst/>
                <a:latin typeface="Consolas" panose="020B0609020204030204" pitchFamily="49" charset="0"/>
              </a:rPr>
              <a:t> for</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favcolor</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Select your favorite color:</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/label</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input</a:t>
            </a:r>
            <a:r>
              <a:rPr lang="en-US" b="0" i="0" dirty="0">
                <a:solidFill>
                  <a:srgbClr val="FF0000"/>
                </a:solidFill>
                <a:effectLst/>
                <a:latin typeface="Consolas" panose="020B0609020204030204" pitchFamily="49" charset="0"/>
              </a:rPr>
              <a:t> type</a:t>
            </a:r>
            <a:r>
              <a:rPr lang="en-US" b="0" i="0" dirty="0">
                <a:solidFill>
                  <a:srgbClr val="0000CD"/>
                </a:solidFill>
                <a:effectLst/>
                <a:latin typeface="Consolas" panose="020B0609020204030204" pitchFamily="49" charset="0"/>
              </a:rPr>
              <a:t>="color"</a:t>
            </a:r>
            <a:r>
              <a:rPr lang="en-US" b="0" i="0" dirty="0">
                <a:solidFill>
                  <a:srgbClr val="FF0000"/>
                </a:solidFill>
                <a:effectLst/>
                <a:latin typeface="Consolas" panose="020B0609020204030204" pitchFamily="49" charset="0"/>
              </a:rPr>
              <a:t> id</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favcolor</a:t>
            </a:r>
            <a:r>
              <a:rPr lang="en-US" b="0" i="0" dirty="0">
                <a:solidFill>
                  <a:srgbClr val="0000CD"/>
                </a:solidFill>
                <a:effectLst/>
                <a:latin typeface="Consolas" panose="020B0609020204030204" pitchFamily="49" charset="0"/>
              </a:rPr>
              <a:t>"</a:t>
            </a:r>
            <a:r>
              <a:rPr lang="en-US" b="0" i="0" dirty="0">
                <a:solidFill>
                  <a:srgbClr val="FF0000"/>
                </a:solidFill>
                <a:effectLst/>
                <a:latin typeface="Consolas" panose="020B0609020204030204" pitchFamily="49" charset="0"/>
              </a:rPr>
              <a:t> name</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favcolor</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/form</a:t>
            </a:r>
            <a:r>
              <a:rPr lang="en-US" b="0" i="0" dirty="0">
                <a:solidFill>
                  <a:srgbClr val="0000CD"/>
                </a:solidFill>
                <a:effectLst/>
                <a:latin typeface="Consolas" panose="020B0609020204030204" pitchFamily="49" charset="0"/>
              </a:rPr>
              <a:t>&gt;</a:t>
            </a:r>
            <a:endParaRPr lang="en-IN"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000000"/>
                </a:solidFill>
                <a:effectLst/>
                <a:latin typeface="Segoe UI" panose="020B0502040204020203" pitchFamily="34" charset="0"/>
              </a:rPr>
              <a:t>HTML Forms</a:t>
            </a:r>
            <a:endParaRPr lang="en-IN" dirty="0"/>
          </a:p>
        </p:txBody>
      </p:sp>
      <p:sp>
        <p:nvSpPr>
          <p:cNvPr id="3" name="Content Placeholder 2"/>
          <p:cNvSpPr>
            <a:spLocks noGrp="1"/>
          </p:cNvSpPr>
          <p:nvPr>
            <p:ph idx="1"/>
          </p:nvPr>
        </p:nvSpPr>
        <p:spPr/>
        <p:txBody>
          <a:bodyPr/>
          <a:lstStyle/>
          <a:p>
            <a:r>
              <a:rPr lang="en-IN" b="0" i="0" dirty="0">
                <a:solidFill>
                  <a:srgbClr val="000000"/>
                </a:solidFill>
                <a:effectLst/>
                <a:latin typeface="Segoe UI" panose="020B0502040204020203" pitchFamily="34" charset="0"/>
              </a:rPr>
              <a:t>Input Type Date</a:t>
            </a:r>
            <a:endParaRPr lang="en-IN" b="0" i="0" dirty="0">
              <a:solidFill>
                <a:srgbClr val="000000"/>
              </a:solidFill>
              <a:effectLst/>
              <a:latin typeface="Segoe UI" panose="020B0502040204020203" pitchFamily="34" charset="0"/>
            </a:endParaRPr>
          </a:p>
          <a:p>
            <a:endParaRPr lang="en-IN" dirty="0">
              <a:solidFill>
                <a:srgbClr val="000000"/>
              </a:solidFill>
              <a:latin typeface="Segoe UI" panose="020B0502040204020203" pitchFamily="34" charset="0"/>
            </a:endParaRPr>
          </a:p>
          <a:p>
            <a:endParaRPr lang="en-IN" b="0" i="0" dirty="0">
              <a:solidFill>
                <a:srgbClr val="000000"/>
              </a:solidFill>
              <a:effectLst/>
              <a:latin typeface="Segoe UI" panose="020B0502040204020203" pitchFamily="34" charset="0"/>
            </a:endParaRPr>
          </a:p>
          <a:p>
            <a:endParaRPr lang="en-IN" dirty="0">
              <a:solidFill>
                <a:srgbClr val="000000"/>
              </a:solidFill>
              <a:latin typeface="Segoe UI" panose="020B0502040204020203" pitchFamily="34" charset="0"/>
            </a:endParaRPr>
          </a:p>
          <a:p>
            <a:r>
              <a:rPr lang="en-IN" b="0" i="0" dirty="0">
                <a:solidFill>
                  <a:srgbClr val="000000"/>
                </a:solidFill>
                <a:effectLst/>
                <a:latin typeface="Segoe UI" panose="020B0502040204020203" pitchFamily="34" charset="0"/>
              </a:rPr>
              <a:t>Input Type Datetime-local</a:t>
            </a:r>
            <a:endParaRPr lang="en-IN" b="0" i="0" dirty="0">
              <a:solidFill>
                <a:srgbClr val="000000"/>
              </a:solidFill>
              <a:effectLst/>
              <a:latin typeface="Segoe UI" panose="020B0502040204020203" pitchFamily="34" charset="0"/>
            </a:endParaRPr>
          </a:p>
          <a:p>
            <a:endParaRPr lang="en-IN" b="0" i="0" dirty="0">
              <a:solidFill>
                <a:srgbClr val="000000"/>
              </a:solidFill>
              <a:effectLst/>
              <a:latin typeface="Segoe UI" panose="020B0502040204020203" pitchFamily="34" charset="0"/>
            </a:endParaRPr>
          </a:p>
          <a:p>
            <a:endParaRPr lang="en-IN" dirty="0"/>
          </a:p>
        </p:txBody>
      </p:sp>
      <p:sp>
        <p:nvSpPr>
          <p:cNvPr id="5" name="TextBox 4"/>
          <p:cNvSpPr txBox="1"/>
          <p:nvPr/>
        </p:nvSpPr>
        <p:spPr>
          <a:xfrm>
            <a:off x="1772174" y="2314928"/>
            <a:ext cx="7849998" cy="1200329"/>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form</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label</a:t>
            </a:r>
            <a:r>
              <a:rPr lang="en-US" b="0" i="0" dirty="0">
                <a:solidFill>
                  <a:srgbClr val="FF0000"/>
                </a:solidFill>
                <a:effectLst/>
                <a:latin typeface="Consolas" panose="020B0609020204030204" pitchFamily="49" charset="0"/>
              </a:rPr>
              <a:t> for</a:t>
            </a:r>
            <a:r>
              <a:rPr lang="en-US" b="0" i="0" dirty="0">
                <a:solidFill>
                  <a:srgbClr val="0000CD"/>
                </a:solidFill>
                <a:effectLst/>
                <a:latin typeface="Consolas" panose="020B0609020204030204" pitchFamily="49" charset="0"/>
              </a:rPr>
              <a:t>="birthday"&gt;</a:t>
            </a:r>
            <a:r>
              <a:rPr lang="en-US" b="0" i="0" dirty="0">
                <a:solidFill>
                  <a:srgbClr val="000000"/>
                </a:solidFill>
                <a:effectLst/>
                <a:latin typeface="Consolas" panose="020B0609020204030204" pitchFamily="49" charset="0"/>
              </a:rPr>
              <a:t>Birthday:</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/label</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input</a:t>
            </a:r>
            <a:r>
              <a:rPr lang="en-US" b="0" i="0" dirty="0">
                <a:solidFill>
                  <a:srgbClr val="FF0000"/>
                </a:solidFill>
                <a:effectLst/>
                <a:latin typeface="Consolas" panose="020B0609020204030204" pitchFamily="49" charset="0"/>
              </a:rPr>
              <a:t> type</a:t>
            </a:r>
            <a:r>
              <a:rPr lang="en-US" b="0" i="0" dirty="0">
                <a:solidFill>
                  <a:srgbClr val="0000CD"/>
                </a:solidFill>
                <a:effectLst/>
                <a:latin typeface="Consolas" panose="020B0609020204030204" pitchFamily="49" charset="0"/>
              </a:rPr>
              <a:t>="date"</a:t>
            </a:r>
            <a:r>
              <a:rPr lang="en-US" b="0" i="0" dirty="0">
                <a:solidFill>
                  <a:srgbClr val="FF0000"/>
                </a:solidFill>
                <a:effectLst/>
                <a:latin typeface="Consolas" panose="020B0609020204030204" pitchFamily="49" charset="0"/>
              </a:rPr>
              <a:t> id</a:t>
            </a:r>
            <a:r>
              <a:rPr lang="en-US" b="0" i="0" dirty="0">
                <a:solidFill>
                  <a:srgbClr val="0000CD"/>
                </a:solidFill>
                <a:effectLst/>
                <a:latin typeface="Consolas" panose="020B0609020204030204" pitchFamily="49" charset="0"/>
              </a:rPr>
              <a:t>="birthday"</a:t>
            </a:r>
            <a:r>
              <a:rPr lang="en-US" b="0" i="0" dirty="0">
                <a:solidFill>
                  <a:srgbClr val="FF0000"/>
                </a:solidFill>
                <a:effectLst/>
                <a:latin typeface="Consolas" panose="020B0609020204030204" pitchFamily="49" charset="0"/>
              </a:rPr>
              <a:t> name</a:t>
            </a:r>
            <a:r>
              <a:rPr lang="en-US" b="0" i="0" dirty="0">
                <a:solidFill>
                  <a:srgbClr val="0000CD"/>
                </a:solidFill>
                <a:effectLst/>
                <a:latin typeface="Consolas" panose="020B0609020204030204" pitchFamily="49" charset="0"/>
              </a:rPr>
              <a:t>="birthday"&gt;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/form</a:t>
            </a:r>
            <a:r>
              <a:rPr lang="en-US" b="0" i="0" dirty="0">
                <a:solidFill>
                  <a:srgbClr val="0000CD"/>
                </a:solidFill>
                <a:effectLst/>
                <a:latin typeface="Consolas" panose="020B0609020204030204" pitchFamily="49" charset="0"/>
              </a:rPr>
              <a:t>&gt;</a:t>
            </a:r>
            <a:endParaRPr lang="en-IN" dirty="0"/>
          </a:p>
        </p:txBody>
      </p:sp>
      <p:sp>
        <p:nvSpPr>
          <p:cNvPr id="7" name="TextBox 6"/>
          <p:cNvSpPr txBox="1"/>
          <p:nvPr/>
        </p:nvSpPr>
        <p:spPr>
          <a:xfrm>
            <a:off x="1772175" y="4626015"/>
            <a:ext cx="8915400" cy="1200329"/>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form</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label</a:t>
            </a:r>
            <a:r>
              <a:rPr lang="en-US" b="0" i="0" dirty="0">
                <a:solidFill>
                  <a:srgbClr val="FF0000"/>
                </a:solidFill>
                <a:effectLst/>
                <a:latin typeface="Consolas" panose="020B0609020204030204" pitchFamily="49" charset="0"/>
              </a:rPr>
              <a:t> for</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birthdaytime</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Birthday (date and time):</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/label</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input</a:t>
            </a:r>
            <a:r>
              <a:rPr lang="en-US" b="0" i="0" dirty="0">
                <a:solidFill>
                  <a:srgbClr val="FF0000"/>
                </a:solidFill>
                <a:effectLst/>
                <a:latin typeface="Consolas" panose="020B0609020204030204" pitchFamily="49" charset="0"/>
              </a:rPr>
              <a:t> type</a:t>
            </a:r>
            <a:r>
              <a:rPr lang="en-US" b="0" i="0" dirty="0">
                <a:solidFill>
                  <a:srgbClr val="0000CD"/>
                </a:solidFill>
                <a:effectLst/>
                <a:latin typeface="Consolas" panose="020B0609020204030204" pitchFamily="49" charset="0"/>
              </a:rPr>
              <a:t>="datetime-local"</a:t>
            </a:r>
            <a:r>
              <a:rPr lang="en-US" b="0" i="0" dirty="0">
                <a:solidFill>
                  <a:srgbClr val="FF0000"/>
                </a:solidFill>
                <a:effectLst/>
                <a:latin typeface="Consolas" panose="020B0609020204030204" pitchFamily="49" charset="0"/>
              </a:rPr>
              <a:t> id</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birthdaytime</a:t>
            </a:r>
            <a:r>
              <a:rPr lang="en-US" b="0" i="0" dirty="0">
                <a:solidFill>
                  <a:srgbClr val="0000CD"/>
                </a:solidFill>
                <a:effectLst/>
                <a:latin typeface="Consolas" panose="020B0609020204030204" pitchFamily="49" charset="0"/>
              </a:rPr>
              <a:t>"</a:t>
            </a:r>
            <a:r>
              <a:rPr lang="en-US" b="0" i="0" dirty="0">
                <a:solidFill>
                  <a:srgbClr val="FF0000"/>
                </a:solidFill>
                <a:effectLst/>
                <a:latin typeface="Consolas" panose="020B0609020204030204" pitchFamily="49" charset="0"/>
              </a:rPr>
              <a:t> name</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birthdaytime</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/form</a:t>
            </a:r>
            <a:r>
              <a:rPr lang="en-US" b="0" i="0" dirty="0">
                <a:solidFill>
                  <a:srgbClr val="0000CD"/>
                </a:solidFill>
                <a:effectLst/>
                <a:latin typeface="Consolas" panose="020B0609020204030204" pitchFamily="49" charset="0"/>
              </a:rPr>
              <a:t>&gt;</a:t>
            </a:r>
            <a:endParaRPr lang="en-IN"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000000"/>
                </a:solidFill>
                <a:effectLst/>
                <a:latin typeface="Segoe UI" panose="020B0502040204020203" pitchFamily="34" charset="0"/>
              </a:rPr>
              <a:t>HTML Forms</a:t>
            </a:r>
            <a:endParaRPr lang="en-IN" dirty="0"/>
          </a:p>
        </p:txBody>
      </p:sp>
      <p:sp>
        <p:nvSpPr>
          <p:cNvPr id="3" name="Content Placeholder 2"/>
          <p:cNvSpPr>
            <a:spLocks noGrp="1"/>
          </p:cNvSpPr>
          <p:nvPr>
            <p:ph idx="1"/>
          </p:nvPr>
        </p:nvSpPr>
        <p:spPr/>
        <p:txBody>
          <a:bodyPr/>
          <a:lstStyle/>
          <a:p>
            <a:r>
              <a:rPr lang="en-IN" b="0" i="0" dirty="0">
                <a:solidFill>
                  <a:srgbClr val="000000"/>
                </a:solidFill>
                <a:effectLst/>
                <a:latin typeface="Segoe UI" panose="020B0502040204020203" pitchFamily="34" charset="0"/>
              </a:rPr>
              <a:t>Input Type Email</a:t>
            </a:r>
            <a:endParaRPr lang="en-IN" b="0" i="0" dirty="0">
              <a:solidFill>
                <a:srgbClr val="000000"/>
              </a:solidFill>
              <a:effectLst/>
              <a:latin typeface="Segoe UI" panose="020B0502040204020203" pitchFamily="34" charset="0"/>
            </a:endParaRPr>
          </a:p>
          <a:p>
            <a:endParaRPr lang="en-IN" dirty="0">
              <a:solidFill>
                <a:srgbClr val="000000"/>
              </a:solidFill>
              <a:latin typeface="Segoe UI" panose="020B0502040204020203" pitchFamily="34" charset="0"/>
            </a:endParaRPr>
          </a:p>
          <a:p>
            <a:endParaRPr lang="en-IN" b="0" i="0" dirty="0">
              <a:solidFill>
                <a:srgbClr val="000000"/>
              </a:solidFill>
              <a:effectLst/>
              <a:latin typeface="Segoe UI" panose="020B0502040204020203" pitchFamily="34" charset="0"/>
            </a:endParaRPr>
          </a:p>
          <a:p>
            <a:endParaRPr lang="en-IN" dirty="0">
              <a:solidFill>
                <a:srgbClr val="000000"/>
              </a:solidFill>
              <a:latin typeface="Segoe UI" panose="020B0502040204020203" pitchFamily="34" charset="0"/>
            </a:endParaRPr>
          </a:p>
          <a:p>
            <a:r>
              <a:rPr lang="en-IN" b="0" i="0" dirty="0">
                <a:solidFill>
                  <a:srgbClr val="000000"/>
                </a:solidFill>
                <a:effectLst/>
                <a:latin typeface="Segoe UI" panose="020B0502040204020203" pitchFamily="34" charset="0"/>
              </a:rPr>
              <a:t>Input Type File</a:t>
            </a:r>
            <a:endParaRPr lang="en-IN" b="0" i="0" dirty="0">
              <a:solidFill>
                <a:srgbClr val="000000"/>
              </a:solidFill>
              <a:effectLst/>
              <a:latin typeface="Segoe UI" panose="020B0502040204020203" pitchFamily="34" charset="0"/>
            </a:endParaRPr>
          </a:p>
          <a:p>
            <a:endParaRPr lang="en-IN" b="0" i="0" dirty="0">
              <a:solidFill>
                <a:srgbClr val="000000"/>
              </a:solidFill>
              <a:effectLst/>
              <a:latin typeface="Segoe UI" panose="020B0502040204020203" pitchFamily="34" charset="0"/>
            </a:endParaRPr>
          </a:p>
          <a:p>
            <a:endParaRPr lang="en-IN" dirty="0"/>
          </a:p>
        </p:txBody>
      </p:sp>
      <p:sp>
        <p:nvSpPr>
          <p:cNvPr id="5" name="TextBox 4"/>
          <p:cNvSpPr txBox="1"/>
          <p:nvPr/>
        </p:nvSpPr>
        <p:spPr>
          <a:xfrm>
            <a:off x="1705062" y="2346117"/>
            <a:ext cx="6094602" cy="1200329"/>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form</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label</a:t>
            </a:r>
            <a:r>
              <a:rPr lang="en-US" b="0" i="0" dirty="0">
                <a:solidFill>
                  <a:srgbClr val="FF0000"/>
                </a:solidFill>
                <a:effectLst/>
                <a:latin typeface="Consolas" panose="020B0609020204030204" pitchFamily="49" charset="0"/>
              </a:rPr>
              <a:t> for</a:t>
            </a:r>
            <a:r>
              <a:rPr lang="en-US" b="0" i="0" dirty="0">
                <a:solidFill>
                  <a:srgbClr val="0000CD"/>
                </a:solidFill>
                <a:effectLst/>
                <a:latin typeface="Consolas" panose="020B0609020204030204" pitchFamily="49" charset="0"/>
              </a:rPr>
              <a:t>="email"&gt;</a:t>
            </a:r>
            <a:r>
              <a:rPr lang="en-US" b="0" i="0" dirty="0">
                <a:solidFill>
                  <a:srgbClr val="000000"/>
                </a:solidFill>
                <a:effectLst/>
                <a:latin typeface="Consolas" panose="020B0609020204030204" pitchFamily="49" charset="0"/>
              </a:rPr>
              <a:t>Enter your email:</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/label</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input</a:t>
            </a:r>
            <a:r>
              <a:rPr lang="en-US" b="0" i="0" dirty="0">
                <a:solidFill>
                  <a:srgbClr val="FF0000"/>
                </a:solidFill>
                <a:effectLst/>
                <a:latin typeface="Consolas" panose="020B0609020204030204" pitchFamily="49" charset="0"/>
              </a:rPr>
              <a:t> type</a:t>
            </a:r>
            <a:r>
              <a:rPr lang="en-US" b="0" i="0" dirty="0">
                <a:solidFill>
                  <a:srgbClr val="0000CD"/>
                </a:solidFill>
                <a:effectLst/>
                <a:latin typeface="Consolas" panose="020B0609020204030204" pitchFamily="49" charset="0"/>
              </a:rPr>
              <a:t>="email"</a:t>
            </a:r>
            <a:r>
              <a:rPr lang="en-US" b="0" i="0" dirty="0">
                <a:solidFill>
                  <a:srgbClr val="FF0000"/>
                </a:solidFill>
                <a:effectLst/>
                <a:latin typeface="Consolas" panose="020B0609020204030204" pitchFamily="49" charset="0"/>
              </a:rPr>
              <a:t> id</a:t>
            </a:r>
            <a:r>
              <a:rPr lang="en-US" b="0" i="0" dirty="0">
                <a:solidFill>
                  <a:srgbClr val="0000CD"/>
                </a:solidFill>
                <a:effectLst/>
                <a:latin typeface="Consolas" panose="020B0609020204030204" pitchFamily="49" charset="0"/>
              </a:rPr>
              <a:t>="email"</a:t>
            </a:r>
            <a:r>
              <a:rPr lang="en-US" b="0" i="0" dirty="0">
                <a:solidFill>
                  <a:srgbClr val="FF0000"/>
                </a:solidFill>
                <a:effectLst/>
                <a:latin typeface="Consolas" panose="020B0609020204030204" pitchFamily="49" charset="0"/>
              </a:rPr>
              <a:t> name</a:t>
            </a:r>
            <a:r>
              <a:rPr lang="en-US" b="0" i="0" dirty="0">
                <a:solidFill>
                  <a:srgbClr val="0000CD"/>
                </a:solidFill>
                <a:effectLst/>
                <a:latin typeface="Consolas" panose="020B0609020204030204" pitchFamily="49" charset="0"/>
              </a:rPr>
              <a:t>="email"&gt;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/form</a:t>
            </a:r>
            <a:r>
              <a:rPr lang="en-US" b="0" i="0" dirty="0">
                <a:solidFill>
                  <a:srgbClr val="0000CD"/>
                </a:solidFill>
                <a:effectLst/>
                <a:latin typeface="Consolas" panose="020B0609020204030204" pitchFamily="49" charset="0"/>
              </a:rPr>
              <a:t>&gt;</a:t>
            </a:r>
            <a:endParaRPr lang="en-IN" dirty="0"/>
          </a:p>
        </p:txBody>
      </p:sp>
      <p:sp>
        <p:nvSpPr>
          <p:cNvPr id="7" name="TextBox 6"/>
          <p:cNvSpPr txBox="1"/>
          <p:nvPr/>
        </p:nvSpPr>
        <p:spPr>
          <a:xfrm>
            <a:off x="1705062" y="4408063"/>
            <a:ext cx="6094602" cy="1200329"/>
          </a:xfrm>
          <a:prstGeom prst="rect">
            <a:avLst/>
          </a:prstGeom>
          <a:noFill/>
          <a:ln>
            <a:solidFill>
              <a:schemeClr val="accent1"/>
            </a:solidFill>
          </a:ln>
        </p:spPr>
        <p:txBody>
          <a:bodyPr wrap="square">
            <a:spAutoFit/>
          </a:bodyPr>
          <a:lstStyle/>
          <a:p>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form</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FF0000"/>
                </a:solidFill>
                <a:effectLst/>
                <a:latin typeface="Consolas" panose="020B0609020204030204" pitchFamily="49" charset="0"/>
              </a:rPr>
              <a:t> for</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myfile</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Select a file:</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input</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="file"</a:t>
            </a:r>
            <a:r>
              <a:rPr lang="en-IN" b="0" i="0" dirty="0">
                <a:solidFill>
                  <a:srgbClr val="FF0000"/>
                </a:solidFill>
                <a:effectLst/>
                <a:latin typeface="Consolas" panose="020B0609020204030204" pitchFamily="49" charset="0"/>
              </a:rPr>
              <a:t> id</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myfile</a:t>
            </a:r>
            <a:r>
              <a:rPr lang="en-IN" b="0" i="0" dirty="0">
                <a:solidFill>
                  <a:srgbClr val="0000CD"/>
                </a:solidFill>
                <a:effectLst/>
                <a:latin typeface="Consolas" panose="020B0609020204030204" pitchFamily="49" charset="0"/>
              </a:rPr>
              <a:t>"</a:t>
            </a:r>
            <a:r>
              <a:rPr lang="en-IN" b="0" i="0" dirty="0">
                <a:solidFill>
                  <a:srgbClr val="FF0000"/>
                </a:solidFill>
                <a:effectLst/>
                <a:latin typeface="Consolas" panose="020B0609020204030204" pitchFamily="49" charset="0"/>
              </a:rPr>
              <a:t> name</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myfile</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/form</a:t>
            </a:r>
            <a:r>
              <a:rPr lang="en-IN" b="0" i="0" dirty="0">
                <a:solidFill>
                  <a:srgbClr val="0000CD"/>
                </a:solidFill>
                <a:effectLst/>
                <a:latin typeface="Consolas" panose="020B0609020204030204" pitchFamily="49" charset="0"/>
              </a:rPr>
              <a:t>&gt;</a:t>
            </a:r>
            <a:endParaRPr lang="en-IN"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000000"/>
                </a:solidFill>
                <a:effectLst/>
                <a:latin typeface="Segoe UI" panose="020B0502040204020203" pitchFamily="34" charset="0"/>
              </a:rPr>
              <a:t>HTML Forms</a:t>
            </a:r>
            <a:endParaRPr lang="en-IN" dirty="0"/>
          </a:p>
        </p:txBody>
      </p:sp>
      <p:sp>
        <p:nvSpPr>
          <p:cNvPr id="3" name="Content Placeholder 2"/>
          <p:cNvSpPr>
            <a:spLocks noGrp="1"/>
          </p:cNvSpPr>
          <p:nvPr>
            <p:ph idx="1"/>
          </p:nvPr>
        </p:nvSpPr>
        <p:spPr/>
        <p:txBody>
          <a:bodyPr/>
          <a:lstStyle/>
          <a:p>
            <a:r>
              <a:rPr lang="en-IN" b="0" i="0" dirty="0">
                <a:solidFill>
                  <a:srgbClr val="000000"/>
                </a:solidFill>
                <a:effectLst/>
                <a:latin typeface="Segoe UI" panose="020B0502040204020203" pitchFamily="34" charset="0"/>
              </a:rPr>
              <a:t>Input Type Month</a:t>
            </a:r>
            <a:endParaRPr lang="en-IN" b="0" i="0" dirty="0">
              <a:solidFill>
                <a:srgbClr val="000000"/>
              </a:solidFill>
              <a:effectLst/>
              <a:latin typeface="Segoe UI" panose="020B0502040204020203" pitchFamily="34" charset="0"/>
            </a:endParaRPr>
          </a:p>
          <a:p>
            <a:endParaRPr lang="en-IN" dirty="0">
              <a:solidFill>
                <a:srgbClr val="000000"/>
              </a:solidFill>
              <a:latin typeface="Segoe UI" panose="020B0502040204020203" pitchFamily="34" charset="0"/>
            </a:endParaRPr>
          </a:p>
          <a:p>
            <a:endParaRPr lang="en-IN" b="0" i="0" dirty="0">
              <a:solidFill>
                <a:srgbClr val="000000"/>
              </a:solidFill>
              <a:effectLst/>
              <a:latin typeface="Segoe UI" panose="020B0502040204020203" pitchFamily="34" charset="0"/>
            </a:endParaRPr>
          </a:p>
          <a:p>
            <a:endParaRPr lang="en-IN" dirty="0">
              <a:solidFill>
                <a:srgbClr val="000000"/>
              </a:solidFill>
              <a:latin typeface="Segoe UI" panose="020B0502040204020203" pitchFamily="34" charset="0"/>
            </a:endParaRPr>
          </a:p>
          <a:p>
            <a:r>
              <a:rPr lang="en-IN" b="0" i="0" dirty="0">
                <a:solidFill>
                  <a:srgbClr val="000000"/>
                </a:solidFill>
                <a:effectLst/>
                <a:latin typeface="Segoe UI" panose="020B0502040204020203" pitchFamily="34" charset="0"/>
              </a:rPr>
              <a:t>Input Type Number</a:t>
            </a:r>
            <a:endParaRPr lang="en-IN" b="0" i="0" dirty="0">
              <a:solidFill>
                <a:srgbClr val="000000"/>
              </a:solidFill>
              <a:effectLst/>
              <a:latin typeface="Segoe UI" panose="020B0502040204020203" pitchFamily="34" charset="0"/>
            </a:endParaRPr>
          </a:p>
          <a:p>
            <a:endParaRPr lang="en-IN" b="0" i="0" dirty="0">
              <a:solidFill>
                <a:srgbClr val="000000"/>
              </a:solidFill>
              <a:effectLst/>
              <a:latin typeface="Segoe UI" panose="020B0502040204020203" pitchFamily="34" charset="0"/>
            </a:endParaRPr>
          </a:p>
          <a:p>
            <a:endParaRPr lang="en-IN" dirty="0"/>
          </a:p>
        </p:txBody>
      </p:sp>
      <p:sp>
        <p:nvSpPr>
          <p:cNvPr id="5" name="TextBox 4"/>
          <p:cNvSpPr txBox="1"/>
          <p:nvPr/>
        </p:nvSpPr>
        <p:spPr>
          <a:xfrm>
            <a:off x="1621171" y="2402932"/>
            <a:ext cx="8420449" cy="1200329"/>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form</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label</a:t>
            </a:r>
            <a:r>
              <a:rPr lang="en-US" b="0" i="0" dirty="0">
                <a:solidFill>
                  <a:srgbClr val="FF0000"/>
                </a:solidFill>
                <a:effectLst/>
                <a:latin typeface="Consolas" panose="020B0609020204030204" pitchFamily="49" charset="0"/>
              </a:rPr>
              <a:t> for</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bdaymonth</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Birthday (month and year):</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/label</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input</a:t>
            </a:r>
            <a:r>
              <a:rPr lang="en-US" b="0" i="0" dirty="0">
                <a:solidFill>
                  <a:srgbClr val="FF0000"/>
                </a:solidFill>
                <a:effectLst/>
                <a:latin typeface="Consolas" panose="020B0609020204030204" pitchFamily="49" charset="0"/>
              </a:rPr>
              <a:t> type</a:t>
            </a:r>
            <a:r>
              <a:rPr lang="en-US" b="0" i="0" dirty="0">
                <a:solidFill>
                  <a:srgbClr val="0000CD"/>
                </a:solidFill>
                <a:effectLst/>
                <a:latin typeface="Consolas" panose="020B0609020204030204" pitchFamily="49" charset="0"/>
              </a:rPr>
              <a:t>="month"</a:t>
            </a:r>
            <a:r>
              <a:rPr lang="en-US" b="0" i="0" dirty="0">
                <a:solidFill>
                  <a:srgbClr val="FF0000"/>
                </a:solidFill>
                <a:effectLst/>
                <a:latin typeface="Consolas" panose="020B0609020204030204" pitchFamily="49" charset="0"/>
              </a:rPr>
              <a:t> id</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bdaymonth</a:t>
            </a:r>
            <a:r>
              <a:rPr lang="en-US" b="0" i="0" dirty="0">
                <a:solidFill>
                  <a:srgbClr val="0000CD"/>
                </a:solidFill>
                <a:effectLst/>
                <a:latin typeface="Consolas" panose="020B0609020204030204" pitchFamily="49" charset="0"/>
              </a:rPr>
              <a:t>"</a:t>
            </a:r>
            <a:r>
              <a:rPr lang="en-US" b="0" i="0" dirty="0">
                <a:solidFill>
                  <a:srgbClr val="FF0000"/>
                </a:solidFill>
                <a:effectLst/>
                <a:latin typeface="Consolas" panose="020B0609020204030204" pitchFamily="49" charset="0"/>
              </a:rPr>
              <a:t> name</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bdaymonth</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/form</a:t>
            </a:r>
            <a:r>
              <a:rPr lang="en-US" b="0" i="0" dirty="0">
                <a:solidFill>
                  <a:srgbClr val="0000CD"/>
                </a:solidFill>
                <a:effectLst/>
                <a:latin typeface="Consolas" panose="020B0609020204030204" pitchFamily="49" charset="0"/>
              </a:rPr>
              <a:t>&gt;</a:t>
            </a:r>
            <a:endParaRPr lang="en-IN" dirty="0"/>
          </a:p>
        </p:txBody>
      </p:sp>
      <p:sp>
        <p:nvSpPr>
          <p:cNvPr id="7" name="TextBox 6"/>
          <p:cNvSpPr txBox="1"/>
          <p:nvPr/>
        </p:nvSpPr>
        <p:spPr>
          <a:xfrm>
            <a:off x="1621171" y="4422637"/>
            <a:ext cx="9662022" cy="1200329"/>
          </a:xfrm>
          <a:prstGeom prst="rect">
            <a:avLst/>
          </a:prstGeom>
          <a:noFill/>
          <a:ln>
            <a:solidFill>
              <a:schemeClr val="accent1"/>
            </a:solidFill>
          </a:ln>
        </p:spPr>
        <p:txBody>
          <a:bodyPr wrap="square">
            <a:spAutoFit/>
          </a:bodyPr>
          <a:lstStyle/>
          <a:p>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form</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FF0000"/>
                </a:solidFill>
                <a:effectLst/>
                <a:latin typeface="Consolas" panose="020B0609020204030204" pitchFamily="49" charset="0"/>
              </a:rPr>
              <a:t> for</a:t>
            </a:r>
            <a:r>
              <a:rPr lang="en-IN" b="0" i="0" dirty="0">
                <a:solidFill>
                  <a:srgbClr val="0000CD"/>
                </a:solidFill>
                <a:effectLst/>
                <a:latin typeface="Consolas" panose="020B0609020204030204" pitchFamily="49" charset="0"/>
              </a:rPr>
              <a:t>="quantity"&gt;</a:t>
            </a:r>
            <a:r>
              <a:rPr lang="en-IN" b="0" i="0" dirty="0">
                <a:solidFill>
                  <a:srgbClr val="000000"/>
                </a:solidFill>
                <a:effectLst/>
                <a:latin typeface="Consolas" panose="020B0609020204030204" pitchFamily="49" charset="0"/>
              </a:rPr>
              <a:t>Quantity (between 1 and 5):</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input</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="number"</a:t>
            </a:r>
            <a:r>
              <a:rPr lang="en-IN" b="0" i="0" dirty="0">
                <a:solidFill>
                  <a:srgbClr val="FF0000"/>
                </a:solidFill>
                <a:effectLst/>
                <a:latin typeface="Consolas" panose="020B0609020204030204" pitchFamily="49" charset="0"/>
              </a:rPr>
              <a:t> id</a:t>
            </a:r>
            <a:r>
              <a:rPr lang="en-IN" b="0" i="0" dirty="0">
                <a:solidFill>
                  <a:srgbClr val="0000CD"/>
                </a:solidFill>
                <a:effectLst/>
                <a:latin typeface="Consolas" panose="020B0609020204030204" pitchFamily="49" charset="0"/>
              </a:rPr>
              <a:t>="quantity"</a:t>
            </a:r>
            <a:r>
              <a:rPr lang="en-IN" b="0" i="0" dirty="0">
                <a:solidFill>
                  <a:srgbClr val="FF0000"/>
                </a:solidFill>
                <a:effectLst/>
                <a:latin typeface="Consolas" panose="020B0609020204030204" pitchFamily="49" charset="0"/>
              </a:rPr>
              <a:t> name</a:t>
            </a:r>
            <a:r>
              <a:rPr lang="en-IN" b="0" i="0" dirty="0">
                <a:solidFill>
                  <a:srgbClr val="0000CD"/>
                </a:solidFill>
                <a:effectLst/>
                <a:latin typeface="Consolas" panose="020B0609020204030204" pitchFamily="49" charset="0"/>
              </a:rPr>
              <a:t>="quantity"</a:t>
            </a:r>
            <a:r>
              <a:rPr lang="en-IN" b="0" i="0" dirty="0">
                <a:solidFill>
                  <a:srgbClr val="FF0000"/>
                </a:solidFill>
                <a:effectLst/>
                <a:latin typeface="Consolas" panose="020B0609020204030204" pitchFamily="49" charset="0"/>
              </a:rPr>
              <a:t> min</a:t>
            </a:r>
            <a:r>
              <a:rPr lang="en-IN" b="0" i="0" dirty="0">
                <a:solidFill>
                  <a:srgbClr val="0000CD"/>
                </a:solidFill>
                <a:effectLst/>
                <a:latin typeface="Consolas" panose="020B0609020204030204" pitchFamily="49" charset="0"/>
              </a:rPr>
              <a:t>="1"</a:t>
            </a:r>
            <a:r>
              <a:rPr lang="en-IN" b="0" i="0" dirty="0">
                <a:solidFill>
                  <a:srgbClr val="FF0000"/>
                </a:solidFill>
                <a:effectLst/>
                <a:latin typeface="Consolas" panose="020B0609020204030204" pitchFamily="49" charset="0"/>
              </a:rPr>
              <a:t> max</a:t>
            </a:r>
            <a:r>
              <a:rPr lang="en-IN" b="0" i="0" dirty="0">
                <a:solidFill>
                  <a:srgbClr val="0000CD"/>
                </a:solidFill>
                <a:effectLst/>
                <a:latin typeface="Consolas" panose="020B0609020204030204" pitchFamily="49" charset="0"/>
              </a:rPr>
              <a:t>="5"&gt;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/form</a:t>
            </a:r>
            <a:r>
              <a:rPr lang="en-IN" b="0" i="0" dirty="0">
                <a:solidFill>
                  <a:srgbClr val="0000CD"/>
                </a:solidFill>
                <a:effectLst/>
                <a:latin typeface="Consolas" panose="020B0609020204030204" pitchFamily="49" charset="0"/>
              </a:rPr>
              <a:t>&gt;</a:t>
            </a:r>
            <a:endParaRPr lang="en-IN"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000000"/>
                </a:solidFill>
                <a:effectLst/>
                <a:latin typeface="Segoe UI" panose="020B0502040204020203" pitchFamily="34" charset="0"/>
              </a:rPr>
              <a:t>HTML Forms</a:t>
            </a:r>
            <a:endParaRPr lang="en-IN" dirty="0"/>
          </a:p>
        </p:txBody>
      </p:sp>
      <p:sp>
        <p:nvSpPr>
          <p:cNvPr id="3" name="Content Placeholder 2"/>
          <p:cNvSpPr>
            <a:spLocks noGrp="1"/>
          </p:cNvSpPr>
          <p:nvPr>
            <p:ph idx="1"/>
          </p:nvPr>
        </p:nvSpPr>
        <p:spPr/>
        <p:txBody>
          <a:bodyPr/>
          <a:lstStyle/>
          <a:p>
            <a:r>
              <a:rPr lang="en-IN" b="0" i="0" dirty="0">
                <a:solidFill>
                  <a:srgbClr val="000000"/>
                </a:solidFill>
                <a:effectLst/>
                <a:latin typeface="Segoe UI" panose="020B0502040204020203" pitchFamily="34" charset="0"/>
              </a:rPr>
              <a:t>Input Type Range</a:t>
            </a:r>
            <a:endParaRPr lang="en-IN" b="0" i="0" dirty="0">
              <a:solidFill>
                <a:srgbClr val="000000"/>
              </a:solidFill>
              <a:effectLst/>
              <a:latin typeface="Segoe UI" panose="020B0502040204020203" pitchFamily="34" charset="0"/>
            </a:endParaRPr>
          </a:p>
          <a:p>
            <a:endParaRPr lang="en-IN" dirty="0">
              <a:solidFill>
                <a:srgbClr val="000000"/>
              </a:solidFill>
              <a:latin typeface="Segoe UI" panose="020B0502040204020203" pitchFamily="34" charset="0"/>
            </a:endParaRPr>
          </a:p>
          <a:p>
            <a:endParaRPr lang="en-IN" b="0" i="0" dirty="0">
              <a:solidFill>
                <a:srgbClr val="000000"/>
              </a:solidFill>
              <a:effectLst/>
              <a:latin typeface="Segoe UI" panose="020B0502040204020203" pitchFamily="34" charset="0"/>
            </a:endParaRPr>
          </a:p>
          <a:p>
            <a:endParaRPr lang="en-IN" dirty="0">
              <a:solidFill>
                <a:srgbClr val="000000"/>
              </a:solidFill>
              <a:latin typeface="Segoe UI" panose="020B0502040204020203" pitchFamily="34" charset="0"/>
            </a:endParaRPr>
          </a:p>
          <a:p>
            <a:r>
              <a:rPr lang="en-IN" b="0" i="0" dirty="0">
                <a:solidFill>
                  <a:srgbClr val="000000"/>
                </a:solidFill>
                <a:effectLst/>
                <a:latin typeface="Segoe UI" panose="020B0502040204020203" pitchFamily="34" charset="0"/>
              </a:rPr>
              <a:t>Input Type Tel</a:t>
            </a:r>
            <a:endParaRPr lang="en-IN" b="0" i="0" dirty="0">
              <a:solidFill>
                <a:srgbClr val="000000"/>
              </a:solidFill>
              <a:effectLst/>
              <a:latin typeface="Segoe UI" panose="020B0502040204020203" pitchFamily="34" charset="0"/>
            </a:endParaRPr>
          </a:p>
          <a:p>
            <a:endParaRPr lang="en-IN" b="0" i="0" dirty="0">
              <a:solidFill>
                <a:srgbClr val="000000"/>
              </a:solidFill>
              <a:effectLst/>
              <a:latin typeface="Segoe UI" panose="020B0502040204020203" pitchFamily="34" charset="0"/>
            </a:endParaRPr>
          </a:p>
          <a:p>
            <a:endParaRPr lang="en-IN" dirty="0"/>
          </a:p>
        </p:txBody>
      </p:sp>
      <p:sp>
        <p:nvSpPr>
          <p:cNvPr id="5" name="TextBox 4"/>
          <p:cNvSpPr txBox="1"/>
          <p:nvPr/>
        </p:nvSpPr>
        <p:spPr>
          <a:xfrm>
            <a:off x="1788952" y="2293876"/>
            <a:ext cx="7648663" cy="1200329"/>
          </a:xfrm>
          <a:prstGeom prst="rect">
            <a:avLst/>
          </a:prstGeom>
          <a:noFill/>
          <a:ln>
            <a:solidFill>
              <a:schemeClr val="accent1"/>
            </a:solidFill>
          </a:ln>
        </p:spPr>
        <p:txBody>
          <a:bodyPr wrap="square">
            <a:spAutoFit/>
          </a:bodyPr>
          <a:lstStyle/>
          <a:p>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form</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FF0000"/>
                </a:solidFill>
                <a:effectLst/>
                <a:latin typeface="Consolas" panose="020B0609020204030204" pitchFamily="49" charset="0"/>
              </a:rPr>
              <a:t> for</a:t>
            </a:r>
            <a:r>
              <a:rPr lang="en-IN" b="0" i="0" dirty="0">
                <a:solidFill>
                  <a:srgbClr val="0000CD"/>
                </a:solidFill>
                <a:effectLst/>
                <a:latin typeface="Consolas" panose="020B0609020204030204" pitchFamily="49" charset="0"/>
              </a:rPr>
              <a:t>="vol"&gt;</a:t>
            </a:r>
            <a:r>
              <a:rPr lang="en-IN" b="0" i="0" dirty="0">
                <a:solidFill>
                  <a:srgbClr val="000000"/>
                </a:solidFill>
                <a:effectLst/>
                <a:latin typeface="Consolas" panose="020B0609020204030204" pitchFamily="49" charset="0"/>
              </a:rPr>
              <a:t>Volume (between 0 and 50):</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input</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="range"</a:t>
            </a:r>
            <a:r>
              <a:rPr lang="en-IN" b="0" i="0" dirty="0">
                <a:solidFill>
                  <a:srgbClr val="FF0000"/>
                </a:solidFill>
                <a:effectLst/>
                <a:latin typeface="Consolas" panose="020B0609020204030204" pitchFamily="49" charset="0"/>
              </a:rPr>
              <a:t> id</a:t>
            </a:r>
            <a:r>
              <a:rPr lang="en-IN" b="0" i="0" dirty="0">
                <a:solidFill>
                  <a:srgbClr val="0000CD"/>
                </a:solidFill>
                <a:effectLst/>
                <a:latin typeface="Consolas" panose="020B0609020204030204" pitchFamily="49" charset="0"/>
              </a:rPr>
              <a:t>="vol"</a:t>
            </a:r>
            <a:r>
              <a:rPr lang="en-IN" b="0" i="0" dirty="0">
                <a:solidFill>
                  <a:srgbClr val="FF0000"/>
                </a:solidFill>
                <a:effectLst/>
                <a:latin typeface="Consolas" panose="020B0609020204030204" pitchFamily="49" charset="0"/>
              </a:rPr>
              <a:t> name</a:t>
            </a:r>
            <a:r>
              <a:rPr lang="en-IN" b="0" i="0" dirty="0">
                <a:solidFill>
                  <a:srgbClr val="0000CD"/>
                </a:solidFill>
                <a:effectLst/>
                <a:latin typeface="Consolas" panose="020B0609020204030204" pitchFamily="49" charset="0"/>
              </a:rPr>
              <a:t>="vol"</a:t>
            </a:r>
            <a:r>
              <a:rPr lang="en-IN" b="0" i="0" dirty="0">
                <a:solidFill>
                  <a:srgbClr val="FF0000"/>
                </a:solidFill>
                <a:effectLst/>
                <a:latin typeface="Consolas" panose="020B0609020204030204" pitchFamily="49" charset="0"/>
              </a:rPr>
              <a:t> min</a:t>
            </a:r>
            <a:r>
              <a:rPr lang="en-IN" b="0" i="0" dirty="0">
                <a:solidFill>
                  <a:srgbClr val="0000CD"/>
                </a:solidFill>
                <a:effectLst/>
                <a:latin typeface="Consolas" panose="020B0609020204030204" pitchFamily="49" charset="0"/>
              </a:rPr>
              <a:t>="0"</a:t>
            </a:r>
            <a:r>
              <a:rPr lang="en-IN" b="0" i="0" dirty="0">
                <a:solidFill>
                  <a:srgbClr val="FF0000"/>
                </a:solidFill>
                <a:effectLst/>
                <a:latin typeface="Consolas" panose="020B0609020204030204" pitchFamily="49" charset="0"/>
              </a:rPr>
              <a:t> max</a:t>
            </a:r>
            <a:r>
              <a:rPr lang="en-IN" b="0" i="0" dirty="0">
                <a:solidFill>
                  <a:srgbClr val="0000CD"/>
                </a:solidFill>
                <a:effectLst/>
                <a:latin typeface="Consolas" panose="020B0609020204030204" pitchFamily="49" charset="0"/>
              </a:rPr>
              <a:t>="50"&gt;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/form</a:t>
            </a:r>
            <a:r>
              <a:rPr lang="en-IN" b="0" i="0" dirty="0">
                <a:solidFill>
                  <a:srgbClr val="0000CD"/>
                </a:solidFill>
                <a:effectLst/>
                <a:latin typeface="Consolas" panose="020B0609020204030204" pitchFamily="49" charset="0"/>
              </a:rPr>
              <a:t>&gt;</a:t>
            </a:r>
            <a:endParaRPr lang="en-IN" dirty="0"/>
          </a:p>
        </p:txBody>
      </p:sp>
      <p:sp>
        <p:nvSpPr>
          <p:cNvPr id="7" name="TextBox 6"/>
          <p:cNvSpPr txBox="1"/>
          <p:nvPr/>
        </p:nvSpPr>
        <p:spPr>
          <a:xfrm>
            <a:off x="1478559" y="4491791"/>
            <a:ext cx="10403048" cy="1200329"/>
          </a:xfrm>
          <a:prstGeom prst="rect">
            <a:avLst/>
          </a:prstGeom>
          <a:noFill/>
          <a:ln>
            <a:solidFill>
              <a:schemeClr val="accent1"/>
            </a:solidFill>
          </a:ln>
        </p:spPr>
        <p:txBody>
          <a:bodyPr wrap="square">
            <a:spAutoFit/>
          </a:bodyPr>
          <a:lstStyle/>
          <a:p>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form</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FF0000"/>
                </a:solidFill>
                <a:effectLst/>
                <a:latin typeface="Consolas" panose="020B0609020204030204" pitchFamily="49" charset="0"/>
              </a:rPr>
              <a:t> for</a:t>
            </a:r>
            <a:r>
              <a:rPr lang="en-IN" b="0" i="0" dirty="0">
                <a:solidFill>
                  <a:srgbClr val="0000CD"/>
                </a:solidFill>
                <a:effectLst/>
                <a:latin typeface="Consolas" panose="020B0609020204030204" pitchFamily="49" charset="0"/>
              </a:rPr>
              <a:t>="phone"&gt;</a:t>
            </a:r>
            <a:r>
              <a:rPr lang="en-IN" b="0" i="0" dirty="0">
                <a:solidFill>
                  <a:srgbClr val="000000"/>
                </a:solidFill>
                <a:effectLst/>
                <a:latin typeface="Consolas" panose="020B0609020204030204" pitchFamily="49" charset="0"/>
              </a:rPr>
              <a:t>Enter your phone number:</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input</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tel</a:t>
            </a:r>
            <a:r>
              <a:rPr lang="en-IN" b="0" i="0" dirty="0">
                <a:solidFill>
                  <a:srgbClr val="0000CD"/>
                </a:solidFill>
                <a:effectLst/>
                <a:latin typeface="Consolas" panose="020B0609020204030204" pitchFamily="49" charset="0"/>
              </a:rPr>
              <a:t>"</a:t>
            </a:r>
            <a:r>
              <a:rPr lang="en-IN" b="0" i="0" dirty="0">
                <a:solidFill>
                  <a:srgbClr val="FF0000"/>
                </a:solidFill>
                <a:effectLst/>
                <a:latin typeface="Consolas" panose="020B0609020204030204" pitchFamily="49" charset="0"/>
              </a:rPr>
              <a:t> id</a:t>
            </a:r>
            <a:r>
              <a:rPr lang="en-IN" b="0" i="0" dirty="0">
                <a:solidFill>
                  <a:srgbClr val="0000CD"/>
                </a:solidFill>
                <a:effectLst/>
                <a:latin typeface="Consolas" panose="020B0609020204030204" pitchFamily="49" charset="0"/>
              </a:rPr>
              <a:t>="phone"</a:t>
            </a:r>
            <a:r>
              <a:rPr lang="en-IN" b="0" i="0" dirty="0">
                <a:solidFill>
                  <a:srgbClr val="FF0000"/>
                </a:solidFill>
                <a:effectLst/>
                <a:latin typeface="Consolas" panose="020B0609020204030204" pitchFamily="49" charset="0"/>
              </a:rPr>
              <a:t> name</a:t>
            </a:r>
            <a:r>
              <a:rPr lang="en-IN" b="0" i="0" dirty="0">
                <a:solidFill>
                  <a:srgbClr val="0000CD"/>
                </a:solidFill>
                <a:effectLst/>
                <a:latin typeface="Consolas" panose="020B0609020204030204" pitchFamily="49" charset="0"/>
              </a:rPr>
              <a:t>="phone"</a:t>
            </a:r>
            <a:r>
              <a:rPr lang="en-IN" b="0" i="0" dirty="0">
                <a:solidFill>
                  <a:srgbClr val="FF0000"/>
                </a:solidFill>
                <a:effectLst/>
                <a:latin typeface="Consolas" panose="020B0609020204030204" pitchFamily="49" charset="0"/>
              </a:rPr>
              <a:t> pattern</a:t>
            </a:r>
            <a:r>
              <a:rPr lang="en-IN" b="0" i="0" dirty="0">
                <a:solidFill>
                  <a:srgbClr val="0000CD"/>
                </a:solidFill>
                <a:effectLst/>
                <a:latin typeface="Consolas" panose="020B0609020204030204" pitchFamily="49" charset="0"/>
              </a:rPr>
              <a:t>="[0-9]{3}-[0-9]{2}-[0-9]{3}"&gt;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/form</a:t>
            </a:r>
            <a:r>
              <a:rPr lang="en-IN" b="0" i="0" dirty="0">
                <a:solidFill>
                  <a:srgbClr val="0000CD"/>
                </a:solidFill>
                <a:effectLst/>
                <a:latin typeface="Consolas" panose="020B0609020204030204" pitchFamily="49" charset="0"/>
              </a:rPr>
              <a:t>&gt;</a:t>
            </a:r>
            <a:endParaRPr lang="en-IN"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000000"/>
                </a:solidFill>
                <a:effectLst/>
                <a:latin typeface="Segoe UI" panose="020B0502040204020203" pitchFamily="34" charset="0"/>
              </a:rPr>
              <a:t>HTML Forms</a:t>
            </a:r>
            <a:endParaRPr lang="en-IN" dirty="0"/>
          </a:p>
        </p:txBody>
      </p:sp>
      <p:sp>
        <p:nvSpPr>
          <p:cNvPr id="3" name="Content Placeholder 2"/>
          <p:cNvSpPr>
            <a:spLocks noGrp="1"/>
          </p:cNvSpPr>
          <p:nvPr>
            <p:ph idx="1"/>
          </p:nvPr>
        </p:nvSpPr>
        <p:spPr>
          <a:xfrm>
            <a:off x="838200" y="1696276"/>
            <a:ext cx="10515600" cy="4351338"/>
          </a:xfrm>
        </p:spPr>
        <p:txBody>
          <a:bodyPr/>
          <a:lstStyle/>
          <a:p>
            <a:r>
              <a:rPr lang="en-IN" b="0" i="0" dirty="0">
                <a:solidFill>
                  <a:srgbClr val="000000"/>
                </a:solidFill>
                <a:effectLst/>
                <a:latin typeface="Segoe UI" panose="020B0502040204020203" pitchFamily="34" charset="0"/>
              </a:rPr>
              <a:t>Input Type Time</a:t>
            </a:r>
            <a:endParaRPr lang="en-IN" b="0" i="0" dirty="0">
              <a:solidFill>
                <a:srgbClr val="000000"/>
              </a:solidFill>
              <a:effectLst/>
              <a:latin typeface="Segoe UI" panose="020B0502040204020203" pitchFamily="34" charset="0"/>
            </a:endParaRPr>
          </a:p>
          <a:p>
            <a:endParaRPr lang="en-IN" dirty="0">
              <a:solidFill>
                <a:srgbClr val="000000"/>
              </a:solidFill>
              <a:latin typeface="Segoe UI" panose="020B0502040204020203" pitchFamily="34" charset="0"/>
            </a:endParaRPr>
          </a:p>
          <a:p>
            <a:endParaRPr lang="en-IN" b="0" i="0" dirty="0">
              <a:solidFill>
                <a:srgbClr val="000000"/>
              </a:solidFill>
              <a:effectLst/>
              <a:latin typeface="Segoe UI" panose="020B0502040204020203" pitchFamily="34" charset="0"/>
            </a:endParaRPr>
          </a:p>
          <a:p>
            <a:endParaRPr lang="en-IN" dirty="0">
              <a:solidFill>
                <a:srgbClr val="000000"/>
              </a:solidFill>
              <a:latin typeface="Segoe UI" panose="020B0502040204020203" pitchFamily="34" charset="0"/>
            </a:endParaRPr>
          </a:p>
          <a:p>
            <a:r>
              <a:rPr lang="en-IN" b="0" i="0" dirty="0">
                <a:solidFill>
                  <a:srgbClr val="000000"/>
                </a:solidFill>
                <a:effectLst/>
                <a:latin typeface="Segoe UI" panose="020B0502040204020203" pitchFamily="34" charset="0"/>
              </a:rPr>
              <a:t>Input Type Week</a:t>
            </a:r>
            <a:endParaRPr lang="en-IN" b="0" i="0" dirty="0">
              <a:solidFill>
                <a:srgbClr val="000000"/>
              </a:solidFill>
              <a:effectLst/>
              <a:latin typeface="Segoe UI" panose="020B0502040204020203" pitchFamily="34" charset="0"/>
            </a:endParaRPr>
          </a:p>
          <a:p>
            <a:endParaRPr lang="en-IN" b="0" i="0" dirty="0">
              <a:solidFill>
                <a:srgbClr val="000000"/>
              </a:solidFill>
              <a:effectLst/>
              <a:latin typeface="Segoe UI" panose="020B0502040204020203" pitchFamily="34" charset="0"/>
            </a:endParaRPr>
          </a:p>
          <a:p>
            <a:endParaRPr lang="en-IN" dirty="0"/>
          </a:p>
        </p:txBody>
      </p:sp>
      <p:sp>
        <p:nvSpPr>
          <p:cNvPr id="5" name="TextBox 4"/>
          <p:cNvSpPr txBox="1"/>
          <p:nvPr/>
        </p:nvSpPr>
        <p:spPr>
          <a:xfrm>
            <a:off x="1931566" y="2228671"/>
            <a:ext cx="5920529" cy="1200329"/>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form</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label</a:t>
            </a:r>
            <a:r>
              <a:rPr lang="en-US" b="0" i="0" dirty="0">
                <a:solidFill>
                  <a:srgbClr val="FF0000"/>
                </a:solidFill>
                <a:effectLst/>
                <a:latin typeface="Consolas" panose="020B0609020204030204" pitchFamily="49" charset="0"/>
              </a:rPr>
              <a:t> for</a:t>
            </a:r>
            <a:r>
              <a:rPr lang="en-US" b="0" i="0" dirty="0">
                <a:solidFill>
                  <a:srgbClr val="0000CD"/>
                </a:solidFill>
                <a:effectLst/>
                <a:latin typeface="Consolas" panose="020B0609020204030204" pitchFamily="49" charset="0"/>
              </a:rPr>
              <a:t>="appt"&gt;</a:t>
            </a:r>
            <a:r>
              <a:rPr lang="en-US" b="0" i="0" dirty="0">
                <a:solidFill>
                  <a:srgbClr val="000000"/>
                </a:solidFill>
                <a:effectLst/>
                <a:latin typeface="Consolas" panose="020B0609020204030204" pitchFamily="49" charset="0"/>
              </a:rPr>
              <a:t>Select a time:</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/label</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input</a:t>
            </a:r>
            <a:r>
              <a:rPr lang="en-US" b="0" i="0" dirty="0">
                <a:solidFill>
                  <a:srgbClr val="FF0000"/>
                </a:solidFill>
                <a:effectLst/>
                <a:latin typeface="Consolas" panose="020B0609020204030204" pitchFamily="49" charset="0"/>
              </a:rPr>
              <a:t> type</a:t>
            </a:r>
            <a:r>
              <a:rPr lang="en-US" b="0" i="0" dirty="0">
                <a:solidFill>
                  <a:srgbClr val="0000CD"/>
                </a:solidFill>
                <a:effectLst/>
                <a:latin typeface="Consolas" panose="020B0609020204030204" pitchFamily="49" charset="0"/>
              </a:rPr>
              <a:t>="time"</a:t>
            </a:r>
            <a:r>
              <a:rPr lang="en-US" b="0" i="0" dirty="0">
                <a:solidFill>
                  <a:srgbClr val="FF0000"/>
                </a:solidFill>
                <a:effectLst/>
                <a:latin typeface="Consolas" panose="020B0609020204030204" pitchFamily="49" charset="0"/>
              </a:rPr>
              <a:t> id</a:t>
            </a:r>
            <a:r>
              <a:rPr lang="en-US" b="0" i="0" dirty="0">
                <a:solidFill>
                  <a:srgbClr val="0000CD"/>
                </a:solidFill>
                <a:effectLst/>
                <a:latin typeface="Consolas" panose="020B0609020204030204" pitchFamily="49" charset="0"/>
              </a:rPr>
              <a:t>="appt"</a:t>
            </a:r>
            <a:r>
              <a:rPr lang="en-US" b="0" i="0" dirty="0">
                <a:solidFill>
                  <a:srgbClr val="FF0000"/>
                </a:solidFill>
                <a:effectLst/>
                <a:latin typeface="Consolas" panose="020B0609020204030204" pitchFamily="49" charset="0"/>
              </a:rPr>
              <a:t> name</a:t>
            </a:r>
            <a:r>
              <a:rPr lang="en-US" b="0" i="0" dirty="0">
                <a:solidFill>
                  <a:srgbClr val="0000CD"/>
                </a:solidFill>
                <a:effectLst/>
                <a:latin typeface="Consolas" panose="020B0609020204030204" pitchFamily="49" charset="0"/>
              </a:rPr>
              <a:t>="appt"&gt;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/form</a:t>
            </a:r>
            <a:r>
              <a:rPr lang="en-US" b="0" i="0" dirty="0">
                <a:solidFill>
                  <a:srgbClr val="0000CD"/>
                </a:solidFill>
                <a:effectLst/>
                <a:latin typeface="Consolas" panose="020B0609020204030204" pitchFamily="49" charset="0"/>
              </a:rPr>
              <a:t>&gt;</a:t>
            </a:r>
            <a:endParaRPr lang="en-IN" dirty="0"/>
          </a:p>
        </p:txBody>
      </p:sp>
      <p:sp>
        <p:nvSpPr>
          <p:cNvPr id="7" name="TextBox 6"/>
          <p:cNvSpPr txBox="1"/>
          <p:nvPr/>
        </p:nvSpPr>
        <p:spPr>
          <a:xfrm>
            <a:off x="1931566" y="4483564"/>
            <a:ext cx="6094602" cy="1200329"/>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form</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label</a:t>
            </a:r>
            <a:r>
              <a:rPr lang="en-US" b="0" i="0" dirty="0">
                <a:solidFill>
                  <a:srgbClr val="FF0000"/>
                </a:solidFill>
                <a:effectLst/>
                <a:latin typeface="Consolas" panose="020B0609020204030204" pitchFamily="49" charset="0"/>
              </a:rPr>
              <a:t> for</a:t>
            </a:r>
            <a:r>
              <a:rPr lang="en-US" b="0" i="0" dirty="0">
                <a:solidFill>
                  <a:srgbClr val="0000CD"/>
                </a:solidFill>
                <a:effectLst/>
                <a:latin typeface="Consolas" panose="020B0609020204030204" pitchFamily="49" charset="0"/>
              </a:rPr>
              <a:t>="week"&gt;</a:t>
            </a:r>
            <a:r>
              <a:rPr lang="en-US" b="0" i="0" dirty="0">
                <a:solidFill>
                  <a:srgbClr val="000000"/>
                </a:solidFill>
                <a:effectLst/>
                <a:latin typeface="Consolas" panose="020B0609020204030204" pitchFamily="49" charset="0"/>
              </a:rPr>
              <a:t>Select a week:</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/label</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input</a:t>
            </a:r>
            <a:r>
              <a:rPr lang="en-US" b="0" i="0" dirty="0">
                <a:solidFill>
                  <a:srgbClr val="FF0000"/>
                </a:solidFill>
                <a:effectLst/>
                <a:latin typeface="Consolas" panose="020B0609020204030204" pitchFamily="49" charset="0"/>
              </a:rPr>
              <a:t> type</a:t>
            </a:r>
            <a:r>
              <a:rPr lang="en-US" b="0" i="0" dirty="0">
                <a:solidFill>
                  <a:srgbClr val="0000CD"/>
                </a:solidFill>
                <a:effectLst/>
                <a:latin typeface="Consolas" panose="020B0609020204030204" pitchFamily="49" charset="0"/>
              </a:rPr>
              <a:t>="week"</a:t>
            </a:r>
            <a:r>
              <a:rPr lang="en-US" b="0" i="0" dirty="0">
                <a:solidFill>
                  <a:srgbClr val="FF0000"/>
                </a:solidFill>
                <a:effectLst/>
                <a:latin typeface="Consolas" panose="020B0609020204030204" pitchFamily="49" charset="0"/>
              </a:rPr>
              <a:t> id</a:t>
            </a:r>
            <a:r>
              <a:rPr lang="en-US" b="0" i="0" dirty="0">
                <a:solidFill>
                  <a:srgbClr val="0000CD"/>
                </a:solidFill>
                <a:effectLst/>
                <a:latin typeface="Consolas" panose="020B0609020204030204" pitchFamily="49" charset="0"/>
              </a:rPr>
              <a:t>="week"</a:t>
            </a:r>
            <a:r>
              <a:rPr lang="en-US" b="0" i="0" dirty="0">
                <a:solidFill>
                  <a:srgbClr val="FF0000"/>
                </a:solidFill>
                <a:effectLst/>
                <a:latin typeface="Consolas" panose="020B0609020204030204" pitchFamily="49" charset="0"/>
              </a:rPr>
              <a:t> name</a:t>
            </a:r>
            <a:r>
              <a:rPr lang="en-US" b="0" i="0" dirty="0">
                <a:solidFill>
                  <a:srgbClr val="0000CD"/>
                </a:solidFill>
                <a:effectLst/>
                <a:latin typeface="Consolas" panose="020B0609020204030204" pitchFamily="49" charset="0"/>
              </a:rPr>
              <a:t>="week"&gt;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/form</a:t>
            </a:r>
            <a:r>
              <a:rPr lang="en-US" b="0" i="0" dirty="0">
                <a:solidFill>
                  <a:srgbClr val="0000CD"/>
                </a:solidFill>
                <a:effectLst/>
                <a:latin typeface="Consolas" panose="020B0609020204030204" pitchFamily="49" charset="0"/>
              </a:rPr>
              <a:t>&gt;</a:t>
            </a:r>
            <a:endParaRPr lang="en-IN"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000000"/>
                </a:solidFill>
                <a:effectLst/>
                <a:latin typeface="Segoe UI" panose="020B0502040204020203" pitchFamily="34" charset="0"/>
              </a:rPr>
              <a:t>HTML Forms</a:t>
            </a:r>
            <a:endParaRPr lang="en-IN" dirty="0"/>
          </a:p>
        </p:txBody>
      </p:sp>
      <p:sp>
        <p:nvSpPr>
          <p:cNvPr id="3" name="Content Placeholder 2"/>
          <p:cNvSpPr>
            <a:spLocks noGrp="1"/>
          </p:cNvSpPr>
          <p:nvPr>
            <p:ph idx="1"/>
          </p:nvPr>
        </p:nvSpPr>
        <p:spPr/>
        <p:txBody>
          <a:bodyPr/>
          <a:lstStyle/>
          <a:p>
            <a:r>
              <a:rPr lang="en-IN" b="0" i="0" dirty="0">
                <a:solidFill>
                  <a:srgbClr val="000000"/>
                </a:solidFill>
                <a:effectLst/>
                <a:latin typeface="Segoe UI" panose="020B0502040204020203" pitchFamily="34" charset="0"/>
              </a:rPr>
              <a:t>The &lt;select&gt; Element</a:t>
            </a:r>
            <a:endParaRPr lang="en-IN" b="0" i="0" dirty="0">
              <a:solidFill>
                <a:srgbClr val="000000"/>
              </a:solidFill>
              <a:effectLst/>
              <a:latin typeface="Segoe UI" panose="020B0502040204020203" pitchFamily="34" charset="0"/>
            </a:endParaRPr>
          </a:p>
          <a:p>
            <a:endParaRPr lang="en-IN" dirty="0">
              <a:solidFill>
                <a:srgbClr val="000000"/>
              </a:solidFill>
              <a:latin typeface="Segoe UI" panose="020B0502040204020203" pitchFamily="34" charset="0"/>
            </a:endParaRPr>
          </a:p>
          <a:p>
            <a:endParaRPr lang="en-IN" b="0" i="0" dirty="0">
              <a:solidFill>
                <a:srgbClr val="000000"/>
              </a:solidFill>
              <a:effectLst/>
              <a:latin typeface="Segoe UI" panose="020B0502040204020203" pitchFamily="34" charset="0"/>
            </a:endParaRPr>
          </a:p>
          <a:p>
            <a:endParaRPr lang="en-IN" dirty="0">
              <a:solidFill>
                <a:srgbClr val="000000"/>
              </a:solidFill>
              <a:latin typeface="Segoe UI" panose="020B0502040204020203" pitchFamily="34" charset="0"/>
            </a:endParaRPr>
          </a:p>
          <a:p>
            <a:endParaRPr lang="en-IN" b="0" i="0" dirty="0">
              <a:solidFill>
                <a:srgbClr val="000000"/>
              </a:solidFill>
              <a:effectLst/>
              <a:latin typeface="Segoe UI" panose="020B0502040204020203" pitchFamily="34" charset="0"/>
            </a:endParaRPr>
          </a:p>
          <a:p>
            <a:r>
              <a:rPr lang="en-IN" b="0" i="0" dirty="0">
                <a:solidFill>
                  <a:srgbClr val="000000"/>
                </a:solidFill>
                <a:effectLst/>
                <a:latin typeface="Segoe UI" panose="020B0502040204020203" pitchFamily="34" charset="0"/>
              </a:rPr>
              <a:t>The &lt;</a:t>
            </a:r>
            <a:r>
              <a:rPr lang="en-IN" b="0" i="0" dirty="0" err="1">
                <a:solidFill>
                  <a:srgbClr val="000000"/>
                </a:solidFill>
                <a:effectLst/>
                <a:latin typeface="Segoe UI" panose="020B0502040204020203" pitchFamily="34" charset="0"/>
              </a:rPr>
              <a:t>textarea</a:t>
            </a:r>
            <a:r>
              <a:rPr lang="en-IN" b="0" i="0" dirty="0">
                <a:solidFill>
                  <a:srgbClr val="000000"/>
                </a:solidFill>
                <a:effectLst/>
                <a:latin typeface="Segoe UI" panose="020B0502040204020203" pitchFamily="34" charset="0"/>
              </a:rPr>
              <a:t>&gt; Element</a:t>
            </a:r>
            <a:endParaRPr lang="en-IN" b="0" i="0" dirty="0">
              <a:solidFill>
                <a:srgbClr val="000000"/>
              </a:solidFill>
              <a:effectLst/>
              <a:latin typeface="Segoe UI" panose="020B0502040204020203" pitchFamily="34" charset="0"/>
            </a:endParaRPr>
          </a:p>
          <a:p>
            <a:endParaRPr lang="en-IN" b="0" i="0" dirty="0">
              <a:solidFill>
                <a:srgbClr val="000000"/>
              </a:solidFill>
              <a:effectLst/>
              <a:latin typeface="Segoe UI" panose="020B0502040204020203" pitchFamily="34" charset="0"/>
            </a:endParaRPr>
          </a:p>
          <a:p>
            <a:endParaRPr lang="en-IN" dirty="0">
              <a:solidFill>
                <a:srgbClr val="000000"/>
              </a:solidFill>
              <a:latin typeface="Segoe UI" panose="020B0502040204020203" pitchFamily="34" charset="0"/>
            </a:endParaRPr>
          </a:p>
          <a:p>
            <a:endParaRPr lang="en-IN" b="0" i="0" dirty="0">
              <a:solidFill>
                <a:srgbClr val="000000"/>
              </a:solidFill>
              <a:effectLst/>
              <a:latin typeface="Segoe UI" panose="020B0502040204020203" pitchFamily="34" charset="0"/>
            </a:endParaRPr>
          </a:p>
          <a:p>
            <a:endParaRPr lang="en-IN" dirty="0">
              <a:solidFill>
                <a:srgbClr val="000000"/>
              </a:solidFill>
              <a:latin typeface="Segoe UI" panose="020B0502040204020203" pitchFamily="34" charset="0"/>
            </a:endParaRPr>
          </a:p>
          <a:p>
            <a:endParaRPr lang="en-IN" b="0" i="0" dirty="0">
              <a:solidFill>
                <a:srgbClr val="000000"/>
              </a:solidFill>
              <a:effectLst/>
              <a:latin typeface="Segoe UI" panose="020B0502040204020203" pitchFamily="34" charset="0"/>
            </a:endParaRPr>
          </a:p>
          <a:p>
            <a:endParaRPr lang="en-IN" dirty="0">
              <a:solidFill>
                <a:srgbClr val="000000"/>
              </a:solidFill>
              <a:latin typeface="Segoe UI" panose="020B0502040204020203" pitchFamily="34" charset="0"/>
            </a:endParaRPr>
          </a:p>
          <a:p>
            <a:endParaRPr lang="en-IN" b="0" i="0" dirty="0">
              <a:solidFill>
                <a:srgbClr val="000000"/>
              </a:solidFill>
              <a:effectLst/>
              <a:latin typeface="Segoe UI" panose="020B0502040204020203" pitchFamily="34" charset="0"/>
            </a:endParaRPr>
          </a:p>
          <a:p>
            <a:endParaRPr lang="en-IN" dirty="0"/>
          </a:p>
        </p:txBody>
      </p:sp>
      <p:sp>
        <p:nvSpPr>
          <p:cNvPr id="5" name="TextBox 4"/>
          <p:cNvSpPr txBox="1"/>
          <p:nvPr/>
        </p:nvSpPr>
        <p:spPr>
          <a:xfrm>
            <a:off x="1679893" y="2321058"/>
            <a:ext cx="7824831" cy="2031325"/>
          </a:xfrm>
          <a:prstGeom prst="rect">
            <a:avLst/>
          </a:prstGeom>
          <a:noFill/>
          <a:ln>
            <a:solidFill>
              <a:schemeClr val="accent1"/>
            </a:solidFill>
          </a:ln>
        </p:spPr>
        <p:txBody>
          <a:bodyPr wrap="square">
            <a:spAutoFit/>
          </a:bodyPr>
          <a:lstStyle/>
          <a:p>
            <a:pPr algn="l"/>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label</a:t>
            </a:r>
            <a:r>
              <a:rPr lang="en-US" b="0" i="0" dirty="0">
                <a:solidFill>
                  <a:srgbClr val="FF0000"/>
                </a:solidFill>
                <a:effectLst/>
                <a:latin typeface="Consolas" panose="020B0609020204030204" pitchFamily="49" charset="0"/>
              </a:rPr>
              <a:t> for</a:t>
            </a:r>
            <a:r>
              <a:rPr lang="en-US" b="0" i="0" dirty="0">
                <a:solidFill>
                  <a:srgbClr val="0000CD"/>
                </a:solidFill>
                <a:effectLst/>
                <a:latin typeface="Consolas" panose="020B0609020204030204" pitchFamily="49" charset="0"/>
              </a:rPr>
              <a:t>="cars"&gt;</a:t>
            </a:r>
            <a:r>
              <a:rPr lang="en-US" b="0" i="0" dirty="0">
                <a:solidFill>
                  <a:srgbClr val="000000"/>
                </a:solidFill>
                <a:effectLst/>
                <a:latin typeface="Consolas" panose="020B0609020204030204" pitchFamily="49" charset="0"/>
              </a:rPr>
              <a:t>Choose a car:</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/label</a:t>
            </a:r>
            <a:r>
              <a:rPr lang="en-US" b="0" i="0" dirty="0">
                <a:solidFill>
                  <a:srgbClr val="0000CD"/>
                </a:solidFill>
                <a:effectLst/>
                <a:latin typeface="Consolas" panose="020B0609020204030204" pitchFamily="49" charset="0"/>
              </a:rPr>
              <a:t>&gt;</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select</a:t>
            </a:r>
            <a:r>
              <a:rPr lang="en-US" b="0" i="0" dirty="0">
                <a:solidFill>
                  <a:srgbClr val="FF0000"/>
                </a:solidFill>
                <a:effectLst/>
                <a:latin typeface="Consolas" panose="020B0609020204030204" pitchFamily="49" charset="0"/>
              </a:rPr>
              <a:t> id</a:t>
            </a:r>
            <a:r>
              <a:rPr lang="en-US" b="0" i="0" dirty="0">
                <a:solidFill>
                  <a:srgbClr val="0000CD"/>
                </a:solidFill>
                <a:effectLst/>
                <a:latin typeface="Consolas" panose="020B0609020204030204" pitchFamily="49" charset="0"/>
              </a:rPr>
              <a:t>="cars"</a:t>
            </a:r>
            <a:r>
              <a:rPr lang="en-US" b="0" i="0" dirty="0">
                <a:solidFill>
                  <a:srgbClr val="FF0000"/>
                </a:solidFill>
                <a:effectLst/>
                <a:latin typeface="Consolas" panose="020B0609020204030204" pitchFamily="49" charset="0"/>
              </a:rPr>
              <a:t> name</a:t>
            </a:r>
            <a:r>
              <a:rPr lang="en-US" b="0" i="0" dirty="0">
                <a:solidFill>
                  <a:srgbClr val="0000CD"/>
                </a:solidFill>
                <a:effectLst/>
                <a:latin typeface="Consolas" panose="020B0609020204030204" pitchFamily="49" charset="0"/>
              </a:rPr>
              <a:t>="cars"&gt;</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option</a:t>
            </a:r>
            <a:r>
              <a:rPr lang="en-US" b="0" i="0" dirty="0">
                <a:solidFill>
                  <a:srgbClr val="FF0000"/>
                </a:solidFill>
                <a:effectLst/>
                <a:latin typeface="Consolas" panose="020B0609020204030204" pitchFamily="49" charset="0"/>
              </a:rPr>
              <a:t> value</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volvo</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Volvo</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/option</a:t>
            </a:r>
            <a:r>
              <a:rPr lang="en-US" b="0" i="0" dirty="0">
                <a:solidFill>
                  <a:srgbClr val="0000CD"/>
                </a:solidFill>
                <a:effectLst/>
                <a:latin typeface="Consolas" panose="020B0609020204030204" pitchFamily="49" charset="0"/>
              </a:rPr>
              <a:t>&gt;</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option</a:t>
            </a:r>
            <a:r>
              <a:rPr lang="en-US" b="0" i="0" dirty="0">
                <a:solidFill>
                  <a:srgbClr val="FF0000"/>
                </a:solidFill>
                <a:effectLst/>
                <a:latin typeface="Consolas" panose="020B0609020204030204" pitchFamily="49" charset="0"/>
              </a:rPr>
              <a:t> value</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saab</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Saab</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/option</a:t>
            </a:r>
            <a:r>
              <a:rPr lang="en-US" b="0" i="0" dirty="0">
                <a:solidFill>
                  <a:srgbClr val="0000CD"/>
                </a:solidFill>
                <a:effectLst/>
                <a:latin typeface="Consolas" panose="020B0609020204030204" pitchFamily="49" charset="0"/>
              </a:rPr>
              <a:t>&gt;</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option</a:t>
            </a:r>
            <a:r>
              <a:rPr lang="en-US" b="0" i="0" dirty="0">
                <a:solidFill>
                  <a:srgbClr val="FF0000"/>
                </a:solidFill>
                <a:effectLst/>
                <a:latin typeface="Consolas" panose="020B0609020204030204" pitchFamily="49" charset="0"/>
              </a:rPr>
              <a:t> value</a:t>
            </a:r>
            <a:r>
              <a:rPr lang="en-US" b="0" i="0" dirty="0">
                <a:solidFill>
                  <a:srgbClr val="0000CD"/>
                </a:solidFill>
                <a:effectLst/>
                <a:latin typeface="Consolas" panose="020B0609020204030204" pitchFamily="49" charset="0"/>
              </a:rPr>
              <a:t>="fiat"&gt;</a:t>
            </a:r>
            <a:r>
              <a:rPr lang="en-US" b="0" i="0" dirty="0">
                <a:solidFill>
                  <a:srgbClr val="000000"/>
                </a:solidFill>
                <a:effectLst/>
                <a:latin typeface="Consolas" panose="020B0609020204030204" pitchFamily="49" charset="0"/>
              </a:rPr>
              <a:t>Fiat</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/option</a:t>
            </a:r>
            <a:r>
              <a:rPr lang="en-US" b="0" i="0" dirty="0">
                <a:solidFill>
                  <a:srgbClr val="0000CD"/>
                </a:solidFill>
                <a:effectLst/>
                <a:latin typeface="Consolas" panose="020B0609020204030204" pitchFamily="49" charset="0"/>
              </a:rPr>
              <a:t>&gt;</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option</a:t>
            </a:r>
            <a:r>
              <a:rPr lang="en-US" b="0" i="0" dirty="0">
                <a:solidFill>
                  <a:srgbClr val="FF0000"/>
                </a:solidFill>
                <a:effectLst/>
                <a:latin typeface="Consolas" panose="020B0609020204030204" pitchFamily="49" charset="0"/>
              </a:rPr>
              <a:t> value</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audi</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Audi</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/option</a:t>
            </a:r>
            <a:r>
              <a:rPr lang="en-US" b="0" i="0" dirty="0">
                <a:solidFill>
                  <a:srgbClr val="0000CD"/>
                </a:solidFill>
                <a:effectLst/>
                <a:latin typeface="Consolas" panose="020B0609020204030204" pitchFamily="49" charset="0"/>
              </a:rPr>
              <a:t>&gt;</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/select</a:t>
            </a:r>
            <a:r>
              <a:rPr lang="en-US" b="0" i="0" dirty="0">
                <a:solidFill>
                  <a:srgbClr val="0000CD"/>
                </a:solidFill>
                <a:effectLst/>
                <a:latin typeface="Consolas" panose="020B0609020204030204" pitchFamily="49" charset="0"/>
              </a:rPr>
              <a:t>&gt;</a:t>
            </a:r>
            <a:endParaRPr lang="en-IN" dirty="0"/>
          </a:p>
        </p:txBody>
      </p:sp>
      <p:sp>
        <p:nvSpPr>
          <p:cNvPr id="7" name="TextBox 6"/>
          <p:cNvSpPr txBox="1"/>
          <p:nvPr/>
        </p:nvSpPr>
        <p:spPr>
          <a:xfrm>
            <a:off x="1679892" y="5007957"/>
            <a:ext cx="7631887" cy="923330"/>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textarea</a:t>
            </a:r>
            <a:r>
              <a:rPr lang="en-US" b="0" i="0" dirty="0">
                <a:solidFill>
                  <a:srgbClr val="FF0000"/>
                </a:solidFill>
                <a:effectLst/>
                <a:latin typeface="Consolas" panose="020B0609020204030204" pitchFamily="49" charset="0"/>
              </a:rPr>
              <a:t> name</a:t>
            </a:r>
            <a:r>
              <a:rPr lang="en-US" b="0" i="0" dirty="0">
                <a:solidFill>
                  <a:srgbClr val="0000CD"/>
                </a:solidFill>
                <a:effectLst/>
                <a:latin typeface="Consolas" panose="020B0609020204030204" pitchFamily="49" charset="0"/>
              </a:rPr>
              <a:t>="message"</a:t>
            </a:r>
            <a:r>
              <a:rPr lang="en-US" b="0" i="0" dirty="0">
                <a:solidFill>
                  <a:srgbClr val="FF0000"/>
                </a:solidFill>
                <a:effectLst/>
                <a:latin typeface="Consolas" panose="020B0609020204030204" pitchFamily="49" charset="0"/>
              </a:rPr>
              <a:t> rows</a:t>
            </a:r>
            <a:r>
              <a:rPr lang="en-US" b="0" i="0" dirty="0">
                <a:solidFill>
                  <a:srgbClr val="0000CD"/>
                </a:solidFill>
                <a:effectLst/>
                <a:latin typeface="Consolas" panose="020B0609020204030204" pitchFamily="49" charset="0"/>
              </a:rPr>
              <a:t>="10"</a:t>
            </a:r>
            <a:r>
              <a:rPr lang="en-US" b="0" i="0" dirty="0">
                <a:solidFill>
                  <a:srgbClr val="FF0000"/>
                </a:solidFill>
                <a:effectLst/>
                <a:latin typeface="Consolas" panose="020B0609020204030204" pitchFamily="49" charset="0"/>
              </a:rPr>
              <a:t> cols</a:t>
            </a:r>
            <a:r>
              <a:rPr lang="en-US" b="0" i="0" dirty="0">
                <a:solidFill>
                  <a:srgbClr val="0000CD"/>
                </a:solidFill>
                <a:effectLst/>
                <a:latin typeface="Consolas" panose="020B0609020204030204" pitchFamily="49" charset="0"/>
              </a:rPr>
              <a:t>="30"&gt;</a:t>
            </a:r>
            <a:br>
              <a:rPr lang="en-US" dirty="0"/>
            </a:br>
            <a:r>
              <a:rPr lang="en-US" b="0" i="0" dirty="0">
                <a:solidFill>
                  <a:srgbClr val="000000"/>
                </a:solidFill>
                <a:effectLst/>
                <a:latin typeface="Consolas" panose="020B0609020204030204" pitchFamily="49" charset="0"/>
              </a:rPr>
              <a:t>The cat was playing in the garden.</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textarea</a:t>
            </a:r>
            <a:r>
              <a:rPr lang="en-US" b="0" i="0" dirty="0">
                <a:solidFill>
                  <a:srgbClr val="0000CD"/>
                </a:solidFill>
                <a:effectLst/>
                <a:latin typeface="Consolas" panose="020B0609020204030204" pitchFamily="49" charset="0"/>
              </a:rPr>
              <a:t>&gt;</a:t>
            </a:r>
            <a:endParaRPr lang="en-IN"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000000"/>
                </a:solidFill>
                <a:effectLst/>
                <a:latin typeface="Segoe UI" panose="020B0502040204020203" pitchFamily="34" charset="0"/>
              </a:rPr>
              <a:t>HTML Forms</a:t>
            </a:r>
            <a:endParaRPr lang="en-IN" dirty="0"/>
          </a:p>
        </p:txBody>
      </p:sp>
      <p:sp>
        <p:nvSpPr>
          <p:cNvPr id="3" name="Content Placeholder 2"/>
          <p:cNvSpPr>
            <a:spLocks noGrp="1"/>
          </p:cNvSpPr>
          <p:nvPr>
            <p:ph idx="1"/>
          </p:nvPr>
        </p:nvSpPr>
        <p:spPr/>
        <p:txBody>
          <a:bodyPr/>
          <a:lstStyle/>
          <a:p>
            <a:r>
              <a:rPr lang="en-US" b="0" i="0" dirty="0">
                <a:solidFill>
                  <a:srgbClr val="000000"/>
                </a:solidFill>
                <a:effectLst/>
                <a:latin typeface="Segoe UI" panose="020B0502040204020203" pitchFamily="34" charset="0"/>
              </a:rPr>
              <a:t>The &lt;</a:t>
            </a:r>
            <a:r>
              <a:rPr lang="en-US" b="0" i="0" dirty="0" err="1">
                <a:solidFill>
                  <a:srgbClr val="000000"/>
                </a:solidFill>
                <a:effectLst/>
                <a:latin typeface="Segoe UI" panose="020B0502040204020203" pitchFamily="34" charset="0"/>
              </a:rPr>
              <a:t>fieldset</a:t>
            </a:r>
            <a:r>
              <a:rPr lang="en-US" b="0" i="0" dirty="0">
                <a:solidFill>
                  <a:srgbClr val="000000"/>
                </a:solidFill>
                <a:effectLst/>
                <a:latin typeface="Segoe UI" panose="020B0502040204020203" pitchFamily="34" charset="0"/>
              </a:rPr>
              <a:t>&gt; and &lt;legend&gt; Elements</a:t>
            </a:r>
            <a:endParaRPr lang="en-US" b="0" i="0" dirty="0">
              <a:solidFill>
                <a:srgbClr val="000000"/>
              </a:solidFill>
              <a:effectLst/>
              <a:latin typeface="Segoe UI" panose="020B0502040204020203" pitchFamily="34" charset="0"/>
            </a:endParaRPr>
          </a:p>
          <a:p>
            <a:endParaRPr lang="en-IN" dirty="0"/>
          </a:p>
        </p:txBody>
      </p:sp>
      <p:sp>
        <p:nvSpPr>
          <p:cNvPr id="5" name="TextBox 4"/>
          <p:cNvSpPr txBox="1"/>
          <p:nvPr/>
        </p:nvSpPr>
        <p:spPr>
          <a:xfrm>
            <a:off x="1319169" y="2356062"/>
            <a:ext cx="8873456" cy="2862322"/>
          </a:xfrm>
          <a:prstGeom prst="rect">
            <a:avLst/>
          </a:prstGeom>
          <a:noFill/>
          <a:ln>
            <a:solidFill>
              <a:schemeClr val="accent1"/>
            </a:solidFill>
          </a:ln>
        </p:spPr>
        <p:txBody>
          <a:bodyPr wrap="square">
            <a:spAutoFit/>
          </a:bodyPr>
          <a:lstStyle/>
          <a:p>
            <a:pPr algn="l"/>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form</a:t>
            </a:r>
            <a:r>
              <a:rPr lang="en-IN" b="0" i="0" dirty="0">
                <a:solidFill>
                  <a:srgbClr val="FF0000"/>
                </a:solidFill>
                <a:effectLst/>
                <a:latin typeface="Consolas" panose="020B0609020204030204" pitchFamily="49" charset="0"/>
              </a:rPr>
              <a:t> action</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action_page.php</a:t>
            </a:r>
            <a:r>
              <a:rPr lang="en-IN" b="0" i="0" dirty="0">
                <a:solidFill>
                  <a:srgbClr val="0000CD"/>
                </a:solidFill>
                <a:effectLst/>
                <a:latin typeface="Consolas" panose="020B0609020204030204" pitchFamily="49" charset="0"/>
              </a:rPr>
              <a:t>"&gt;</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err="1">
                <a:solidFill>
                  <a:srgbClr val="A52A2A"/>
                </a:solidFill>
                <a:effectLst/>
                <a:latin typeface="Consolas" panose="020B0609020204030204" pitchFamily="49" charset="0"/>
              </a:rPr>
              <a:t>fieldset</a:t>
            </a:r>
            <a:r>
              <a:rPr lang="en-IN" b="0" i="0" dirty="0">
                <a:solidFill>
                  <a:srgbClr val="0000CD"/>
                </a:solidFill>
                <a:effectLst/>
                <a:latin typeface="Consolas" panose="020B0609020204030204" pitchFamily="49" charset="0"/>
              </a:rPr>
              <a:t>&gt;</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legend</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Personalia:</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/legend</a:t>
            </a:r>
            <a:r>
              <a:rPr lang="en-IN" b="0" i="0" dirty="0">
                <a:solidFill>
                  <a:srgbClr val="0000CD"/>
                </a:solidFill>
                <a:effectLst/>
                <a:latin typeface="Consolas" panose="020B0609020204030204" pitchFamily="49" charset="0"/>
              </a:rPr>
              <a:t>&gt;</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FF0000"/>
                </a:solidFill>
                <a:effectLst/>
                <a:latin typeface="Consolas" panose="020B0609020204030204" pitchFamily="49" charset="0"/>
              </a:rPr>
              <a:t> for</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fname</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First name:</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0000CD"/>
                </a:solidFill>
                <a:effectLst/>
                <a:latin typeface="Consolas" panose="020B0609020204030204" pitchFamily="49" charset="0"/>
              </a:rPr>
              <a:t>&gt;&lt;</a:t>
            </a:r>
            <a:r>
              <a:rPr lang="en-IN" b="0" i="0" dirty="0" err="1">
                <a:solidFill>
                  <a:srgbClr val="A52A2A"/>
                </a:solidFill>
                <a:effectLst/>
                <a:latin typeface="Consolas" panose="020B0609020204030204" pitchFamily="49" charset="0"/>
              </a:rPr>
              <a:t>br</a:t>
            </a:r>
            <a:r>
              <a:rPr lang="en-IN" b="0" i="0" dirty="0">
                <a:solidFill>
                  <a:srgbClr val="0000CD"/>
                </a:solidFill>
                <a:effectLst/>
                <a:latin typeface="Consolas" panose="020B0609020204030204" pitchFamily="49" charset="0"/>
              </a:rPr>
              <a:t>&gt;</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input</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="text"</a:t>
            </a:r>
            <a:r>
              <a:rPr lang="en-IN" b="0" i="0" dirty="0">
                <a:solidFill>
                  <a:srgbClr val="FF0000"/>
                </a:solidFill>
                <a:effectLst/>
                <a:latin typeface="Consolas" panose="020B0609020204030204" pitchFamily="49" charset="0"/>
              </a:rPr>
              <a:t> id</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fname</a:t>
            </a:r>
            <a:r>
              <a:rPr lang="en-IN" b="0" i="0" dirty="0">
                <a:solidFill>
                  <a:srgbClr val="0000CD"/>
                </a:solidFill>
                <a:effectLst/>
                <a:latin typeface="Consolas" panose="020B0609020204030204" pitchFamily="49" charset="0"/>
              </a:rPr>
              <a:t>"</a:t>
            </a:r>
            <a:r>
              <a:rPr lang="en-IN" b="0" i="0" dirty="0">
                <a:solidFill>
                  <a:srgbClr val="FF0000"/>
                </a:solidFill>
                <a:effectLst/>
                <a:latin typeface="Consolas" panose="020B0609020204030204" pitchFamily="49" charset="0"/>
              </a:rPr>
              <a:t> name</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fname</a:t>
            </a:r>
            <a:r>
              <a:rPr lang="en-IN" b="0" i="0" dirty="0">
                <a:solidFill>
                  <a:srgbClr val="0000CD"/>
                </a:solidFill>
                <a:effectLst/>
                <a:latin typeface="Consolas" panose="020B0609020204030204" pitchFamily="49" charset="0"/>
              </a:rPr>
              <a:t>"</a:t>
            </a:r>
            <a:r>
              <a:rPr lang="en-IN" b="0" i="0" dirty="0">
                <a:solidFill>
                  <a:srgbClr val="FF0000"/>
                </a:solidFill>
                <a:effectLst/>
                <a:latin typeface="Consolas" panose="020B0609020204030204" pitchFamily="49" charset="0"/>
              </a:rPr>
              <a:t> value</a:t>
            </a:r>
            <a:r>
              <a:rPr lang="en-IN" b="0" i="0" dirty="0">
                <a:solidFill>
                  <a:srgbClr val="0000CD"/>
                </a:solidFill>
                <a:effectLst/>
                <a:latin typeface="Consolas" panose="020B0609020204030204" pitchFamily="49" charset="0"/>
              </a:rPr>
              <a:t>="John"&gt;&lt;</a:t>
            </a:r>
            <a:r>
              <a:rPr lang="en-IN" b="0" i="0" dirty="0" err="1">
                <a:solidFill>
                  <a:srgbClr val="A52A2A"/>
                </a:solidFill>
                <a:effectLst/>
                <a:latin typeface="Consolas" panose="020B0609020204030204" pitchFamily="49" charset="0"/>
              </a:rPr>
              <a:t>br</a:t>
            </a:r>
            <a:r>
              <a:rPr lang="en-IN" b="0" i="0" dirty="0">
                <a:solidFill>
                  <a:srgbClr val="0000CD"/>
                </a:solidFill>
                <a:effectLst/>
                <a:latin typeface="Consolas" panose="020B0609020204030204" pitchFamily="49" charset="0"/>
              </a:rPr>
              <a:t>&gt;</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FF0000"/>
                </a:solidFill>
                <a:effectLst/>
                <a:latin typeface="Consolas" panose="020B0609020204030204" pitchFamily="49" charset="0"/>
              </a:rPr>
              <a:t> for</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lname</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Last name:</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0000CD"/>
                </a:solidFill>
                <a:effectLst/>
                <a:latin typeface="Consolas" panose="020B0609020204030204" pitchFamily="49" charset="0"/>
              </a:rPr>
              <a:t>&gt;&lt;</a:t>
            </a:r>
            <a:r>
              <a:rPr lang="en-IN" b="0" i="0" dirty="0" err="1">
                <a:solidFill>
                  <a:srgbClr val="A52A2A"/>
                </a:solidFill>
                <a:effectLst/>
                <a:latin typeface="Consolas" panose="020B0609020204030204" pitchFamily="49" charset="0"/>
              </a:rPr>
              <a:t>br</a:t>
            </a:r>
            <a:r>
              <a:rPr lang="en-IN" b="0" i="0" dirty="0">
                <a:solidFill>
                  <a:srgbClr val="0000CD"/>
                </a:solidFill>
                <a:effectLst/>
                <a:latin typeface="Consolas" panose="020B0609020204030204" pitchFamily="49" charset="0"/>
              </a:rPr>
              <a:t>&gt;</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input</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="text"</a:t>
            </a:r>
            <a:r>
              <a:rPr lang="en-IN" b="0" i="0" dirty="0">
                <a:solidFill>
                  <a:srgbClr val="FF0000"/>
                </a:solidFill>
                <a:effectLst/>
                <a:latin typeface="Consolas" panose="020B0609020204030204" pitchFamily="49" charset="0"/>
              </a:rPr>
              <a:t> id</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lname</a:t>
            </a:r>
            <a:r>
              <a:rPr lang="en-IN" b="0" i="0" dirty="0">
                <a:solidFill>
                  <a:srgbClr val="0000CD"/>
                </a:solidFill>
                <a:effectLst/>
                <a:latin typeface="Consolas" panose="020B0609020204030204" pitchFamily="49" charset="0"/>
              </a:rPr>
              <a:t>"</a:t>
            </a:r>
            <a:r>
              <a:rPr lang="en-IN" b="0" i="0" dirty="0">
                <a:solidFill>
                  <a:srgbClr val="FF0000"/>
                </a:solidFill>
                <a:effectLst/>
                <a:latin typeface="Consolas" panose="020B0609020204030204" pitchFamily="49" charset="0"/>
              </a:rPr>
              <a:t> name</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lname</a:t>
            </a:r>
            <a:r>
              <a:rPr lang="en-IN" b="0" i="0" dirty="0">
                <a:solidFill>
                  <a:srgbClr val="0000CD"/>
                </a:solidFill>
                <a:effectLst/>
                <a:latin typeface="Consolas" panose="020B0609020204030204" pitchFamily="49" charset="0"/>
              </a:rPr>
              <a:t>"</a:t>
            </a:r>
            <a:r>
              <a:rPr lang="en-IN" b="0" i="0" dirty="0">
                <a:solidFill>
                  <a:srgbClr val="FF0000"/>
                </a:solidFill>
                <a:effectLst/>
                <a:latin typeface="Consolas" panose="020B0609020204030204" pitchFamily="49" charset="0"/>
              </a:rPr>
              <a:t> value</a:t>
            </a:r>
            <a:r>
              <a:rPr lang="en-IN" b="0" i="0" dirty="0">
                <a:solidFill>
                  <a:srgbClr val="0000CD"/>
                </a:solidFill>
                <a:effectLst/>
                <a:latin typeface="Consolas" panose="020B0609020204030204" pitchFamily="49" charset="0"/>
              </a:rPr>
              <a:t>="Doe"&gt;&lt;</a:t>
            </a:r>
            <a:r>
              <a:rPr lang="en-IN" b="0" i="0" dirty="0" err="1">
                <a:solidFill>
                  <a:srgbClr val="A52A2A"/>
                </a:solidFill>
                <a:effectLst/>
                <a:latin typeface="Consolas" panose="020B0609020204030204" pitchFamily="49" charset="0"/>
              </a:rPr>
              <a:t>br</a:t>
            </a:r>
            <a:r>
              <a:rPr lang="en-IN" b="0" i="0" dirty="0">
                <a:solidFill>
                  <a:srgbClr val="0000CD"/>
                </a:solidFill>
                <a:effectLst/>
                <a:latin typeface="Consolas" panose="020B0609020204030204" pitchFamily="49" charset="0"/>
              </a:rPr>
              <a:t>&gt;&lt;</a:t>
            </a:r>
            <a:r>
              <a:rPr lang="en-IN" b="0" i="0" dirty="0" err="1">
                <a:solidFill>
                  <a:srgbClr val="A52A2A"/>
                </a:solidFill>
                <a:effectLst/>
                <a:latin typeface="Consolas" panose="020B0609020204030204" pitchFamily="49" charset="0"/>
              </a:rPr>
              <a:t>br</a:t>
            </a:r>
            <a:r>
              <a:rPr lang="en-IN" b="0" i="0" dirty="0">
                <a:solidFill>
                  <a:srgbClr val="0000CD"/>
                </a:solidFill>
                <a:effectLst/>
                <a:latin typeface="Consolas" panose="020B0609020204030204" pitchFamily="49" charset="0"/>
              </a:rPr>
              <a:t>&gt;</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input</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="submit"</a:t>
            </a:r>
            <a:r>
              <a:rPr lang="en-IN" b="0" i="0" dirty="0">
                <a:solidFill>
                  <a:srgbClr val="FF0000"/>
                </a:solidFill>
                <a:effectLst/>
                <a:latin typeface="Consolas" panose="020B0609020204030204" pitchFamily="49" charset="0"/>
              </a:rPr>
              <a:t> value</a:t>
            </a:r>
            <a:r>
              <a:rPr lang="en-IN" b="0" i="0" dirty="0">
                <a:solidFill>
                  <a:srgbClr val="0000CD"/>
                </a:solidFill>
                <a:effectLst/>
                <a:latin typeface="Consolas" panose="020B0609020204030204" pitchFamily="49" charset="0"/>
              </a:rPr>
              <a:t>="Submit"&gt;</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t>
            </a:r>
            <a:r>
              <a:rPr lang="en-IN" b="0" i="0" dirty="0" err="1">
                <a:solidFill>
                  <a:srgbClr val="A52A2A"/>
                </a:solidFill>
                <a:effectLst/>
                <a:latin typeface="Consolas" panose="020B0609020204030204" pitchFamily="49" charset="0"/>
              </a:rPr>
              <a:t>fieldset</a:t>
            </a:r>
            <a:r>
              <a:rPr lang="en-IN" b="0" i="0" dirty="0">
                <a:solidFill>
                  <a:srgbClr val="0000CD"/>
                </a:solidFill>
                <a:effectLst/>
                <a:latin typeface="Consolas" panose="020B0609020204030204" pitchFamily="49" charset="0"/>
              </a:rPr>
              <a:t>&gt;</a:t>
            </a:r>
            <a:br>
              <a:rPr lang="en-IN" b="0" i="0" dirty="0">
                <a:solidFill>
                  <a:srgbClr val="000000"/>
                </a:solidFill>
                <a:effectLst/>
                <a:latin typeface="Consolas" panose="020B0609020204030204" pitchFamily="49" charset="0"/>
              </a:rPr>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/form</a:t>
            </a:r>
            <a:r>
              <a:rPr lang="en-IN" b="0" i="0" dirty="0">
                <a:solidFill>
                  <a:srgbClr val="0000CD"/>
                </a:solidFill>
                <a:effectLst/>
                <a:latin typeface="Consolas" panose="020B0609020204030204" pitchFamily="49" charset="0"/>
              </a:rPr>
              <a:t>&gt;</a:t>
            </a:r>
            <a:endParaRPr lang="en-IN"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000000"/>
                </a:solidFill>
                <a:effectLst/>
                <a:latin typeface="Segoe UI" panose="020B0502040204020203" pitchFamily="34" charset="0"/>
              </a:rPr>
              <a:t>HTML Forms</a:t>
            </a:r>
            <a:endParaRPr lang="en-IN" dirty="0"/>
          </a:p>
        </p:txBody>
      </p:sp>
      <p:sp>
        <p:nvSpPr>
          <p:cNvPr id="3" name="Content Placeholder 2"/>
          <p:cNvSpPr>
            <a:spLocks noGrp="1"/>
          </p:cNvSpPr>
          <p:nvPr>
            <p:ph idx="1"/>
          </p:nvPr>
        </p:nvSpPr>
        <p:spPr/>
        <p:txBody>
          <a:bodyPr/>
          <a:lstStyle/>
          <a:p>
            <a:r>
              <a:rPr lang="en-IN" b="0" i="0" dirty="0">
                <a:solidFill>
                  <a:srgbClr val="000000"/>
                </a:solidFill>
                <a:effectLst/>
                <a:latin typeface="Segoe UI" panose="020B0502040204020203" pitchFamily="34" charset="0"/>
              </a:rPr>
              <a:t>The &lt;</a:t>
            </a:r>
            <a:r>
              <a:rPr lang="en-IN" b="0" i="0" dirty="0" err="1">
                <a:solidFill>
                  <a:srgbClr val="000000"/>
                </a:solidFill>
                <a:effectLst/>
                <a:latin typeface="Segoe UI" panose="020B0502040204020203" pitchFamily="34" charset="0"/>
              </a:rPr>
              <a:t>datalist</a:t>
            </a:r>
            <a:r>
              <a:rPr lang="en-IN" b="0" i="0" dirty="0">
                <a:solidFill>
                  <a:srgbClr val="000000"/>
                </a:solidFill>
                <a:effectLst/>
                <a:latin typeface="Segoe UI" panose="020B0502040204020203" pitchFamily="34" charset="0"/>
              </a:rPr>
              <a:t>&gt; Element</a:t>
            </a:r>
            <a:endParaRPr lang="en-IN" b="0" i="0" dirty="0">
              <a:solidFill>
                <a:srgbClr val="000000"/>
              </a:solidFill>
              <a:effectLst/>
              <a:latin typeface="Segoe UI" panose="020B0502040204020203" pitchFamily="34" charset="0"/>
            </a:endParaRPr>
          </a:p>
          <a:p>
            <a:endParaRPr lang="en-IN" dirty="0"/>
          </a:p>
        </p:txBody>
      </p:sp>
      <p:sp>
        <p:nvSpPr>
          <p:cNvPr id="7" name="TextBox 6"/>
          <p:cNvSpPr txBox="1"/>
          <p:nvPr/>
        </p:nvSpPr>
        <p:spPr>
          <a:xfrm>
            <a:off x="1830897" y="2268383"/>
            <a:ext cx="6094602" cy="2862322"/>
          </a:xfrm>
          <a:prstGeom prst="rect">
            <a:avLst/>
          </a:prstGeom>
          <a:noFill/>
          <a:ln>
            <a:solidFill>
              <a:schemeClr val="accent1"/>
            </a:solidFill>
          </a:ln>
        </p:spPr>
        <p:txBody>
          <a:bodyPr wrap="square">
            <a:spAutoFit/>
          </a:bodyPr>
          <a:lstStyle/>
          <a:p>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form</a:t>
            </a:r>
            <a:r>
              <a:rPr lang="en-IN" b="0" i="0" dirty="0">
                <a:solidFill>
                  <a:srgbClr val="FF0000"/>
                </a:solidFill>
                <a:effectLst/>
                <a:latin typeface="Consolas" panose="020B0609020204030204" pitchFamily="49" charset="0"/>
              </a:rPr>
              <a:t> action</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action_page.php</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input</a:t>
            </a:r>
            <a:r>
              <a:rPr lang="en-IN" b="0" i="0" dirty="0">
                <a:solidFill>
                  <a:srgbClr val="FF0000"/>
                </a:solidFill>
                <a:effectLst/>
                <a:latin typeface="Consolas" panose="020B0609020204030204" pitchFamily="49" charset="0"/>
              </a:rPr>
              <a:t> list</a:t>
            </a:r>
            <a:r>
              <a:rPr lang="en-IN" b="0" i="0" dirty="0">
                <a:solidFill>
                  <a:srgbClr val="0000CD"/>
                </a:solidFill>
                <a:effectLst/>
                <a:latin typeface="Consolas" panose="020B0609020204030204" pitchFamily="49" charset="0"/>
              </a:rPr>
              <a:t>="browsers"&gt;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err="1">
                <a:solidFill>
                  <a:srgbClr val="A52A2A"/>
                </a:solidFill>
                <a:effectLst/>
                <a:latin typeface="Consolas" panose="020B0609020204030204" pitchFamily="49" charset="0"/>
              </a:rPr>
              <a:t>datalist</a:t>
            </a:r>
            <a:r>
              <a:rPr lang="en-IN" b="0" i="0" dirty="0">
                <a:solidFill>
                  <a:srgbClr val="FF0000"/>
                </a:solidFill>
                <a:effectLst/>
                <a:latin typeface="Consolas" panose="020B0609020204030204" pitchFamily="49" charset="0"/>
              </a:rPr>
              <a:t> id</a:t>
            </a:r>
            <a:r>
              <a:rPr lang="en-IN" b="0" i="0" dirty="0">
                <a:solidFill>
                  <a:srgbClr val="0000CD"/>
                </a:solidFill>
                <a:effectLst/>
                <a:latin typeface="Consolas" panose="020B0609020204030204" pitchFamily="49" charset="0"/>
              </a:rPr>
              <a:t>="browsers"&gt;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option</a:t>
            </a:r>
            <a:r>
              <a:rPr lang="en-IN" b="0" i="0" dirty="0">
                <a:solidFill>
                  <a:srgbClr val="FF0000"/>
                </a:solidFill>
                <a:effectLst/>
                <a:latin typeface="Consolas" panose="020B0609020204030204" pitchFamily="49" charset="0"/>
              </a:rPr>
              <a:t> value</a:t>
            </a:r>
            <a:r>
              <a:rPr lang="en-IN" b="0" i="0" dirty="0">
                <a:solidFill>
                  <a:srgbClr val="0000CD"/>
                </a:solidFill>
                <a:effectLst/>
                <a:latin typeface="Consolas" panose="020B0609020204030204" pitchFamily="49" charset="0"/>
              </a:rPr>
              <a:t>="Internet Explorer"&gt;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option</a:t>
            </a:r>
            <a:r>
              <a:rPr lang="en-IN" b="0" i="0" dirty="0">
                <a:solidFill>
                  <a:srgbClr val="FF0000"/>
                </a:solidFill>
                <a:effectLst/>
                <a:latin typeface="Consolas" panose="020B0609020204030204" pitchFamily="49" charset="0"/>
              </a:rPr>
              <a:t> value</a:t>
            </a:r>
            <a:r>
              <a:rPr lang="en-IN" b="0" i="0" dirty="0">
                <a:solidFill>
                  <a:srgbClr val="0000CD"/>
                </a:solidFill>
                <a:effectLst/>
                <a:latin typeface="Consolas" panose="020B0609020204030204" pitchFamily="49" charset="0"/>
              </a:rPr>
              <a:t>="Firefox"&gt;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option</a:t>
            </a:r>
            <a:r>
              <a:rPr lang="en-IN" b="0" i="0" dirty="0">
                <a:solidFill>
                  <a:srgbClr val="FF0000"/>
                </a:solidFill>
                <a:effectLst/>
                <a:latin typeface="Consolas" panose="020B0609020204030204" pitchFamily="49" charset="0"/>
              </a:rPr>
              <a:t> value</a:t>
            </a:r>
            <a:r>
              <a:rPr lang="en-IN" b="0" i="0" dirty="0">
                <a:solidFill>
                  <a:srgbClr val="0000CD"/>
                </a:solidFill>
                <a:effectLst/>
                <a:latin typeface="Consolas" panose="020B0609020204030204" pitchFamily="49" charset="0"/>
              </a:rPr>
              <a:t>="Chrome"&gt;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option</a:t>
            </a:r>
            <a:r>
              <a:rPr lang="en-IN" b="0" i="0" dirty="0">
                <a:solidFill>
                  <a:srgbClr val="FF0000"/>
                </a:solidFill>
                <a:effectLst/>
                <a:latin typeface="Consolas" panose="020B0609020204030204" pitchFamily="49" charset="0"/>
              </a:rPr>
              <a:t> value</a:t>
            </a:r>
            <a:r>
              <a:rPr lang="en-IN" b="0" i="0" dirty="0">
                <a:solidFill>
                  <a:srgbClr val="0000CD"/>
                </a:solidFill>
                <a:effectLst/>
                <a:latin typeface="Consolas" panose="020B0609020204030204" pitchFamily="49" charset="0"/>
              </a:rPr>
              <a:t>="Opera"&gt;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option</a:t>
            </a:r>
            <a:r>
              <a:rPr lang="en-IN" b="0" i="0" dirty="0">
                <a:solidFill>
                  <a:srgbClr val="FF0000"/>
                </a:solidFill>
                <a:effectLst/>
                <a:latin typeface="Consolas" panose="020B0609020204030204" pitchFamily="49" charset="0"/>
              </a:rPr>
              <a:t> value</a:t>
            </a:r>
            <a:r>
              <a:rPr lang="en-IN" b="0" i="0" dirty="0">
                <a:solidFill>
                  <a:srgbClr val="0000CD"/>
                </a:solidFill>
                <a:effectLst/>
                <a:latin typeface="Consolas" panose="020B0609020204030204" pitchFamily="49" charset="0"/>
              </a:rPr>
              <a:t>="Safari"&gt;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t>
            </a:r>
            <a:r>
              <a:rPr lang="en-IN" b="0" i="0" dirty="0" err="1">
                <a:solidFill>
                  <a:srgbClr val="A52A2A"/>
                </a:solidFill>
                <a:effectLst/>
                <a:latin typeface="Consolas" panose="020B0609020204030204" pitchFamily="49" charset="0"/>
              </a:rPr>
              <a:t>datalist</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/form</a:t>
            </a:r>
            <a:r>
              <a:rPr lang="en-IN" b="0" i="0" dirty="0">
                <a:solidFill>
                  <a:srgbClr val="0000CD"/>
                </a:solidFill>
                <a:effectLst/>
                <a:latin typeface="Consolas" panose="020B0609020204030204" pitchFamily="49" charset="0"/>
              </a:rPr>
              <a:t>&gt;</a:t>
            </a:r>
            <a:endParaRPr lang="en-IN"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000000"/>
                </a:solidFill>
                <a:effectLst/>
                <a:latin typeface="Segoe UI" panose="020B0502040204020203" pitchFamily="34" charset="0"/>
              </a:rPr>
              <a:t>HTML Multimedia</a:t>
            </a:r>
            <a:endParaRPr lang="en-IN" dirty="0"/>
          </a:p>
        </p:txBody>
      </p:sp>
      <p:sp>
        <p:nvSpPr>
          <p:cNvPr id="3" name="Content Placeholder 2"/>
          <p:cNvSpPr>
            <a:spLocks noGrp="1"/>
          </p:cNvSpPr>
          <p:nvPr>
            <p:ph idx="1"/>
          </p:nvPr>
        </p:nvSpPr>
        <p:spPr/>
        <p:txBody>
          <a:bodyPr/>
          <a:lstStyle/>
          <a:p>
            <a:r>
              <a:rPr lang="en-IN" b="0" i="0" dirty="0">
                <a:solidFill>
                  <a:srgbClr val="000000"/>
                </a:solidFill>
                <a:effectLst/>
                <a:latin typeface="Segoe UI" panose="020B0502040204020203" pitchFamily="34" charset="0"/>
              </a:rPr>
              <a:t>The HTML &lt;video&gt; Element</a:t>
            </a:r>
            <a:endParaRPr lang="en-IN" b="0" i="0" dirty="0">
              <a:solidFill>
                <a:srgbClr val="000000"/>
              </a:solidFill>
              <a:effectLst/>
              <a:latin typeface="Segoe UI" panose="020B0502040204020203" pitchFamily="34" charset="0"/>
            </a:endParaRPr>
          </a:p>
          <a:p>
            <a:endParaRPr lang="en-IN" dirty="0">
              <a:solidFill>
                <a:srgbClr val="000000"/>
              </a:solidFill>
              <a:latin typeface="Segoe UI" panose="020B0502040204020203" pitchFamily="34" charset="0"/>
            </a:endParaRPr>
          </a:p>
          <a:p>
            <a:endParaRPr lang="en-IN" b="0" i="0" dirty="0">
              <a:solidFill>
                <a:srgbClr val="000000"/>
              </a:solidFill>
              <a:effectLst/>
              <a:latin typeface="Segoe UI" panose="020B0502040204020203" pitchFamily="34" charset="0"/>
            </a:endParaRPr>
          </a:p>
          <a:p>
            <a:endParaRPr lang="en-IN" dirty="0">
              <a:solidFill>
                <a:srgbClr val="000000"/>
              </a:solidFill>
              <a:latin typeface="Segoe UI" panose="020B0502040204020203" pitchFamily="34" charset="0"/>
            </a:endParaRPr>
          </a:p>
          <a:p>
            <a:r>
              <a:rPr lang="en-IN" b="0" i="0" dirty="0">
                <a:solidFill>
                  <a:srgbClr val="000000"/>
                </a:solidFill>
                <a:effectLst/>
                <a:latin typeface="Segoe UI" panose="020B0502040204020203" pitchFamily="34" charset="0"/>
              </a:rPr>
              <a:t>The HTML &lt;audio&gt; Element</a:t>
            </a:r>
            <a:endParaRPr lang="en-IN" b="0" i="0" dirty="0">
              <a:solidFill>
                <a:srgbClr val="000000"/>
              </a:solidFill>
              <a:effectLst/>
              <a:latin typeface="Segoe UI" panose="020B0502040204020203" pitchFamily="34" charset="0"/>
            </a:endParaRPr>
          </a:p>
          <a:p>
            <a:endParaRPr lang="en-IN" b="0" i="0" dirty="0">
              <a:solidFill>
                <a:srgbClr val="000000"/>
              </a:solidFill>
              <a:effectLst/>
              <a:latin typeface="Segoe UI" panose="020B0502040204020203" pitchFamily="34" charset="0"/>
            </a:endParaRPr>
          </a:p>
          <a:p>
            <a:endParaRPr lang="en-IN" dirty="0"/>
          </a:p>
        </p:txBody>
      </p:sp>
      <p:sp>
        <p:nvSpPr>
          <p:cNvPr id="5" name="TextBox 4"/>
          <p:cNvSpPr txBox="1"/>
          <p:nvPr/>
        </p:nvSpPr>
        <p:spPr>
          <a:xfrm>
            <a:off x="1461782" y="2340095"/>
            <a:ext cx="5987642" cy="1477328"/>
          </a:xfrm>
          <a:prstGeom prst="rect">
            <a:avLst/>
          </a:prstGeom>
          <a:noFill/>
          <a:ln>
            <a:solidFill>
              <a:schemeClr val="accent1"/>
            </a:solidFill>
          </a:ln>
        </p:spPr>
        <p:txBody>
          <a:bodyPr wrap="square">
            <a:spAutoFit/>
          </a:bodyPr>
          <a:lstStyle/>
          <a:p>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video</a:t>
            </a:r>
            <a:r>
              <a:rPr lang="en-IN" b="0" i="0" dirty="0">
                <a:solidFill>
                  <a:srgbClr val="FF0000"/>
                </a:solidFill>
                <a:effectLst/>
                <a:latin typeface="Consolas" panose="020B0609020204030204" pitchFamily="49" charset="0"/>
              </a:rPr>
              <a:t> width</a:t>
            </a:r>
            <a:r>
              <a:rPr lang="en-IN" b="0" i="0" dirty="0">
                <a:solidFill>
                  <a:srgbClr val="0000CD"/>
                </a:solidFill>
                <a:effectLst/>
                <a:latin typeface="Consolas" panose="020B0609020204030204" pitchFamily="49" charset="0"/>
              </a:rPr>
              <a:t>="320"</a:t>
            </a:r>
            <a:r>
              <a:rPr lang="en-IN" b="0" i="0" dirty="0">
                <a:solidFill>
                  <a:srgbClr val="FF0000"/>
                </a:solidFill>
                <a:effectLst/>
                <a:latin typeface="Consolas" panose="020B0609020204030204" pitchFamily="49" charset="0"/>
              </a:rPr>
              <a:t> height</a:t>
            </a:r>
            <a:r>
              <a:rPr lang="en-IN" b="0" i="0" dirty="0">
                <a:solidFill>
                  <a:srgbClr val="0000CD"/>
                </a:solidFill>
                <a:effectLst/>
                <a:latin typeface="Consolas" panose="020B0609020204030204" pitchFamily="49" charset="0"/>
              </a:rPr>
              <a:t>="240"</a:t>
            </a:r>
            <a:r>
              <a:rPr lang="en-IN" b="0" i="0" dirty="0">
                <a:solidFill>
                  <a:srgbClr val="FF0000"/>
                </a:solidFill>
                <a:effectLst/>
                <a:latin typeface="Consolas" panose="020B0609020204030204" pitchFamily="49" charset="0"/>
              </a:rPr>
              <a:t> controls</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source</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src</a:t>
            </a:r>
            <a:r>
              <a:rPr lang="en-IN" b="0" i="0" dirty="0">
                <a:solidFill>
                  <a:srgbClr val="0000CD"/>
                </a:solidFill>
                <a:effectLst/>
                <a:latin typeface="Consolas" panose="020B0609020204030204" pitchFamily="49" charset="0"/>
              </a:rPr>
              <a:t>="movie.mp4"</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="video/mp4"&gt;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source</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src</a:t>
            </a:r>
            <a:r>
              <a:rPr lang="en-IN" b="0" i="0" dirty="0">
                <a:solidFill>
                  <a:srgbClr val="0000CD"/>
                </a:solidFill>
                <a:effectLst/>
                <a:latin typeface="Consolas" panose="020B0609020204030204" pitchFamily="49" charset="0"/>
              </a:rPr>
              <a:t>="movie.ogg"</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="video/</a:t>
            </a:r>
            <a:r>
              <a:rPr lang="en-IN" b="0" i="0" dirty="0" err="1">
                <a:solidFill>
                  <a:srgbClr val="0000CD"/>
                </a:solidFill>
                <a:effectLst/>
                <a:latin typeface="Consolas" panose="020B0609020204030204" pitchFamily="49" charset="0"/>
              </a:rPr>
              <a:t>ogg</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Your browser does not support the video tag.</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/video</a:t>
            </a:r>
            <a:r>
              <a:rPr lang="en-IN" b="0" i="0" dirty="0">
                <a:solidFill>
                  <a:srgbClr val="0000CD"/>
                </a:solidFill>
                <a:effectLst/>
                <a:latin typeface="Consolas" panose="020B0609020204030204" pitchFamily="49" charset="0"/>
              </a:rPr>
              <a:t>&gt;</a:t>
            </a:r>
            <a:endParaRPr lang="en-IN" dirty="0"/>
          </a:p>
        </p:txBody>
      </p:sp>
      <p:sp>
        <p:nvSpPr>
          <p:cNvPr id="9" name="TextBox 8"/>
          <p:cNvSpPr txBox="1"/>
          <p:nvPr/>
        </p:nvSpPr>
        <p:spPr>
          <a:xfrm>
            <a:off x="1461782" y="4557574"/>
            <a:ext cx="8613396" cy="1477328"/>
          </a:xfrm>
          <a:prstGeom prst="rect">
            <a:avLst/>
          </a:prstGeom>
          <a:noFill/>
          <a:ln>
            <a:solidFill>
              <a:schemeClr val="accent1"/>
            </a:solidFill>
          </a:ln>
        </p:spPr>
        <p:txBody>
          <a:bodyPr wrap="square">
            <a:spAutoFit/>
          </a:bodyPr>
          <a:lstStyle/>
          <a:p>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audio</a:t>
            </a:r>
            <a:r>
              <a:rPr lang="en-IN" b="0" i="0" dirty="0">
                <a:solidFill>
                  <a:srgbClr val="FF0000"/>
                </a:solidFill>
                <a:effectLst/>
                <a:latin typeface="Consolas" panose="020B0609020204030204" pitchFamily="49" charset="0"/>
              </a:rPr>
              <a:t> controls</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source</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src</a:t>
            </a:r>
            <a:r>
              <a:rPr lang="en-IN" b="0" i="0" dirty="0">
                <a:solidFill>
                  <a:srgbClr val="0000CD"/>
                </a:solidFill>
                <a:effectLst/>
                <a:latin typeface="Consolas" panose="020B0609020204030204" pitchFamily="49" charset="0"/>
              </a:rPr>
              <a:t>="horse.ogg"</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="audio/</a:t>
            </a:r>
            <a:r>
              <a:rPr lang="en-IN" b="0" i="0" dirty="0" err="1">
                <a:solidFill>
                  <a:srgbClr val="0000CD"/>
                </a:solidFill>
                <a:effectLst/>
                <a:latin typeface="Consolas" panose="020B0609020204030204" pitchFamily="49" charset="0"/>
              </a:rPr>
              <a:t>ogg</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source</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src</a:t>
            </a:r>
            <a:r>
              <a:rPr lang="en-IN" b="0" i="0" dirty="0">
                <a:solidFill>
                  <a:srgbClr val="0000CD"/>
                </a:solidFill>
                <a:effectLst/>
                <a:latin typeface="Consolas" panose="020B0609020204030204" pitchFamily="49" charset="0"/>
              </a:rPr>
              <a:t>="horse.mp3"</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="audio/mpeg"&gt;</a:t>
            </a:r>
            <a:br>
              <a:rPr lang="en-IN" dirty="0"/>
            </a:br>
            <a:r>
              <a:rPr lang="en-IN" b="0" i="0" dirty="0">
                <a:solidFill>
                  <a:srgbClr val="000000"/>
                </a:solidFill>
                <a:effectLst/>
                <a:latin typeface="Consolas" panose="020B0609020204030204" pitchFamily="49" charset="0"/>
              </a:rPr>
              <a:t>Your browser does not support the audio element.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/audio</a:t>
            </a:r>
            <a:r>
              <a:rPr lang="en-IN" b="0" i="0" dirty="0">
                <a:solidFill>
                  <a:srgbClr val="0000CD"/>
                </a:solidFill>
                <a:effectLst/>
                <a:latin typeface="Consolas" panose="020B0609020204030204" pitchFamily="49" charset="0"/>
              </a:rPr>
              <a:t>&gt;</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000000"/>
                </a:solidFill>
                <a:effectLst/>
                <a:latin typeface="Segoe UI" panose="020B0502040204020203" pitchFamily="34" charset="0"/>
              </a:rPr>
              <a:t>HTML History</a:t>
            </a:r>
            <a:endParaRPr lang="en-IN" dirty="0"/>
          </a:p>
        </p:txBody>
      </p:sp>
      <p:graphicFrame>
        <p:nvGraphicFramePr>
          <p:cNvPr id="4" name="Content Placeholder 3"/>
          <p:cNvGraphicFramePr>
            <a:graphicFrameLocks noGrp="1"/>
          </p:cNvGraphicFramePr>
          <p:nvPr>
            <p:ph idx="1"/>
          </p:nvPr>
        </p:nvGraphicFramePr>
        <p:xfrm>
          <a:off x="838200" y="1825625"/>
          <a:ext cx="8323555" cy="2560320"/>
        </p:xfrm>
        <a:graphic>
          <a:graphicData uri="http://schemas.openxmlformats.org/drawingml/2006/table">
            <a:tbl>
              <a:tblPr firstRow="1" bandRow="1">
                <a:tableStyleId>{5C22544A-7EE6-4342-B048-85BDC9FD1C3A}</a:tableStyleId>
              </a:tblPr>
              <a:tblGrid>
                <a:gridCol w="1339241"/>
                <a:gridCol w="6984314"/>
              </a:tblGrid>
              <a:tr h="356768">
                <a:tc>
                  <a:txBody>
                    <a:bodyPr/>
                    <a:lstStyle/>
                    <a:p>
                      <a:pPr algn="l" fontAlgn="t"/>
                      <a:r>
                        <a:rPr lang="en-IN" dirty="0">
                          <a:effectLst/>
                        </a:rPr>
                        <a:t>Year</a:t>
                      </a:r>
                      <a:endParaRPr lang="en-IN" dirty="0">
                        <a:effectLst/>
                      </a:endParaRPr>
                    </a:p>
                  </a:txBody>
                  <a:tcPr marL="152400" marR="76200" marT="76200" marB="76200"/>
                </a:tc>
                <a:tc>
                  <a:txBody>
                    <a:bodyPr/>
                    <a:lstStyle/>
                    <a:p>
                      <a:pPr algn="l" fontAlgn="t"/>
                      <a:r>
                        <a:rPr lang="en-IN" dirty="0">
                          <a:effectLst/>
                        </a:rPr>
                        <a:t>Version</a:t>
                      </a:r>
                      <a:endParaRPr lang="en-IN" dirty="0">
                        <a:effectLst/>
                      </a:endParaRPr>
                    </a:p>
                  </a:txBody>
                  <a:tcPr marL="76200" marR="76200" marT="76200" marB="76200"/>
                </a:tc>
              </a:tr>
              <a:tr h="356768">
                <a:tc>
                  <a:txBody>
                    <a:bodyPr/>
                    <a:lstStyle/>
                    <a:p>
                      <a:pPr marL="0" marR="0" lvl="0" indent="0" algn="l" defTabSz="914400" rtl="0" eaLnBrk="1" fontAlgn="t" latinLnBrk="0" hangingPunct="1">
                        <a:lnSpc>
                          <a:spcPct val="100000"/>
                        </a:lnSpc>
                        <a:spcBef>
                          <a:spcPts val="0"/>
                        </a:spcBef>
                        <a:spcAft>
                          <a:spcPts val="0"/>
                        </a:spcAft>
                        <a:buClrTx/>
                        <a:buSzTx/>
                        <a:buFontTx/>
                        <a:buNone/>
                        <a:defRPr/>
                      </a:pPr>
                      <a:r>
                        <a:rPr lang="en-IN" dirty="0">
                          <a:effectLst/>
                        </a:rPr>
                        <a:t>2012</a:t>
                      </a:r>
                      <a:endParaRPr lang="en-IN" dirty="0">
                        <a:effectLst/>
                      </a:endParaRPr>
                    </a:p>
                  </a:txBody>
                  <a:tcPr marL="152400" marR="76200" marT="76200" marB="76200"/>
                </a:tc>
                <a:tc>
                  <a:txBody>
                    <a:bodyPr/>
                    <a:lstStyle/>
                    <a:p>
                      <a:pPr marL="0" marR="0" lvl="0" indent="0" algn="l" defTabSz="914400" rtl="0" eaLnBrk="1" fontAlgn="t" latinLnBrk="0" hangingPunct="1">
                        <a:lnSpc>
                          <a:spcPct val="100000"/>
                        </a:lnSpc>
                        <a:spcBef>
                          <a:spcPts val="0"/>
                        </a:spcBef>
                        <a:spcAft>
                          <a:spcPts val="0"/>
                        </a:spcAft>
                        <a:buClrTx/>
                        <a:buSzTx/>
                        <a:buFontTx/>
                        <a:buNone/>
                        <a:defRPr/>
                      </a:pPr>
                      <a:r>
                        <a:rPr lang="en-IN" dirty="0">
                          <a:effectLst/>
                          <a:hlinkClick r:id="rId1"/>
                        </a:rPr>
                        <a:t>WHATWG HTML5 Living Standard</a:t>
                      </a:r>
                      <a:endParaRPr lang="en-IN" dirty="0">
                        <a:effectLst/>
                      </a:endParaRPr>
                    </a:p>
                  </a:txBody>
                  <a:tcPr marL="76200" marR="76200" marT="76200" marB="76200"/>
                </a:tc>
              </a:tr>
              <a:tr h="356768">
                <a:tc>
                  <a:txBody>
                    <a:bodyPr/>
                    <a:lstStyle/>
                    <a:p>
                      <a:pPr algn="l" fontAlgn="t"/>
                      <a:r>
                        <a:rPr lang="en-IN" dirty="0">
                          <a:effectLst/>
                        </a:rPr>
                        <a:t>2014</a:t>
                      </a:r>
                      <a:endParaRPr lang="en-IN" dirty="0">
                        <a:effectLst/>
                      </a:endParaRPr>
                    </a:p>
                  </a:txBody>
                  <a:tcPr marL="152400" marR="76200" marT="76200" marB="76200"/>
                </a:tc>
                <a:tc>
                  <a:txBody>
                    <a:bodyPr/>
                    <a:lstStyle/>
                    <a:p>
                      <a:pPr algn="l" fontAlgn="t"/>
                      <a:r>
                        <a:rPr lang="en-IN" dirty="0">
                          <a:effectLst/>
                          <a:hlinkClick r:id="rId2"/>
                        </a:rPr>
                        <a:t>W3C Recommendation: HTML5</a:t>
                      </a:r>
                      <a:endParaRPr lang="en-IN" dirty="0">
                        <a:effectLst/>
                      </a:endParaRPr>
                    </a:p>
                  </a:txBody>
                  <a:tcPr marL="76200" marR="76200" marT="76200" marB="76200"/>
                </a:tc>
              </a:tr>
              <a:tr h="356768">
                <a:tc>
                  <a:txBody>
                    <a:bodyPr/>
                    <a:lstStyle/>
                    <a:p>
                      <a:pPr algn="l" fontAlgn="t"/>
                      <a:r>
                        <a:rPr lang="en-IN" dirty="0">
                          <a:effectLst/>
                        </a:rPr>
                        <a:t>2016</a:t>
                      </a:r>
                      <a:endParaRPr lang="en-IN" dirty="0">
                        <a:effectLst/>
                      </a:endParaRPr>
                    </a:p>
                  </a:txBody>
                  <a:tcPr marL="152400" marR="76200" marT="76200" marB="76200"/>
                </a:tc>
                <a:tc>
                  <a:txBody>
                    <a:bodyPr/>
                    <a:lstStyle/>
                    <a:p>
                      <a:pPr algn="l" fontAlgn="t"/>
                      <a:r>
                        <a:rPr lang="en-IN">
                          <a:effectLst/>
                        </a:rPr>
                        <a:t>W3C Candidate Recommendation: HTML 5.1</a:t>
                      </a:r>
                      <a:endParaRPr lang="en-IN">
                        <a:effectLst/>
                      </a:endParaRPr>
                    </a:p>
                  </a:txBody>
                  <a:tcPr marL="76200" marR="76200" marT="76200" marB="76200"/>
                </a:tc>
              </a:tr>
              <a:tr h="356768">
                <a:tc>
                  <a:txBody>
                    <a:bodyPr/>
                    <a:lstStyle/>
                    <a:p>
                      <a:pPr algn="l" fontAlgn="t"/>
                      <a:r>
                        <a:rPr lang="en-IN" dirty="0">
                          <a:effectLst/>
                        </a:rPr>
                        <a:t>2017</a:t>
                      </a:r>
                      <a:endParaRPr lang="en-IN" dirty="0">
                        <a:effectLst/>
                      </a:endParaRPr>
                    </a:p>
                  </a:txBody>
                  <a:tcPr marL="152400" marR="76200" marT="76200" marB="76200"/>
                </a:tc>
                <a:tc>
                  <a:txBody>
                    <a:bodyPr/>
                    <a:lstStyle/>
                    <a:p>
                      <a:pPr algn="l" fontAlgn="t"/>
                      <a:r>
                        <a:rPr lang="en-IN" dirty="0">
                          <a:effectLst/>
                          <a:hlinkClick r:id="rId3"/>
                        </a:rPr>
                        <a:t>W3C Recommendation: HTML5.1 2nd Edition</a:t>
                      </a:r>
                      <a:endParaRPr lang="en-IN" dirty="0">
                        <a:effectLst/>
                      </a:endParaRPr>
                    </a:p>
                  </a:txBody>
                  <a:tcPr marL="76200" marR="76200" marT="76200" marB="76200"/>
                </a:tc>
              </a:tr>
              <a:tr h="356768">
                <a:tc>
                  <a:txBody>
                    <a:bodyPr/>
                    <a:lstStyle/>
                    <a:p>
                      <a:pPr algn="l" fontAlgn="t"/>
                      <a:r>
                        <a:rPr lang="en-IN">
                          <a:effectLst/>
                        </a:rPr>
                        <a:t>2017</a:t>
                      </a:r>
                      <a:endParaRPr lang="en-IN">
                        <a:effectLst/>
                      </a:endParaRPr>
                    </a:p>
                  </a:txBody>
                  <a:tcPr marL="152400" marR="76200" marT="76200" marB="76200"/>
                </a:tc>
                <a:tc>
                  <a:txBody>
                    <a:bodyPr/>
                    <a:lstStyle/>
                    <a:p>
                      <a:pPr algn="l" fontAlgn="t"/>
                      <a:r>
                        <a:rPr lang="en-IN" dirty="0">
                          <a:effectLst/>
                          <a:hlinkClick r:id="rId4"/>
                        </a:rPr>
                        <a:t>W3C Recommendation: HTML5.2</a:t>
                      </a:r>
                      <a:endParaRPr lang="en-IN" dirty="0">
                        <a:effectLst/>
                      </a:endParaRPr>
                    </a:p>
                  </a:txBody>
                  <a:tcPr marL="76200" marR="76200" marT="76200" marB="76200"/>
                </a:tc>
              </a:tr>
            </a:tbl>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000000"/>
                </a:solidFill>
                <a:effectLst/>
                <a:latin typeface="Segoe UI" panose="020B0502040204020203" pitchFamily="34" charset="0"/>
              </a:rPr>
              <a:t>HTML Multimedia</a:t>
            </a:r>
            <a:endParaRPr lang="en-IN" dirty="0"/>
          </a:p>
        </p:txBody>
      </p:sp>
      <p:sp>
        <p:nvSpPr>
          <p:cNvPr id="3" name="Content Placeholder 2"/>
          <p:cNvSpPr>
            <a:spLocks noGrp="1"/>
          </p:cNvSpPr>
          <p:nvPr>
            <p:ph idx="1"/>
          </p:nvPr>
        </p:nvSpPr>
        <p:spPr/>
        <p:txBody>
          <a:bodyPr/>
          <a:lstStyle/>
          <a:p>
            <a:r>
              <a:rPr lang="en-US" b="0" i="0" dirty="0">
                <a:solidFill>
                  <a:srgbClr val="000000"/>
                </a:solidFill>
                <a:effectLst/>
                <a:latin typeface="Segoe UI" panose="020B0502040204020203" pitchFamily="34" charset="0"/>
              </a:rPr>
              <a:t>Playing a YouTube Video in HTML</a:t>
            </a:r>
            <a:endParaRPr lang="en-US" b="0" i="0" dirty="0">
              <a:solidFill>
                <a:srgbClr val="000000"/>
              </a:solidFill>
              <a:effectLst/>
              <a:latin typeface="Segoe UI" panose="020B0502040204020203" pitchFamily="34" charset="0"/>
            </a:endParaRPr>
          </a:p>
          <a:p>
            <a:endParaRPr lang="en-IN" dirty="0"/>
          </a:p>
        </p:txBody>
      </p:sp>
      <p:sp>
        <p:nvSpPr>
          <p:cNvPr id="5" name="TextBox 4"/>
          <p:cNvSpPr txBox="1"/>
          <p:nvPr/>
        </p:nvSpPr>
        <p:spPr>
          <a:xfrm>
            <a:off x="1503726" y="2445039"/>
            <a:ext cx="9452295" cy="923330"/>
          </a:xfrm>
          <a:prstGeom prst="rect">
            <a:avLst/>
          </a:prstGeom>
          <a:noFill/>
          <a:ln>
            <a:solidFill>
              <a:schemeClr val="accent1"/>
            </a:solidFill>
          </a:ln>
        </p:spPr>
        <p:txBody>
          <a:bodyPr wrap="square">
            <a:spAutoFit/>
          </a:bodyPr>
          <a:lstStyle/>
          <a:p>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iframe</a:t>
            </a:r>
            <a:r>
              <a:rPr lang="en-IN" b="0" i="0" dirty="0">
                <a:solidFill>
                  <a:srgbClr val="FF0000"/>
                </a:solidFill>
                <a:effectLst/>
                <a:latin typeface="Consolas" panose="020B0609020204030204" pitchFamily="49" charset="0"/>
              </a:rPr>
              <a:t> width</a:t>
            </a:r>
            <a:r>
              <a:rPr lang="en-IN" b="0" i="0" dirty="0">
                <a:solidFill>
                  <a:srgbClr val="0000CD"/>
                </a:solidFill>
                <a:effectLst/>
                <a:latin typeface="Consolas" panose="020B0609020204030204" pitchFamily="49" charset="0"/>
              </a:rPr>
              <a:t>="420"</a:t>
            </a:r>
            <a:r>
              <a:rPr lang="en-IN" b="0" i="0" dirty="0">
                <a:solidFill>
                  <a:srgbClr val="FF0000"/>
                </a:solidFill>
                <a:effectLst/>
                <a:latin typeface="Consolas" panose="020B0609020204030204" pitchFamily="49" charset="0"/>
              </a:rPr>
              <a:t> height</a:t>
            </a:r>
            <a:r>
              <a:rPr lang="en-IN" b="0" i="0" dirty="0">
                <a:solidFill>
                  <a:srgbClr val="0000CD"/>
                </a:solidFill>
                <a:effectLst/>
                <a:latin typeface="Consolas" panose="020B0609020204030204" pitchFamily="49" charset="0"/>
              </a:rPr>
              <a:t>="315"</a:t>
            </a:r>
            <a:br>
              <a:rPr lang="en-IN" b="0" i="0" dirty="0">
                <a:solidFill>
                  <a:srgbClr val="FF0000"/>
                </a:solidFill>
                <a:effectLst/>
                <a:latin typeface="Consolas" panose="020B0609020204030204" pitchFamily="49" charset="0"/>
              </a:rPr>
            </a:br>
            <a:r>
              <a:rPr lang="en-IN" b="0" i="0" dirty="0" err="1">
                <a:solidFill>
                  <a:srgbClr val="FF0000"/>
                </a:solidFill>
                <a:effectLst/>
                <a:latin typeface="Consolas" panose="020B0609020204030204" pitchFamily="49" charset="0"/>
              </a:rPr>
              <a:t>src</a:t>
            </a:r>
            <a:r>
              <a:rPr lang="en-IN" b="0" i="0" dirty="0">
                <a:solidFill>
                  <a:srgbClr val="0000CD"/>
                </a:solidFill>
                <a:effectLst/>
                <a:latin typeface="Consolas" panose="020B0609020204030204" pitchFamily="49" charset="0"/>
              </a:rPr>
              <a:t>="https://www.youtube.com/embed/tgbNymZ7vqY?autoplay=1&amp;mute=1"&gt;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/iframe</a:t>
            </a:r>
            <a:r>
              <a:rPr lang="en-IN" b="0" i="0" dirty="0">
                <a:solidFill>
                  <a:srgbClr val="0000CD"/>
                </a:solidFill>
                <a:effectLst/>
                <a:latin typeface="Consolas" panose="020B0609020204030204" pitchFamily="49" charset="0"/>
              </a:rPr>
              <a:t>&gt;</a:t>
            </a:r>
            <a:endParaRPr lang="en-IN"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HTML basics exercises</a:t>
            </a:r>
            <a:endParaRPr lang="en-IN" b="1" dirty="0"/>
          </a:p>
        </p:txBody>
      </p:sp>
      <p:sp>
        <p:nvSpPr>
          <p:cNvPr id="3" name="Content Placeholder 2"/>
          <p:cNvSpPr>
            <a:spLocks noGrp="1"/>
          </p:cNvSpPr>
          <p:nvPr>
            <p:ph idx="1"/>
          </p:nvPr>
        </p:nvSpPr>
        <p:spPr/>
        <p:txBody>
          <a:bodyPr>
            <a:normAutofit/>
          </a:bodyPr>
          <a:lstStyle/>
          <a:p>
            <a:r>
              <a:rPr lang="en-US" dirty="0"/>
              <a:t>Create a webpage that prints your name to the screen.  </a:t>
            </a:r>
            <a:endParaRPr lang="en-US" dirty="0"/>
          </a:p>
          <a:p>
            <a:r>
              <a:rPr lang="en-US" dirty="0"/>
              <a:t>Create a webpage that prints the numbers 1 - 10 to the screen.  </a:t>
            </a:r>
            <a:endParaRPr lang="en-US" dirty="0"/>
          </a:p>
          <a:p>
            <a:r>
              <a:rPr lang="en-US" dirty="0"/>
              <a:t>Create a webpage and set its title to "This is a webpage".  </a:t>
            </a:r>
            <a:endParaRPr lang="en-US" dirty="0"/>
          </a:p>
          <a:p>
            <a:r>
              <a:rPr lang="en-US" dirty="0"/>
              <a:t>Create a webpage that prints the message "When was this webpage created? Check page's title for the answer." to the screen, and set the title of the page to the current date. </a:t>
            </a:r>
            <a:endParaRPr lang="en-US" dirty="0"/>
          </a:p>
          <a:p>
            <a:r>
              <a:rPr lang="en-US" dirty="0"/>
              <a:t>Create a webpage that prints any text of your choosing to the screen, do not include a head section in the code.  </a:t>
            </a:r>
            <a:endParaRPr lang="en-US" dirty="0"/>
          </a:p>
          <a:p>
            <a:r>
              <a:rPr lang="en-US" dirty="0"/>
              <a:t>Repeat exercise #5, but this time include a head section in the code.  </a:t>
            </a:r>
            <a:endParaRPr lang="en-IN"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HTML text exercises</a:t>
            </a:r>
            <a:endParaRPr lang="en-IN" b="1" dirty="0"/>
          </a:p>
        </p:txBody>
      </p:sp>
      <p:sp>
        <p:nvSpPr>
          <p:cNvPr id="3" name="Content Placeholder 2"/>
          <p:cNvSpPr>
            <a:spLocks noGrp="1"/>
          </p:cNvSpPr>
          <p:nvPr>
            <p:ph idx="1"/>
          </p:nvPr>
        </p:nvSpPr>
        <p:spPr/>
        <p:txBody>
          <a:bodyPr>
            <a:normAutofit fontScale="92500" lnSpcReduction="10000"/>
          </a:bodyPr>
          <a:lstStyle/>
          <a:p>
            <a:r>
              <a:rPr lang="en-US" dirty="0"/>
              <a:t>Print your name in green. [See solution]</a:t>
            </a:r>
            <a:endParaRPr lang="en-US" dirty="0"/>
          </a:p>
          <a:p>
            <a:r>
              <a:rPr lang="en-US" dirty="0"/>
              <a:t>Print the numbers 1 - 10, each number being a different color. [See solution]</a:t>
            </a:r>
            <a:endParaRPr lang="en-US" dirty="0"/>
          </a:p>
          <a:p>
            <a:r>
              <a:rPr lang="en-US" dirty="0"/>
              <a:t>Prints your name in a Tahoma font. [See solution]</a:t>
            </a:r>
            <a:endParaRPr lang="en-US" dirty="0"/>
          </a:p>
          <a:p>
            <a:r>
              <a:rPr lang="en-US" dirty="0"/>
              <a:t>Print a paragraph with 4 - 5 sentences. Each sentence should be a different font. [See solution]</a:t>
            </a:r>
            <a:endParaRPr lang="en-US" dirty="0"/>
          </a:p>
          <a:p>
            <a:r>
              <a:rPr lang="en-US" dirty="0"/>
              <a:t>Print a paragraph that is a description of a book, include the title of the book as well as its author. Names and titles should be underlined, adjectives should be italicized and bolded.[See solution]</a:t>
            </a:r>
            <a:endParaRPr lang="en-US" dirty="0"/>
          </a:p>
          <a:p>
            <a:r>
              <a:rPr lang="en-US" dirty="0"/>
              <a:t>Print your name to the screen with every letter being a different heading size.[See solution]</a:t>
            </a:r>
            <a:endParaRPr lang="en-IN"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HTML text formatting exercises</a:t>
            </a:r>
            <a:endParaRPr lang="en-IN" b="1" dirty="0"/>
          </a:p>
        </p:txBody>
      </p:sp>
      <p:sp>
        <p:nvSpPr>
          <p:cNvPr id="3" name="Content Placeholder 2"/>
          <p:cNvSpPr>
            <a:spLocks noGrp="1"/>
          </p:cNvSpPr>
          <p:nvPr>
            <p:ph idx="1"/>
          </p:nvPr>
        </p:nvSpPr>
        <p:spPr/>
        <p:txBody>
          <a:bodyPr>
            <a:normAutofit fontScale="92500" lnSpcReduction="20000"/>
          </a:bodyPr>
          <a:lstStyle/>
          <a:p>
            <a:r>
              <a:rPr lang="en-US" dirty="0"/>
              <a:t>Print the squares of the numbers 1 - 20. Each number should be on a separate line, next to it the number 2 superscripted, an equal sign and the result. (Example: 102 = 100) [See solution]</a:t>
            </a:r>
            <a:endParaRPr lang="en-US" dirty="0"/>
          </a:p>
          <a:p>
            <a:r>
              <a:rPr lang="en-US" dirty="0"/>
              <a:t>Prints 10 names with a line break between each name. The list should be alphabetized, and to do this place a subscripted number next to each name based on where it will go in the alphabetized list. (Example: Alan1). Print first, the unalphabetized list with a subscript number next to each name, then the alphabetized list. Both lists should have an &lt;h1&gt; level heading.[See solution]</a:t>
            </a:r>
            <a:endParaRPr lang="en-US" dirty="0"/>
          </a:p>
          <a:p>
            <a:r>
              <a:rPr lang="en-US" dirty="0"/>
              <a:t>Print two paragraphs that are both indented using the &amp;</a:t>
            </a:r>
            <a:r>
              <a:rPr lang="en-US" dirty="0" err="1"/>
              <a:t>nbsp</a:t>
            </a:r>
            <a:r>
              <a:rPr lang="en-US" dirty="0"/>
              <a:t>; command.[See solution]</a:t>
            </a:r>
            <a:endParaRPr lang="en-US" dirty="0"/>
          </a:p>
          <a:p>
            <a:r>
              <a:rPr lang="en-US" dirty="0"/>
              <a:t>Print two lists with any information you want. One list should be an ordered list, the other list should be an unordered list. [See solution]</a:t>
            </a:r>
            <a:endParaRPr lang="en-IN"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HTML text formatting exercises</a:t>
            </a:r>
            <a:endParaRPr lang="en-IN" dirty="0"/>
          </a:p>
        </p:txBody>
      </p:sp>
      <p:sp>
        <p:nvSpPr>
          <p:cNvPr id="3" name="Content Placeholder 2"/>
          <p:cNvSpPr>
            <a:spLocks noGrp="1"/>
          </p:cNvSpPr>
          <p:nvPr>
            <p:ph idx="1"/>
          </p:nvPr>
        </p:nvSpPr>
        <p:spPr/>
        <p:txBody>
          <a:bodyPr>
            <a:normAutofit fontScale="77500" lnSpcReduction="20000"/>
          </a:bodyPr>
          <a:lstStyle/>
          <a:p>
            <a:r>
              <a:rPr lang="en-US" dirty="0"/>
              <a:t>Prints an h1 level heading followed by a horizontal line whose width is 100%. Below the horizontal line print a paragraph relating to the text in the heading. [See solution]</a:t>
            </a:r>
            <a:endParaRPr lang="en-US" dirty="0"/>
          </a:p>
          <a:p>
            <a:r>
              <a:rPr lang="en-US" dirty="0"/>
              <a:t>Print some preformatted text of your choosing. (hint: use the &lt;pre&gt; tag) [See solution]</a:t>
            </a:r>
            <a:endParaRPr lang="en-US" dirty="0"/>
          </a:p>
          <a:p>
            <a:r>
              <a:rPr lang="en-US" dirty="0"/>
              <a:t>Print a long quote and a short quote. Cite the author of each quote. [See solution]</a:t>
            </a:r>
            <a:endParaRPr lang="en-US" dirty="0"/>
          </a:p>
          <a:p>
            <a:r>
              <a:rPr lang="en-US" dirty="0"/>
              <a:t>Print some deleted and inserted text of your choosing. [See solution]</a:t>
            </a:r>
            <a:endParaRPr lang="en-US" dirty="0"/>
          </a:p>
          <a:p>
            <a:r>
              <a:rPr lang="en-US" dirty="0"/>
              <a:t>Print a definition list with 5 items. [See solution]</a:t>
            </a:r>
            <a:endParaRPr lang="en-US" dirty="0"/>
          </a:p>
          <a:p>
            <a:r>
              <a:rPr lang="en-US" dirty="0"/>
              <a:t>Print two addresses in the same format used on the front of envelopes (senders address in top left corner, receivers address in the center). [See solution]</a:t>
            </a:r>
            <a:endParaRPr lang="en-US" dirty="0"/>
          </a:p>
          <a:p>
            <a:r>
              <a:rPr lang="en-US" dirty="0"/>
              <a:t>Print ten acronyms and abbreviations of your choosing, each separated by two lines. Specify the data that the abbreviations and acronyms represent. [See solution]</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HTML link exercises</a:t>
            </a:r>
            <a:endParaRPr lang="en-IN" b="1" dirty="0"/>
          </a:p>
        </p:txBody>
      </p:sp>
      <p:sp>
        <p:nvSpPr>
          <p:cNvPr id="3" name="Content Placeholder 2"/>
          <p:cNvSpPr>
            <a:spLocks noGrp="1"/>
          </p:cNvSpPr>
          <p:nvPr>
            <p:ph idx="1"/>
          </p:nvPr>
        </p:nvSpPr>
        <p:spPr/>
        <p:txBody>
          <a:bodyPr>
            <a:normAutofit fontScale="92500" lnSpcReduction="10000"/>
          </a:bodyPr>
          <a:lstStyle/>
          <a:p>
            <a:r>
              <a:rPr lang="en-US" dirty="0"/>
              <a:t>Create some links to various search engines (google, yahoo, </a:t>
            </a:r>
            <a:r>
              <a:rPr lang="en-US" dirty="0" err="1"/>
              <a:t>altavista</a:t>
            </a:r>
            <a:r>
              <a:rPr lang="en-US" dirty="0"/>
              <a:t>, </a:t>
            </a:r>
            <a:r>
              <a:rPr lang="en-US" dirty="0" err="1"/>
              <a:t>lycos</a:t>
            </a:r>
            <a:r>
              <a:rPr lang="en-US" dirty="0"/>
              <a:t>, </a:t>
            </a:r>
            <a:r>
              <a:rPr lang="en-US" dirty="0" err="1"/>
              <a:t>etc</a:t>
            </a:r>
            <a:r>
              <a:rPr lang="en-US" dirty="0"/>
              <a:t>). [See solution]</a:t>
            </a:r>
            <a:endParaRPr lang="en-US" dirty="0"/>
          </a:p>
          <a:p>
            <a:r>
              <a:rPr lang="en-US" dirty="0"/>
              <a:t>Create links to five different pages on five different websites that should all open in a new window. [See solution]</a:t>
            </a:r>
            <a:endParaRPr lang="en-US" dirty="0"/>
          </a:p>
          <a:p>
            <a:r>
              <a:rPr lang="en-US" dirty="0"/>
              <a:t>Create a page with a link at the top of it that when clicked will jump all the way to the bottom of the page. [See solution]</a:t>
            </a:r>
            <a:endParaRPr lang="en-US" dirty="0"/>
          </a:p>
          <a:p>
            <a:r>
              <a:rPr lang="en-US" dirty="0"/>
              <a:t>Create a page with a link at the bottom of it that when clicked will jump all the way to the top of the page. [See solution]</a:t>
            </a:r>
            <a:endParaRPr lang="en-US" dirty="0"/>
          </a:p>
          <a:p>
            <a:r>
              <a:rPr lang="en-US" dirty="0"/>
              <a:t>Create a page with a link at the top of it that when clicked will jump all the way to the bottom of the page. At the bottom of the page there should be a link to jump back to the top of the page.</a:t>
            </a:r>
            <a:endParaRPr lang="en-IN"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HTML image exercises</a:t>
            </a:r>
            <a:endParaRPr lang="en-IN" b="1" dirty="0"/>
          </a:p>
        </p:txBody>
      </p:sp>
      <p:sp>
        <p:nvSpPr>
          <p:cNvPr id="3" name="Content Placeholder 2"/>
          <p:cNvSpPr>
            <a:spLocks noGrp="1"/>
          </p:cNvSpPr>
          <p:nvPr>
            <p:ph idx="1"/>
          </p:nvPr>
        </p:nvSpPr>
        <p:spPr/>
        <p:txBody>
          <a:bodyPr/>
          <a:lstStyle/>
          <a:p>
            <a:r>
              <a:rPr lang="en-US" dirty="0"/>
              <a:t>Display five different images. Skip two lines between each image. Each image should have a title. [See solution]</a:t>
            </a:r>
            <a:endParaRPr lang="en-US" dirty="0"/>
          </a:p>
          <a:p>
            <a:r>
              <a:rPr lang="en-US" dirty="0"/>
              <a:t>Display an image that has a border of size 2, a width of 200, and a height of 200. [See solution]</a:t>
            </a:r>
            <a:endParaRPr lang="en-US" dirty="0"/>
          </a:p>
          <a:p>
            <a:r>
              <a:rPr lang="en-US" dirty="0"/>
              <a:t>Display an image that when clicked will link to a search engine of your choice (should be opened in a new window). [See solution]</a:t>
            </a:r>
            <a:endParaRPr lang="en-US" dirty="0"/>
          </a:p>
          <a:p>
            <a:r>
              <a:rPr lang="en-US" dirty="0"/>
              <a:t>Display an image that when clicked will link to itself and will display the image in the browser by itself. [See solution]</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000000"/>
                </a:solidFill>
                <a:effectLst/>
                <a:latin typeface="Segoe UI" panose="020B0502040204020203" pitchFamily="34" charset="0"/>
              </a:rPr>
              <a:t>Write Some HTML Code</a:t>
            </a:r>
            <a:endParaRPr lang="en-IN" dirty="0"/>
          </a:p>
        </p:txBody>
      </p:sp>
      <p:sp>
        <p:nvSpPr>
          <p:cNvPr id="5" name="TextBox 4"/>
          <p:cNvSpPr txBox="1"/>
          <p:nvPr/>
        </p:nvSpPr>
        <p:spPr>
          <a:xfrm>
            <a:off x="838200" y="1925579"/>
            <a:ext cx="3614159" cy="2031325"/>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!DOCTYPE</a:t>
            </a:r>
            <a:r>
              <a:rPr lang="en-US" b="0" i="0" dirty="0">
                <a:solidFill>
                  <a:srgbClr val="FF0000"/>
                </a:solidFill>
                <a:effectLst/>
                <a:latin typeface="Consolas" panose="020B0609020204030204" pitchFamily="49" charset="0"/>
              </a:rPr>
              <a:t> html</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html</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body</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My First Heading</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My first paragraph.</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/body</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/html</a:t>
            </a:r>
            <a:r>
              <a:rPr lang="en-US" b="0" i="0" dirty="0">
                <a:solidFill>
                  <a:srgbClr val="0000CD"/>
                </a:solidFill>
                <a:effectLst/>
                <a:latin typeface="Consolas" panose="020B0609020204030204" pitchFamily="49" charset="0"/>
              </a:rPr>
              <a:t>&gt;</a:t>
            </a:r>
            <a:endParaRPr lang="en-IN" dirty="0"/>
          </a:p>
        </p:txBody>
      </p:sp>
      <p:sp>
        <p:nvSpPr>
          <p:cNvPr id="6" name="TextBox 5"/>
          <p:cNvSpPr txBox="1"/>
          <p:nvPr/>
        </p:nvSpPr>
        <p:spPr>
          <a:xfrm>
            <a:off x="4789957" y="1925579"/>
            <a:ext cx="6673622" cy="1569660"/>
          </a:xfrm>
          <a:prstGeom prst="rect">
            <a:avLst/>
          </a:prstGeom>
          <a:noFill/>
          <a:ln>
            <a:solidFill>
              <a:schemeClr val="accent1"/>
            </a:solidFill>
          </a:ln>
        </p:spPr>
        <p:txBody>
          <a:bodyPr wrap="none" rtlCol="0">
            <a:spAutoFit/>
          </a:bodyPr>
          <a:lstStyle/>
          <a:p>
            <a:pPr marL="285750" indent="-285750">
              <a:buFont typeface="Arial" panose="020B0604020202020204" pitchFamily="34" charset="0"/>
              <a:buChar char="•"/>
            </a:pPr>
            <a:r>
              <a:rPr lang="en-US" sz="1600" b="0" i="0" dirty="0">
                <a:solidFill>
                  <a:srgbClr val="000000"/>
                </a:solidFill>
                <a:effectLst/>
                <a:latin typeface="Verdana" panose="020B0604030504040204" pitchFamily="34" charset="0"/>
              </a:rPr>
              <a:t>Write the following HTML code into Notepad</a:t>
            </a:r>
            <a:endParaRPr lang="en-US" sz="1600" b="0" i="0" dirty="0">
              <a:solidFill>
                <a:srgbClr val="000000"/>
              </a:solidFill>
              <a:effectLst/>
              <a:latin typeface="Verdana" panose="020B0604030504040204" pitchFamily="34" charset="0"/>
            </a:endParaRPr>
          </a:p>
          <a:p>
            <a:pPr marL="285750" indent="-285750">
              <a:buFont typeface="Arial" panose="020B0604020202020204" pitchFamily="34" charset="0"/>
              <a:buChar char="•"/>
            </a:pPr>
            <a:r>
              <a:rPr lang="en-US" sz="1600" b="0" i="0" dirty="0">
                <a:solidFill>
                  <a:srgbClr val="000000"/>
                </a:solidFill>
                <a:effectLst/>
                <a:latin typeface="Verdana" panose="020B0604030504040204" pitchFamily="34" charset="0"/>
              </a:rPr>
              <a:t>Save the file on your computer. </a:t>
            </a:r>
            <a:endParaRPr lang="en-US" sz="1600" b="0" i="0" dirty="0">
              <a:solidFill>
                <a:srgbClr val="000000"/>
              </a:solidFill>
              <a:effectLst/>
              <a:latin typeface="Verdana" panose="020B0604030504040204" pitchFamily="34" charset="0"/>
            </a:endParaRPr>
          </a:p>
          <a:p>
            <a:pPr marL="285750" indent="-285750">
              <a:buFont typeface="Arial" panose="020B0604020202020204" pitchFamily="34" charset="0"/>
              <a:buChar char="•"/>
            </a:pPr>
            <a:r>
              <a:rPr lang="en-US" sz="1600" b="0" i="0" dirty="0">
                <a:solidFill>
                  <a:srgbClr val="000000"/>
                </a:solidFill>
                <a:effectLst/>
                <a:latin typeface="Verdana" panose="020B0604030504040204" pitchFamily="34" charset="0"/>
              </a:rPr>
              <a:t>Select </a:t>
            </a:r>
            <a:r>
              <a:rPr lang="en-US" sz="1600" b="1" i="0" dirty="0">
                <a:solidFill>
                  <a:srgbClr val="000000"/>
                </a:solidFill>
                <a:effectLst/>
                <a:latin typeface="Verdana" panose="020B0604030504040204" pitchFamily="34" charset="0"/>
              </a:rPr>
              <a:t>File &gt; Save as</a:t>
            </a:r>
            <a:r>
              <a:rPr lang="en-US" sz="1600" b="0" i="0" dirty="0">
                <a:solidFill>
                  <a:srgbClr val="000000"/>
                </a:solidFill>
                <a:effectLst/>
                <a:latin typeface="Verdana" panose="020B0604030504040204" pitchFamily="34" charset="0"/>
              </a:rPr>
              <a:t> in the Notepad menu</a:t>
            </a:r>
            <a:endParaRPr lang="en-US" sz="1600" dirty="0">
              <a:solidFill>
                <a:srgbClr val="000000"/>
              </a:solidFill>
              <a:latin typeface="Verdana" panose="020B0604030504040204" pitchFamily="34" charset="0"/>
            </a:endParaRPr>
          </a:p>
          <a:p>
            <a:pPr marL="285750" indent="-285750">
              <a:buFont typeface="Arial" panose="020B0604020202020204" pitchFamily="34" charset="0"/>
              <a:buChar char="•"/>
            </a:pPr>
            <a:r>
              <a:rPr lang="en-US" sz="1600" b="0" i="0" dirty="0">
                <a:solidFill>
                  <a:srgbClr val="000000"/>
                </a:solidFill>
                <a:effectLst/>
                <a:latin typeface="Verdana" panose="020B0604030504040204" pitchFamily="34" charset="0"/>
              </a:rPr>
              <a:t>Name the file </a:t>
            </a:r>
            <a:r>
              <a:rPr lang="en-US" sz="1600" b="1" i="0" dirty="0">
                <a:solidFill>
                  <a:srgbClr val="000000"/>
                </a:solidFill>
                <a:effectLst/>
                <a:latin typeface="Verdana" panose="020B0604030504040204" pitchFamily="34" charset="0"/>
              </a:rPr>
              <a:t>"index.htm"</a:t>
            </a:r>
            <a:r>
              <a:rPr lang="en-US" sz="1600" b="0" i="0" dirty="0">
                <a:solidFill>
                  <a:srgbClr val="000000"/>
                </a:solidFill>
                <a:effectLst/>
                <a:latin typeface="Verdana" panose="020B0604030504040204" pitchFamily="34" charset="0"/>
              </a:rPr>
              <a:t> and set the encoding to </a:t>
            </a:r>
            <a:r>
              <a:rPr lang="en-US" sz="1600" b="1" i="0" dirty="0">
                <a:solidFill>
                  <a:srgbClr val="000000"/>
                </a:solidFill>
                <a:effectLst/>
                <a:latin typeface="Verdana" panose="020B0604030504040204" pitchFamily="34" charset="0"/>
              </a:rPr>
              <a:t>UTF-8</a:t>
            </a:r>
            <a:r>
              <a:rPr lang="en-US" sz="1600" b="0" i="0" dirty="0">
                <a:solidFill>
                  <a:srgbClr val="000000"/>
                </a:solidFill>
                <a:effectLst/>
                <a:latin typeface="Verdana" panose="020B0604030504040204" pitchFamily="34" charset="0"/>
              </a:rPr>
              <a:t> </a:t>
            </a:r>
            <a:endParaRPr lang="en-US" sz="1600" b="0" i="0" dirty="0">
              <a:solidFill>
                <a:srgbClr val="000000"/>
              </a:solidFill>
              <a:effectLst/>
              <a:latin typeface="Verdana" panose="020B0604030504040204" pitchFamily="34" charset="0"/>
            </a:endParaRPr>
          </a:p>
          <a:p>
            <a:r>
              <a:rPr lang="en-US" sz="1600" dirty="0">
                <a:solidFill>
                  <a:srgbClr val="000000"/>
                </a:solidFill>
                <a:latin typeface="Verdana" panose="020B0604030504040204" pitchFamily="34" charset="0"/>
              </a:rPr>
              <a:t>	</a:t>
            </a:r>
            <a:r>
              <a:rPr lang="en-US" sz="1600" b="0" i="0" dirty="0">
                <a:solidFill>
                  <a:srgbClr val="000000"/>
                </a:solidFill>
                <a:effectLst/>
                <a:latin typeface="Verdana" panose="020B0604030504040204" pitchFamily="34" charset="0"/>
              </a:rPr>
              <a:t>(which is the preferred encoding for HTML files).</a:t>
            </a:r>
            <a:endParaRPr lang="en-US" sz="1600" b="0" i="0" dirty="0">
              <a:solidFill>
                <a:srgbClr val="000000"/>
              </a:solidFill>
              <a:effectLst/>
              <a:latin typeface="Verdana" panose="020B0604030504040204" pitchFamily="34" charset="0"/>
            </a:endParaRPr>
          </a:p>
          <a:p>
            <a:pPr marL="285750" indent="-285750">
              <a:buFont typeface="Arial" panose="020B0604020202020204" pitchFamily="34" charset="0"/>
              <a:buChar char="•"/>
            </a:pPr>
            <a:r>
              <a:rPr lang="en-US" sz="1600" dirty="0">
                <a:solidFill>
                  <a:srgbClr val="000000"/>
                </a:solidFill>
                <a:latin typeface="Verdana" panose="020B0604030504040204" pitchFamily="34" charset="0"/>
              </a:rPr>
              <a:t>View the HTML Page in Your Browser</a:t>
            </a:r>
            <a:endParaRPr lang="en-US" sz="1600" dirty="0">
              <a:solidFill>
                <a:srgbClr val="000000"/>
              </a:solidFill>
              <a:latin typeface="Verdana" panose="020B0604030504040204" pitchFamily="34" charset="0"/>
            </a:endParaRPr>
          </a:p>
        </p:txBody>
      </p:sp>
      <p:pic>
        <p:nvPicPr>
          <p:cNvPr id="8" name="Picture 7"/>
          <p:cNvPicPr>
            <a:picLocks noChangeAspect="1"/>
          </p:cNvPicPr>
          <p:nvPr/>
        </p:nvPicPr>
        <p:blipFill>
          <a:blip r:embed="rId1"/>
          <a:stretch>
            <a:fillRect/>
          </a:stretch>
        </p:blipFill>
        <p:spPr>
          <a:xfrm>
            <a:off x="3585376" y="4565790"/>
            <a:ext cx="3762900" cy="1333686"/>
          </a:xfrm>
          <a:prstGeom prst="rect">
            <a:avLst/>
          </a:prstGeom>
          <a:ln>
            <a:solidFill>
              <a:schemeClr val="accent1"/>
            </a:solid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29497</Words>
  <Application>WPS Presentation</Application>
  <PresentationFormat>Widescreen</PresentationFormat>
  <Paragraphs>1033</Paragraphs>
  <Slides>86</Slides>
  <Notes>0</Notes>
  <HiddenSlides>3</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86</vt:i4>
      </vt:variant>
    </vt:vector>
  </HeadingPairs>
  <TitlesOfParts>
    <vt:vector size="98" baseType="lpstr">
      <vt:lpstr>Arial</vt:lpstr>
      <vt:lpstr>SimSun</vt:lpstr>
      <vt:lpstr>Wingdings</vt:lpstr>
      <vt:lpstr>Segoe UI</vt:lpstr>
      <vt:lpstr>Verdana</vt:lpstr>
      <vt:lpstr>Consolas</vt:lpstr>
      <vt:lpstr>Calibri Light</vt:lpstr>
      <vt:lpstr>Calibri</vt:lpstr>
      <vt:lpstr>Microsoft YaHei</vt:lpstr>
      <vt:lpstr>Arial Unicode MS</vt:lpstr>
      <vt:lpstr>Courier New</vt:lpstr>
      <vt:lpstr>Office Theme</vt:lpstr>
      <vt:lpstr>HTML	</vt:lpstr>
      <vt:lpstr>What is HTML?</vt:lpstr>
      <vt:lpstr>A Simple HTML Document</vt:lpstr>
      <vt:lpstr>Example Explained</vt:lpstr>
      <vt:lpstr>What is an HTML Element?</vt:lpstr>
      <vt:lpstr>HTML Page Structure</vt:lpstr>
      <vt:lpstr>HTML History</vt:lpstr>
      <vt:lpstr>HTML History</vt:lpstr>
      <vt:lpstr>Write Some HTML Code</vt:lpstr>
      <vt:lpstr>How to View HTML Source?</vt:lpstr>
      <vt:lpstr>HTML Documents</vt:lpstr>
      <vt:lpstr>The &lt;!DOCTYPE&gt; Declaration</vt:lpstr>
      <vt:lpstr>HTML Headings</vt:lpstr>
      <vt:lpstr>HTML Paragraphs</vt:lpstr>
      <vt:lpstr>HTML Paragraphs Display</vt:lpstr>
      <vt:lpstr>HTML Paragraphs Display</vt:lpstr>
      <vt:lpstr>HTML Horizontal Rules</vt:lpstr>
      <vt:lpstr>HTML Line Breaks</vt:lpstr>
      <vt:lpstr>The Poem Problem</vt:lpstr>
      <vt:lpstr>HTML Styles</vt:lpstr>
      <vt:lpstr>HTML Styles</vt:lpstr>
      <vt:lpstr>Style Summary</vt:lpstr>
      <vt:lpstr>Exercise</vt:lpstr>
      <vt:lpstr>Solution</vt:lpstr>
      <vt:lpstr>HTML Text Formatting</vt:lpstr>
      <vt:lpstr>HTML Text Formatting</vt:lpstr>
      <vt:lpstr>HTML Text Formatting</vt:lpstr>
      <vt:lpstr>HTML Text Formatting</vt:lpstr>
      <vt:lpstr>Exercise</vt:lpstr>
      <vt:lpstr>HTML Quotation and Citation Elements</vt:lpstr>
      <vt:lpstr>HTML Quotation and Citation Elements</vt:lpstr>
      <vt:lpstr>HTML Quotation and Citation Elements</vt:lpstr>
      <vt:lpstr>HTML Comments</vt:lpstr>
      <vt:lpstr>HTML Colors</vt:lpstr>
      <vt:lpstr>HTML Colors</vt:lpstr>
      <vt:lpstr>HTML Colors : RGB</vt:lpstr>
      <vt:lpstr>HTML Colors : RGB</vt:lpstr>
      <vt:lpstr>HTML Colors : RGB</vt:lpstr>
      <vt:lpstr>HTML Colors : HEX </vt:lpstr>
      <vt:lpstr>HTML Colors : HEX </vt:lpstr>
      <vt:lpstr>HTML Colors : HEX </vt:lpstr>
      <vt:lpstr>HTML Links</vt:lpstr>
      <vt:lpstr>HTML Links - The target Attribute</vt:lpstr>
      <vt:lpstr>HTML Links – Absolute URL vs Relative URL</vt:lpstr>
      <vt:lpstr>HTML Links - Use an Image as a Link</vt:lpstr>
      <vt:lpstr>HTML Links - Create Bookmarks</vt:lpstr>
      <vt:lpstr>HTML Images</vt:lpstr>
      <vt:lpstr>HTML Image : Image Size - Width and Height</vt:lpstr>
      <vt:lpstr>HTML Background Images</vt:lpstr>
      <vt:lpstr>HTML Tables</vt:lpstr>
      <vt:lpstr>HTML Table - Cell that Spans Many Columns</vt:lpstr>
      <vt:lpstr>HTML Table - Cell that Spans Many Rows</vt:lpstr>
      <vt:lpstr>HTML Lists</vt:lpstr>
      <vt:lpstr>HTML List</vt:lpstr>
      <vt:lpstr>HTML Block and Inline Elements</vt:lpstr>
      <vt:lpstr>Block-level Elements</vt:lpstr>
      <vt:lpstr>Inline Elements</vt:lpstr>
      <vt:lpstr>HTML Iframes</vt:lpstr>
      <vt:lpstr>HTML Computer Code Elements</vt:lpstr>
      <vt:lpstr>HTML Computer Code Elements</vt:lpstr>
      <vt:lpstr>HTML Semantic Elements</vt:lpstr>
      <vt:lpstr>HTML Semantic Elements</vt:lpstr>
      <vt:lpstr>HTML Semantic Elements</vt:lpstr>
      <vt:lpstr>HTML Style Guide and Coding Conventions</vt:lpstr>
      <vt:lpstr>PowerPoint 演示文稿</vt:lpstr>
      <vt:lpstr>HTML Entities</vt:lpstr>
      <vt:lpstr>HTML Entities</vt:lpstr>
      <vt:lpstr>Using Emojis in HTML</vt:lpstr>
      <vt:lpstr>HTML Forms</vt:lpstr>
      <vt:lpstr>HTML Forms</vt:lpstr>
      <vt:lpstr>HTML Forms</vt:lpstr>
      <vt:lpstr>HTML Forms</vt:lpstr>
      <vt:lpstr>HTML Forms</vt:lpstr>
      <vt:lpstr>HTML Forms</vt:lpstr>
      <vt:lpstr>HTML Forms</vt:lpstr>
      <vt:lpstr>HTML Forms</vt:lpstr>
      <vt:lpstr>HTML Forms</vt:lpstr>
      <vt:lpstr>HTML Forms</vt:lpstr>
      <vt:lpstr>HTML Multimedia</vt:lpstr>
      <vt:lpstr>HTML Multimedia</vt:lpstr>
      <vt:lpstr>HTML basics exercises</vt:lpstr>
      <vt:lpstr>HTML text exercises</vt:lpstr>
      <vt:lpstr>HTML text formatting exercises</vt:lpstr>
      <vt:lpstr>HTML text formatting exercises</vt:lpstr>
      <vt:lpstr>HTML link exercises</vt:lpstr>
      <vt:lpstr>HTML image exercises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dc:title>
  <dc:creator>Vivek Gohil</dc:creator>
  <cp:lastModifiedBy>subh</cp:lastModifiedBy>
  <cp:revision>81</cp:revision>
  <dcterms:created xsi:type="dcterms:W3CDTF">2021-03-19T06:17:00Z</dcterms:created>
  <dcterms:modified xsi:type="dcterms:W3CDTF">2022-12-08T11:26:39Z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B0B41D15E90D4BC0999EB863469B4E08</vt:lpwstr>
  </property>
  <property fmtid="{D5CDD505-2E9C-101B-9397-08002B2CF9AE}" pid="3" name="KSOProductBuildVer">
    <vt:lpwstr>1033-11.2.0.11417</vt:lpwstr>
  </property>
</Properties>
</file>