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7.xml"/><Relationship Id="rId44" Type="http://schemas.openxmlformats.org/officeDocument/2006/relationships/font" Target="fonts/RobotoMono-boldItalic.fntdata"/><Relationship Id="rId21" Type="http://schemas.openxmlformats.org/officeDocument/2006/relationships/slide" Target="slides/slide16.xml"/><Relationship Id="rId43" Type="http://schemas.openxmlformats.org/officeDocument/2006/relationships/font" Target="fonts/RobotoMon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73905b8e8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73905b8e8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73905b8e8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73905b8e8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73905b8e8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73905b8e8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73905b8e8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73905b8e8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73905b8e88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73905b8e88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3905b8e8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3905b8e8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73905b8e8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73905b8e8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73905b8e8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73905b8e8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744d6800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744d6800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744d6800d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744d6800d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3905b8e8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3905b8e8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744d6800d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744d6800d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744d6800d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744d6800d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744d6800d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744d6800d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744d6800d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744d6800d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642102a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642102a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744d6800d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744d6800d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744d6800d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744d6800d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744d6800d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744d6800d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744d6800d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744d6800d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744d6800d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744d6800d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73905b8e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73905b8e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744d6800d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744d6800d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744d6800d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744d6800d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744d6800d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744d6800d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744d6800d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744d6800d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744d6800d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744d6800d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73905b8e8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73905b8e8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73905b8e8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73905b8e8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73905b8e8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73905b8e8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73905b8e8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73905b8e8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73905b8e8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73905b8e8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73905b8e8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73905b8e8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73905b8e8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73905b8e8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www.w3schools.com/sql/sql_injection.asp" TargetMode="External"/><Relationship Id="rId4" Type="http://schemas.openxmlformats.org/officeDocument/2006/relationships/hyperlink" Target="https://www.fortinet.com/resources/cyberglossary/sql-injection" TargetMode="External"/><Relationship Id="rId9" Type="http://schemas.openxmlformats.org/officeDocument/2006/relationships/hyperlink" Target="https://www.xcitium.com/blog/web-security/what-is-wireless-protected-setup/?af=713#:~:text=Wireless%20Protected%20Setup%20(WPS)%20is,enter%20the%20Wi%2DFi%20password" TargetMode="External"/><Relationship Id="rId5" Type="http://schemas.openxmlformats.org/officeDocument/2006/relationships/hyperlink" Target="https://portswigger.net/web-security/sql-injection" TargetMode="External"/><Relationship Id="rId6" Type="http://schemas.openxmlformats.org/officeDocument/2006/relationships/hyperlink" Target="https://www.f5.com/pdf/white-papers/sql-injection-detection-wp.pdf" TargetMode="External"/><Relationship Id="rId7" Type="http://schemas.openxmlformats.org/officeDocument/2006/relationships/hyperlink" Target="https://www.esecurityplanet.com/threats/how-to-prevent-sql-injection-attacks/" TargetMode="External"/><Relationship Id="rId8" Type="http://schemas.openxmlformats.org/officeDocument/2006/relationships/hyperlink" Target="https://www.fortinet.com/resources/cyberglossary/wireless-networ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Advanced Ethical Hacking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SQL Injection and Wireless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3375" lvl="0" marL="457200" rtl="0" algn="l">
              <a:lnSpc>
                <a:spcPct val="166666"/>
              </a:lnSpc>
              <a:spcBef>
                <a:spcPts val="1200"/>
              </a:spcBef>
              <a:spcAft>
                <a:spcPts val="0"/>
              </a:spcAft>
              <a:buClr>
                <a:srgbClr val="5C5C5B"/>
              </a:buClr>
              <a:buSzPts val="1650"/>
              <a:buChar char="●"/>
            </a:pPr>
            <a:r>
              <a:rPr lang="en" sz="1650">
                <a:solidFill>
                  <a:srgbClr val="5C5C5B"/>
                </a:solidFill>
              </a:rPr>
              <a:t>The single quote character </a:t>
            </a:r>
            <a:r>
              <a:rPr lang="en" sz="1650">
                <a:solidFill>
                  <a:srgbClr val="5C5C5B"/>
                </a:solidFill>
                <a:highlight>
                  <a:srgbClr val="EBF0F2"/>
                </a:highlight>
                <a:latin typeface="Courier New"/>
                <a:ea typeface="Courier New"/>
                <a:cs typeface="Courier New"/>
                <a:sym typeface="Courier New"/>
              </a:rPr>
              <a:t>'</a:t>
            </a:r>
            <a:r>
              <a:rPr lang="en" sz="1650">
                <a:solidFill>
                  <a:srgbClr val="5C5C5B"/>
                </a:solidFill>
              </a:rPr>
              <a:t> and look for errors or other anomalies.</a:t>
            </a:r>
            <a:endParaRPr sz="1650">
              <a:solidFill>
                <a:srgbClr val="5C5C5B"/>
              </a:solidFill>
            </a:endParaRPr>
          </a:p>
          <a:p>
            <a:pPr indent="-333375" lvl="0" marL="457200" rtl="0" algn="l">
              <a:lnSpc>
                <a:spcPct val="166666"/>
              </a:lnSpc>
              <a:spcBef>
                <a:spcPts val="0"/>
              </a:spcBef>
              <a:spcAft>
                <a:spcPts val="0"/>
              </a:spcAft>
              <a:buClr>
                <a:srgbClr val="5C5C5B"/>
              </a:buClr>
              <a:buSzPts val="1650"/>
              <a:buChar char="●"/>
            </a:pPr>
            <a:r>
              <a:rPr lang="en" sz="1650">
                <a:solidFill>
                  <a:srgbClr val="5C5C5B"/>
                </a:solidFill>
              </a:rPr>
              <a:t>Some SQL-specific syntax that evaluates to the base (original) value of the entry point, and to a different value, and look for systematic differences in the application responses.</a:t>
            </a:r>
            <a:endParaRPr sz="1650">
              <a:solidFill>
                <a:srgbClr val="5C5C5B"/>
              </a:solidFill>
            </a:endParaRPr>
          </a:p>
          <a:p>
            <a:pPr indent="-333375" lvl="0" marL="457200" rtl="0" algn="l">
              <a:lnSpc>
                <a:spcPct val="166666"/>
              </a:lnSpc>
              <a:spcBef>
                <a:spcPts val="0"/>
              </a:spcBef>
              <a:spcAft>
                <a:spcPts val="0"/>
              </a:spcAft>
              <a:buClr>
                <a:srgbClr val="5C5C5B"/>
              </a:buClr>
              <a:buSzPts val="1650"/>
              <a:buChar char="●"/>
            </a:pPr>
            <a:r>
              <a:rPr lang="en" sz="1650">
                <a:solidFill>
                  <a:srgbClr val="5C5C5B"/>
                </a:solidFill>
              </a:rPr>
              <a:t>Boolean conditions such as </a:t>
            </a:r>
            <a:r>
              <a:rPr lang="en" sz="1650">
                <a:solidFill>
                  <a:srgbClr val="5C5C5B"/>
                </a:solidFill>
                <a:highlight>
                  <a:srgbClr val="EBF0F2"/>
                </a:highlight>
                <a:latin typeface="Courier New"/>
                <a:ea typeface="Courier New"/>
                <a:cs typeface="Courier New"/>
                <a:sym typeface="Courier New"/>
              </a:rPr>
              <a:t>OR 1=1</a:t>
            </a:r>
            <a:r>
              <a:rPr lang="en" sz="1650">
                <a:solidFill>
                  <a:srgbClr val="5C5C5B"/>
                </a:solidFill>
              </a:rPr>
              <a:t> and </a:t>
            </a:r>
            <a:r>
              <a:rPr lang="en" sz="1650">
                <a:solidFill>
                  <a:srgbClr val="5C5C5B"/>
                </a:solidFill>
                <a:highlight>
                  <a:srgbClr val="EBF0F2"/>
                </a:highlight>
                <a:latin typeface="Courier New"/>
                <a:ea typeface="Courier New"/>
                <a:cs typeface="Courier New"/>
                <a:sym typeface="Courier New"/>
              </a:rPr>
              <a:t>OR 1=2</a:t>
            </a:r>
            <a:r>
              <a:rPr lang="en" sz="1650">
                <a:solidFill>
                  <a:srgbClr val="5C5C5B"/>
                </a:solidFill>
              </a:rPr>
              <a:t>, and look for differences in the application's responses.</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injection tools</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sqlmap </a:t>
            </a:r>
            <a:endParaRPr/>
          </a:p>
          <a:p>
            <a:pPr indent="-342900" lvl="0" marL="457200" rtl="0" algn="l">
              <a:spcBef>
                <a:spcPts val="0"/>
              </a:spcBef>
              <a:spcAft>
                <a:spcPts val="0"/>
              </a:spcAft>
              <a:buSzPts val="1800"/>
              <a:buChar char="●"/>
            </a:pPr>
            <a:r>
              <a:rPr lang="en"/>
              <a:t>Burp Suite</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Evasion techniques</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White Space Manipulation :</a:t>
            </a:r>
            <a:endParaRPr/>
          </a:p>
          <a:p>
            <a:pPr indent="0" lvl="0" marL="0" rtl="0" algn="l">
              <a:spcBef>
                <a:spcPts val="1200"/>
              </a:spcBef>
              <a:spcAft>
                <a:spcPts val="1200"/>
              </a:spcAft>
              <a:buNone/>
            </a:pPr>
            <a:r>
              <a:rPr lang="en"/>
              <a:t>Whitespace characters, including spaces, tabs, and newlines, are often present in string data within SQL databases. While generally ignored by the SQL parser in terms of query syntax, whitespace within string values can significantly impact data integrity, consistency, and query results, especially during comparisons, joins, and reporting.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comment exploitation</a:t>
            </a:r>
            <a:endParaRPr/>
          </a:p>
        </p:txBody>
      </p:sp>
      <p:sp>
        <p:nvSpPr>
          <p:cNvPr id="129" name="Google Shape;129;p25"/>
          <p:cNvSpPr txBox="1"/>
          <p:nvPr>
            <p:ph idx="1" type="body"/>
          </p:nvPr>
        </p:nvSpPr>
        <p:spPr>
          <a:xfrm>
            <a:off x="381475" y="1466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a:t>
            </a:r>
            <a:r>
              <a:rPr lang="en"/>
              <a:t>n attacker uses a database-specific comment marker to modify or disable parts of an original SQL query. This allows the attacker's malicious code to execute while preventing the legitimate parts of the query from running, thereby bypassing security measures.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Encoding Techniques  </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 URL Encoding:</a:t>
            </a:r>
            <a:endParaRPr sz="2200"/>
          </a:p>
          <a:p>
            <a:pPr indent="0" lvl="0" marL="0" rtl="0" algn="l">
              <a:spcBef>
                <a:spcPts val="1200"/>
              </a:spcBef>
              <a:spcAft>
                <a:spcPts val="0"/>
              </a:spcAft>
              <a:buClr>
                <a:schemeClr val="dk1"/>
              </a:buClr>
              <a:buSzPts val="1100"/>
              <a:buFont typeface="Arial"/>
              <a:buNone/>
            </a:pPr>
            <a:r>
              <a:rPr lang="en" sz="1500">
                <a:solidFill>
                  <a:schemeClr val="dk1"/>
                </a:solidFill>
              </a:rPr>
              <a:t>URL encoding, also known as percent-encoding, is a standard method for converting characters into a format that can be safely transmitted over the internet. Attackers use this to hide special characters.</a:t>
            </a:r>
            <a:endParaRPr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How it works</a:t>
            </a:r>
            <a:r>
              <a:rPr lang="en" sz="1500">
                <a:solidFill>
                  <a:schemeClr val="dk1"/>
                </a:solidFill>
              </a:rPr>
              <a:t>: Special characters are replaced with a percent sign (</a:t>
            </a:r>
            <a:r>
              <a:rPr lang="en" sz="1500">
                <a:solidFill>
                  <a:srgbClr val="188038"/>
                </a:solidFill>
                <a:latin typeface="Roboto Mono"/>
                <a:ea typeface="Roboto Mono"/>
                <a:cs typeface="Roboto Mono"/>
                <a:sym typeface="Roboto Mono"/>
              </a:rPr>
              <a:t>%</a:t>
            </a:r>
            <a:r>
              <a:rPr lang="en" sz="1500">
                <a:solidFill>
                  <a:schemeClr val="dk1"/>
                </a:solidFill>
              </a:rPr>
              <a:t>) followed by their hexadecimal value. For example, a single quote (</a:t>
            </a:r>
            <a:r>
              <a:rPr lang="en" sz="1500">
                <a:solidFill>
                  <a:srgbClr val="188038"/>
                </a:solidFill>
                <a:latin typeface="Roboto Mono"/>
                <a:ea typeface="Roboto Mono"/>
                <a:cs typeface="Roboto Mono"/>
                <a:sym typeface="Roboto Mono"/>
              </a:rPr>
              <a:t>'</a:t>
            </a:r>
            <a:r>
              <a:rPr lang="en" sz="1500">
                <a:solidFill>
                  <a:schemeClr val="dk1"/>
                </a:solidFill>
              </a:rPr>
              <a:t>) becomes </a:t>
            </a:r>
            <a:r>
              <a:rPr lang="en" sz="1500">
                <a:solidFill>
                  <a:srgbClr val="188038"/>
                </a:solidFill>
                <a:latin typeface="Roboto Mono"/>
                <a:ea typeface="Roboto Mono"/>
                <a:cs typeface="Roboto Mono"/>
                <a:sym typeface="Roboto Mono"/>
              </a:rPr>
              <a:t>%27</a:t>
            </a:r>
            <a:r>
              <a:rPr lang="en" sz="1500">
                <a:solidFill>
                  <a:schemeClr val="dk1"/>
                </a:solidFill>
              </a:rPr>
              <a:t>, and a space becomes </a:t>
            </a:r>
            <a:r>
              <a:rPr lang="en" sz="1500">
                <a:solidFill>
                  <a:srgbClr val="188038"/>
                </a:solidFill>
                <a:latin typeface="Roboto Mono"/>
                <a:ea typeface="Roboto Mono"/>
                <a:cs typeface="Roboto Mono"/>
                <a:sym typeface="Roboto Mono"/>
              </a:rPr>
              <a:t>%20</a:t>
            </a:r>
            <a:r>
              <a:rPr lang="en"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Example</a:t>
            </a:r>
            <a:r>
              <a:rPr lang="en" sz="1500">
                <a:solidFill>
                  <a:schemeClr val="dk1"/>
                </a:solidFill>
              </a:rPr>
              <a:t>: An attacker wants to inject </a:t>
            </a:r>
            <a:r>
              <a:rPr lang="en" sz="1500">
                <a:solidFill>
                  <a:srgbClr val="188038"/>
                </a:solidFill>
                <a:latin typeface="Roboto Mono"/>
                <a:ea typeface="Roboto Mono"/>
                <a:cs typeface="Roboto Mono"/>
                <a:sym typeface="Roboto Mono"/>
              </a:rPr>
              <a:t>' OR 1=1 --</a:t>
            </a:r>
            <a:r>
              <a:rPr lang="en" sz="1500">
                <a:solidFill>
                  <a:schemeClr val="dk1"/>
                </a:solidFill>
              </a:rPr>
              <a:t>. A simple WAF might block this. The attacker can URL encode the payload to </a:t>
            </a:r>
            <a:r>
              <a:rPr lang="en" sz="1500">
                <a:solidFill>
                  <a:srgbClr val="188038"/>
                </a:solidFill>
                <a:latin typeface="Roboto Mono"/>
                <a:ea typeface="Roboto Mono"/>
                <a:cs typeface="Roboto Mono"/>
                <a:sym typeface="Roboto Mono"/>
              </a:rPr>
              <a:t>%27%20OR%201=1%20--</a:t>
            </a:r>
            <a:r>
              <a:rPr lang="en" sz="1500">
                <a:solidFill>
                  <a:schemeClr val="dk1"/>
                </a:solidFill>
              </a:rPr>
              <a:t>. The WAF might not recognize this encoded string, but the web server will decode it before sending it to the database, allowing the attack to succeed.</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Hexadecimal Encoding</a:t>
            </a:r>
            <a:endParaRPr sz="2100"/>
          </a:p>
          <a:p>
            <a:pPr indent="0" lvl="0" marL="0" rtl="0" algn="l">
              <a:spcBef>
                <a:spcPts val="1200"/>
              </a:spcBef>
              <a:spcAft>
                <a:spcPts val="0"/>
              </a:spcAft>
              <a:buClr>
                <a:schemeClr val="dk1"/>
              </a:buClr>
              <a:buSzPts val="1100"/>
              <a:buFont typeface="Arial"/>
              <a:buNone/>
            </a:pPr>
            <a:r>
              <a:rPr lang="en" sz="1400">
                <a:solidFill>
                  <a:schemeClr val="dk1"/>
                </a:solidFill>
              </a:rPr>
              <a:t>Hexadecimal encoding converts characters into their hexadecimal representations. This is another way to make a malicious string appear harmless to security filters.</a:t>
            </a:r>
            <a:endParaRPr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How it works</a:t>
            </a:r>
            <a:r>
              <a:rPr lang="en" sz="1400">
                <a:solidFill>
                  <a:schemeClr val="dk1"/>
                </a:solidFill>
              </a:rPr>
              <a:t>: Each character is represented by its two-digit hexadecimal value prefixed with </a:t>
            </a:r>
            <a:r>
              <a:rPr lang="en" sz="1400">
                <a:solidFill>
                  <a:srgbClr val="188038"/>
                </a:solidFill>
                <a:latin typeface="Roboto Mono"/>
                <a:ea typeface="Roboto Mono"/>
                <a:cs typeface="Roboto Mono"/>
                <a:sym typeface="Roboto Mono"/>
              </a:rPr>
              <a:t>0x</a:t>
            </a:r>
            <a:r>
              <a:rPr lang="en" sz="1400">
                <a:solidFill>
                  <a:schemeClr val="dk1"/>
                </a:solidFill>
              </a:rPr>
              <a:t>.</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Example</a:t>
            </a:r>
            <a:r>
              <a:rPr lang="en" sz="1400">
                <a:solidFill>
                  <a:schemeClr val="dk1"/>
                </a:solidFill>
              </a:rPr>
              <a:t>: The keyword </a:t>
            </a:r>
            <a:r>
              <a:rPr lang="en" sz="1400">
                <a:solidFill>
                  <a:srgbClr val="188038"/>
                </a:solidFill>
                <a:latin typeface="Roboto Mono"/>
                <a:ea typeface="Roboto Mono"/>
                <a:cs typeface="Roboto Mono"/>
                <a:sym typeface="Roboto Mono"/>
              </a:rPr>
              <a:t>UNION</a:t>
            </a:r>
            <a:r>
              <a:rPr lang="en" sz="1400">
                <a:solidFill>
                  <a:schemeClr val="dk1"/>
                </a:solidFill>
              </a:rPr>
              <a:t> could be encoded as </a:t>
            </a:r>
            <a:r>
              <a:rPr lang="en" sz="1400">
                <a:solidFill>
                  <a:srgbClr val="188038"/>
                </a:solidFill>
                <a:latin typeface="Roboto Mono"/>
                <a:ea typeface="Roboto Mono"/>
                <a:cs typeface="Roboto Mono"/>
                <a:sym typeface="Roboto Mono"/>
              </a:rPr>
              <a:t>0x554E494F4E</a:t>
            </a:r>
            <a:r>
              <a:rPr lang="en" sz="1400">
                <a:solidFill>
                  <a:schemeClr val="dk1"/>
                </a:solidFill>
              </a:rPr>
              <a:t>. An attacker could inject a query like </a:t>
            </a:r>
            <a:r>
              <a:rPr lang="en" sz="1400">
                <a:solidFill>
                  <a:srgbClr val="188038"/>
                </a:solidFill>
                <a:latin typeface="Roboto Mono"/>
                <a:ea typeface="Roboto Mono"/>
                <a:cs typeface="Roboto Mono"/>
                <a:sym typeface="Roboto Mono"/>
              </a:rPr>
              <a:t>SELECT * FROM users WHERE id = 1 UNION SELECT 1, 2, 3</a:t>
            </a:r>
            <a:r>
              <a:rPr lang="en" sz="1400">
                <a:solidFill>
                  <a:schemeClr val="dk1"/>
                </a:solidFill>
              </a:rPr>
              <a:t>. To evade a WAF, they might encode the </a:t>
            </a:r>
            <a:r>
              <a:rPr lang="en" sz="1400">
                <a:solidFill>
                  <a:srgbClr val="188038"/>
                </a:solidFill>
                <a:latin typeface="Roboto Mono"/>
                <a:ea typeface="Roboto Mono"/>
                <a:cs typeface="Roboto Mono"/>
                <a:sym typeface="Roboto Mono"/>
              </a:rPr>
              <a:t>UNION</a:t>
            </a:r>
            <a:r>
              <a:rPr lang="en" sz="1400">
                <a:solidFill>
                  <a:schemeClr val="dk1"/>
                </a:solidFill>
              </a:rPr>
              <a:t> part. The final payload might look something like </a:t>
            </a:r>
            <a:r>
              <a:rPr lang="en" sz="1400">
                <a:solidFill>
                  <a:srgbClr val="188038"/>
                </a:solidFill>
                <a:latin typeface="Roboto Mono"/>
                <a:ea typeface="Roboto Mono"/>
                <a:cs typeface="Roboto Mono"/>
                <a:sym typeface="Roboto Mono"/>
              </a:rPr>
              <a:t>SELECT * FROM users WHERE id = 1 UNION SELECT 1, 2, 3</a:t>
            </a:r>
            <a:r>
              <a:rPr lang="en" sz="1400">
                <a:solidFill>
                  <a:schemeClr val="dk1"/>
                </a:solidFill>
              </a:rPr>
              <a:t>. This technique is especially useful in blind SQLi attacks where the attacker is trying to infer data one character at a time.</a:t>
            </a:r>
            <a:endParaRPr sz="1400">
              <a:solidFill>
                <a:schemeClr val="dk1"/>
              </a:solidFill>
            </a:endParaRPr>
          </a:p>
          <a:p>
            <a:pPr indent="0" lvl="0" marL="0" rtl="0" algn="l">
              <a:spcBef>
                <a:spcPts val="1200"/>
              </a:spcBef>
              <a:spcAft>
                <a:spcPts val="1200"/>
              </a:spcAft>
              <a:buNone/>
            </a:pPr>
            <a:r>
              <a:t/>
            </a:r>
            <a:endParaRPr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7" name="Google Shape;147;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900">
                <a:solidFill>
                  <a:schemeClr val="dk1"/>
                </a:solidFill>
              </a:rPr>
              <a:t>Unicode Encoding</a:t>
            </a:r>
            <a:endParaRPr b="1" sz="19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Unicode encoding allows for the representation of characters from almost all writing systems. Attackers can use this to bypass filters that are not configured to handle various character sets.</a:t>
            </a:r>
            <a:endParaRPr sz="1700">
              <a:solidFill>
                <a:schemeClr val="dk1"/>
              </a:solidFill>
            </a:endParaRPr>
          </a:p>
          <a:p>
            <a:pPr indent="-336550" lvl="0" marL="457200" rtl="0" algn="l">
              <a:spcBef>
                <a:spcPts val="1200"/>
              </a:spcBef>
              <a:spcAft>
                <a:spcPts val="0"/>
              </a:spcAft>
              <a:buClr>
                <a:schemeClr val="dk1"/>
              </a:buClr>
              <a:buSzPts val="1700"/>
              <a:buChar char="●"/>
            </a:pPr>
            <a:r>
              <a:rPr b="1" lang="en" sz="1700">
                <a:solidFill>
                  <a:schemeClr val="dk1"/>
                </a:solidFill>
              </a:rPr>
              <a:t>How it works</a:t>
            </a:r>
            <a:r>
              <a:rPr lang="en" sz="1700">
                <a:solidFill>
                  <a:schemeClr val="dk1"/>
                </a:solidFill>
              </a:rPr>
              <a:t>: Characters are represented using a </a:t>
            </a:r>
            <a:r>
              <a:rPr lang="en" sz="1700">
                <a:solidFill>
                  <a:srgbClr val="188038"/>
                </a:solidFill>
                <a:latin typeface="Roboto Mono"/>
                <a:ea typeface="Roboto Mono"/>
                <a:cs typeface="Roboto Mono"/>
                <a:sym typeface="Roboto Mono"/>
              </a:rPr>
              <a:t>\u</a:t>
            </a:r>
            <a:r>
              <a:rPr lang="en" sz="1700">
                <a:solidFill>
                  <a:schemeClr val="dk1"/>
                </a:solidFill>
              </a:rPr>
              <a:t> followed by a four-digit hexadecimal value.</a:t>
            </a:r>
            <a:endParaRPr sz="1700">
              <a:solidFill>
                <a:schemeClr val="dk1"/>
              </a:solidFill>
            </a:endParaRPr>
          </a:p>
          <a:p>
            <a:pPr indent="-336550" lvl="0" marL="457200" rtl="0" algn="l">
              <a:spcBef>
                <a:spcPts val="0"/>
              </a:spcBef>
              <a:spcAft>
                <a:spcPts val="0"/>
              </a:spcAft>
              <a:buClr>
                <a:schemeClr val="dk1"/>
              </a:buClr>
              <a:buSzPts val="1700"/>
              <a:buChar char="●"/>
            </a:pPr>
            <a:r>
              <a:rPr b="1" lang="en" sz="1700">
                <a:solidFill>
                  <a:schemeClr val="dk1"/>
                </a:solidFill>
              </a:rPr>
              <a:t>Example</a:t>
            </a:r>
            <a:r>
              <a:rPr lang="en" sz="1700">
                <a:solidFill>
                  <a:schemeClr val="dk1"/>
                </a:solidFill>
              </a:rPr>
              <a:t>: A single quote (</a:t>
            </a:r>
            <a:r>
              <a:rPr lang="en" sz="1700">
                <a:solidFill>
                  <a:srgbClr val="188038"/>
                </a:solidFill>
                <a:latin typeface="Roboto Mono"/>
                <a:ea typeface="Roboto Mono"/>
                <a:cs typeface="Roboto Mono"/>
                <a:sym typeface="Roboto Mono"/>
              </a:rPr>
              <a:t>'</a:t>
            </a:r>
            <a:r>
              <a:rPr lang="en" sz="1700">
                <a:solidFill>
                  <a:schemeClr val="dk1"/>
                </a:solidFill>
              </a:rPr>
              <a:t>) can be represented as </a:t>
            </a:r>
            <a:r>
              <a:rPr lang="en" sz="1700">
                <a:solidFill>
                  <a:srgbClr val="188038"/>
                </a:solidFill>
                <a:latin typeface="Roboto Mono"/>
                <a:ea typeface="Roboto Mono"/>
                <a:cs typeface="Roboto Mono"/>
                <a:sym typeface="Roboto Mono"/>
              </a:rPr>
              <a:t>\u0027</a:t>
            </a:r>
            <a:r>
              <a:rPr lang="en" sz="1700">
                <a:solidFill>
                  <a:schemeClr val="dk1"/>
                </a:solidFill>
              </a:rPr>
              <a:t>. If a WAF only filters for the ASCII representation of the single quote, it might miss the Unicode version, allowing the injection to pass through.</a:t>
            </a:r>
            <a:endParaRPr sz="1700">
              <a:solidFill>
                <a:schemeClr val="dk1"/>
              </a:solidFill>
            </a:endParaRPr>
          </a:p>
          <a:p>
            <a:pPr indent="0" lvl="0" marL="0" rtl="0" algn="l">
              <a:spcBef>
                <a:spcPts val="1200"/>
              </a:spcBef>
              <a:spcAft>
                <a:spcPts val="1200"/>
              </a:spcAft>
              <a:buNone/>
            </a:pPr>
            <a:r>
              <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Countermeasures</a:t>
            </a:r>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Validate all input before it reaches your database</a:t>
            </a:r>
            <a:endParaRPr/>
          </a:p>
          <a:p>
            <a:pPr indent="-342900" lvl="0" marL="457200" rtl="0" algn="l">
              <a:spcBef>
                <a:spcPts val="0"/>
              </a:spcBef>
              <a:spcAft>
                <a:spcPts val="0"/>
              </a:spcAft>
              <a:buSzPts val="1800"/>
              <a:buChar char="●"/>
            </a:pPr>
            <a:r>
              <a:rPr lang="en"/>
              <a:t>Use parameterized queries or prepared statements</a:t>
            </a:r>
            <a:endParaRPr/>
          </a:p>
          <a:p>
            <a:pPr indent="-342900" lvl="0" marL="457200" rtl="0" algn="l">
              <a:spcBef>
                <a:spcPts val="0"/>
              </a:spcBef>
              <a:spcAft>
                <a:spcPts val="0"/>
              </a:spcAft>
              <a:buSzPts val="1800"/>
              <a:buChar char="●"/>
            </a:pPr>
            <a:r>
              <a:rPr lang="en"/>
              <a:t>Enforce principle of least privilege on database accounts</a:t>
            </a:r>
            <a:endParaRPr/>
          </a:p>
          <a:p>
            <a:pPr indent="-342900" lvl="0" marL="457200" rtl="0" algn="l">
              <a:spcBef>
                <a:spcPts val="0"/>
              </a:spcBef>
              <a:spcAft>
                <a:spcPts val="0"/>
              </a:spcAft>
              <a:buSzPts val="1800"/>
              <a:buChar char="●"/>
            </a:pPr>
            <a:r>
              <a:rPr lang="en"/>
              <a:t>Keep your software stack patched and up to date</a:t>
            </a:r>
            <a:endParaRPr/>
          </a:p>
          <a:p>
            <a:pPr indent="-342900" lvl="0" marL="457200" rtl="0" algn="l">
              <a:spcBef>
                <a:spcPts val="0"/>
              </a:spcBef>
              <a:spcAft>
                <a:spcPts val="0"/>
              </a:spcAft>
              <a:buSzPts val="1800"/>
              <a:buChar char="●"/>
            </a:pPr>
            <a:r>
              <a:rPr lang="en"/>
              <a:t>Use a Web Application Firewall (WAF)</a:t>
            </a:r>
            <a:endParaRPr/>
          </a:p>
          <a:p>
            <a:pPr indent="-342900" lvl="0" marL="457200" rtl="0" algn="l">
              <a:spcBef>
                <a:spcPts val="0"/>
              </a:spcBef>
              <a:spcAft>
                <a:spcPts val="0"/>
              </a:spcAft>
              <a:buSzPts val="1800"/>
              <a:buChar char="●"/>
            </a:pPr>
            <a:r>
              <a:rPr lang="en"/>
              <a:t>Encrypt sensitive data to limit breach impact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Wireless Networks</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wireless network refers to a computer network that makes use of Radio Frequency (RF) connections between nodes in the network. Wireless networks are a popular solution for homes, businesses, and telecommunications networks.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3800"/>
              </a:spcBef>
              <a:spcAft>
                <a:spcPts val="1500"/>
              </a:spcAft>
              <a:buClr>
                <a:schemeClr val="dk1"/>
              </a:buClr>
              <a:buSzPts val="1100"/>
              <a:buFont typeface="Arial"/>
              <a:buNone/>
            </a:pPr>
            <a:r>
              <a:rPr b="1" lang="en" sz="1700">
                <a:solidFill>
                  <a:srgbClr val="323E48"/>
                </a:solidFill>
                <a:highlight>
                  <a:srgbClr val="FFFFFF"/>
                </a:highlight>
              </a:rPr>
              <a:t>Types Of Wireless Network Connections</a:t>
            </a:r>
            <a:endParaRPr b="1" sz="1700">
              <a:solidFill>
                <a:srgbClr val="323E48"/>
              </a:solidFill>
              <a:highlight>
                <a:srgbClr val="FFFFFF"/>
              </a:highlight>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LAN</a:t>
            </a:r>
            <a:endParaRPr/>
          </a:p>
          <a:p>
            <a:pPr indent="0" lvl="0" marL="0" rtl="0" algn="l">
              <a:spcBef>
                <a:spcPts val="1200"/>
              </a:spcBef>
              <a:spcAft>
                <a:spcPts val="0"/>
              </a:spcAft>
              <a:buNone/>
            </a:pPr>
            <a:r>
              <a:rPr lang="en"/>
              <a:t>A local-area network is a computer network that exists at a single site, such as an office building. It can be used to connect a variety of components, such as computers, printers, and data storage devices. LANs consist of components like switches, access points, routers, firewalls, and Ethernet cables to tie it all together.  Wi-Fi is the most commonly known wireless LAN.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PAN</a:t>
            </a:r>
            <a:endParaRPr/>
          </a:p>
          <a:p>
            <a:pPr indent="0" lvl="0" marL="0" rtl="0" algn="l">
              <a:spcBef>
                <a:spcPts val="1200"/>
              </a:spcBef>
              <a:spcAft>
                <a:spcPts val="1200"/>
              </a:spcAft>
              <a:buNone/>
            </a:pPr>
            <a:r>
              <a:rPr lang="en"/>
              <a:t>A personal-area network consists of a network centralized around the devices of a single person in a single location. A PAN could have computers, phones, video game consoles, or other peripheral devices. They are common inside homes and small office buildings.  Bluetooth is the most commonly known wireless PAN.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Clr>
                <a:schemeClr val="dk1"/>
              </a:buClr>
              <a:buSzPct val="45833"/>
              <a:buFont typeface="Arial"/>
              <a:buNone/>
            </a:pPr>
            <a:r>
              <a:rPr lang="en" sz="2400">
                <a:highlight>
                  <a:srgbClr val="FFFFFF"/>
                </a:highlight>
              </a:rPr>
              <a:t>What is SQL?</a:t>
            </a:r>
            <a:endParaRPr sz="2400">
              <a:highlight>
                <a:srgbClr val="FFFFFF"/>
              </a:highlight>
            </a:endParaRPr>
          </a:p>
          <a:p>
            <a:pPr indent="0" lvl="0" marL="0" rtl="0" algn="l">
              <a:lnSpc>
                <a:spcPct val="115000"/>
              </a:lnSpc>
              <a:spcBef>
                <a:spcPts val="8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1625" lvl="0" marL="457200" rtl="0" algn="l">
              <a:spcBef>
                <a:spcPts val="1100"/>
              </a:spcBef>
              <a:spcAft>
                <a:spcPts val="0"/>
              </a:spcAft>
              <a:buClr>
                <a:schemeClr val="dk1"/>
              </a:buClr>
              <a:buSzPts val="1150"/>
              <a:buFont typeface="Verdana"/>
              <a:buChar char="●"/>
            </a:pPr>
            <a:r>
              <a:rPr lang="en" sz="1150">
                <a:solidFill>
                  <a:schemeClr val="dk1"/>
                </a:solidFill>
                <a:highlight>
                  <a:srgbClr val="FFFFFF"/>
                </a:highlight>
                <a:latin typeface="Verdana"/>
                <a:ea typeface="Verdana"/>
                <a:cs typeface="Verdana"/>
                <a:sym typeface="Verdana"/>
              </a:rPr>
              <a:t>SQL stands for Structured Query Language</a:t>
            </a:r>
            <a:endParaRPr sz="1150">
              <a:solidFill>
                <a:schemeClr val="dk1"/>
              </a:solidFill>
              <a:highlight>
                <a:srgbClr val="FFFFFF"/>
              </a:highlight>
              <a:latin typeface="Verdana"/>
              <a:ea typeface="Verdana"/>
              <a:cs typeface="Verdana"/>
              <a:sym typeface="Verdana"/>
            </a:endParaRPr>
          </a:p>
          <a:p>
            <a:pPr indent="-301625" lvl="0" marL="457200" rtl="0" algn="l">
              <a:spcBef>
                <a:spcPts val="0"/>
              </a:spcBef>
              <a:spcAft>
                <a:spcPts val="0"/>
              </a:spcAft>
              <a:buClr>
                <a:schemeClr val="dk1"/>
              </a:buClr>
              <a:buSzPts val="1150"/>
              <a:buFont typeface="Verdana"/>
              <a:buChar char="●"/>
            </a:pPr>
            <a:r>
              <a:rPr lang="en" sz="1150">
                <a:solidFill>
                  <a:schemeClr val="dk1"/>
                </a:solidFill>
                <a:highlight>
                  <a:srgbClr val="FFFFFF"/>
                </a:highlight>
                <a:latin typeface="Verdana"/>
                <a:ea typeface="Verdana"/>
                <a:cs typeface="Verdana"/>
                <a:sym typeface="Verdana"/>
              </a:rPr>
              <a:t>SQL lets you access and manipulate databases</a:t>
            </a:r>
            <a:endParaRPr sz="1150">
              <a:solidFill>
                <a:schemeClr val="dk1"/>
              </a:solidFill>
              <a:highlight>
                <a:srgbClr val="FFFFFF"/>
              </a:highlight>
              <a:latin typeface="Verdana"/>
              <a:ea typeface="Verdana"/>
              <a:cs typeface="Verdana"/>
              <a:sym typeface="Verdana"/>
            </a:endParaRPr>
          </a:p>
          <a:p>
            <a:pPr indent="0" lvl="0" marL="0" rtl="0" algn="l">
              <a:spcBef>
                <a:spcPts val="1100"/>
              </a:spcBef>
              <a:spcAft>
                <a:spcPts val="0"/>
              </a:spcAft>
              <a:buNone/>
            </a:pPr>
            <a:r>
              <a:rPr lang="en" sz="2400">
                <a:solidFill>
                  <a:schemeClr val="dk1"/>
                </a:solidFill>
                <a:highlight>
                  <a:srgbClr val="FFFFFF"/>
                </a:highlight>
              </a:rPr>
              <a:t>What Can SQL do?</a:t>
            </a:r>
            <a:endParaRPr sz="2400">
              <a:solidFill>
                <a:schemeClr val="dk1"/>
              </a:solidFill>
              <a:highlight>
                <a:srgbClr val="FFFFFF"/>
              </a:highlight>
            </a:endParaRPr>
          </a:p>
          <a:p>
            <a:pPr indent="-301625" lvl="0" marL="457200" rtl="0" algn="l">
              <a:spcBef>
                <a:spcPts val="1100"/>
              </a:spcBef>
              <a:spcAft>
                <a:spcPts val="0"/>
              </a:spcAft>
              <a:buClr>
                <a:schemeClr val="dk1"/>
              </a:buClr>
              <a:buSzPts val="1150"/>
              <a:buFont typeface="Verdana"/>
              <a:buChar char="●"/>
            </a:pPr>
            <a:r>
              <a:rPr lang="en" sz="1150">
                <a:solidFill>
                  <a:schemeClr val="dk1"/>
                </a:solidFill>
                <a:highlight>
                  <a:srgbClr val="FFFFFF"/>
                </a:highlight>
                <a:latin typeface="Verdana"/>
                <a:ea typeface="Verdana"/>
                <a:cs typeface="Verdana"/>
                <a:sym typeface="Verdana"/>
              </a:rPr>
              <a:t>SQL can execute queries against a database</a:t>
            </a:r>
            <a:endParaRPr sz="1150">
              <a:solidFill>
                <a:schemeClr val="dk1"/>
              </a:solidFill>
              <a:highlight>
                <a:srgbClr val="FFFFFF"/>
              </a:highlight>
              <a:latin typeface="Verdana"/>
              <a:ea typeface="Verdana"/>
              <a:cs typeface="Verdana"/>
              <a:sym typeface="Verdana"/>
            </a:endParaRPr>
          </a:p>
          <a:p>
            <a:pPr indent="-301625" lvl="0" marL="457200" rtl="0" algn="l">
              <a:spcBef>
                <a:spcPts val="0"/>
              </a:spcBef>
              <a:spcAft>
                <a:spcPts val="0"/>
              </a:spcAft>
              <a:buClr>
                <a:schemeClr val="dk1"/>
              </a:buClr>
              <a:buSzPts val="1150"/>
              <a:buFont typeface="Verdana"/>
              <a:buChar char="●"/>
            </a:pPr>
            <a:r>
              <a:rPr lang="en" sz="1150">
                <a:solidFill>
                  <a:schemeClr val="dk1"/>
                </a:solidFill>
                <a:highlight>
                  <a:srgbClr val="FFFFFF"/>
                </a:highlight>
                <a:latin typeface="Verdana"/>
                <a:ea typeface="Verdana"/>
                <a:cs typeface="Verdana"/>
                <a:sym typeface="Verdana"/>
              </a:rPr>
              <a:t>SQL can retrieve data from a database</a:t>
            </a:r>
            <a:endParaRPr sz="1150">
              <a:solidFill>
                <a:schemeClr val="dk1"/>
              </a:solidFill>
              <a:highlight>
                <a:srgbClr val="FFFFFF"/>
              </a:highlight>
              <a:latin typeface="Verdana"/>
              <a:ea typeface="Verdana"/>
              <a:cs typeface="Verdana"/>
              <a:sym typeface="Verdana"/>
            </a:endParaRPr>
          </a:p>
          <a:p>
            <a:pPr indent="-301625" lvl="0" marL="457200" rtl="0" algn="l">
              <a:spcBef>
                <a:spcPts val="0"/>
              </a:spcBef>
              <a:spcAft>
                <a:spcPts val="0"/>
              </a:spcAft>
              <a:buClr>
                <a:schemeClr val="dk1"/>
              </a:buClr>
              <a:buSzPts val="1150"/>
              <a:buFont typeface="Verdana"/>
              <a:buChar char="●"/>
            </a:pPr>
            <a:r>
              <a:rPr lang="en" sz="1150">
                <a:solidFill>
                  <a:schemeClr val="dk1"/>
                </a:solidFill>
                <a:highlight>
                  <a:srgbClr val="FFFFFF"/>
                </a:highlight>
                <a:latin typeface="Verdana"/>
                <a:ea typeface="Verdana"/>
                <a:cs typeface="Verdana"/>
                <a:sym typeface="Verdana"/>
              </a:rPr>
              <a:t>SQL can insert records in a database</a:t>
            </a:r>
            <a:endParaRPr sz="1150">
              <a:solidFill>
                <a:schemeClr val="dk1"/>
              </a:solidFill>
              <a:highlight>
                <a:srgbClr val="FFFFFF"/>
              </a:highlight>
              <a:latin typeface="Verdana"/>
              <a:ea typeface="Verdana"/>
              <a:cs typeface="Verdana"/>
              <a:sym typeface="Verdana"/>
            </a:endParaRPr>
          </a:p>
          <a:p>
            <a:pPr indent="-301625" lvl="0" marL="457200" rtl="0" algn="l">
              <a:spcBef>
                <a:spcPts val="0"/>
              </a:spcBef>
              <a:spcAft>
                <a:spcPts val="0"/>
              </a:spcAft>
              <a:buClr>
                <a:schemeClr val="dk1"/>
              </a:buClr>
              <a:buSzPts val="1150"/>
              <a:buFont typeface="Verdana"/>
              <a:buChar char="●"/>
            </a:pPr>
            <a:r>
              <a:rPr lang="en" sz="1150">
                <a:solidFill>
                  <a:schemeClr val="dk1"/>
                </a:solidFill>
                <a:highlight>
                  <a:srgbClr val="FFFFFF"/>
                </a:highlight>
                <a:latin typeface="Verdana"/>
                <a:ea typeface="Verdana"/>
                <a:cs typeface="Verdana"/>
                <a:sym typeface="Verdana"/>
              </a:rPr>
              <a:t>SQL can update records in a database</a:t>
            </a:r>
            <a:endParaRPr sz="1150">
              <a:solidFill>
                <a:schemeClr val="dk1"/>
              </a:solidFill>
              <a:highlight>
                <a:srgbClr val="FFFFFF"/>
              </a:highlight>
              <a:latin typeface="Verdana"/>
              <a:ea typeface="Verdana"/>
              <a:cs typeface="Verdana"/>
              <a:sym typeface="Verdana"/>
            </a:endParaRPr>
          </a:p>
          <a:p>
            <a:pPr indent="-301625" lvl="0" marL="457200" rtl="0" algn="l">
              <a:spcBef>
                <a:spcPts val="0"/>
              </a:spcBef>
              <a:spcAft>
                <a:spcPts val="0"/>
              </a:spcAft>
              <a:buClr>
                <a:schemeClr val="dk1"/>
              </a:buClr>
              <a:buSzPts val="1150"/>
              <a:buFont typeface="Verdana"/>
              <a:buChar char="●"/>
            </a:pPr>
            <a:r>
              <a:rPr lang="en" sz="1150">
                <a:solidFill>
                  <a:schemeClr val="dk1"/>
                </a:solidFill>
                <a:highlight>
                  <a:srgbClr val="FFFFFF"/>
                </a:highlight>
                <a:latin typeface="Verdana"/>
                <a:ea typeface="Verdana"/>
                <a:cs typeface="Verdana"/>
                <a:sym typeface="Verdana"/>
              </a:rPr>
              <a:t>SQL can delete records from a database</a:t>
            </a:r>
            <a:endParaRPr sz="1150">
              <a:solidFill>
                <a:schemeClr val="dk1"/>
              </a:solidFill>
              <a:highlight>
                <a:srgbClr val="FFFFFF"/>
              </a:highlight>
              <a:latin typeface="Verdana"/>
              <a:ea typeface="Verdana"/>
              <a:cs typeface="Verdana"/>
              <a:sym typeface="Verdana"/>
            </a:endParaRPr>
          </a:p>
          <a:p>
            <a:pPr indent="-301625" lvl="0" marL="457200" rtl="0" algn="l">
              <a:spcBef>
                <a:spcPts val="0"/>
              </a:spcBef>
              <a:spcAft>
                <a:spcPts val="0"/>
              </a:spcAft>
              <a:buClr>
                <a:schemeClr val="dk1"/>
              </a:buClr>
              <a:buSzPts val="1150"/>
              <a:buFont typeface="Verdana"/>
              <a:buChar char="●"/>
            </a:pPr>
            <a:r>
              <a:rPr lang="en" sz="1150">
                <a:solidFill>
                  <a:schemeClr val="dk1"/>
                </a:solidFill>
                <a:highlight>
                  <a:srgbClr val="FFFFFF"/>
                </a:highlight>
                <a:latin typeface="Verdana"/>
                <a:ea typeface="Verdana"/>
                <a:cs typeface="Verdana"/>
                <a:sym typeface="Verdana"/>
              </a:rPr>
              <a:t>SQL can create new databases</a:t>
            </a:r>
            <a:endParaRPr sz="1150">
              <a:solidFill>
                <a:schemeClr val="dk1"/>
              </a:solidFill>
              <a:highlight>
                <a:srgbClr val="FFFFFF"/>
              </a:highlight>
              <a:latin typeface="Verdana"/>
              <a:ea typeface="Verdana"/>
              <a:cs typeface="Verdana"/>
              <a:sym typeface="Verdana"/>
            </a:endParaRPr>
          </a:p>
          <a:p>
            <a:pPr indent="-301625" lvl="0" marL="457200" rtl="0" algn="l">
              <a:spcBef>
                <a:spcPts val="0"/>
              </a:spcBef>
              <a:spcAft>
                <a:spcPts val="0"/>
              </a:spcAft>
              <a:buClr>
                <a:schemeClr val="dk1"/>
              </a:buClr>
              <a:buSzPts val="1150"/>
              <a:buFont typeface="Verdana"/>
              <a:buChar char="●"/>
            </a:pPr>
            <a:r>
              <a:rPr lang="en" sz="1150">
                <a:solidFill>
                  <a:schemeClr val="dk1"/>
                </a:solidFill>
                <a:highlight>
                  <a:srgbClr val="FFFFFF"/>
                </a:highlight>
                <a:latin typeface="Verdana"/>
                <a:ea typeface="Verdana"/>
                <a:cs typeface="Verdana"/>
                <a:sym typeface="Verdana"/>
              </a:rPr>
              <a:t>SQL can create new tables in a database</a:t>
            </a:r>
            <a:endParaRPr sz="1150">
              <a:solidFill>
                <a:schemeClr val="dk1"/>
              </a:solidFill>
              <a:highlight>
                <a:srgbClr val="FFFFFF"/>
              </a:highlight>
              <a:latin typeface="Verdana"/>
              <a:ea typeface="Verdana"/>
              <a:cs typeface="Verdana"/>
              <a:sym typeface="Verdana"/>
            </a:endParaRPr>
          </a:p>
          <a:p>
            <a:pPr indent="-301625" lvl="0" marL="457200" rtl="0" algn="l">
              <a:spcBef>
                <a:spcPts val="0"/>
              </a:spcBef>
              <a:spcAft>
                <a:spcPts val="0"/>
              </a:spcAft>
              <a:buClr>
                <a:schemeClr val="dk1"/>
              </a:buClr>
              <a:buSzPts val="1150"/>
              <a:buFont typeface="Verdana"/>
              <a:buChar char="●"/>
            </a:pPr>
            <a:r>
              <a:rPr lang="en" sz="1150">
                <a:solidFill>
                  <a:schemeClr val="dk1"/>
                </a:solidFill>
                <a:highlight>
                  <a:srgbClr val="FFFFFF"/>
                </a:highlight>
                <a:latin typeface="Verdana"/>
                <a:ea typeface="Verdana"/>
                <a:cs typeface="Verdana"/>
                <a:sym typeface="Verdana"/>
              </a:rPr>
              <a:t>SQL can create stored procedures in a database</a:t>
            </a:r>
            <a:endParaRPr sz="1150">
              <a:solidFill>
                <a:schemeClr val="dk1"/>
              </a:solidFill>
              <a:highlight>
                <a:srgbClr val="FFFFFF"/>
              </a:highlight>
              <a:latin typeface="Verdana"/>
              <a:ea typeface="Verdana"/>
              <a:cs typeface="Verdana"/>
              <a:sym typeface="Verdana"/>
            </a:endParaRPr>
          </a:p>
          <a:p>
            <a:pPr indent="-301625" lvl="0" marL="457200" rtl="0" algn="l">
              <a:spcBef>
                <a:spcPts val="0"/>
              </a:spcBef>
              <a:spcAft>
                <a:spcPts val="0"/>
              </a:spcAft>
              <a:buClr>
                <a:schemeClr val="dk1"/>
              </a:buClr>
              <a:buSzPts val="1150"/>
              <a:buFont typeface="Verdana"/>
              <a:buChar char="●"/>
            </a:pPr>
            <a:r>
              <a:rPr lang="en" sz="1150">
                <a:solidFill>
                  <a:schemeClr val="dk1"/>
                </a:solidFill>
                <a:highlight>
                  <a:srgbClr val="FFFFFF"/>
                </a:highlight>
                <a:latin typeface="Verdana"/>
                <a:ea typeface="Verdana"/>
                <a:cs typeface="Verdana"/>
                <a:sym typeface="Verdana"/>
              </a:rPr>
              <a:t>SQL can create views in a database</a:t>
            </a:r>
            <a:endParaRPr sz="1150">
              <a:solidFill>
                <a:schemeClr val="dk1"/>
              </a:solidFill>
              <a:highlight>
                <a:srgbClr val="FFFFFF"/>
              </a:highlight>
              <a:latin typeface="Verdana"/>
              <a:ea typeface="Verdana"/>
              <a:cs typeface="Verdana"/>
              <a:sym typeface="Verdana"/>
            </a:endParaRPr>
          </a:p>
          <a:p>
            <a:pPr indent="-301625" lvl="0" marL="457200" rtl="0" algn="l">
              <a:spcBef>
                <a:spcPts val="0"/>
              </a:spcBef>
              <a:spcAft>
                <a:spcPts val="0"/>
              </a:spcAft>
              <a:buClr>
                <a:schemeClr val="dk1"/>
              </a:buClr>
              <a:buSzPts val="1150"/>
              <a:buFont typeface="Verdana"/>
              <a:buChar char="●"/>
            </a:pPr>
            <a:r>
              <a:rPr lang="en" sz="1150">
                <a:solidFill>
                  <a:schemeClr val="dk1"/>
                </a:solidFill>
                <a:highlight>
                  <a:srgbClr val="FFFFFF"/>
                </a:highlight>
                <a:latin typeface="Verdana"/>
                <a:ea typeface="Verdana"/>
                <a:cs typeface="Verdana"/>
                <a:sym typeface="Verdana"/>
              </a:rPr>
              <a:t>SQL can set permissions on tables, procedures, and views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MAN</a:t>
            </a:r>
            <a:endParaRPr/>
          </a:p>
          <a:p>
            <a:pPr indent="0" lvl="0" marL="0" rtl="0" algn="l">
              <a:spcBef>
                <a:spcPts val="1200"/>
              </a:spcBef>
              <a:spcAft>
                <a:spcPts val="0"/>
              </a:spcAft>
              <a:buNone/>
            </a:pPr>
            <a:r>
              <a:rPr lang="en"/>
              <a:t>A metropolitan-area network is a computer network that spans across a city, small geographical area, or business or college campus. One feature that differentiates a MAN from a LAN is its size. A LAN usually consists of a solitary building or area. A MAN can cover several square miles, depending on the needs of the organization.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Large companies, for example, may use a MAN if they have a spacious campus and need to manage key components, such as HVAC and electrical systems.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WAN</a:t>
            </a:r>
            <a:endParaRPr/>
          </a:p>
          <a:p>
            <a:pPr indent="0" lvl="0" marL="0" rtl="0" algn="l">
              <a:spcBef>
                <a:spcPts val="1200"/>
              </a:spcBef>
              <a:spcAft>
                <a:spcPts val="1200"/>
              </a:spcAft>
              <a:buNone/>
            </a:pPr>
            <a:r>
              <a:rPr lang="en"/>
              <a:t>A wide-area network covers a very large area, like an entire city, state, or country. In fact, the internet is a WAN. Like the internet, a WAN can contain smaller networks, including LANs or MANs.  Cellular services are the most commonly known wireless WANs.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Wireless encryption</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Wireless encryption secures your wireless network with an authentication protocol. It requires a password or network key when a user or device tries to connect. If your wireless network isn't secure, unauthorized users could access your network and obtain personal information or use your internet connection for malicious or illegal activity. Your network speed or performance may decrease if people use your network without your knowledge.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Wired Equivalent Privacy (WEP)</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WEP uses the RC4 (Rivest Cipher 4) stream cipher for authentication and encryption. The standard originally specified a 40-bit, preshared encryption key.</a:t>
            </a:r>
            <a:endParaRPr/>
          </a:p>
          <a:p>
            <a:pPr indent="-342900" lvl="0" marL="457200" rtl="0" algn="l">
              <a:spcBef>
                <a:spcPts val="0"/>
              </a:spcBef>
              <a:spcAft>
                <a:spcPts val="0"/>
              </a:spcAft>
              <a:buSzPts val="1800"/>
              <a:buChar char="●"/>
            </a:pPr>
            <a:r>
              <a:rPr lang="en"/>
              <a:t>An administrator must manually enter and update the key, which combines with a 24-bit initialization vector (IV) in an effort to strengthen encryption. </a:t>
            </a:r>
            <a:endParaRPr/>
          </a:p>
          <a:p>
            <a:pPr indent="-342900" lvl="0" marL="457200" rtl="0" algn="l">
              <a:spcBef>
                <a:spcPts val="0"/>
              </a:spcBef>
              <a:spcAft>
                <a:spcPts val="0"/>
              </a:spcAft>
              <a:buSzPts val="1800"/>
              <a:buChar char="●"/>
            </a:pPr>
            <a:r>
              <a:rPr lang="en"/>
              <a:t>The small size of the IV increases the likelihood that users will recycle keys, however, making them easier to crack. </a:t>
            </a:r>
            <a:endParaRPr/>
          </a:p>
          <a:p>
            <a:pPr indent="-342900" lvl="0" marL="457200" rtl="0" algn="l">
              <a:spcBef>
                <a:spcPts val="0"/>
              </a:spcBef>
              <a:spcAft>
                <a:spcPts val="0"/>
              </a:spcAft>
              <a:buSzPts val="1800"/>
              <a:buChar char="●"/>
            </a:pPr>
            <a:r>
              <a:rPr lang="en"/>
              <a:t>This characteristic, along with several other security flaws and vulnerabilities -- including problematic authentication mechanisms -- makes WEP a risky choice for wireless security.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t>
            </a:r>
            <a:r>
              <a:rPr lang="en"/>
              <a:t>ypes of wireless encryptions</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1700"/>
              </a:spcBef>
              <a:spcAft>
                <a:spcPts val="0"/>
              </a:spcAft>
              <a:buClr>
                <a:schemeClr val="dk1"/>
              </a:buClr>
              <a:buSzPts val="688"/>
              <a:buFont typeface="Arial"/>
              <a:buNone/>
            </a:pPr>
            <a:r>
              <a:rPr b="1" lang="en">
                <a:solidFill>
                  <a:srgbClr val="2F353D"/>
                </a:solidFill>
                <a:highlight>
                  <a:srgbClr val="FFFFFF"/>
                </a:highlight>
              </a:rPr>
              <a:t>Wired Encryption Privacy or Wired Encryption Protocol or Wired Equivalent Privacy (WEP)</a:t>
            </a:r>
            <a:endParaRPr b="1">
              <a:solidFill>
                <a:srgbClr val="2F353D"/>
              </a:solidFill>
              <a:highlight>
                <a:srgbClr val="FFFFFF"/>
              </a:highlight>
            </a:endParaRPr>
          </a:p>
          <a:p>
            <a:pPr indent="0" lvl="0" marL="0" rtl="0" algn="l">
              <a:lnSpc>
                <a:spcPct val="105000"/>
              </a:lnSpc>
              <a:spcBef>
                <a:spcPts val="1700"/>
              </a:spcBef>
              <a:spcAft>
                <a:spcPts val="0"/>
              </a:spcAft>
              <a:buClr>
                <a:schemeClr val="dk1"/>
              </a:buClr>
              <a:buSzPts val="688"/>
              <a:buFont typeface="Arial"/>
              <a:buNone/>
            </a:pPr>
            <a:r>
              <a:rPr b="1" lang="en">
                <a:solidFill>
                  <a:srgbClr val="2F353D"/>
                </a:solidFill>
                <a:highlight>
                  <a:srgbClr val="FFFFFF"/>
                </a:highlight>
              </a:rPr>
              <a:t>Encryption Type</a:t>
            </a:r>
            <a:endParaRPr b="1">
              <a:solidFill>
                <a:srgbClr val="2F353D"/>
              </a:solidFill>
              <a:highlight>
                <a:srgbClr val="FFFFFF"/>
              </a:highlight>
            </a:endParaRPr>
          </a:p>
          <a:p>
            <a:pPr indent="-342900" lvl="0" marL="558800" rtl="0" algn="l">
              <a:lnSpc>
                <a:spcPct val="155000"/>
              </a:lnSpc>
              <a:spcBef>
                <a:spcPts val="1300"/>
              </a:spcBef>
              <a:spcAft>
                <a:spcPts val="0"/>
              </a:spcAft>
              <a:buClr>
                <a:schemeClr val="dk1"/>
              </a:buClr>
              <a:buSzPts val="1800"/>
              <a:buChar char="●"/>
            </a:pPr>
            <a:r>
              <a:rPr b="1" lang="en">
                <a:solidFill>
                  <a:schemeClr val="dk1"/>
                </a:solidFill>
                <a:highlight>
                  <a:srgbClr val="FFFFFF"/>
                </a:highlight>
              </a:rPr>
              <a:t>64-bit</a:t>
            </a:r>
            <a:r>
              <a:rPr lang="en">
                <a:solidFill>
                  <a:schemeClr val="dk1"/>
                </a:solidFill>
                <a:highlight>
                  <a:srgbClr val="FFFFFF"/>
                </a:highlight>
              </a:rPr>
              <a:t>: This configuration requires a ten character password when you use a hexadecimal (zero to nine and A-F) digits or eight characters when you use ASCII characters.</a:t>
            </a:r>
            <a:endParaRPr>
              <a:solidFill>
                <a:schemeClr val="dk1"/>
              </a:solidFill>
              <a:highlight>
                <a:srgbClr val="FFFFFF"/>
              </a:highlight>
            </a:endParaRPr>
          </a:p>
          <a:p>
            <a:pPr indent="-342900" lvl="0" marL="558800" rtl="0" algn="l">
              <a:lnSpc>
                <a:spcPct val="155000"/>
              </a:lnSpc>
              <a:spcBef>
                <a:spcPts val="0"/>
              </a:spcBef>
              <a:spcAft>
                <a:spcPts val="0"/>
              </a:spcAft>
              <a:buClr>
                <a:schemeClr val="dk1"/>
              </a:buClr>
              <a:buSzPts val="1800"/>
              <a:buChar char="●"/>
            </a:pPr>
            <a:r>
              <a:rPr b="1" lang="en">
                <a:solidFill>
                  <a:schemeClr val="dk1"/>
                </a:solidFill>
                <a:highlight>
                  <a:srgbClr val="FFFFFF"/>
                </a:highlight>
              </a:rPr>
              <a:t>128-bit</a:t>
            </a:r>
            <a:r>
              <a:rPr lang="en">
                <a:solidFill>
                  <a:schemeClr val="dk1"/>
                </a:solidFill>
                <a:highlight>
                  <a:srgbClr val="FFFFFF"/>
                </a:highlight>
              </a:rPr>
              <a:t>: This configuration requires a 26 character password when you use hexadecimal digits or 14 characters when you use ASCII characters.</a:t>
            </a:r>
            <a:endParaRPr>
              <a:solidFill>
                <a:schemeClr val="dk1"/>
              </a:solidFill>
              <a:highlight>
                <a:srgbClr val="FFFFFF"/>
              </a:highlight>
            </a:endParaRPr>
          </a:p>
          <a:p>
            <a:pPr indent="-342900" lvl="0" marL="558800" rtl="0" algn="l">
              <a:lnSpc>
                <a:spcPct val="155000"/>
              </a:lnSpc>
              <a:spcBef>
                <a:spcPts val="0"/>
              </a:spcBef>
              <a:spcAft>
                <a:spcPts val="0"/>
              </a:spcAft>
              <a:buClr>
                <a:schemeClr val="dk1"/>
              </a:buClr>
              <a:buSzPts val="1800"/>
              <a:buChar char="●"/>
            </a:pPr>
            <a:r>
              <a:t/>
            </a:r>
            <a:endParaRPr>
              <a:solidFill>
                <a:schemeClr val="dk1"/>
              </a:solidFill>
              <a:highlight>
                <a:srgbClr val="FFFFFF"/>
              </a:highlight>
            </a:endParaRPr>
          </a:p>
          <a:p>
            <a:pPr indent="0" lvl="0" marL="0" rtl="0" algn="l">
              <a:lnSpc>
                <a:spcPct val="105000"/>
              </a:lnSpc>
              <a:spcBef>
                <a:spcPts val="0"/>
              </a:spcBef>
              <a:spcAft>
                <a:spcPts val="1200"/>
              </a:spcAft>
              <a:buSzPts val="688"/>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1300"/>
              </a:spcBef>
              <a:spcAft>
                <a:spcPts val="0"/>
              </a:spcAft>
              <a:buClr>
                <a:schemeClr val="dk1"/>
              </a:buClr>
              <a:buSzPts val="688"/>
              <a:buFont typeface="Arial"/>
              <a:buNone/>
            </a:pPr>
            <a:r>
              <a:rPr b="1" lang="en">
                <a:solidFill>
                  <a:srgbClr val="2F353D"/>
                </a:solidFill>
                <a:highlight>
                  <a:schemeClr val="lt1"/>
                </a:highlight>
              </a:rPr>
              <a:t>Advantages</a:t>
            </a:r>
            <a:endParaRPr b="1">
              <a:solidFill>
                <a:srgbClr val="2F353D"/>
              </a:solidFill>
              <a:highlight>
                <a:schemeClr val="lt1"/>
              </a:highlight>
            </a:endParaRPr>
          </a:p>
          <a:p>
            <a:pPr indent="-342900" lvl="0" marL="558800" rtl="0" algn="l">
              <a:lnSpc>
                <a:spcPct val="155000"/>
              </a:lnSpc>
              <a:spcBef>
                <a:spcPts val="1300"/>
              </a:spcBef>
              <a:spcAft>
                <a:spcPts val="0"/>
              </a:spcAft>
              <a:buClr>
                <a:schemeClr val="dk1"/>
              </a:buClr>
              <a:buSzPts val="1800"/>
              <a:buChar char="●"/>
            </a:pPr>
            <a:r>
              <a:rPr lang="en">
                <a:solidFill>
                  <a:schemeClr val="dk1"/>
                </a:solidFill>
                <a:highlight>
                  <a:schemeClr val="lt1"/>
                </a:highlight>
              </a:rPr>
              <a:t>Easy to configure.</a:t>
            </a:r>
            <a:endParaRPr>
              <a:solidFill>
                <a:schemeClr val="dk1"/>
              </a:solidFill>
              <a:highlight>
                <a:schemeClr val="lt1"/>
              </a:highlight>
            </a:endParaRPr>
          </a:p>
          <a:p>
            <a:pPr indent="-342900" lvl="0" marL="558800" rtl="0" algn="l">
              <a:lnSpc>
                <a:spcPct val="155000"/>
              </a:lnSpc>
              <a:spcBef>
                <a:spcPts val="0"/>
              </a:spcBef>
              <a:spcAft>
                <a:spcPts val="0"/>
              </a:spcAft>
              <a:buClr>
                <a:schemeClr val="dk1"/>
              </a:buClr>
              <a:buSzPts val="1800"/>
              <a:buChar char="●"/>
            </a:pPr>
            <a:r>
              <a:rPr lang="en">
                <a:solidFill>
                  <a:schemeClr val="dk1"/>
                </a:solidFill>
                <a:highlight>
                  <a:schemeClr val="lt1"/>
                </a:highlight>
              </a:rPr>
              <a:t>Widely supported security system.</a:t>
            </a:r>
            <a:endParaRPr>
              <a:solidFill>
                <a:schemeClr val="dk1"/>
              </a:solidFill>
              <a:highlight>
                <a:schemeClr val="lt1"/>
              </a:highlight>
            </a:endParaRPr>
          </a:p>
          <a:p>
            <a:pPr indent="-342900" lvl="0" marL="558800" rtl="0" algn="l">
              <a:lnSpc>
                <a:spcPct val="155000"/>
              </a:lnSpc>
              <a:spcBef>
                <a:spcPts val="0"/>
              </a:spcBef>
              <a:spcAft>
                <a:spcPts val="0"/>
              </a:spcAft>
              <a:buClr>
                <a:schemeClr val="dk1"/>
              </a:buClr>
              <a:buSzPts val="1800"/>
              <a:buChar char="●"/>
            </a:pPr>
            <a:r>
              <a:rPr lang="en">
                <a:solidFill>
                  <a:schemeClr val="dk1"/>
                </a:solidFill>
                <a:highlight>
                  <a:schemeClr val="lt1"/>
                </a:highlight>
              </a:rPr>
              <a:t>Secures your wireless network better than no encryption at all.</a:t>
            </a:r>
            <a:endParaRPr>
              <a:solidFill>
                <a:schemeClr val="dk1"/>
              </a:solidFill>
              <a:highlight>
                <a:schemeClr val="lt1"/>
              </a:highlight>
            </a:endParaRPr>
          </a:p>
          <a:p>
            <a:pPr indent="0" lvl="0" marL="0" rtl="0" algn="l">
              <a:lnSpc>
                <a:spcPct val="105000"/>
              </a:lnSpc>
              <a:spcBef>
                <a:spcPts val="1300"/>
              </a:spcBef>
              <a:spcAft>
                <a:spcPts val="0"/>
              </a:spcAft>
              <a:buClr>
                <a:schemeClr val="dk1"/>
              </a:buClr>
              <a:buSzPts val="688"/>
              <a:buFont typeface="Arial"/>
              <a:buNone/>
            </a:pPr>
            <a:r>
              <a:rPr b="1" lang="en">
                <a:solidFill>
                  <a:srgbClr val="2F353D"/>
                </a:solidFill>
                <a:highlight>
                  <a:schemeClr val="lt1"/>
                </a:highlight>
              </a:rPr>
              <a:t>Disadvantages</a:t>
            </a:r>
            <a:endParaRPr b="1">
              <a:solidFill>
                <a:srgbClr val="2F353D"/>
              </a:solidFill>
              <a:highlight>
                <a:schemeClr val="lt1"/>
              </a:highlight>
            </a:endParaRPr>
          </a:p>
          <a:p>
            <a:pPr indent="-342900" lvl="0" marL="558800" rtl="0" algn="l">
              <a:lnSpc>
                <a:spcPct val="155000"/>
              </a:lnSpc>
              <a:spcBef>
                <a:spcPts val="1300"/>
              </a:spcBef>
              <a:spcAft>
                <a:spcPts val="0"/>
              </a:spcAft>
              <a:buClr>
                <a:schemeClr val="dk1"/>
              </a:buClr>
              <a:buSzPts val="1800"/>
              <a:buChar char="●"/>
            </a:pPr>
            <a:r>
              <a:rPr lang="en">
                <a:solidFill>
                  <a:schemeClr val="dk1"/>
                </a:solidFill>
                <a:highlight>
                  <a:schemeClr val="lt1"/>
                </a:highlight>
              </a:rPr>
              <a:t>Not fully secure.</a:t>
            </a:r>
            <a:endParaRPr>
              <a:solidFill>
                <a:schemeClr val="dk1"/>
              </a:solidFill>
              <a:highlight>
                <a:schemeClr val="lt1"/>
              </a:highlight>
            </a:endParaRPr>
          </a:p>
          <a:p>
            <a:pPr indent="-342900" lvl="0" marL="558800" rtl="0" algn="l">
              <a:lnSpc>
                <a:spcPct val="155000"/>
              </a:lnSpc>
              <a:spcBef>
                <a:spcPts val="0"/>
              </a:spcBef>
              <a:spcAft>
                <a:spcPts val="0"/>
              </a:spcAft>
              <a:buClr>
                <a:schemeClr val="dk1"/>
              </a:buClr>
              <a:buSzPts val="1800"/>
              <a:buChar char="●"/>
            </a:pPr>
            <a:r>
              <a:rPr lang="en">
                <a:solidFill>
                  <a:schemeClr val="dk1"/>
                </a:solidFill>
                <a:highlight>
                  <a:schemeClr val="lt1"/>
                </a:highlight>
              </a:rPr>
              <a:t>Other encryption protocols are more secure.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Wi-Fi Protected Access (WPA)</a:t>
            </a:r>
            <a:endParaRPr/>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WPA has discrete modes for enterprise users and for personal use. </a:t>
            </a:r>
            <a:endParaRPr/>
          </a:p>
          <a:p>
            <a:pPr indent="-342900" lvl="0" marL="457200" rtl="0" algn="l">
              <a:spcBef>
                <a:spcPts val="0"/>
              </a:spcBef>
              <a:spcAft>
                <a:spcPts val="0"/>
              </a:spcAft>
              <a:buSzPts val="1800"/>
              <a:buChar char="●"/>
            </a:pPr>
            <a:r>
              <a:rPr lang="en"/>
              <a:t>The enterprise mode, WPA-Extensible Authentication Protocol (WPA-EAP), uses more stringent 802.1x authentication and requires the use of an authentication server. </a:t>
            </a:r>
            <a:endParaRPr/>
          </a:p>
          <a:p>
            <a:pPr indent="-342900" lvl="0" marL="457200" rtl="0" algn="l">
              <a:spcBef>
                <a:spcPts val="0"/>
              </a:spcBef>
              <a:spcAft>
                <a:spcPts val="0"/>
              </a:spcAft>
              <a:buSzPts val="1800"/>
              <a:buChar char="●"/>
            </a:pPr>
            <a:r>
              <a:rPr lang="en"/>
              <a:t>The personal mode, WPA-Pre-Shared Key (WPA-PSK), uses preshared keys for simpler implementation and management among consumers and small offices.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7" name="Google Shape;20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Although WPA is also based on RC4, it introduced several enhancements to encryption -- namely, the use of the Temporal Key Integrity Protocol (TKIP). TKIP contained a set of the following functions to improve WLAN security:</a:t>
            </a:r>
            <a:endParaRPr/>
          </a:p>
          <a:p>
            <a:pPr indent="-342900" lvl="0" marL="457200" rtl="0" algn="l">
              <a:spcBef>
                <a:spcPts val="1200"/>
              </a:spcBef>
              <a:spcAft>
                <a:spcPts val="0"/>
              </a:spcAft>
              <a:buSzPts val="1800"/>
              <a:buChar char="●"/>
            </a:pPr>
            <a:r>
              <a:rPr lang="en"/>
              <a:t>use of 256-bit keys;</a:t>
            </a:r>
            <a:endParaRPr/>
          </a:p>
          <a:p>
            <a:pPr indent="-342900" lvl="0" marL="457200" rtl="0" algn="l">
              <a:spcBef>
                <a:spcPts val="0"/>
              </a:spcBef>
              <a:spcAft>
                <a:spcPts val="0"/>
              </a:spcAft>
              <a:buSzPts val="1800"/>
              <a:buChar char="●"/>
            </a:pPr>
            <a:r>
              <a:rPr lang="en"/>
              <a:t>per-packet key mixing, which generates a unique key for each packet;</a:t>
            </a:r>
            <a:endParaRPr/>
          </a:p>
          <a:p>
            <a:pPr indent="-342900" lvl="0" marL="457200" rtl="0" algn="l">
              <a:spcBef>
                <a:spcPts val="0"/>
              </a:spcBef>
              <a:spcAft>
                <a:spcPts val="0"/>
              </a:spcAft>
              <a:buSzPts val="1800"/>
              <a:buChar char="●"/>
            </a:pPr>
            <a:r>
              <a:rPr lang="en"/>
              <a:t>automatic broadcast of updated keys;</a:t>
            </a:r>
            <a:endParaRPr/>
          </a:p>
          <a:p>
            <a:pPr indent="-342900" lvl="0" marL="457200" rtl="0" algn="l">
              <a:spcBef>
                <a:spcPts val="0"/>
              </a:spcBef>
              <a:spcAft>
                <a:spcPts val="0"/>
              </a:spcAft>
              <a:buSzPts val="1800"/>
              <a:buChar char="●"/>
            </a:pPr>
            <a:r>
              <a:rPr lang="en"/>
              <a:t>message integrity check;</a:t>
            </a:r>
            <a:endParaRPr/>
          </a:p>
          <a:p>
            <a:pPr indent="-342900" lvl="0" marL="457200" rtl="0" algn="l">
              <a:spcBef>
                <a:spcPts val="0"/>
              </a:spcBef>
              <a:spcAft>
                <a:spcPts val="0"/>
              </a:spcAft>
              <a:buSzPts val="1800"/>
              <a:buChar char="●"/>
            </a:pPr>
            <a:r>
              <a:rPr lang="en"/>
              <a:t>larger IV size using 48 bits; and</a:t>
            </a:r>
            <a:endParaRPr/>
          </a:p>
          <a:p>
            <a:pPr indent="-342900" lvl="0" marL="457200" rtl="0" algn="l">
              <a:spcBef>
                <a:spcPts val="0"/>
              </a:spcBef>
              <a:spcAft>
                <a:spcPts val="0"/>
              </a:spcAft>
              <a:buSzPts val="1800"/>
              <a:buChar char="●"/>
            </a:pPr>
            <a:r>
              <a:rPr lang="en"/>
              <a:t>mechanisms to reduce IV reuse.</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WPA2</a:t>
            </a:r>
            <a:endParaRPr/>
          </a:p>
        </p:txBody>
      </p:sp>
      <p:sp>
        <p:nvSpPr>
          <p:cNvPr id="213" name="Google Shape;213;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WPA2 replaces RC4 and TKIP with two stronger encryption and authentication mechanisms:</a:t>
            </a:r>
            <a:endParaRPr/>
          </a:p>
          <a:p>
            <a:pPr indent="-342900" lvl="0" marL="457200" rtl="0" algn="l">
              <a:spcBef>
                <a:spcPts val="0"/>
              </a:spcBef>
              <a:spcAft>
                <a:spcPts val="0"/>
              </a:spcAft>
              <a:buSzPts val="1800"/>
              <a:buChar char="●"/>
            </a:pPr>
            <a:r>
              <a:rPr lang="en"/>
              <a:t>Advanced Encryption Standard (AES), an encryption mechanism; and</a:t>
            </a:r>
            <a:endParaRPr/>
          </a:p>
          <a:p>
            <a:pPr indent="-342900" lvl="0" marL="457200" rtl="0" algn="l">
              <a:spcBef>
                <a:spcPts val="0"/>
              </a:spcBef>
              <a:spcAft>
                <a:spcPts val="0"/>
              </a:spcAft>
              <a:buSzPts val="1800"/>
              <a:buChar char="●"/>
            </a:pPr>
            <a:r>
              <a:rPr lang="en"/>
              <a:t>Counter Mode with Cipher Block Chaining Message Authentication Code Protocol (CCMP), an authentication mechanism.</a:t>
            </a:r>
            <a:endParaRPr/>
          </a:p>
          <a:p>
            <a:pPr indent="-342900" lvl="0" marL="457200" rtl="0" algn="l">
              <a:spcBef>
                <a:spcPts val="0"/>
              </a:spcBef>
              <a:spcAft>
                <a:spcPts val="0"/>
              </a:spcAft>
              <a:buSzPts val="1800"/>
              <a:buChar char="●"/>
            </a:pPr>
            <a:r>
              <a:rPr lang="en"/>
              <a:t>Also meant to be backward-compatible, WPA2 supports TKIP as a fallback if a device cannot support CCMP.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9" name="Google Shape;219;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Developed by the U.S. government to protect classified data, AES comprises three symmetric block ciphers. Each cipher encrypts and decrypts data in blocks of 128 bits using 128-, 192- and 256-bit keys. Although the use of AES requires more computing power from APs and clients, ongoing improvements in computer and network hardware have mitigated performance concerns.</a:t>
            </a:r>
            <a:endParaRPr/>
          </a:p>
          <a:p>
            <a:pPr indent="-342900" lvl="0" marL="457200" rtl="0" algn="l">
              <a:spcBef>
                <a:spcPts val="0"/>
              </a:spcBef>
              <a:spcAft>
                <a:spcPts val="0"/>
              </a:spcAft>
              <a:buSzPts val="1800"/>
              <a:buChar char="●"/>
            </a:pPr>
            <a:r>
              <a:rPr lang="en"/>
              <a:t>CCMP protects data confidentiality by allowing only authorized network users to receive data. It uses cipher block chaining message authentication code to ensure message integrity.</a:t>
            </a:r>
            <a:endParaRPr/>
          </a:p>
          <a:p>
            <a:pPr indent="-342900" lvl="0" marL="457200" rtl="0" algn="l">
              <a:spcBef>
                <a:spcPts val="0"/>
              </a:spcBef>
              <a:spcAft>
                <a:spcPts val="0"/>
              </a:spcAft>
              <a:buSzPts val="1800"/>
              <a:buChar char="●"/>
            </a:pPr>
            <a:r>
              <a:rPr lang="en"/>
              <a:t>WPA2 also introduced more seamless roaming, enabling clients to move from one AP to another on the same Wi-Fi network without having to reauthenticate, using Pairwise Master Key (PMK) caching or pre-authentication.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5" name="Google Shape;22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1700"/>
              </a:spcBef>
              <a:spcAft>
                <a:spcPts val="0"/>
              </a:spcAft>
              <a:buClr>
                <a:schemeClr val="dk1"/>
              </a:buClr>
              <a:buSzPct val="48888"/>
              <a:buFont typeface="Arial"/>
              <a:buNone/>
            </a:pPr>
            <a:r>
              <a:rPr b="1" lang="en" sz="2250">
                <a:solidFill>
                  <a:srgbClr val="2F353D"/>
                </a:solidFill>
                <a:highlight>
                  <a:srgbClr val="FFFFFF"/>
                </a:highlight>
              </a:rPr>
              <a:t>Wi-Fi Protected Access (WPA and WPA2)</a:t>
            </a:r>
            <a:endParaRPr b="1" sz="2250">
              <a:solidFill>
                <a:srgbClr val="2F353D"/>
              </a:solidFill>
              <a:highlight>
                <a:srgbClr val="FFFFFF"/>
              </a:highlight>
            </a:endParaRPr>
          </a:p>
          <a:p>
            <a:pPr indent="0" lvl="0" marL="0" rtl="0" algn="l">
              <a:spcBef>
                <a:spcPts val="1700"/>
              </a:spcBef>
              <a:spcAft>
                <a:spcPts val="0"/>
              </a:spcAft>
              <a:buClr>
                <a:schemeClr val="dk1"/>
              </a:buClr>
              <a:buSzPct val="68750"/>
              <a:buFont typeface="Arial"/>
              <a:buNone/>
            </a:pPr>
            <a:r>
              <a:rPr b="1" lang="en" sz="1600">
                <a:solidFill>
                  <a:srgbClr val="2F353D"/>
                </a:solidFill>
                <a:highlight>
                  <a:srgbClr val="FFFFFF"/>
                </a:highlight>
              </a:rPr>
              <a:t>Encryption Type</a:t>
            </a:r>
            <a:endParaRPr b="1" sz="1600">
              <a:solidFill>
                <a:srgbClr val="2F353D"/>
              </a:solidFill>
              <a:highlight>
                <a:srgbClr val="FFFFFF"/>
              </a:highlight>
            </a:endParaRPr>
          </a:p>
          <a:p>
            <a:pPr indent="-279717" lvl="0" marL="558800" rtl="0" algn="l">
              <a:lnSpc>
                <a:spcPct val="165000"/>
              </a:lnSpc>
              <a:spcBef>
                <a:spcPts val="1300"/>
              </a:spcBef>
              <a:spcAft>
                <a:spcPts val="0"/>
              </a:spcAft>
              <a:buClr>
                <a:schemeClr val="dk1"/>
              </a:buClr>
              <a:buSzPct val="100000"/>
              <a:buChar char="●"/>
            </a:pPr>
            <a:r>
              <a:rPr b="1" lang="en" sz="1150">
                <a:solidFill>
                  <a:schemeClr val="dk1"/>
                </a:solidFill>
                <a:highlight>
                  <a:srgbClr val="FFFFFF"/>
                </a:highlight>
              </a:rPr>
              <a:t>TKIP</a:t>
            </a:r>
            <a:r>
              <a:rPr lang="en" sz="1150">
                <a:solidFill>
                  <a:schemeClr val="dk1"/>
                </a:solidFill>
                <a:highlight>
                  <a:srgbClr val="FFFFFF"/>
                </a:highlight>
              </a:rPr>
              <a:t>: Temporal Key Integrity Protocol</a:t>
            </a:r>
            <a:endParaRPr sz="1150">
              <a:solidFill>
                <a:schemeClr val="dk1"/>
              </a:solidFill>
              <a:highlight>
                <a:srgbClr val="FFFFFF"/>
              </a:highlight>
            </a:endParaRPr>
          </a:p>
          <a:p>
            <a:pPr indent="-279717" lvl="0" marL="558800" rtl="0" algn="l">
              <a:lnSpc>
                <a:spcPct val="165000"/>
              </a:lnSpc>
              <a:spcBef>
                <a:spcPts val="0"/>
              </a:spcBef>
              <a:spcAft>
                <a:spcPts val="0"/>
              </a:spcAft>
              <a:buClr>
                <a:schemeClr val="dk1"/>
              </a:buClr>
              <a:buSzPct val="100000"/>
              <a:buChar char="●"/>
            </a:pPr>
            <a:r>
              <a:rPr b="1" lang="en" sz="1150">
                <a:solidFill>
                  <a:schemeClr val="dk1"/>
                </a:solidFill>
                <a:highlight>
                  <a:srgbClr val="FFFFFF"/>
                </a:highlight>
              </a:rPr>
              <a:t>PSK</a:t>
            </a:r>
            <a:r>
              <a:rPr lang="en" sz="1150">
                <a:solidFill>
                  <a:schemeClr val="dk1"/>
                </a:solidFill>
                <a:highlight>
                  <a:srgbClr val="FFFFFF"/>
                </a:highlight>
              </a:rPr>
              <a:t>: Pre-shared Key or Personal mode. 256-bit encryption that requires a 64 hexadecimal digit password or a 8 - 63 ASCII character passphrase.</a:t>
            </a:r>
            <a:endParaRPr sz="1150">
              <a:solidFill>
                <a:schemeClr val="dk1"/>
              </a:solidFill>
              <a:highlight>
                <a:srgbClr val="FFFFFF"/>
              </a:highlight>
            </a:endParaRPr>
          </a:p>
          <a:p>
            <a:pPr indent="-279717" lvl="0" marL="558800" rtl="0" algn="l">
              <a:lnSpc>
                <a:spcPct val="165000"/>
              </a:lnSpc>
              <a:spcBef>
                <a:spcPts val="0"/>
              </a:spcBef>
              <a:spcAft>
                <a:spcPts val="0"/>
              </a:spcAft>
              <a:buClr>
                <a:schemeClr val="dk1"/>
              </a:buClr>
              <a:buSzPct val="100000"/>
              <a:buChar char="●"/>
            </a:pPr>
            <a:r>
              <a:rPr b="1" lang="en" sz="1150">
                <a:solidFill>
                  <a:schemeClr val="dk1"/>
                </a:solidFill>
                <a:highlight>
                  <a:srgbClr val="FFFFFF"/>
                </a:highlight>
              </a:rPr>
              <a:t>EAP</a:t>
            </a:r>
            <a:r>
              <a:rPr lang="en" sz="1150">
                <a:solidFill>
                  <a:schemeClr val="dk1"/>
                </a:solidFill>
                <a:highlight>
                  <a:srgbClr val="FFFFFF"/>
                </a:highlight>
              </a:rPr>
              <a:t>: Extensible Authentication Protocol</a:t>
            </a:r>
            <a:endParaRPr sz="1150">
              <a:solidFill>
                <a:schemeClr val="dk1"/>
              </a:solidFill>
              <a:highlight>
                <a:srgbClr val="FFFFFF"/>
              </a:highlight>
            </a:endParaRPr>
          </a:p>
          <a:p>
            <a:pPr indent="0" lvl="0" marL="0" rtl="0" algn="l">
              <a:spcBef>
                <a:spcPts val="1300"/>
              </a:spcBef>
              <a:spcAft>
                <a:spcPts val="0"/>
              </a:spcAft>
              <a:buClr>
                <a:schemeClr val="dk1"/>
              </a:buClr>
              <a:buSzPct val="68750"/>
              <a:buFont typeface="Arial"/>
              <a:buNone/>
            </a:pPr>
            <a:r>
              <a:rPr b="1" lang="en" sz="1600">
                <a:solidFill>
                  <a:srgbClr val="2F353D"/>
                </a:solidFill>
                <a:highlight>
                  <a:srgbClr val="FFFFFF"/>
                </a:highlight>
              </a:rPr>
              <a:t>Advantages</a:t>
            </a:r>
            <a:endParaRPr b="1" sz="1600">
              <a:solidFill>
                <a:srgbClr val="2F353D"/>
              </a:solidFill>
              <a:highlight>
                <a:srgbClr val="FFFFFF"/>
              </a:highlight>
            </a:endParaRPr>
          </a:p>
          <a:p>
            <a:pPr indent="-279717" lvl="0" marL="558800" rtl="0" algn="l">
              <a:lnSpc>
                <a:spcPct val="165000"/>
              </a:lnSpc>
              <a:spcBef>
                <a:spcPts val="1300"/>
              </a:spcBef>
              <a:spcAft>
                <a:spcPts val="0"/>
              </a:spcAft>
              <a:buClr>
                <a:schemeClr val="dk1"/>
              </a:buClr>
              <a:buSzPct val="100000"/>
              <a:buChar char="●"/>
            </a:pPr>
            <a:r>
              <a:rPr lang="en" sz="1150">
                <a:solidFill>
                  <a:schemeClr val="dk1"/>
                </a:solidFill>
                <a:highlight>
                  <a:srgbClr val="FFFFFF"/>
                </a:highlight>
              </a:rPr>
              <a:t>Easy to configure.</a:t>
            </a:r>
            <a:endParaRPr sz="1150">
              <a:solidFill>
                <a:schemeClr val="dk1"/>
              </a:solidFill>
              <a:highlight>
                <a:srgbClr val="FFFFFF"/>
              </a:highlight>
            </a:endParaRPr>
          </a:p>
          <a:p>
            <a:pPr indent="-279717" lvl="0" marL="558800" rtl="0" algn="l">
              <a:lnSpc>
                <a:spcPct val="165000"/>
              </a:lnSpc>
              <a:spcBef>
                <a:spcPts val="0"/>
              </a:spcBef>
              <a:spcAft>
                <a:spcPts val="0"/>
              </a:spcAft>
              <a:buClr>
                <a:schemeClr val="dk1"/>
              </a:buClr>
              <a:buSzPct val="100000"/>
              <a:buChar char="●"/>
            </a:pPr>
            <a:r>
              <a:rPr lang="en" sz="1150">
                <a:solidFill>
                  <a:schemeClr val="dk1"/>
                </a:solidFill>
                <a:highlight>
                  <a:srgbClr val="FFFFFF"/>
                </a:highlight>
              </a:rPr>
              <a:t>Strong encryption.</a:t>
            </a:r>
            <a:endParaRPr sz="1150">
              <a:solidFill>
                <a:schemeClr val="dk1"/>
              </a:solidFill>
              <a:highlight>
                <a:srgbClr val="FFFFFF"/>
              </a:highlight>
            </a:endParaRPr>
          </a:p>
          <a:p>
            <a:pPr indent="-279717" lvl="0" marL="558800" rtl="0" algn="l">
              <a:lnSpc>
                <a:spcPct val="165000"/>
              </a:lnSpc>
              <a:spcBef>
                <a:spcPts val="0"/>
              </a:spcBef>
              <a:spcAft>
                <a:spcPts val="0"/>
              </a:spcAft>
              <a:buClr>
                <a:schemeClr val="dk1"/>
              </a:buClr>
              <a:buSzPct val="100000"/>
              <a:buChar char="●"/>
            </a:pPr>
            <a:r>
              <a:rPr lang="en" sz="1150">
                <a:solidFill>
                  <a:schemeClr val="dk1"/>
                </a:solidFill>
                <a:highlight>
                  <a:srgbClr val="FFFFFF"/>
                </a:highlight>
              </a:rPr>
              <a:t>Easy to manage.</a:t>
            </a:r>
            <a:endParaRPr sz="1150">
              <a:solidFill>
                <a:schemeClr val="dk1"/>
              </a:solidFill>
              <a:highlight>
                <a:srgbClr val="FFFFFF"/>
              </a:highlight>
            </a:endParaRPr>
          </a:p>
          <a:p>
            <a:pPr indent="0" lvl="0" marL="0" rtl="0" algn="l">
              <a:spcBef>
                <a:spcPts val="1300"/>
              </a:spcBef>
              <a:spcAft>
                <a:spcPts val="0"/>
              </a:spcAft>
              <a:buClr>
                <a:schemeClr val="dk1"/>
              </a:buClr>
              <a:buSzPct val="68750"/>
              <a:buFont typeface="Arial"/>
              <a:buNone/>
            </a:pPr>
            <a:r>
              <a:rPr b="1" lang="en" sz="1600">
                <a:solidFill>
                  <a:srgbClr val="2F353D"/>
                </a:solidFill>
                <a:highlight>
                  <a:srgbClr val="FFFFFF"/>
                </a:highlight>
              </a:rPr>
              <a:t>Disadvantages</a:t>
            </a:r>
            <a:endParaRPr b="1" sz="1600">
              <a:solidFill>
                <a:srgbClr val="2F353D"/>
              </a:solidFill>
              <a:highlight>
                <a:srgbClr val="FFFFFF"/>
              </a:highlight>
            </a:endParaRPr>
          </a:p>
          <a:p>
            <a:pPr indent="-279717" lvl="0" marL="558800" rtl="0" algn="l">
              <a:lnSpc>
                <a:spcPct val="165000"/>
              </a:lnSpc>
              <a:spcBef>
                <a:spcPts val="1300"/>
              </a:spcBef>
              <a:spcAft>
                <a:spcPts val="0"/>
              </a:spcAft>
              <a:buClr>
                <a:schemeClr val="dk1"/>
              </a:buClr>
              <a:buSzPct val="100000"/>
              <a:buChar char="●"/>
            </a:pPr>
            <a:r>
              <a:rPr lang="en" sz="1150">
                <a:solidFill>
                  <a:schemeClr val="dk1"/>
                </a:solidFill>
                <a:highlight>
                  <a:srgbClr val="FFFFFF"/>
                </a:highlight>
              </a:rPr>
              <a:t>Not supported by all devices.</a:t>
            </a:r>
            <a:endParaRPr sz="115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190500" rtl="0" algn="l">
              <a:lnSpc>
                <a:spcPct val="115000"/>
              </a:lnSpc>
              <a:spcBef>
                <a:spcPts val="800"/>
              </a:spcBef>
              <a:spcAft>
                <a:spcPts val="0"/>
              </a:spcAft>
              <a:buClr>
                <a:schemeClr val="dk1"/>
              </a:buClr>
              <a:buSzPct val="34920"/>
              <a:buFont typeface="Arial"/>
              <a:buNone/>
            </a:pPr>
            <a:r>
              <a:rPr lang="en" sz="3150">
                <a:highlight>
                  <a:srgbClr val="FFFFFF"/>
                </a:highlight>
              </a:rPr>
              <a:t>SQL Injection</a:t>
            </a:r>
            <a:endParaRPr sz="3150">
              <a:highlight>
                <a:srgbClr val="FFFFFF"/>
              </a:highlight>
            </a:endParaRPr>
          </a:p>
          <a:p>
            <a:pPr indent="0" lvl="0" marL="0" rtl="0" algn="l">
              <a:lnSpc>
                <a:spcPct val="115000"/>
              </a:lnSpc>
              <a:spcBef>
                <a:spcPts val="800"/>
              </a:spcBef>
              <a:spcAft>
                <a:spcPts val="0"/>
              </a:spcAft>
              <a:buClr>
                <a:schemeClr val="dk1"/>
              </a:buClr>
              <a:buSzPct val="100000"/>
              <a:buFont typeface="Arial"/>
              <a:buNone/>
            </a:pPr>
            <a:r>
              <a:t/>
            </a:r>
            <a:endParaRPr sz="1100"/>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SQL injection is a code injection technique that might destroy your database.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SQL injection is one of the most common web hacking techniques.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SQL injection is the placement of malicious code in SQL statements, via web page input.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Wireless Protected Setup (WPS)</a:t>
            </a:r>
            <a:endParaRPr/>
          </a:p>
        </p:txBody>
      </p:sp>
      <p:sp>
        <p:nvSpPr>
          <p:cNvPr id="231" name="Google Shape;23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Wireless Protected Setup (WPS) is a network security standard designed to simplify the process of connecting devices to a secure wireless network.</a:t>
            </a:r>
            <a:endParaRPr/>
          </a:p>
          <a:p>
            <a:pPr indent="-342900" lvl="0" marL="457200" rtl="0" algn="l">
              <a:spcBef>
                <a:spcPts val="0"/>
              </a:spcBef>
              <a:spcAft>
                <a:spcPts val="0"/>
              </a:spcAft>
              <a:buSzPts val="1800"/>
              <a:buChar char="●"/>
            </a:pPr>
            <a:r>
              <a:rPr lang="en"/>
              <a:t> Developed by the Wi-Fi Alliance, WPS allows users to connect devices with a push button or PIN—without needing to manually enter the Wi-Fi password.</a:t>
            </a:r>
            <a:endParaRPr/>
          </a:p>
          <a:p>
            <a:pPr indent="-342900" lvl="0" marL="457200" rtl="0" algn="l">
              <a:spcBef>
                <a:spcPts val="0"/>
              </a:spcBef>
              <a:spcAft>
                <a:spcPts val="0"/>
              </a:spcAft>
              <a:buSzPts val="1800"/>
              <a:buChar char="●"/>
            </a:pPr>
            <a:r>
              <a:rPr lang="en"/>
              <a:t>WPS makes it easier to configure wireless networks with WPA or WPA2 encryption by streamlining the authentication process.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Wireless Protected Setup Work?</a:t>
            </a:r>
            <a:endParaRPr/>
          </a:p>
        </p:txBody>
      </p:sp>
      <p:sp>
        <p:nvSpPr>
          <p:cNvPr id="237" name="Google Shape;23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14325" lvl="0" marL="457200" rtl="0" algn="l">
              <a:lnSpc>
                <a:spcPct val="187500"/>
              </a:lnSpc>
              <a:spcBef>
                <a:spcPts val="0"/>
              </a:spcBef>
              <a:spcAft>
                <a:spcPts val="0"/>
              </a:spcAft>
              <a:buClr>
                <a:srgbClr val="212529"/>
              </a:buClr>
              <a:buSzPts val="1350"/>
              <a:buChar char="●"/>
            </a:pPr>
            <a:r>
              <a:rPr lang="en" sz="1350">
                <a:solidFill>
                  <a:srgbClr val="212529"/>
                </a:solidFill>
                <a:highlight>
                  <a:srgbClr val="FFFFFF"/>
                </a:highlight>
              </a:rPr>
              <a:t>Push Button Method</a:t>
            </a:r>
            <a:endParaRPr sz="1350">
              <a:solidFill>
                <a:srgbClr val="212529"/>
              </a:solidFill>
              <a:highlight>
                <a:srgbClr val="FFFFFF"/>
              </a:highlight>
            </a:endParaRPr>
          </a:p>
          <a:p>
            <a:pPr indent="-314325" lvl="1" marL="914400" rtl="0" algn="l">
              <a:lnSpc>
                <a:spcPct val="187500"/>
              </a:lnSpc>
              <a:spcBef>
                <a:spcPts val="0"/>
              </a:spcBef>
              <a:spcAft>
                <a:spcPts val="0"/>
              </a:spcAft>
              <a:buClr>
                <a:srgbClr val="212529"/>
              </a:buClr>
              <a:buSzPts val="1350"/>
              <a:buChar char="○"/>
            </a:pPr>
            <a:r>
              <a:rPr lang="en" sz="1350">
                <a:solidFill>
                  <a:srgbClr val="212529"/>
                </a:solidFill>
                <a:highlight>
                  <a:srgbClr val="FFFFFF"/>
                </a:highlight>
              </a:rPr>
              <a:t>You press the WPS button on your router, then press a similar button on your device (or select WPS from software settings). Within seconds, the device joins the network securely.</a:t>
            </a:r>
            <a:endParaRPr sz="1350">
              <a:solidFill>
                <a:srgbClr val="212529"/>
              </a:solidFill>
              <a:highlight>
                <a:srgbClr val="FFFFFF"/>
              </a:highlight>
            </a:endParaRPr>
          </a:p>
          <a:p>
            <a:pPr indent="-314325" lvl="0" marL="457200" rtl="0" algn="l">
              <a:lnSpc>
                <a:spcPct val="187500"/>
              </a:lnSpc>
              <a:spcBef>
                <a:spcPts val="0"/>
              </a:spcBef>
              <a:spcAft>
                <a:spcPts val="0"/>
              </a:spcAft>
              <a:buClr>
                <a:srgbClr val="212529"/>
              </a:buClr>
              <a:buSzPts val="1350"/>
              <a:buChar char="●"/>
            </a:pPr>
            <a:r>
              <a:rPr lang="en" sz="1350">
                <a:solidFill>
                  <a:srgbClr val="212529"/>
                </a:solidFill>
                <a:highlight>
                  <a:srgbClr val="FFFFFF"/>
                </a:highlight>
              </a:rPr>
              <a:t>PIN Entry Method</a:t>
            </a:r>
            <a:endParaRPr sz="1350">
              <a:solidFill>
                <a:srgbClr val="212529"/>
              </a:solidFill>
              <a:highlight>
                <a:srgbClr val="FFFFFF"/>
              </a:highlight>
            </a:endParaRPr>
          </a:p>
          <a:p>
            <a:pPr indent="-314325" lvl="1" marL="914400" rtl="0" algn="l">
              <a:lnSpc>
                <a:spcPct val="187500"/>
              </a:lnSpc>
              <a:spcBef>
                <a:spcPts val="0"/>
              </a:spcBef>
              <a:spcAft>
                <a:spcPts val="0"/>
              </a:spcAft>
              <a:buClr>
                <a:srgbClr val="212529"/>
              </a:buClr>
              <a:buSzPts val="1350"/>
              <a:buChar char="○"/>
            </a:pPr>
            <a:r>
              <a:rPr lang="en" sz="1350">
                <a:solidFill>
                  <a:srgbClr val="212529"/>
                </a:solidFill>
                <a:highlight>
                  <a:srgbClr val="FFFFFF"/>
                </a:highlight>
              </a:rPr>
              <a:t>Every WPS-enabled router has an 8-digit PIN printed on it. Enter this PIN into your device to establish a secure connection.</a:t>
            </a:r>
            <a:endParaRPr sz="1350">
              <a:solidFill>
                <a:srgbClr val="212529"/>
              </a:solidFill>
              <a:highlight>
                <a:srgbClr val="FFFFFF"/>
              </a:highlight>
            </a:endParaRPr>
          </a:p>
          <a:p>
            <a:pPr indent="-314325" lvl="1" marL="914400" rtl="0" algn="l">
              <a:lnSpc>
                <a:spcPct val="187500"/>
              </a:lnSpc>
              <a:spcBef>
                <a:spcPts val="0"/>
              </a:spcBef>
              <a:spcAft>
                <a:spcPts val="0"/>
              </a:spcAft>
              <a:buClr>
                <a:srgbClr val="212529"/>
              </a:buClr>
              <a:buSzPts val="1350"/>
              <a:buChar char="○"/>
            </a:pPr>
            <a:r>
              <a:rPr lang="en" sz="1350">
                <a:solidFill>
                  <a:srgbClr val="212529"/>
                </a:solidFill>
                <a:highlight>
                  <a:srgbClr val="FFFFFF"/>
                </a:highlight>
              </a:rPr>
              <a:t>Example: On a printer, you might navigate to wireless settings &gt; WPS PIN, then enter the router’s PIN to connect.</a:t>
            </a:r>
            <a:endParaRPr sz="1350">
              <a:solidFill>
                <a:srgbClr val="212529"/>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44"/>
          <p:cNvPicPr preferRelativeResize="0"/>
          <p:nvPr/>
        </p:nvPicPr>
        <p:blipFill>
          <a:blip r:embed="rId3">
            <a:alphaModFix/>
          </a:blip>
          <a:stretch>
            <a:fillRect/>
          </a:stretch>
        </p:blipFill>
        <p:spPr>
          <a:xfrm>
            <a:off x="2272700" y="577450"/>
            <a:ext cx="5323626" cy="43431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8" name="Google Shape;248;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1700"/>
              </a:spcBef>
              <a:spcAft>
                <a:spcPts val="0"/>
              </a:spcAft>
              <a:buClr>
                <a:schemeClr val="dk1"/>
              </a:buClr>
              <a:buSzPct val="48888"/>
              <a:buFont typeface="Arial"/>
              <a:buNone/>
            </a:pPr>
            <a:r>
              <a:rPr b="1" lang="en" sz="2250">
                <a:solidFill>
                  <a:srgbClr val="2F353D"/>
                </a:solidFill>
                <a:highlight>
                  <a:srgbClr val="FFFFFF"/>
                </a:highlight>
              </a:rPr>
              <a:t>Wi-Fi Protected Setup (WPS)</a:t>
            </a:r>
            <a:endParaRPr b="1" sz="2250">
              <a:solidFill>
                <a:srgbClr val="2F353D"/>
              </a:solidFill>
              <a:highlight>
                <a:srgbClr val="FFFFFF"/>
              </a:highlight>
            </a:endParaRPr>
          </a:p>
          <a:p>
            <a:pPr indent="0" lvl="0" marL="0" rtl="0" algn="l">
              <a:spcBef>
                <a:spcPts val="1700"/>
              </a:spcBef>
              <a:spcAft>
                <a:spcPts val="0"/>
              </a:spcAft>
              <a:buClr>
                <a:schemeClr val="dk1"/>
              </a:buClr>
              <a:buSzPct val="68750"/>
              <a:buFont typeface="Arial"/>
              <a:buNone/>
            </a:pPr>
            <a:r>
              <a:rPr b="1" lang="en" sz="1600">
                <a:solidFill>
                  <a:srgbClr val="2F353D"/>
                </a:solidFill>
                <a:highlight>
                  <a:srgbClr val="FFFFFF"/>
                </a:highlight>
              </a:rPr>
              <a:t>Advantages</a:t>
            </a:r>
            <a:endParaRPr b="1" sz="1600">
              <a:solidFill>
                <a:srgbClr val="2F353D"/>
              </a:solidFill>
              <a:highlight>
                <a:srgbClr val="FFFFFF"/>
              </a:highlight>
            </a:endParaRPr>
          </a:p>
          <a:p>
            <a:pPr indent="-279717" lvl="0" marL="558800" rtl="0" algn="l">
              <a:lnSpc>
                <a:spcPct val="165000"/>
              </a:lnSpc>
              <a:spcBef>
                <a:spcPts val="1300"/>
              </a:spcBef>
              <a:spcAft>
                <a:spcPts val="0"/>
              </a:spcAft>
              <a:buClr>
                <a:schemeClr val="dk1"/>
              </a:buClr>
              <a:buSzPct val="100000"/>
              <a:buChar char="●"/>
            </a:pPr>
            <a:r>
              <a:rPr lang="en" sz="1150">
                <a:solidFill>
                  <a:schemeClr val="dk1"/>
                </a:solidFill>
                <a:highlight>
                  <a:srgbClr val="FFFFFF"/>
                </a:highlight>
              </a:rPr>
              <a:t>Automatically configures a wireless network with a network name (SSID) and a strong WPA security key for authentication and data encryption.</a:t>
            </a:r>
            <a:endParaRPr sz="1150">
              <a:solidFill>
                <a:schemeClr val="dk1"/>
              </a:solidFill>
              <a:highlight>
                <a:srgbClr val="FFFFFF"/>
              </a:highlight>
            </a:endParaRPr>
          </a:p>
          <a:p>
            <a:pPr indent="-279717" lvl="0" marL="558800" rtl="0" algn="l">
              <a:lnSpc>
                <a:spcPct val="165000"/>
              </a:lnSpc>
              <a:spcBef>
                <a:spcPts val="0"/>
              </a:spcBef>
              <a:spcAft>
                <a:spcPts val="0"/>
              </a:spcAft>
              <a:buClr>
                <a:schemeClr val="dk1"/>
              </a:buClr>
              <a:buSzPct val="100000"/>
              <a:buChar char="●"/>
            </a:pPr>
            <a:r>
              <a:rPr lang="en" sz="1150">
                <a:solidFill>
                  <a:schemeClr val="dk1"/>
                </a:solidFill>
                <a:highlight>
                  <a:srgbClr val="FFFFFF"/>
                </a:highlight>
              </a:rPr>
              <a:t>Supports various Wi-Fi certified 802.11 products, ranging from access points, wireless adapters, Wi-Fi phones, and other electronic devices.</a:t>
            </a:r>
            <a:endParaRPr sz="1150">
              <a:solidFill>
                <a:schemeClr val="dk1"/>
              </a:solidFill>
              <a:highlight>
                <a:srgbClr val="FFFFFF"/>
              </a:highlight>
            </a:endParaRPr>
          </a:p>
          <a:p>
            <a:pPr indent="-279717" lvl="0" marL="558800" rtl="0" algn="l">
              <a:lnSpc>
                <a:spcPct val="165000"/>
              </a:lnSpc>
              <a:spcBef>
                <a:spcPts val="0"/>
              </a:spcBef>
              <a:spcAft>
                <a:spcPts val="0"/>
              </a:spcAft>
              <a:buClr>
                <a:schemeClr val="dk1"/>
              </a:buClr>
              <a:buSzPct val="100000"/>
              <a:buChar char="●"/>
            </a:pPr>
            <a:r>
              <a:rPr lang="en" sz="1150">
                <a:solidFill>
                  <a:schemeClr val="dk1"/>
                </a:solidFill>
                <a:highlight>
                  <a:srgbClr val="FFFFFF"/>
                </a:highlight>
              </a:rPr>
              <a:t>You don't need to know the SSID or security key or passphrase when you connect into WPS enabled devices.</a:t>
            </a:r>
            <a:endParaRPr sz="1150">
              <a:solidFill>
                <a:schemeClr val="dk1"/>
              </a:solidFill>
              <a:highlight>
                <a:srgbClr val="FFFFFF"/>
              </a:highlight>
            </a:endParaRPr>
          </a:p>
          <a:p>
            <a:pPr indent="-279717" lvl="0" marL="558800" rtl="0" algn="l">
              <a:lnSpc>
                <a:spcPct val="165000"/>
              </a:lnSpc>
              <a:spcBef>
                <a:spcPts val="0"/>
              </a:spcBef>
              <a:spcAft>
                <a:spcPts val="0"/>
              </a:spcAft>
              <a:buClr>
                <a:schemeClr val="dk1"/>
              </a:buClr>
              <a:buSzPct val="100000"/>
              <a:buChar char="●"/>
            </a:pPr>
            <a:r>
              <a:rPr lang="en" sz="1150">
                <a:solidFill>
                  <a:schemeClr val="dk1"/>
                </a:solidFill>
                <a:highlight>
                  <a:srgbClr val="FFFFFF"/>
                </a:highlight>
              </a:rPr>
              <a:t>The security key or passphrase is randomly generated so no one can guess it.</a:t>
            </a:r>
            <a:endParaRPr sz="1150">
              <a:solidFill>
                <a:schemeClr val="dk1"/>
              </a:solidFill>
              <a:highlight>
                <a:srgbClr val="FFFFFF"/>
              </a:highlight>
            </a:endParaRPr>
          </a:p>
          <a:p>
            <a:pPr indent="-279717" lvl="0" marL="558800" rtl="0" algn="l">
              <a:lnSpc>
                <a:spcPct val="165000"/>
              </a:lnSpc>
              <a:spcBef>
                <a:spcPts val="0"/>
              </a:spcBef>
              <a:spcAft>
                <a:spcPts val="0"/>
              </a:spcAft>
              <a:buClr>
                <a:schemeClr val="dk1"/>
              </a:buClr>
              <a:buSzPct val="100000"/>
              <a:buChar char="●"/>
            </a:pPr>
            <a:r>
              <a:rPr lang="en" sz="1150">
                <a:solidFill>
                  <a:schemeClr val="dk1"/>
                </a:solidFill>
                <a:highlight>
                  <a:srgbClr val="FFFFFF"/>
                </a:highlight>
              </a:rPr>
              <a:t>No predictable passphrases or long sequences of hexadecimal characters to enter.</a:t>
            </a:r>
            <a:endParaRPr sz="1150">
              <a:solidFill>
                <a:schemeClr val="dk1"/>
              </a:solidFill>
              <a:highlight>
                <a:srgbClr val="FFFFFF"/>
              </a:highlight>
            </a:endParaRPr>
          </a:p>
          <a:p>
            <a:pPr indent="0" lvl="0" marL="0" rtl="0" algn="l">
              <a:spcBef>
                <a:spcPts val="1300"/>
              </a:spcBef>
              <a:spcAft>
                <a:spcPts val="0"/>
              </a:spcAft>
              <a:buClr>
                <a:schemeClr val="dk1"/>
              </a:buClr>
              <a:buSzPct val="68750"/>
              <a:buFont typeface="Arial"/>
              <a:buNone/>
            </a:pPr>
            <a:r>
              <a:rPr b="1" lang="en" sz="1600">
                <a:solidFill>
                  <a:srgbClr val="2F353D"/>
                </a:solidFill>
                <a:highlight>
                  <a:srgbClr val="FFFFFF"/>
                </a:highlight>
              </a:rPr>
              <a:t>Disadvantages</a:t>
            </a:r>
            <a:endParaRPr b="1" sz="1600">
              <a:solidFill>
                <a:srgbClr val="2F353D"/>
              </a:solidFill>
              <a:highlight>
                <a:srgbClr val="FFFFFF"/>
              </a:highlight>
            </a:endParaRPr>
          </a:p>
          <a:p>
            <a:pPr indent="-279717" lvl="0" marL="558800" rtl="0" algn="l">
              <a:lnSpc>
                <a:spcPct val="165000"/>
              </a:lnSpc>
              <a:spcBef>
                <a:spcPts val="1300"/>
              </a:spcBef>
              <a:spcAft>
                <a:spcPts val="0"/>
              </a:spcAft>
              <a:buClr>
                <a:schemeClr val="dk1"/>
              </a:buClr>
              <a:buSzPct val="100000"/>
              <a:buChar char="●"/>
            </a:pPr>
            <a:r>
              <a:rPr lang="en" sz="1150">
                <a:solidFill>
                  <a:schemeClr val="dk1"/>
                </a:solidFill>
                <a:highlight>
                  <a:srgbClr val="FFFFFF"/>
                </a:highlight>
              </a:rPr>
              <a:t>Ad-Hoc mode where wireless devices communicate directly to each other without an access point is not supported.</a:t>
            </a:r>
            <a:endParaRPr sz="1150">
              <a:solidFill>
                <a:schemeClr val="dk1"/>
              </a:solidFill>
              <a:highlight>
                <a:srgbClr val="FFFFFF"/>
              </a:highlight>
            </a:endParaRPr>
          </a:p>
          <a:p>
            <a:pPr indent="-279717" lvl="0" marL="558800" rtl="0" algn="l">
              <a:lnSpc>
                <a:spcPct val="165000"/>
              </a:lnSpc>
              <a:spcBef>
                <a:spcPts val="0"/>
              </a:spcBef>
              <a:spcAft>
                <a:spcPts val="0"/>
              </a:spcAft>
              <a:buClr>
                <a:schemeClr val="dk1"/>
              </a:buClr>
              <a:buSzPct val="100000"/>
              <a:buChar char="●"/>
            </a:pPr>
            <a:r>
              <a:rPr lang="en" sz="1150">
                <a:solidFill>
                  <a:schemeClr val="dk1"/>
                </a:solidFill>
                <a:highlight>
                  <a:srgbClr val="FFFFFF"/>
                </a:highlight>
              </a:rPr>
              <a:t>All of the Wi-Fi devices on the network must be WPS certified or compatible, otherwise you won't be able to take advantage of the ease in securing the network.</a:t>
            </a:r>
            <a:endParaRPr sz="1150">
              <a:solidFill>
                <a:schemeClr val="dk1"/>
              </a:solidFill>
              <a:highlight>
                <a:srgbClr val="FFFFFF"/>
              </a:highlight>
            </a:endParaRPr>
          </a:p>
          <a:p>
            <a:pPr indent="-279717" lvl="0" marL="558800" rtl="0" algn="l">
              <a:lnSpc>
                <a:spcPct val="165000"/>
              </a:lnSpc>
              <a:spcBef>
                <a:spcPts val="0"/>
              </a:spcBef>
              <a:spcAft>
                <a:spcPts val="0"/>
              </a:spcAft>
              <a:buClr>
                <a:schemeClr val="dk1"/>
              </a:buClr>
              <a:buSzPct val="100000"/>
              <a:buChar char="●"/>
            </a:pPr>
            <a:r>
              <a:rPr lang="en" sz="1150">
                <a:solidFill>
                  <a:schemeClr val="dk1"/>
                </a:solidFill>
                <a:highlight>
                  <a:srgbClr val="FFFFFF"/>
                </a:highlight>
              </a:rPr>
              <a:t>Difficult to add a non-WPS client device to the network because of the long sequences of hexadecimal characters generated by the WPS technology.</a:t>
            </a:r>
            <a:endParaRPr sz="1150">
              <a:solidFill>
                <a:schemeClr val="dk1"/>
              </a:solidFill>
              <a:highlight>
                <a:srgbClr val="FFFFFF"/>
              </a:highlight>
            </a:endParaRPr>
          </a:p>
          <a:p>
            <a:pPr indent="-279717" lvl="0" marL="558800" rtl="0" algn="l">
              <a:lnSpc>
                <a:spcPct val="165000"/>
              </a:lnSpc>
              <a:spcBef>
                <a:spcPts val="0"/>
              </a:spcBef>
              <a:spcAft>
                <a:spcPts val="0"/>
              </a:spcAft>
              <a:buClr>
                <a:schemeClr val="dk1"/>
              </a:buClr>
              <a:buSzPct val="100000"/>
              <a:buChar char="●"/>
            </a:pPr>
            <a:r>
              <a:rPr lang="en" sz="1150">
                <a:solidFill>
                  <a:schemeClr val="dk1"/>
                </a:solidFill>
                <a:highlight>
                  <a:srgbClr val="FFFFFF"/>
                </a:highlight>
              </a:rPr>
              <a:t>WPS technology is fairly new, so not every manufacturer supports it.</a:t>
            </a:r>
            <a:endParaRPr sz="115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4" name="Google Shape;25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5" name="Google Shape;255;p46"/>
          <p:cNvPicPr preferRelativeResize="0"/>
          <p:nvPr/>
        </p:nvPicPr>
        <p:blipFill>
          <a:blip r:embed="rId3">
            <a:alphaModFix/>
          </a:blip>
          <a:stretch>
            <a:fillRect/>
          </a:stretch>
        </p:blipFill>
        <p:spPr>
          <a:xfrm>
            <a:off x="0" y="34290"/>
            <a:ext cx="9144000" cy="507492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Links:</a:t>
            </a:r>
            <a:endParaRPr/>
          </a:p>
        </p:txBody>
      </p:sp>
      <p:sp>
        <p:nvSpPr>
          <p:cNvPr id="261" name="Google Shape;261;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440"/>
              <a:buNone/>
            </a:pPr>
            <a:r>
              <a:rPr lang="en" sz="1020" u="sng">
                <a:solidFill>
                  <a:schemeClr val="hlink"/>
                </a:solidFill>
                <a:hlinkClick r:id="rId3"/>
              </a:rPr>
              <a:t>https://www.w3schools.com/sql/sql_injection.asp</a:t>
            </a:r>
            <a:endParaRPr sz="1020"/>
          </a:p>
          <a:p>
            <a:pPr indent="0" lvl="0" marL="0" rtl="0" algn="l">
              <a:spcBef>
                <a:spcPts val="1200"/>
              </a:spcBef>
              <a:spcAft>
                <a:spcPts val="0"/>
              </a:spcAft>
              <a:buSzPts val="440"/>
              <a:buNone/>
            </a:pPr>
            <a:r>
              <a:rPr lang="en" sz="1020" u="sng">
                <a:solidFill>
                  <a:schemeClr val="hlink"/>
                </a:solidFill>
                <a:hlinkClick r:id="rId4"/>
              </a:rPr>
              <a:t>https://www.fortinet.com/resources/cyberglossary/sql-injection</a:t>
            </a:r>
            <a:endParaRPr sz="1020"/>
          </a:p>
          <a:p>
            <a:pPr indent="0" lvl="0" marL="0" rtl="0" algn="l">
              <a:spcBef>
                <a:spcPts val="1200"/>
              </a:spcBef>
              <a:spcAft>
                <a:spcPts val="0"/>
              </a:spcAft>
              <a:buSzPts val="440"/>
              <a:buNone/>
            </a:pPr>
            <a:r>
              <a:rPr lang="en" sz="1020" u="sng">
                <a:solidFill>
                  <a:schemeClr val="hlink"/>
                </a:solidFill>
                <a:hlinkClick r:id="rId5"/>
              </a:rPr>
              <a:t>https://portswigger.net/web-security/sql-injection</a:t>
            </a:r>
            <a:endParaRPr sz="1020"/>
          </a:p>
          <a:p>
            <a:pPr indent="0" lvl="0" marL="0" rtl="0" algn="l">
              <a:spcBef>
                <a:spcPts val="1200"/>
              </a:spcBef>
              <a:spcAft>
                <a:spcPts val="0"/>
              </a:spcAft>
              <a:buSzPts val="440"/>
              <a:buNone/>
            </a:pPr>
            <a:r>
              <a:rPr lang="en" sz="1020" u="sng">
                <a:solidFill>
                  <a:schemeClr val="hlink"/>
                </a:solidFill>
                <a:hlinkClick r:id="rId6"/>
              </a:rPr>
              <a:t>https://www.f5.com/pdf/white-papers/sql-injection-detection-wp.pdf</a:t>
            </a:r>
            <a:endParaRPr sz="1020"/>
          </a:p>
          <a:p>
            <a:pPr indent="0" lvl="0" marL="0" rtl="0" algn="l">
              <a:spcBef>
                <a:spcPts val="1200"/>
              </a:spcBef>
              <a:spcAft>
                <a:spcPts val="0"/>
              </a:spcAft>
              <a:buSzPts val="440"/>
              <a:buNone/>
            </a:pPr>
            <a:r>
              <a:rPr lang="en" sz="1020" u="sng">
                <a:solidFill>
                  <a:schemeClr val="hlink"/>
                </a:solidFill>
                <a:hlinkClick r:id="rId7"/>
              </a:rPr>
              <a:t>https://www.esecurityplanet.com/threats/how-to-prevent-sql-injection-attacks/</a:t>
            </a:r>
            <a:endParaRPr sz="1020"/>
          </a:p>
          <a:p>
            <a:pPr indent="0" lvl="0" marL="0" rtl="0" algn="l">
              <a:spcBef>
                <a:spcPts val="1200"/>
              </a:spcBef>
              <a:spcAft>
                <a:spcPts val="0"/>
              </a:spcAft>
              <a:buSzPts val="440"/>
              <a:buNone/>
            </a:pPr>
            <a:r>
              <a:rPr lang="en" sz="1020" u="sng">
                <a:solidFill>
                  <a:schemeClr val="hlink"/>
                </a:solidFill>
                <a:hlinkClick r:id="rId8"/>
              </a:rPr>
              <a:t>https://www.fortinet.com/resources/cyberglossary/wireless-network</a:t>
            </a:r>
            <a:endParaRPr sz="1020"/>
          </a:p>
          <a:p>
            <a:pPr indent="0" lvl="0" marL="0" rtl="0" algn="l">
              <a:spcBef>
                <a:spcPts val="1200"/>
              </a:spcBef>
              <a:spcAft>
                <a:spcPts val="0"/>
              </a:spcAft>
              <a:buSzPts val="440"/>
              <a:buNone/>
            </a:pPr>
            <a:r>
              <a:rPr lang="en" sz="1020" u="sng">
                <a:solidFill>
                  <a:schemeClr val="hlink"/>
                </a:solidFill>
                <a:hlinkClick r:id="rId9"/>
              </a:rPr>
              <a:t>https://www.xcitium.com/blog/web-security/what-is-wireless-protected-setup/?af=713#:~:text=Wireless%20Protected%20Setup%20(WPS)%20is,enter%20the%20Wi%2DFi%20password</a:t>
            </a:r>
            <a:r>
              <a:rPr lang="en" sz="1020"/>
              <a:t>.</a:t>
            </a:r>
            <a:endParaRPr sz="1020"/>
          </a:p>
          <a:p>
            <a:pPr indent="0" lvl="0" marL="0" rtl="0" algn="l">
              <a:spcBef>
                <a:spcPts val="1200"/>
              </a:spcBef>
              <a:spcAft>
                <a:spcPts val="0"/>
              </a:spcAft>
              <a:buSzPts val="440"/>
              <a:buNone/>
            </a:pPr>
            <a:r>
              <a:t/>
            </a:r>
            <a:endParaRPr sz="1020"/>
          </a:p>
          <a:p>
            <a:pPr indent="0" lvl="0" marL="0" rtl="0" algn="l">
              <a:spcBef>
                <a:spcPts val="1200"/>
              </a:spcBef>
              <a:spcAft>
                <a:spcPts val="0"/>
              </a:spcAft>
              <a:buSzPts val="440"/>
              <a:buNone/>
            </a:pPr>
            <a:r>
              <a:t/>
            </a:r>
            <a:endParaRPr sz="1020"/>
          </a:p>
          <a:p>
            <a:pPr indent="0" lvl="0" marL="0" rtl="0" algn="l">
              <a:spcBef>
                <a:spcPts val="1200"/>
              </a:spcBef>
              <a:spcAft>
                <a:spcPts val="0"/>
              </a:spcAft>
              <a:buSzPts val="440"/>
              <a:buNone/>
            </a:pPr>
            <a:r>
              <a:t/>
            </a:r>
            <a:endParaRPr sz="1020"/>
          </a:p>
          <a:p>
            <a:pPr indent="0" lvl="0" marL="0" rtl="0" algn="l">
              <a:spcBef>
                <a:spcPts val="1200"/>
              </a:spcBef>
              <a:spcAft>
                <a:spcPts val="0"/>
              </a:spcAft>
              <a:buSzPts val="440"/>
              <a:buNone/>
            </a:pPr>
            <a:r>
              <a:t/>
            </a:r>
            <a:endParaRPr sz="1020"/>
          </a:p>
          <a:p>
            <a:pPr indent="0" lvl="0" marL="0" rtl="0" algn="l">
              <a:spcBef>
                <a:spcPts val="1200"/>
              </a:spcBef>
              <a:spcAft>
                <a:spcPts val="1200"/>
              </a:spcAft>
              <a:buSzPts val="440"/>
              <a:buNone/>
            </a:pPr>
            <a:r>
              <a:t/>
            </a:r>
            <a:endParaRPr sz="102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800"/>
              </a:spcBef>
              <a:spcAft>
                <a:spcPts val="0"/>
              </a:spcAft>
              <a:buClr>
                <a:schemeClr val="dk1"/>
              </a:buClr>
              <a:buSzPct val="45833"/>
              <a:buFont typeface="Arial"/>
              <a:buNone/>
            </a:pPr>
            <a:r>
              <a:rPr lang="en" sz="2400">
                <a:highlight>
                  <a:srgbClr val="FFFFFF"/>
                </a:highlight>
              </a:rPr>
              <a:t>SQL in Web Pages</a:t>
            </a:r>
            <a:endParaRPr sz="2400">
              <a:highlight>
                <a:srgbClr val="FFFFFF"/>
              </a:highlight>
            </a:endParaRPr>
          </a:p>
          <a:p>
            <a:pPr indent="0" lvl="0" marL="0" rtl="0" algn="l">
              <a:spcBef>
                <a:spcPts val="80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SQL injection usually occurs when you ask a user for input, like their username/userid, and instead of a name/id, the user gives you an SQL statement that you will unknowingly run on your database.</a:t>
            </a:r>
            <a:endParaRPr/>
          </a:p>
          <a:p>
            <a:pPr indent="0" lvl="0" marL="0" rtl="0" algn="l">
              <a:spcBef>
                <a:spcPts val="1200"/>
              </a:spcBef>
              <a:spcAft>
                <a:spcPts val="0"/>
              </a:spcAft>
              <a:buNone/>
            </a:pPr>
            <a:r>
              <a:rPr lang="en"/>
              <a:t>Eg: txtUserId = getRequestString("UserId");</a:t>
            </a:r>
            <a:endParaRPr/>
          </a:p>
          <a:p>
            <a:pPr indent="0" lvl="0" marL="0" rtl="0" algn="l">
              <a:spcBef>
                <a:spcPts val="1200"/>
              </a:spcBef>
              <a:spcAft>
                <a:spcPts val="1200"/>
              </a:spcAft>
              <a:buNone/>
            </a:pPr>
            <a:r>
              <a:rPr lang="en"/>
              <a:t>txtSQL = "SELECT * FROM Users WHERE UserId = " + txtUserId;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rotWithShape="1">
          <a:blip r:embed="rId3">
            <a:alphaModFix/>
          </a:blip>
          <a:srcRect b="0" l="0" r="0" t="15275"/>
          <a:stretch/>
        </p:blipFill>
        <p:spPr>
          <a:xfrm>
            <a:off x="338150" y="1232123"/>
            <a:ext cx="8467725" cy="3268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None/>
            </a:pPr>
            <a:r>
              <a:rPr b="1" lang="en" sz="1700">
                <a:solidFill>
                  <a:srgbClr val="323E48"/>
                </a:solidFill>
                <a:highlight>
                  <a:srgbClr val="FFFFFF"/>
                </a:highlight>
              </a:rPr>
              <a:t>Types of SQL Injections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3800"/>
              </a:spcBef>
              <a:spcAft>
                <a:spcPts val="0"/>
              </a:spcAft>
              <a:buClr>
                <a:schemeClr val="dk1"/>
              </a:buClr>
              <a:buSzPts val="1100"/>
              <a:buFont typeface="Arial"/>
              <a:buNone/>
            </a:pPr>
            <a:r>
              <a:rPr b="1" lang="en" sz="1350">
                <a:solidFill>
                  <a:srgbClr val="323E48"/>
                </a:solidFill>
                <a:highlight>
                  <a:srgbClr val="FFFFFF"/>
                </a:highlight>
              </a:rPr>
              <a:t>In-band SQLi</a:t>
            </a:r>
            <a:endParaRPr b="1" sz="1350">
              <a:solidFill>
                <a:srgbClr val="323E48"/>
              </a:solidFill>
              <a:highlight>
                <a:srgbClr val="FFFFFF"/>
              </a:highlight>
            </a:endParaRPr>
          </a:p>
          <a:p>
            <a:pPr indent="0" lvl="0" marL="0" rtl="0" algn="l">
              <a:spcBef>
                <a:spcPts val="1500"/>
              </a:spcBef>
              <a:spcAft>
                <a:spcPts val="0"/>
              </a:spcAft>
              <a:buClr>
                <a:schemeClr val="dk1"/>
              </a:buClr>
              <a:buSzPts val="1100"/>
              <a:buFont typeface="Arial"/>
              <a:buNone/>
            </a:pPr>
            <a:r>
              <a:rPr lang="en" sz="1150">
                <a:solidFill>
                  <a:schemeClr val="dk1"/>
                </a:solidFill>
                <a:highlight>
                  <a:srgbClr val="FFFFFF"/>
                </a:highlight>
              </a:rPr>
              <a:t>In-band SQLi is a common type of attack and is known for its simplicity and efficiency. This method has two variations: error-based and union-based. </a:t>
            </a:r>
            <a:endParaRPr sz="1150">
              <a:solidFill>
                <a:schemeClr val="dk1"/>
              </a:solidFill>
              <a:highlight>
                <a:srgbClr val="FFFFFF"/>
              </a:highlight>
            </a:endParaRPr>
          </a:p>
          <a:p>
            <a:pPr indent="0" lvl="0" marL="0" rtl="0" algn="l">
              <a:spcBef>
                <a:spcPts val="3800"/>
              </a:spcBef>
              <a:spcAft>
                <a:spcPts val="0"/>
              </a:spcAft>
              <a:buClr>
                <a:schemeClr val="dk1"/>
              </a:buClr>
              <a:buSzPts val="1100"/>
              <a:buFont typeface="Arial"/>
              <a:buNone/>
            </a:pPr>
            <a:r>
              <a:rPr b="1" lang="en" sz="1150">
                <a:solidFill>
                  <a:srgbClr val="323E48"/>
                </a:solidFill>
                <a:highlight>
                  <a:srgbClr val="FFFFFF"/>
                </a:highlight>
              </a:rPr>
              <a:t>1. Error-based SQLi</a:t>
            </a:r>
            <a:endParaRPr b="1" sz="1150">
              <a:solidFill>
                <a:srgbClr val="323E48"/>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rPr>
              <a:t>Attackers inject SQL queries hoping that the database will return error messages, which can give attackers information about the database and its structure. </a:t>
            </a:r>
            <a:endParaRPr sz="1150">
              <a:solidFill>
                <a:schemeClr val="dk1"/>
              </a:solidFill>
              <a:highlight>
                <a:srgbClr val="FFFFFF"/>
              </a:highlight>
            </a:endParaRPr>
          </a:p>
          <a:p>
            <a:pPr indent="0" lvl="0" marL="0" rtl="0" algn="l">
              <a:spcBef>
                <a:spcPts val="3800"/>
              </a:spcBef>
              <a:spcAft>
                <a:spcPts val="0"/>
              </a:spcAft>
              <a:buClr>
                <a:schemeClr val="dk1"/>
              </a:buClr>
              <a:buSzPts val="1100"/>
              <a:buFont typeface="Arial"/>
              <a:buNone/>
            </a:pPr>
            <a:r>
              <a:rPr b="1" lang="en" sz="1150">
                <a:solidFill>
                  <a:srgbClr val="323E48"/>
                </a:solidFill>
                <a:highlight>
                  <a:srgbClr val="FFFFFF"/>
                </a:highlight>
              </a:rPr>
              <a:t>2. UNION-based SQLi</a:t>
            </a:r>
            <a:endParaRPr b="1" sz="1150">
              <a:solidFill>
                <a:srgbClr val="323E48"/>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rPr>
              <a:t>In this scenario, attackers use the UNION SQL operator for the database to return a single Hypertext Transfer Protocol (HTTP) response. Attackers can then evaluate the response for clues about the contents of a database. </a:t>
            </a:r>
            <a:endParaRPr sz="1150">
              <a:solidFill>
                <a:schemeClr val="dk1"/>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3800"/>
              </a:spcBef>
              <a:spcAft>
                <a:spcPts val="0"/>
              </a:spcAft>
              <a:buClr>
                <a:schemeClr val="dk1"/>
              </a:buClr>
              <a:buSzPts val="1100"/>
              <a:buFont typeface="Arial"/>
              <a:buNone/>
            </a:pPr>
            <a:r>
              <a:rPr b="1" lang="en" sz="1350">
                <a:solidFill>
                  <a:srgbClr val="323E48"/>
                </a:solidFill>
                <a:highlight>
                  <a:srgbClr val="FFFFFF"/>
                </a:highlight>
              </a:rPr>
              <a:t>Inferential (Blind) SQLi</a:t>
            </a:r>
            <a:endParaRPr b="1" sz="1350">
              <a:solidFill>
                <a:srgbClr val="323E48"/>
              </a:solidFill>
              <a:highlight>
                <a:srgbClr val="FFFFFF"/>
              </a:highlight>
            </a:endParaRPr>
          </a:p>
          <a:p>
            <a:pPr indent="0" lvl="0" marL="0" rtl="0" algn="l">
              <a:spcBef>
                <a:spcPts val="1500"/>
              </a:spcBef>
              <a:spcAft>
                <a:spcPts val="0"/>
              </a:spcAft>
              <a:buClr>
                <a:schemeClr val="dk1"/>
              </a:buClr>
              <a:buSzPts val="1100"/>
              <a:buFont typeface="Arial"/>
              <a:buNone/>
            </a:pPr>
            <a:r>
              <a:rPr lang="en" sz="1150">
                <a:solidFill>
                  <a:schemeClr val="dk1"/>
                </a:solidFill>
                <a:highlight>
                  <a:srgbClr val="FFFFFF"/>
                </a:highlight>
              </a:rPr>
              <a:t>In inferential or blind SQLi attacks, fraudsters query the database and observe the server's behavior to gather information about the database's structure. These types of attacks are slower, but they can be equally harmful as other types of SQLi. There are two types: boolean and time-based. </a:t>
            </a:r>
            <a:endParaRPr sz="1150">
              <a:solidFill>
                <a:schemeClr val="dk1"/>
              </a:solidFill>
              <a:highlight>
                <a:srgbClr val="FFFFFF"/>
              </a:highlight>
            </a:endParaRPr>
          </a:p>
          <a:p>
            <a:pPr indent="0" lvl="0" marL="0" rtl="0" algn="l">
              <a:spcBef>
                <a:spcPts val="3800"/>
              </a:spcBef>
              <a:spcAft>
                <a:spcPts val="0"/>
              </a:spcAft>
              <a:buClr>
                <a:schemeClr val="dk1"/>
              </a:buClr>
              <a:buSzPts val="1100"/>
              <a:buFont typeface="Arial"/>
              <a:buNone/>
            </a:pPr>
            <a:r>
              <a:rPr b="1" lang="en" sz="1150">
                <a:solidFill>
                  <a:srgbClr val="323E48"/>
                </a:solidFill>
                <a:highlight>
                  <a:srgbClr val="FFFFFF"/>
                </a:highlight>
              </a:rPr>
              <a:t>1. Boolean</a:t>
            </a:r>
            <a:endParaRPr b="1" sz="1150">
              <a:solidFill>
                <a:srgbClr val="323E48"/>
              </a:solidFill>
              <a:highlight>
                <a:srgbClr val="FFFFFF"/>
              </a:highlight>
            </a:endParaRPr>
          </a:p>
          <a:p>
            <a:pPr indent="0" lvl="0" marL="0" rtl="0" algn="l">
              <a:spcBef>
                <a:spcPts val="0"/>
              </a:spcBef>
              <a:spcAft>
                <a:spcPts val="0"/>
              </a:spcAft>
              <a:buClr>
                <a:schemeClr val="dk1"/>
              </a:buClr>
              <a:buSzPts val="1100"/>
              <a:buFont typeface="Arial"/>
              <a:buNone/>
            </a:pPr>
            <a:r>
              <a:rPr lang="en" sz="1150">
                <a:solidFill>
                  <a:schemeClr val="dk1"/>
                </a:solidFill>
                <a:highlight>
                  <a:srgbClr val="FFFFFF"/>
                </a:highlight>
              </a:rPr>
              <a:t>The attacker queries the database, and by studying whether the HTTP response was modified or stayed the same, they can determine whether the result was true or false. </a:t>
            </a:r>
            <a:endParaRPr sz="1150">
              <a:solidFill>
                <a:schemeClr val="dk1"/>
              </a:solidFill>
              <a:highlight>
                <a:srgbClr val="FFFFFF"/>
              </a:highlight>
            </a:endParaRPr>
          </a:p>
          <a:p>
            <a:pPr indent="0" lvl="0" marL="0" rtl="0" algn="l">
              <a:spcBef>
                <a:spcPts val="3800"/>
              </a:spcBef>
              <a:spcAft>
                <a:spcPts val="0"/>
              </a:spcAft>
              <a:buClr>
                <a:schemeClr val="dk1"/>
              </a:buClr>
              <a:buSzPts val="1100"/>
              <a:buFont typeface="Arial"/>
              <a:buNone/>
            </a:pPr>
            <a:r>
              <a:rPr b="1" lang="en" sz="1150">
                <a:solidFill>
                  <a:srgbClr val="323E48"/>
                </a:solidFill>
                <a:highlight>
                  <a:srgbClr val="FFFFFF"/>
                </a:highlight>
              </a:rPr>
              <a:t>2. Time-based</a:t>
            </a:r>
            <a:endParaRPr b="1" sz="1150">
              <a:solidFill>
                <a:srgbClr val="323E48"/>
              </a:solidFill>
              <a:highlight>
                <a:srgbClr val="FFFFFF"/>
              </a:highlight>
            </a:endParaRPr>
          </a:p>
          <a:p>
            <a:pPr indent="0" lvl="0" marL="0" rtl="0" algn="l">
              <a:spcBef>
                <a:spcPts val="0"/>
              </a:spcBef>
              <a:spcAft>
                <a:spcPts val="0"/>
              </a:spcAft>
              <a:buNone/>
            </a:pPr>
            <a:r>
              <a:rPr lang="en" sz="1150">
                <a:solidFill>
                  <a:schemeClr val="dk1"/>
                </a:solidFill>
                <a:highlight>
                  <a:srgbClr val="FFFFFF"/>
                </a:highlight>
              </a:rPr>
              <a:t>As its name implies, the attacker studies the response time, in seconds, of a query result. As with the boolean type, the attacker looks closely at the HTTP response to determine whether the query was true or false.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Out-of-band SQLi</a:t>
            </a:r>
            <a:endParaRPr/>
          </a:p>
          <a:p>
            <a:pPr indent="0" lvl="0" marL="0" rtl="0" algn="l">
              <a:spcBef>
                <a:spcPts val="1200"/>
              </a:spcBef>
              <a:spcAft>
                <a:spcPts val="1200"/>
              </a:spcAft>
              <a:buNone/>
            </a:pPr>
            <a:r>
              <a:rPr lang="en"/>
              <a:t>This is a special SQLi case that can only work if certain features of the database server used by the application are turned on. Out-of-band SQLi is considered an alternative to in-band and inferential techniques. Out-of-band SQLi does not rely on the attacker querying the database to examine error messages or HTTP responses. Instead, it expects the server to generate Domain Name System (DNS) or HTTP requests so that the attacker can obtain data such as usernames and passwords.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injection methodology</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21"/>
          <p:cNvPicPr preferRelativeResize="0"/>
          <p:nvPr/>
        </p:nvPicPr>
        <p:blipFill>
          <a:blip r:embed="rId3">
            <a:alphaModFix/>
          </a:blip>
          <a:stretch>
            <a:fillRect/>
          </a:stretch>
        </p:blipFill>
        <p:spPr>
          <a:xfrm>
            <a:off x="1714500" y="1152475"/>
            <a:ext cx="5126074" cy="393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