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1"/>
  </p:notesMasterIdLst>
  <p:sldIdLst>
    <p:sldId id="256" r:id="rId15"/>
    <p:sldId id="258" r:id="rId16"/>
    <p:sldId id="268" r:id="rId17"/>
    <p:sldId id="269" r:id="rId18"/>
    <p:sldId id="274" r:id="rId19"/>
    <p:sldId id="278" r:id="rId20"/>
    <p:sldId id="275" r:id="rId21"/>
    <p:sldId id="276" r:id="rId22"/>
    <p:sldId id="277" r:id="rId23"/>
    <p:sldId id="267" r:id="rId24"/>
    <p:sldId id="262" r:id="rId25"/>
    <p:sldId id="263" r:id="rId26"/>
    <p:sldId id="264" r:id="rId27"/>
    <p:sldId id="265" r:id="rId28"/>
    <p:sldId id="266" r:id="rId29"/>
    <p:sldId id="259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95" autoAdjust="0"/>
  </p:normalViewPr>
  <p:slideViewPr>
    <p:cSldViewPr>
      <p:cViewPr>
        <p:scale>
          <a:sx n="100" d="100"/>
          <a:sy n="100" d="100"/>
        </p:scale>
        <p:origin x="-5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4943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2889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48783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7997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2531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8362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91225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349771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907288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847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149351"/>
            <a:ext cx="1959769" cy="317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149351"/>
            <a:ext cx="5822156" cy="317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7862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6148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9892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971268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9650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0828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619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044002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4656804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0047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6822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140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8727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332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6803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073743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1906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0996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2013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060398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9593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870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00983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8517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702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9014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3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908764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575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131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4239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7164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2466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49099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548792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33833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286954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1009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0929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8803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1080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318022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1501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0762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540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6914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572976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763050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889554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0167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394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548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25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80584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33501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47980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849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515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7474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438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1626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9775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31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71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03769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821381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65313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9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135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6268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148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009720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799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423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026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530601"/>
            <a:ext cx="3890963" cy="793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3530601"/>
            <a:ext cx="3890963" cy="793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62022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0816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665055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524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8801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115050" cy="5688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6057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2097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444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359376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6087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271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3695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626692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74306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63183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890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7240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71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4466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747247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245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2021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1709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22192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908282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22154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2876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2727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0101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8053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34743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26550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7262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4704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416544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833049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8278558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6186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7453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8014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82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409377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9228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5625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7411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590235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450219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584879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277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3334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164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6937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61516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8168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6285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8606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08355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392574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235584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5487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115050" cy="59483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22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149350"/>
            <a:ext cx="7839075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3530601"/>
            <a:ext cx="7839075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1576" y="1949450"/>
            <a:ext cx="3509963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2089151"/>
            <a:ext cx="78390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889000"/>
            <a:ext cx="7839075" cy="50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77800"/>
            <a:ext cx="7277100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21.png"/><Relationship Id="rId6" Type="http://schemas.openxmlformats.org/officeDocument/2006/relationships/hyperlink" Target="http://960.g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44716" y="3232740"/>
            <a:ext cx="7856628" cy="1365380"/>
            <a:chOff x="-1141" y="-282"/>
            <a:chExt cx="8811" cy="1079"/>
          </a:xfrm>
        </p:grpSpPr>
        <p:sp>
          <p:nvSpPr>
            <p:cNvPr id="15363" name="Rectangle 3"/>
            <p:cNvSpPr>
              <a:spLocks/>
            </p:cNvSpPr>
            <p:nvPr/>
          </p:nvSpPr>
          <p:spPr bwMode="auto">
            <a:xfrm>
              <a:off x="106" y="-282"/>
              <a:ext cx="6315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800" dirty="0" smtClean="0">
                  <a:solidFill>
                    <a:schemeClr val="bg1">
                      <a:lumMod val="85000"/>
                    </a:schemeClr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LAYOUT AND COMPOSITION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DESIGN PRINCIPLE #1 </a:t>
              </a:r>
            </a:p>
          </p:txBody>
        </p:sp>
        <p:sp>
          <p:nvSpPr>
            <p:cNvPr id="15364" name="Rectangle 4"/>
            <p:cNvSpPr>
              <a:spLocks/>
            </p:cNvSpPr>
            <p:nvPr/>
          </p:nvSpPr>
          <p:spPr bwMode="auto">
            <a:xfrm>
              <a:off x="-1141" y="495"/>
              <a:ext cx="881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300" dirty="0" smtClean="0">
                  <a:solidFill>
                    <a:srgbClr val="D9D9D9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This is part 1 (out of 2) of the Layout and Composition principle of web design. It deals with grid theory and, quite simply, the following building blocks (aka anatomy) of a typical web page…</a:t>
              </a:r>
            </a:p>
          </p:txBody>
        </p:sp>
      </p:grp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646760" y="3212976"/>
            <a:ext cx="3868936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2" name="Picture 1" descr="responsive_design_web_usability_scalable_website_page_layout_computer_interface_resize_internet_content_adjustable_site_flexible_mobile_phone_flat_design_icon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44824"/>
            <a:ext cx="1152128" cy="1152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6309320"/>
            <a:ext cx="9144000" cy="575668"/>
          </a:xfrm>
          <a:prstGeom prst="rect">
            <a:avLst/>
          </a:prstGeom>
          <a:solidFill>
            <a:schemeClr val="bg1">
              <a:lumMod val="75000"/>
              <a:alpha val="2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sz="5600"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661" y="6433733"/>
            <a:ext cx="896392" cy="30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/>
          </p:cNvSpPr>
          <p:nvPr/>
        </p:nvSpPr>
        <p:spPr bwMode="auto">
          <a:xfrm>
            <a:off x="7307733" y="6322020"/>
            <a:ext cx="1872779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WEBD 4400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32"/>
            <a:ext cx="9144000" cy="1333500"/>
          </a:xfrm>
          <a:prstGeom prst="rect">
            <a:avLst/>
          </a:prstGeom>
        </p:spPr>
      </p:pic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1369640" y="4976488"/>
            <a:ext cx="1952625" cy="291022"/>
            <a:chOff x="0" y="118"/>
            <a:chExt cx="3280" cy="488"/>
          </a:xfrm>
        </p:grpSpPr>
        <p:sp>
          <p:nvSpPr>
            <p:cNvPr id="15" name="Rectangle 17"/>
            <p:cNvSpPr>
              <a:spLocks/>
            </p:cNvSpPr>
            <p:nvPr/>
          </p:nvSpPr>
          <p:spPr bwMode="auto">
            <a:xfrm>
              <a:off x="728" y="134"/>
              <a:ext cx="25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400" dirty="0" smtClean="0">
                  <a:solidFill>
                    <a:srgbClr val="D9D9D9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Containing block</a:t>
              </a:r>
              <a:endParaRPr lang="en-US" sz="1400" dirty="0">
                <a:solidFill>
                  <a:srgbClr val="D9D9D9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0" y="118"/>
              <a:ext cx="552" cy="488"/>
              <a:chOff x="0" y="0"/>
              <a:chExt cx="552" cy="488"/>
            </a:xfrm>
          </p:grpSpPr>
          <p:sp>
            <p:nvSpPr>
              <p:cNvPr id="17" name="Oval 19"/>
              <p:cNvSpPr>
                <a:spLocks/>
              </p:cNvSpPr>
              <p:nvPr/>
            </p:nvSpPr>
            <p:spPr bwMode="auto">
              <a:xfrm>
                <a:off x="37" y="0"/>
                <a:ext cx="488" cy="4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/>
              </p:cNvSpPr>
              <p:nvPr/>
            </p:nvSpPr>
            <p:spPr bwMode="auto">
              <a:xfrm>
                <a:off x="0" y="29"/>
                <a:ext cx="55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70000"/>
                  </a:lnSpc>
                </a:pPr>
                <a:r>
                  <a:rPr lang="en-US" sz="1500" dirty="0" smtClean="0">
                    <a:solidFill>
                      <a:srgbClr val="FFFFFF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--</a:t>
                </a:r>
                <a:endParaRPr lang="en-US" sz="1500" dirty="0">
                  <a:solidFill>
                    <a:srgbClr val="FFFFFF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1369640" y="5382758"/>
            <a:ext cx="1952625" cy="291022"/>
            <a:chOff x="0" y="118"/>
            <a:chExt cx="3280" cy="488"/>
          </a:xfrm>
        </p:grpSpPr>
        <p:sp>
          <p:nvSpPr>
            <p:cNvPr id="21" name="Rectangle 23"/>
            <p:cNvSpPr>
              <a:spLocks/>
            </p:cNvSpPr>
            <p:nvPr/>
          </p:nvSpPr>
          <p:spPr bwMode="auto">
            <a:xfrm>
              <a:off x="728" y="148"/>
              <a:ext cx="25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400" dirty="0" smtClean="0">
                  <a:solidFill>
                    <a:srgbClr val="D9D9D9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Content</a:t>
              </a:r>
              <a:endParaRPr lang="en-US" sz="1400" dirty="0">
                <a:solidFill>
                  <a:srgbClr val="D9D9D9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0" y="118"/>
              <a:ext cx="552" cy="488"/>
              <a:chOff x="0" y="0"/>
              <a:chExt cx="552" cy="488"/>
            </a:xfrm>
          </p:grpSpPr>
          <p:sp>
            <p:nvSpPr>
              <p:cNvPr id="23" name="Oval 25"/>
              <p:cNvSpPr>
                <a:spLocks/>
              </p:cNvSpPr>
              <p:nvPr/>
            </p:nvSpPr>
            <p:spPr bwMode="auto">
              <a:xfrm>
                <a:off x="37" y="0"/>
                <a:ext cx="488" cy="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/>
              </p:cNvSpPr>
              <p:nvPr/>
            </p:nvSpPr>
            <p:spPr bwMode="auto">
              <a:xfrm>
                <a:off x="0" y="29"/>
                <a:ext cx="55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70000"/>
                  </a:lnSpc>
                </a:pPr>
                <a:r>
                  <a:rPr lang="en-US" sz="1500" dirty="0" smtClean="0">
                    <a:solidFill>
                      <a:srgbClr val="FFFFFF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--</a:t>
                </a:r>
                <a:endParaRPr lang="en-US" sz="1500" dirty="0">
                  <a:solidFill>
                    <a:srgbClr val="FFFFFF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3950915" y="4976488"/>
            <a:ext cx="1952625" cy="291022"/>
            <a:chOff x="0" y="118"/>
            <a:chExt cx="3280" cy="488"/>
          </a:xfrm>
        </p:grpSpPr>
        <p:sp>
          <p:nvSpPr>
            <p:cNvPr id="27" name="Rectangle 29"/>
            <p:cNvSpPr>
              <a:spLocks/>
            </p:cNvSpPr>
            <p:nvPr/>
          </p:nvSpPr>
          <p:spPr bwMode="auto">
            <a:xfrm>
              <a:off x="728" y="134"/>
              <a:ext cx="25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400" dirty="0" smtClean="0">
                  <a:solidFill>
                    <a:srgbClr val="D9D9D9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Logo</a:t>
              </a:r>
              <a:endParaRPr lang="en-US" sz="1400" dirty="0">
                <a:solidFill>
                  <a:srgbClr val="D9D9D9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0" y="118"/>
              <a:ext cx="552" cy="488"/>
              <a:chOff x="0" y="0"/>
              <a:chExt cx="552" cy="488"/>
            </a:xfrm>
          </p:grpSpPr>
          <p:sp>
            <p:nvSpPr>
              <p:cNvPr id="29" name="Oval 31"/>
              <p:cNvSpPr>
                <a:spLocks/>
              </p:cNvSpPr>
              <p:nvPr/>
            </p:nvSpPr>
            <p:spPr bwMode="auto">
              <a:xfrm>
                <a:off x="37" y="0"/>
                <a:ext cx="488" cy="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" name="Rectangle 32"/>
              <p:cNvSpPr>
                <a:spLocks/>
              </p:cNvSpPr>
              <p:nvPr/>
            </p:nvSpPr>
            <p:spPr bwMode="auto">
              <a:xfrm>
                <a:off x="0" y="29"/>
                <a:ext cx="55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70000"/>
                  </a:lnSpc>
                </a:pPr>
                <a:r>
                  <a:rPr lang="en-US" sz="1500" dirty="0" smtClean="0">
                    <a:solidFill>
                      <a:srgbClr val="FFFFFF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--</a:t>
                </a:r>
                <a:endParaRPr lang="en-US" sz="1500" dirty="0">
                  <a:solidFill>
                    <a:srgbClr val="FFFFFF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3950915" y="5382758"/>
            <a:ext cx="1952625" cy="291022"/>
            <a:chOff x="0" y="118"/>
            <a:chExt cx="3280" cy="488"/>
          </a:xfrm>
        </p:grpSpPr>
        <p:sp>
          <p:nvSpPr>
            <p:cNvPr id="33" name="Rectangle 35"/>
            <p:cNvSpPr>
              <a:spLocks/>
            </p:cNvSpPr>
            <p:nvPr/>
          </p:nvSpPr>
          <p:spPr bwMode="auto">
            <a:xfrm>
              <a:off x="728" y="144"/>
              <a:ext cx="25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400" dirty="0" smtClean="0">
                  <a:solidFill>
                    <a:srgbClr val="D9D9D9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Footer</a:t>
              </a:r>
              <a:endParaRPr lang="en-US" sz="1400" dirty="0">
                <a:solidFill>
                  <a:srgbClr val="D9D9D9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0" y="118"/>
              <a:ext cx="552" cy="488"/>
              <a:chOff x="0" y="0"/>
              <a:chExt cx="552" cy="488"/>
            </a:xfrm>
          </p:grpSpPr>
          <p:sp>
            <p:nvSpPr>
              <p:cNvPr id="35" name="Oval 37"/>
              <p:cNvSpPr>
                <a:spLocks/>
              </p:cNvSpPr>
              <p:nvPr/>
            </p:nvSpPr>
            <p:spPr bwMode="auto">
              <a:xfrm>
                <a:off x="37" y="0"/>
                <a:ext cx="488" cy="4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/>
              </p:cNvSpPr>
              <p:nvPr/>
            </p:nvSpPr>
            <p:spPr bwMode="auto">
              <a:xfrm>
                <a:off x="0" y="29"/>
                <a:ext cx="55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70000"/>
                  </a:lnSpc>
                </a:pPr>
                <a:r>
                  <a:rPr lang="en-US" sz="1500" dirty="0" smtClean="0">
                    <a:solidFill>
                      <a:srgbClr val="FFFFFF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--</a:t>
                </a:r>
                <a:endParaRPr lang="en-US" sz="1500" dirty="0">
                  <a:solidFill>
                    <a:srgbClr val="FFFFFF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6579815" y="4976488"/>
            <a:ext cx="1952625" cy="291022"/>
            <a:chOff x="0" y="118"/>
            <a:chExt cx="3280" cy="488"/>
          </a:xfrm>
        </p:grpSpPr>
        <p:sp>
          <p:nvSpPr>
            <p:cNvPr id="39" name="Rectangle 41"/>
            <p:cNvSpPr>
              <a:spLocks/>
            </p:cNvSpPr>
            <p:nvPr/>
          </p:nvSpPr>
          <p:spPr bwMode="auto">
            <a:xfrm>
              <a:off x="728" y="134"/>
              <a:ext cx="25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400" dirty="0" smtClean="0">
                  <a:solidFill>
                    <a:srgbClr val="D9D9D9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Navigation</a:t>
              </a:r>
              <a:endParaRPr lang="en-US" sz="1400" dirty="0">
                <a:solidFill>
                  <a:srgbClr val="D9D9D9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grpSp>
          <p:nvGrpSpPr>
            <p:cNvPr id="40" name="Group 42"/>
            <p:cNvGrpSpPr>
              <a:grpSpLocks/>
            </p:cNvGrpSpPr>
            <p:nvPr/>
          </p:nvGrpSpPr>
          <p:grpSpPr bwMode="auto">
            <a:xfrm>
              <a:off x="0" y="118"/>
              <a:ext cx="552" cy="488"/>
              <a:chOff x="0" y="0"/>
              <a:chExt cx="552" cy="488"/>
            </a:xfrm>
          </p:grpSpPr>
          <p:sp>
            <p:nvSpPr>
              <p:cNvPr id="41" name="Oval 43"/>
              <p:cNvSpPr>
                <a:spLocks/>
              </p:cNvSpPr>
              <p:nvPr/>
            </p:nvSpPr>
            <p:spPr bwMode="auto">
              <a:xfrm>
                <a:off x="37" y="0"/>
                <a:ext cx="488" cy="4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/>
              </p:cNvSpPr>
              <p:nvPr/>
            </p:nvSpPr>
            <p:spPr bwMode="auto">
              <a:xfrm>
                <a:off x="0" y="29"/>
                <a:ext cx="55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70000"/>
                  </a:lnSpc>
                </a:pPr>
                <a:r>
                  <a:rPr lang="en-US" sz="1500" dirty="0" smtClean="0">
                    <a:solidFill>
                      <a:srgbClr val="FFFFFF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--</a:t>
                </a:r>
                <a:endParaRPr lang="en-US" sz="1500" dirty="0">
                  <a:solidFill>
                    <a:srgbClr val="FFFFFF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6579815" y="5382758"/>
            <a:ext cx="1952625" cy="291022"/>
            <a:chOff x="0" y="118"/>
            <a:chExt cx="3280" cy="488"/>
          </a:xfrm>
        </p:grpSpPr>
        <p:sp>
          <p:nvSpPr>
            <p:cNvPr id="45" name="Rectangle 47"/>
            <p:cNvSpPr>
              <a:spLocks/>
            </p:cNvSpPr>
            <p:nvPr/>
          </p:nvSpPr>
          <p:spPr bwMode="auto">
            <a:xfrm>
              <a:off x="728" y="144"/>
              <a:ext cx="25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400" dirty="0" smtClean="0">
                  <a:solidFill>
                    <a:srgbClr val="D9D9D9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Whitespace</a:t>
              </a:r>
              <a:endParaRPr lang="en-US" sz="1400" dirty="0">
                <a:solidFill>
                  <a:srgbClr val="D9D9D9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grpSp>
          <p:nvGrpSpPr>
            <p:cNvPr id="46" name="Group 48"/>
            <p:cNvGrpSpPr>
              <a:grpSpLocks/>
            </p:cNvGrpSpPr>
            <p:nvPr/>
          </p:nvGrpSpPr>
          <p:grpSpPr bwMode="auto">
            <a:xfrm>
              <a:off x="0" y="118"/>
              <a:ext cx="552" cy="488"/>
              <a:chOff x="0" y="0"/>
              <a:chExt cx="552" cy="488"/>
            </a:xfrm>
          </p:grpSpPr>
          <p:sp>
            <p:nvSpPr>
              <p:cNvPr id="47" name="Oval 49"/>
              <p:cNvSpPr>
                <a:spLocks/>
              </p:cNvSpPr>
              <p:nvPr/>
            </p:nvSpPr>
            <p:spPr bwMode="auto">
              <a:xfrm>
                <a:off x="37" y="0"/>
                <a:ext cx="488" cy="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8" name="Rectangle 50"/>
              <p:cNvSpPr>
                <a:spLocks/>
              </p:cNvSpPr>
              <p:nvPr/>
            </p:nvSpPr>
            <p:spPr bwMode="auto">
              <a:xfrm>
                <a:off x="0" y="29"/>
                <a:ext cx="55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70000"/>
                  </a:lnSpc>
                </a:pPr>
                <a:r>
                  <a:rPr lang="en-US" sz="1500" dirty="0" smtClean="0">
                    <a:solidFill>
                      <a:srgbClr val="FFFFFF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--</a:t>
                </a:r>
                <a:endParaRPr lang="en-US" sz="1500" dirty="0">
                  <a:solidFill>
                    <a:srgbClr val="FFFFFF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id-1.jpg"/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" b="32983"/>
          <a:stretch/>
        </p:blipFill>
        <p:spPr>
          <a:xfrm>
            <a:off x="0" y="-18009"/>
            <a:ext cx="9158430" cy="6867144"/>
          </a:xfrm>
          <a:prstGeom prst="rect">
            <a:avLst/>
          </a:prstGeom>
        </p:spPr>
      </p:pic>
      <p:sp>
        <p:nvSpPr>
          <p:cNvPr id="16386" name="Rectangle 2"/>
          <p:cNvSpPr>
            <a:spLocks/>
          </p:cNvSpPr>
          <p:nvPr/>
        </p:nvSpPr>
        <p:spPr bwMode="auto">
          <a:xfrm>
            <a:off x="-19049" y="3927475"/>
            <a:ext cx="9186863" cy="2952751"/>
          </a:xfrm>
          <a:prstGeom prst="rect">
            <a:avLst/>
          </a:prstGeom>
          <a:solidFill>
            <a:schemeClr val="accent2">
              <a:alpha val="84999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893537" y="4076936"/>
            <a:ext cx="4032349" cy="2266054"/>
            <a:chOff x="-15" y="0"/>
            <a:chExt cx="3895" cy="2015"/>
          </a:xfrm>
        </p:grpSpPr>
        <p:sp>
          <p:nvSpPr>
            <p:cNvPr id="16389" name="Rectangle 5"/>
            <p:cNvSpPr>
              <a:spLocks/>
            </p:cNvSpPr>
            <p:nvPr/>
          </p:nvSpPr>
          <p:spPr bwMode="auto">
            <a:xfrm>
              <a:off x="-15" y="0"/>
              <a:ext cx="3848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5600" dirty="0" smtClean="0">
                  <a:solidFill>
                    <a:schemeClr val="tx1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GRID THEORY</a:t>
              </a:r>
              <a:endParaRPr lang="en-US" sz="5600" dirty="0">
                <a:solidFill>
                  <a:schemeClr val="tx1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sp>
          <p:nvSpPr>
            <p:cNvPr id="16390" name="Rectangle 6"/>
            <p:cNvSpPr>
              <a:spLocks/>
            </p:cNvSpPr>
            <p:nvPr/>
          </p:nvSpPr>
          <p:spPr bwMode="auto">
            <a:xfrm>
              <a:off x="32" y="1247"/>
              <a:ext cx="384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400" dirty="0" smtClean="0">
                  <a:latin typeface="Lato light"/>
                  <a:cs typeface="Lato light"/>
                </a:rPr>
                <a:t>The grid </a:t>
              </a:r>
              <a:r>
                <a:rPr lang="en-US" sz="1400" dirty="0">
                  <a:latin typeface="Lato light"/>
                  <a:cs typeface="Lato light"/>
                </a:rPr>
                <a:t>is an essential tool for graphic design as well, and the use of grids in website design have </a:t>
              </a:r>
              <a:r>
                <a:rPr lang="en-US" sz="1400" dirty="0" smtClean="0">
                  <a:latin typeface="Lato light"/>
                  <a:cs typeface="Lato light"/>
                </a:rPr>
                <a:t>exploded in </a:t>
              </a:r>
              <a:r>
                <a:rPr lang="en-US" sz="1400" dirty="0">
                  <a:latin typeface="Lato light"/>
                  <a:cs typeface="Lato light"/>
                </a:rPr>
                <a:t>popularity in the last few years</a:t>
              </a:r>
              <a:r>
                <a:rPr lang="en-US" sz="1400" dirty="0" smtClean="0">
                  <a:latin typeface="Lato light"/>
                  <a:cs typeface="Lato light"/>
                </a:rPr>
                <a:t>. Lets look at the golden ratio, rule of thirds and grids.</a:t>
              </a:r>
              <a:endParaRPr lang="en-US" sz="1400" dirty="0">
                <a:solidFill>
                  <a:schemeClr val="tx1"/>
                </a:solidFill>
                <a:latin typeface="Lato light"/>
                <a:ea typeface="ＭＳ Ｐゴシック" charset="0"/>
                <a:cs typeface="Lato light"/>
                <a:sym typeface="Lato Regular" charset="0"/>
              </a:endParaRPr>
            </a:p>
          </p:txBody>
        </p:sp>
      </p:grpSp>
      <p:pic>
        <p:nvPicPr>
          <p:cNvPr id="9" name="Picture 8" descr="Screen Shot 2016-01-02 at 11.18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2" y="1806682"/>
            <a:ext cx="4248472" cy="45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620688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476672"/>
            <a:ext cx="240176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Pythagoras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 GOLD RATIO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484784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796900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700808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Lato light"/>
                <a:cs typeface="Lato light"/>
              </a:rPr>
              <a:t>The concept of dividing the elements of a composition extends back to the mathematical ideas established by </a:t>
            </a:r>
            <a:r>
              <a:rPr lang="en-US" sz="1400" dirty="0" smtClean="0">
                <a:latin typeface="Lato light"/>
                <a:cs typeface="Lato light"/>
              </a:rPr>
              <a:t>Pythagoras and </a:t>
            </a:r>
            <a:r>
              <a:rPr lang="en-US" sz="1400" dirty="0">
                <a:latin typeface="Lato light"/>
                <a:cs typeface="Lato light"/>
              </a:rPr>
              <a:t>his followers, who defined numbers as ratios rather than single units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  <a:p>
            <a:pPr algn="l"/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  <a:p>
            <a:pPr algn="l"/>
            <a:r>
              <a:rPr lang="en-US" sz="1400" dirty="0" smtClean="0">
                <a:latin typeface="Lato light"/>
                <a:cs typeface="Lato light"/>
              </a:rPr>
              <a:t>The </a:t>
            </a:r>
            <a:r>
              <a:rPr lang="en-US" sz="1400" dirty="0">
                <a:latin typeface="Lato light"/>
                <a:cs typeface="Lato light"/>
              </a:rPr>
              <a:t>Pythagoreans observed a mathematical pattern that occurred so often in nature that they </a:t>
            </a:r>
            <a:r>
              <a:rPr lang="en-US" sz="1400" dirty="0" smtClean="0">
                <a:latin typeface="Lato light"/>
                <a:cs typeface="Lato light"/>
              </a:rPr>
              <a:t>believed it </a:t>
            </a:r>
            <a:r>
              <a:rPr lang="en-US" sz="1400" dirty="0">
                <a:latin typeface="Lato light"/>
                <a:cs typeface="Lato light"/>
              </a:rPr>
              <a:t>to be divinely inspired. They referred to this pattern as the golden ratio or divine proportion. </a:t>
            </a:r>
            <a:r>
              <a:rPr lang="en-US" sz="1400" dirty="0" smtClean="0">
                <a:latin typeface="Lato light"/>
                <a:cs typeface="Lato light"/>
              </a:rPr>
              <a:t>The basic </a:t>
            </a:r>
            <a:r>
              <a:rPr lang="en-US" sz="1400" dirty="0">
                <a:latin typeface="Lato light"/>
                <a:cs typeface="Lato light"/>
              </a:rPr>
              <a:t>idea is illustrated </a:t>
            </a:r>
            <a:r>
              <a:rPr lang="en-US" sz="1400" dirty="0" smtClean="0">
                <a:latin typeface="Lato light"/>
                <a:cs typeface="Lato light"/>
              </a:rPr>
              <a:t>below: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Screen Shot 2016-01-02 at 10.59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698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10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1973739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1829723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Pythagoras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 GOLD RATIO - CONT’D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2837835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2149951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3053859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Lato light"/>
                <a:cs typeface="Lato light"/>
              </a:rPr>
              <a:t> A line can be bisected using the golden ratio by dividing its length by 1.62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  <a:p>
            <a:pPr algn="l"/>
            <a:endParaRPr lang="en-US" sz="1400" dirty="0" smtClean="0">
              <a:solidFill>
                <a:srgbClr val="262626"/>
              </a:solidFill>
              <a:latin typeface="Lato light"/>
              <a:cs typeface="Lato light"/>
            </a:endParaRPr>
          </a:p>
          <a:p>
            <a:pPr algn="l"/>
            <a:r>
              <a:rPr lang="en-US" sz="1400" dirty="0" smtClean="0">
                <a:latin typeface="Lato light"/>
                <a:cs typeface="Lato light"/>
              </a:rPr>
              <a:t>So </a:t>
            </a:r>
            <a:r>
              <a:rPr lang="en-US" sz="1400" dirty="0">
                <a:latin typeface="Lato light"/>
                <a:cs typeface="Lato light"/>
              </a:rPr>
              <a:t>just what does this ratio have to do with graphic design? In general, compositions divided </a:t>
            </a:r>
            <a:r>
              <a:rPr lang="en-US" sz="1400" dirty="0" smtClean="0">
                <a:latin typeface="Lato light"/>
                <a:cs typeface="Lato light"/>
              </a:rPr>
              <a:t>by lines </a:t>
            </a:r>
            <a:r>
              <a:rPr lang="en-US" sz="1400" dirty="0">
                <a:latin typeface="Lato light"/>
                <a:cs typeface="Lato light"/>
              </a:rPr>
              <a:t>that are proportionate to the golden ratio are considered to be aesthetically pleasing.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/>
            <a:endParaRPr lang="en-US" sz="1400" dirty="0">
              <a:latin typeface="Lato light"/>
              <a:cs typeface="Lato light"/>
            </a:endParaRPr>
          </a:p>
          <a:p>
            <a:pPr algn="l"/>
            <a:r>
              <a:rPr lang="en-US" sz="1400" dirty="0" smtClean="0">
                <a:latin typeface="Lato light"/>
                <a:cs typeface="Lato light"/>
              </a:rPr>
              <a:t>The artists of </a:t>
            </a:r>
            <a:r>
              <a:rPr lang="en-US" sz="1400" dirty="0">
                <a:latin typeface="Lato light"/>
                <a:cs typeface="Lato light"/>
              </a:rPr>
              <a:t>the Renaissance used divine proportion to design their paintings, sculpture, and architecture</a:t>
            </a:r>
            <a:r>
              <a:rPr lang="en-US" sz="1400" dirty="0" smtClean="0">
                <a:latin typeface="Lato light"/>
                <a:cs typeface="Lato light"/>
              </a:rPr>
              <a:t>, just </a:t>
            </a:r>
            <a:r>
              <a:rPr lang="en-US" sz="1400" dirty="0">
                <a:latin typeface="Lato light"/>
                <a:cs typeface="Lato light"/>
              </a:rPr>
              <a:t>as designers today often employ this ratio when creating page layouts, posters, and brochures.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2248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692696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548680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golden ratio &amp;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 RULE OF THIRDS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556792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868908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772816"/>
            <a:ext cx="21602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Lato light"/>
                <a:cs typeface="Lato light"/>
              </a:rPr>
              <a:t> Dividing </a:t>
            </a:r>
            <a:r>
              <a:rPr lang="en-US" sz="1400" dirty="0" smtClean="0">
                <a:latin typeface="Lato light"/>
                <a:cs typeface="Lato light"/>
              </a:rPr>
              <a:t>a composition </a:t>
            </a:r>
            <a:r>
              <a:rPr lang="en-US" sz="1400" dirty="0">
                <a:latin typeface="Lato light"/>
                <a:cs typeface="Lato light"/>
              </a:rPr>
              <a:t>into thirds is an easy way to apply divine proportion without your calculator</a:t>
            </a:r>
            <a:r>
              <a:rPr lang="en-US" sz="1400" dirty="0" smtClean="0">
                <a:latin typeface="Lato light"/>
                <a:cs typeface="Lato light"/>
              </a:rPr>
              <a:t>. </a:t>
            </a:r>
          </a:p>
          <a:p>
            <a:pPr algn="l"/>
            <a:endParaRPr lang="en-US" sz="1400" dirty="0">
              <a:latin typeface="Lato light"/>
              <a:cs typeface="Lato light"/>
            </a:endParaRPr>
          </a:p>
          <a:p>
            <a:pPr algn="l"/>
            <a:r>
              <a:rPr lang="en-US" sz="1400" dirty="0" smtClean="0">
                <a:latin typeface="Lato light"/>
                <a:cs typeface="Lato light"/>
              </a:rPr>
              <a:t>For </a:t>
            </a:r>
            <a:r>
              <a:rPr lang="en-US" sz="1400" dirty="0">
                <a:latin typeface="Lato light"/>
                <a:cs typeface="Lato light"/>
              </a:rPr>
              <a:t>quick layout experimentation</a:t>
            </a:r>
            <a:r>
              <a:rPr lang="en-US" sz="1400" dirty="0" smtClean="0">
                <a:latin typeface="Lato light"/>
                <a:cs typeface="Lato light"/>
              </a:rPr>
              <a:t>, it’s common to </a:t>
            </a:r>
            <a:r>
              <a:rPr lang="en-US" sz="1400" dirty="0">
                <a:latin typeface="Lato light"/>
                <a:cs typeface="Lato light"/>
              </a:rPr>
              <a:t>divide </a:t>
            </a:r>
            <a:r>
              <a:rPr lang="en-US" sz="1400" dirty="0" smtClean="0">
                <a:latin typeface="Lato light"/>
                <a:cs typeface="Lato light"/>
              </a:rPr>
              <a:t>a piece of paper </a:t>
            </a:r>
            <a:r>
              <a:rPr lang="en-US" sz="1400" dirty="0">
                <a:latin typeface="Lato light"/>
                <a:cs typeface="Lato light"/>
              </a:rPr>
              <a:t>into thirds horizontally and vertically</a:t>
            </a:r>
            <a:r>
              <a:rPr lang="en-US" sz="1400" dirty="0" smtClean="0">
                <a:latin typeface="Lato light"/>
                <a:cs typeface="Lato light"/>
              </a:rPr>
              <a:t>, then </a:t>
            </a:r>
            <a:r>
              <a:rPr lang="en-US" sz="1400" dirty="0">
                <a:latin typeface="Lato light"/>
                <a:cs typeface="Lato light"/>
              </a:rPr>
              <a:t>draw a line between each vertical line to create six columns to work within, as </a:t>
            </a:r>
            <a:r>
              <a:rPr lang="en-US" sz="1400" dirty="0" smtClean="0">
                <a:latin typeface="Lato light"/>
                <a:cs typeface="Lato light"/>
              </a:rPr>
              <a:t>shown below to the right.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Screen Shot 2016-01-02 at 11.08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72" y="1772816"/>
            <a:ext cx="4451796" cy="42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5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692696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548680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RULe of thirds &amp;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Wireframes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556792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868908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772816"/>
            <a:ext cx="21602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Lato light"/>
                <a:cs typeface="Lato light"/>
              </a:rPr>
              <a:t>With </a:t>
            </a:r>
            <a:r>
              <a:rPr lang="en-US" sz="1400" dirty="0">
                <a:latin typeface="Lato light"/>
                <a:cs typeface="Lato light"/>
              </a:rPr>
              <a:t>this </a:t>
            </a:r>
            <a:r>
              <a:rPr lang="en-US" sz="1400" dirty="0" smtClean="0">
                <a:latin typeface="Lato light"/>
                <a:cs typeface="Lato light"/>
              </a:rPr>
              <a:t>simple ‘rule of thirds’ grid work </a:t>
            </a:r>
            <a:r>
              <a:rPr lang="en-US" sz="1400" dirty="0">
                <a:latin typeface="Lato light"/>
                <a:cs typeface="Lato light"/>
              </a:rPr>
              <a:t>in place, we can begin to lay out our elements. This is often referred to</a:t>
            </a:r>
          </a:p>
          <a:p>
            <a:pPr algn="l"/>
            <a:r>
              <a:rPr lang="en-US" sz="1400" dirty="0">
                <a:latin typeface="Lato light"/>
                <a:cs typeface="Lato light"/>
              </a:rPr>
              <a:t>as a </a:t>
            </a:r>
            <a:r>
              <a:rPr lang="en-US" sz="1400" dirty="0" smtClean="0">
                <a:latin typeface="Lato light"/>
                <a:cs typeface="Lato light"/>
              </a:rPr>
              <a:t>wireframe.</a:t>
            </a:r>
          </a:p>
          <a:p>
            <a:pPr algn="l"/>
            <a:endParaRPr lang="en-US" sz="1400" dirty="0">
              <a:latin typeface="Lato light"/>
              <a:cs typeface="Lato light"/>
            </a:endParaRPr>
          </a:p>
          <a:p>
            <a:pPr algn="l"/>
            <a:r>
              <a:rPr lang="en-US" sz="1400" dirty="0" smtClean="0">
                <a:latin typeface="Lato light"/>
                <a:cs typeface="Lato light"/>
              </a:rPr>
              <a:t>Wireframes </a:t>
            </a:r>
            <a:r>
              <a:rPr lang="en-US" sz="1400" dirty="0">
                <a:latin typeface="Lato light"/>
                <a:cs typeface="Lato light"/>
              </a:rPr>
              <a:t>are simple sketches or layouts where you design blocks of content and</a:t>
            </a:r>
          </a:p>
          <a:p>
            <a:pPr algn="l"/>
            <a:r>
              <a:rPr lang="en-US" sz="1400" dirty="0">
                <a:latin typeface="Lato light"/>
                <a:cs typeface="Lato light"/>
              </a:rPr>
              <a:t>their positioning on the page</a:t>
            </a:r>
            <a:r>
              <a:rPr lang="en-US" sz="1400" dirty="0" smtClean="0">
                <a:latin typeface="Lato light"/>
                <a:cs typeface="Lato light"/>
              </a:rPr>
              <a:t>. </a:t>
            </a:r>
          </a:p>
          <a:p>
            <a:pPr algn="l"/>
            <a:endParaRPr lang="en-US" sz="1400" dirty="0">
              <a:latin typeface="Lato light"/>
              <a:cs typeface="Lato light"/>
            </a:endParaRPr>
          </a:p>
          <a:p>
            <a:pPr algn="l"/>
            <a:r>
              <a:rPr lang="en-US" sz="1400" dirty="0" smtClean="0">
                <a:latin typeface="Lato light"/>
                <a:cs typeface="Lato light"/>
              </a:rPr>
              <a:t>Wireframes </a:t>
            </a:r>
            <a:r>
              <a:rPr lang="en-US" sz="1400" dirty="0">
                <a:latin typeface="Lato light"/>
                <a:cs typeface="Lato light"/>
              </a:rPr>
              <a:t>are extremely useful, because you can quickly and easily</a:t>
            </a:r>
          </a:p>
          <a:p>
            <a:pPr algn="l"/>
            <a:r>
              <a:rPr lang="en-US" sz="1400" dirty="0">
                <a:latin typeface="Lato light"/>
                <a:cs typeface="Lato light"/>
              </a:rPr>
              <a:t>move elements around.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3" name="Picture 2" descr="Screen Shot 2016-01-02 at 11.13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85" y="1700808"/>
            <a:ext cx="45057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7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836712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692696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WIREFRAMES &amp; </a:t>
            </a:r>
          </a:p>
          <a:p>
            <a:pPr algn="l">
              <a:lnSpc>
                <a:spcPct val="70000"/>
              </a:lnSpc>
            </a:pPr>
            <a:r>
              <a:rPr lang="en-US" sz="3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 960 Grid system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700808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1012924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1916832"/>
            <a:ext cx="23042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Lato light"/>
                <a:cs typeface="Lato light"/>
              </a:rPr>
              <a:t>One of the most popular online </a:t>
            </a:r>
            <a:r>
              <a:rPr lang="en-US" sz="1400" dirty="0">
                <a:latin typeface="Lato light"/>
                <a:cs typeface="Lato light"/>
              </a:rPr>
              <a:t>tools for laying out website components is the set of templates and sketch sheets</a:t>
            </a:r>
          </a:p>
          <a:p>
            <a:pPr algn="l"/>
            <a:r>
              <a:rPr lang="en-US" sz="1400" dirty="0">
                <a:latin typeface="Lato light"/>
                <a:cs typeface="Lato light"/>
              </a:rPr>
              <a:t>from Nathan Smith’ s 960 Grid System</a:t>
            </a:r>
            <a:r>
              <a:rPr lang="en-US" sz="1400" dirty="0" smtClean="0">
                <a:latin typeface="Lato light"/>
                <a:cs typeface="Lato light"/>
              </a:rPr>
              <a:t>. </a:t>
            </a:r>
          </a:p>
          <a:p>
            <a:pPr algn="l"/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  <a:p>
            <a:pPr algn="l"/>
            <a:r>
              <a:rPr lang="en-US" sz="1400" dirty="0">
                <a:latin typeface="Lato light"/>
                <a:cs typeface="Lato light"/>
              </a:rPr>
              <a:t> As you experiment with different arrangements for your own layouts, use the columns of whatever</a:t>
            </a:r>
          </a:p>
          <a:p>
            <a:pPr algn="l"/>
            <a:r>
              <a:rPr lang="en-US" sz="1400" dirty="0">
                <a:latin typeface="Lato light"/>
                <a:cs typeface="Lato light"/>
              </a:rPr>
              <a:t>grid you’ </a:t>
            </a:r>
            <a:r>
              <a:rPr lang="en-US" sz="1400" dirty="0" err="1">
                <a:latin typeface="Lato light"/>
                <a:cs typeface="Lato light"/>
              </a:rPr>
              <a:t>ve</a:t>
            </a:r>
            <a:r>
              <a:rPr lang="en-US" sz="1400" dirty="0">
                <a:latin typeface="Lato light"/>
                <a:cs typeface="Lato light"/>
              </a:rPr>
              <a:t> chosen as alignment guides for the identity, navigation, content, and footer blocks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</p:txBody>
      </p:sp>
      <p:pic>
        <p:nvPicPr>
          <p:cNvPr id="20" name="Picture 19" descr="Screen Shot 2016-01-02 at 11.22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4225743" cy="33843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73775" y="5484422"/>
            <a:ext cx="2082621" cy="1040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262626"/>
                </a:solidFill>
                <a:latin typeface="Lato light"/>
                <a:cs typeface="Lato light"/>
              </a:rPr>
              <a:t>Link: </a:t>
            </a:r>
            <a:r>
              <a:rPr lang="en-US" sz="1800" dirty="0" smtClean="0">
                <a:latin typeface="Lato light"/>
                <a:cs typeface="Lato light"/>
                <a:hlinkClick r:id="rId6"/>
              </a:rPr>
              <a:t>http</a:t>
            </a:r>
            <a:r>
              <a:rPr lang="en-US" sz="1800" dirty="0">
                <a:latin typeface="Lato light"/>
                <a:cs typeface="Lato light"/>
                <a:hlinkClick r:id="rId6"/>
              </a:rPr>
              <a:t>://960.gs/</a:t>
            </a:r>
            <a:endParaRPr lang="en-US" sz="1800" dirty="0">
              <a:solidFill>
                <a:srgbClr val="262626"/>
              </a:solidFill>
              <a:latin typeface="Lato light"/>
              <a:cs typeface="Lato light"/>
            </a:endParaRPr>
          </a:p>
          <a:p>
            <a:endParaRPr lang="en-US" sz="18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849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/>
          <p:cNvSpPr>
            <a:spLocks/>
          </p:cNvSpPr>
          <p:nvPr/>
        </p:nvSpPr>
        <p:spPr bwMode="auto">
          <a:xfrm>
            <a:off x="2555776" y="2323480"/>
            <a:ext cx="1938338" cy="1604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47055" y="6447468"/>
            <a:ext cx="443508" cy="186064"/>
            <a:chOff x="0" y="0"/>
            <a:chExt cx="744" cy="312"/>
          </a:xfrm>
        </p:grpSpPr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536" y="44"/>
              <a:ext cx="208" cy="208"/>
              <a:chOff x="0" y="0"/>
              <a:chExt cx="208" cy="208"/>
            </a:xfrm>
          </p:grpSpPr>
          <p:sp>
            <p:nvSpPr>
              <p:cNvPr id="17413" name="Oval 5">
                <a:hlinkClick r:id="" action="ppaction://hlinkshowjump?jump=nextslide"/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8" cy="208"/>
              </a:xfrm>
              <a:prstGeom prst="ellipse">
                <a:avLst/>
              </a:prstGeom>
              <a:noFill/>
              <a:ln w="1905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14" name="AutoShape 6">
                <a:hlinkClick r:id="" action="ppaction://hlinkshowjump?jump=nextslide"/>
              </p:cNvPr>
              <p:cNvSpPr>
                <a:spLocks/>
              </p:cNvSpPr>
              <p:nvPr/>
            </p:nvSpPr>
            <p:spPr bwMode="auto">
              <a:xfrm rot="5400000">
                <a:off x="65" y="68"/>
                <a:ext cx="106" cy="68"/>
              </a:xfrm>
              <a:prstGeom prst="triangle">
                <a:avLst>
                  <a:gd name="adj" fmla="val 50000"/>
                </a:avLst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 rot="10800000">
              <a:off x="0" y="43"/>
              <a:ext cx="208" cy="209"/>
              <a:chOff x="0" y="0"/>
              <a:chExt cx="208" cy="208"/>
            </a:xfrm>
          </p:grpSpPr>
          <p:sp>
            <p:nvSpPr>
              <p:cNvPr id="17416" name="Oval 8">
                <a:hlinkClick r:id="" action="ppaction://hlinkshowjump?jump=previousslide"/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8" cy="208"/>
              </a:xfrm>
              <a:prstGeom prst="ellipse">
                <a:avLst/>
              </a:prstGeom>
              <a:noFill/>
              <a:ln w="1905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17" name="AutoShape 9">
                <a:hlinkClick r:id="" action="ppaction://hlinkshowjump?jump=previousslide"/>
              </p:cNvPr>
              <p:cNvSpPr>
                <a:spLocks/>
              </p:cNvSpPr>
              <p:nvPr/>
            </p:nvSpPr>
            <p:spPr bwMode="auto">
              <a:xfrm rot="5400000">
                <a:off x="65" y="68"/>
                <a:ext cx="106" cy="68"/>
              </a:xfrm>
              <a:prstGeom prst="triangle">
                <a:avLst>
                  <a:gd name="adj" fmla="val 50000"/>
                </a:avLst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18" name="Rectangle 10"/>
            <p:cNvSpPr>
              <a:spLocks/>
            </p:cNvSpPr>
            <p:nvPr/>
          </p:nvSpPr>
          <p:spPr bwMode="auto">
            <a:xfrm>
              <a:off x="212" y="0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n-US" sz="90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03</a:t>
              </a:r>
            </a:p>
          </p:txBody>
        </p:sp>
      </p:grpSp>
      <p:sp>
        <p:nvSpPr>
          <p:cNvPr id="13" name="Rectangle 13"/>
          <p:cNvSpPr>
            <a:spLocks/>
          </p:cNvSpPr>
          <p:nvPr/>
        </p:nvSpPr>
        <p:spPr bwMode="auto">
          <a:xfrm>
            <a:off x="4531593" y="2328297"/>
            <a:ext cx="1938338" cy="160475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627784" y="2895032"/>
            <a:ext cx="3849191" cy="1040441"/>
            <a:chOff x="0" y="0"/>
            <a:chExt cx="11978" cy="1744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0" y="0"/>
              <a:ext cx="11978" cy="0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0" y="432"/>
              <a:ext cx="11978" cy="0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0" y="872"/>
              <a:ext cx="11978" cy="0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0" y="1312"/>
              <a:ext cx="11978" cy="0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0" y="1744"/>
              <a:ext cx="11978" cy="0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2627784" y="2348880"/>
            <a:ext cx="3849191" cy="1584326"/>
            <a:chOff x="0" y="0"/>
            <a:chExt cx="11978" cy="2656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0" y="0"/>
              <a:ext cx="1197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0" y="432"/>
              <a:ext cx="1197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0" y="2656"/>
              <a:ext cx="1197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" name="Rectangle 26"/>
          <p:cNvSpPr>
            <a:spLocks/>
          </p:cNvSpPr>
          <p:nvPr/>
        </p:nvSpPr>
        <p:spPr bwMode="auto">
          <a:xfrm>
            <a:off x="2898057" y="2323895"/>
            <a:ext cx="1266825" cy="160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ts val="2050"/>
              </a:lnSpc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WEBSITE ANATOMY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  <a:p>
            <a:pPr algn="l">
              <a:lnSpc>
                <a:spcPts val="2050"/>
              </a:lnSpc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Logo, Navigation,</a:t>
            </a:r>
          </a:p>
          <a:p>
            <a:pPr algn="l">
              <a:lnSpc>
                <a:spcPts val="2050"/>
              </a:lnSpc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Content, Footer</a:t>
            </a:r>
          </a:p>
          <a:p>
            <a:pPr algn="l">
              <a:lnSpc>
                <a:spcPts val="2050"/>
              </a:lnSpc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Container</a:t>
            </a:r>
          </a:p>
          <a:p>
            <a:pPr algn="l">
              <a:lnSpc>
                <a:spcPts val="2050"/>
              </a:lnSpc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Whitespace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25" name="Rectangle 27"/>
          <p:cNvSpPr>
            <a:spLocks/>
          </p:cNvSpPr>
          <p:nvPr/>
        </p:nvSpPr>
        <p:spPr bwMode="auto">
          <a:xfrm>
            <a:off x="4860207" y="2333812"/>
            <a:ext cx="1472752" cy="15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ts val="2040"/>
              </a:lnSpc>
            </a:pPr>
            <a:r>
              <a:rPr lang="en-US" sz="900" dirty="0" smtClean="0">
                <a:solidFill>
                  <a:schemeClr val="tx1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GRID THEORY</a:t>
            </a:r>
            <a:endParaRPr lang="en-US" sz="900" dirty="0">
              <a:solidFill>
                <a:schemeClr val="tx1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  <a:p>
            <a:pPr algn="l">
              <a:lnSpc>
                <a:spcPts val="2040"/>
              </a:lnSpc>
            </a:pPr>
            <a:r>
              <a:rPr lang="en-US" sz="900" dirty="0" smtClean="0">
                <a:solidFill>
                  <a:schemeClr val="tx1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The Golden Ratio</a:t>
            </a:r>
          </a:p>
          <a:p>
            <a:pPr algn="l">
              <a:lnSpc>
                <a:spcPts val="2040"/>
              </a:lnSpc>
            </a:pPr>
            <a:r>
              <a:rPr lang="en-US" sz="900" dirty="0" smtClean="0">
                <a:solidFill>
                  <a:schemeClr val="tx1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The Rule of Thirds</a:t>
            </a:r>
          </a:p>
          <a:p>
            <a:pPr algn="l">
              <a:lnSpc>
                <a:spcPts val="2040"/>
              </a:lnSpc>
            </a:pPr>
            <a:r>
              <a:rPr lang="en-US" sz="900" dirty="0" smtClean="0">
                <a:solidFill>
                  <a:schemeClr val="tx1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Wireframes</a:t>
            </a:r>
          </a:p>
          <a:p>
            <a:pPr algn="l">
              <a:lnSpc>
                <a:spcPts val="2040"/>
              </a:lnSpc>
            </a:pPr>
            <a:r>
              <a:rPr lang="en-US" sz="900" dirty="0" smtClean="0">
                <a:solidFill>
                  <a:schemeClr val="tx1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Grid Systems</a:t>
            </a:r>
          </a:p>
        </p:txBody>
      </p:sp>
      <p:sp>
        <p:nvSpPr>
          <p:cNvPr id="28" name="Rectangle 30"/>
          <p:cNvSpPr>
            <a:spLocks/>
          </p:cNvSpPr>
          <p:nvPr/>
        </p:nvSpPr>
        <p:spPr bwMode="auto">
          <a:xfrm>
            <a:off x="1597820" y="830643"/>
            <a:ext cx="5948363" cy="47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rPr>
              <a:t>REVIEW OF TERMS</a:t>
            </a:r>
            <a:endParaRPr lang="en-US" sz="2800" dirty="0">
              <a:solidFill>
                <a:schemeClr val="accent2"/>
              </a:solidFill>
              <a:latin typeface="Bebas Neue" charset="0"/>
              <a:ea typeface="ＭＳ Ｐゴシック" charset="0"/>
              <a:cs typeface="Bebas Neue" charset="0"/>
              <a:sym typeface="Bebas Neue" charset="0"/>
            </a:endParaRPr>
          </a:p>
        </p:txBody>
      </p: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688330" y="1446543"/>
            <a:ext cx="7772102" cy="529565"/>
            <a:chOff x="0" y="0"/>
            <a:chExt cx="12032" cy="888"/>
          </a:xfrm>
        </p:grpSpPr>
        <p:sp>
          <p:nvSpPr>
            <p:cNvPr id="30" name="Rectangle 32"/>
            <p:cNvSpPr>
              <a:spLocks/>
            </p:cNvSpPr>
            <p:nvPr/>
          </p:nvSpPr>
          <p:spPr bwMode="auto">
            <a:xfrm rot="10800000" flipH="1">
              <a:off x="0" y="0"/>
              <a:ext cx="12032" cy="8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FD82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33"/>
            <p:cNvSpPr>
              <a:spLocks/>
            </p:cNvSpPr>
            <p:nvPr/>
          </p:nvSpPr>
          <p:spPr bwMode="auto">
            <a:xfrm>
              <a:off x="109" y="127"/>
              <a:ext cx="11830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100" dirty="0" smtClean="0">
                  <a:solidFill>
                    <a:srgbClr val="FFFFFF"/>
                  </a:solidFill>
                  <a:latin typeface="Lato Regular" charset="0"/>
                  <a:ea typeface="ＭＳ Ｐゴシック" charset="0"/>
                  <a:cs typeface="Lato Regular" charset="0"/>
                  <a:sym typeface="Lato Regular" charset="0"/>
                </a:rPr>
                <a:t>Below you will find a simple review of the terms that you should be familiar with after going through this document.</a:t>
              </a:r>
              <a:endParaRPr lang="en-US" sz="1100" dirty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endParaRPr>
            </a:p>
          </p:txBody>
        </p:sp>
      </p:grpSp>
      <p:sp>
        <p:nvSpPr>
          <p:cNvPr id="32" name="Rectangle 34"/>
          <p:cNvSpPr>
            <a:spLocks/>
          </p:cNvSpPr>
          <p:nvPr/>
        </p:nvSpPr>
        <p:spPr bwMode="auto">
          <a:xfrm>
            <a:off x="1561952" y="5047907"/>
            <a:ext cx="6034384" cy="32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Resources: Principles of Beautiful Web Design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Jason Beaird and James George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.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SitePoint Pty. Ltd.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ato light"/>
              <a:ea typeface="ＭＳ Ｐゴシック" charset="0"/>
              <a:cs typeface="Lato light"/>
              <a:sym typeface="Lato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3" grpId="0" animBg="1"/>
      <p:bldP spid="24" grpId="0" autoUpdateAnimBg="0"/>
      <p:bldP spid="25" grpId="0" autoUpdateAnimBg="0"/>
      <p:bldP spid="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seo-sitio-web.jpg"/>
          <p:cNvPicPr>
            <a:picLocks noChangeAspect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7" b="3909"/>
          <a:stretch/>
        </p:blipFill>
        <p:spPr>
          <a:xfrm>
            <a:off x="23812" y="-81160"/>
            <a:ext cx="9144000" cy="4014216"/>
          </a:xfrm>
          <a:prstGeom prst="rect">
            <a:avLst/>
          </a:prstGeom>
        </p:spPr>
      </p:pic>
      <p:sp>
        <p:nvSpPr>
          <p:cNvPr id="16386" name="Rectangle 2"/>
          <p:cNvSpPr>
            <a:spLocks/>
          </p:cNvSpPr>
          <p:nvPr/>
        </p:nvSpPr>
        <p:spPr bwMode="auto">
          <a:xfrm>
            <a:off x="-19049" y="3927475"/>
            <a:ext cx="9186863" cy="2952751"/>
          </a:xfrm>
          <a:prstGeom prst="rect">
            <a:avLst/>
          </a:prstGeom>
          <a:solidFill>
            <a:schemeClr val="accent2">
              <a:alpha val="84999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500138" y="4076936"/>
            <a:ext cx="4250789" cy="2266054"/>
            <a:chOff x="-395" y="0"/>
            <a:chExt cx="4106" cy="2015"/>
          </a:xfrm>
        </p:grpSpPr>
        <p:sp>
          <p:nvSpPr>
            <p:cNvPr id="16389" name="Rectangle 5"/>
            <p:cNvSpPr>
              <a:spLocks/>
            </p:cNvSpPr>
            <p:nvPr/>
          </p:nvSpPr>
          <p:spPr bwMode="auto">
            <a:xfrm>
              <a:off x="-395" y="0"/>
              <a:ext cx="4106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5600" dirty="0" smtClean="0">
                  <a:solidFill>
                    <a:schemeClr val="tx1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rPr>
                <a:t>Website Anatomy</a:t>
              </a:r>
              <a:endParaRPr lang="en-US" sz="5600" dirty="0">
                <a:solidFill>
                  <a:schemeClr val="tx1"/>
                </a:solidFill>
                <a:latin typeface="Bebas Neue" charset="0"/>
                <a:ea typeface="ＭＳ Ｐゴシック" charset="0"/>
                <a:cs typeface="Bebas Neue" charset="0"/>
                <a:sym typeface="Bebas Neue" charset="0"/>
              </a:endParaRPr>
            </a:p>
          </p:txBody>
        </p:sp>
        <p:sp>
          <p:nvSpPr>
            <p:cNvPr id="16390" name="Rectangle 6"/>
            <p:cNvSpPr>
              <a:spLocks/>
            </p:cNvSpPr>
            <p:nvPr/>
          </p:nvSpPr>
          <p:spPr bwMode="auto">
            <a:xfrm>
              <a:off x="-348" y="1247"/>
              <a:ext cx="384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400" dirty="0" smtClean="0">
                  <a:latin typeface="Lato light"/>
                  <a:cs typeface="Lato light"/>
                </a:rPr>
                <a:t>As mentioned above, in this section we’ll look at the website logo, navigation, content, footer, container and whitespace.</a:t>
              </a:r>
              <a:endParaRPr lang="en-US" sz="1400" dirty="0">
                <a:solidFill>
                  <a:schemeClr val="tx1"/>
                </a:solidFill>
                <a:latin typeface="Lato light"/>
                <a:ea typeface="ＭＳ Ｐゴシック" charset="0"/>
                <a:cs typeface="Lato light"/>
                <a:sym typeface="Lato Regular" charset="0"/>
              </a:endParaRPr>
            </a:p>
          </p:txBody>
        </p:sp>
      </p:grpSp>
      <p:pic>
        <p:nvPicPr>
          <p:cNvPr id="6" name="Picture 5" descr="layou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0" y="1988840"/>
            <a:ext cx="3303694" cy="4228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620688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476672"/>
            <a:ext cx="37971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OVERVIEW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rgbClr val="262626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484784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796900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70080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Lato light"/>
                <a:cs typeface="Lato light"/>
              </a:rPr>
              <a:t>Although the number </a:t>
            </a:r>
            <a:r>
              <a:rPr lang="en-US" sz="1400" dirty="0">
                <a:latin typeface="Lato light"/>
                <a:cs typeface="Lato light"/>
              </a:rPr>
              <a:t>of these necessary blocks depends on the size and subject of the site, most websites </a:t>
            </a:r>
            <a:r>
              <a:rPr lang="en-US" sz="1400" dirty="0" smtClean="0">
                <a:latin typeface="Lato light"/>
                <a:cs typeface="Lato light"/>
              </a:rPr>
              <a:t>have the </a:t>
            </a:r>
            <a:r>
              <a:rPr lang="en-US" sz="1400" dirty="0">
                <a:latin typeface="Lato light"/>
                <a:cs typeface="Lato light"/>
              </a:rPr>
              <a:t>components seen in </a:t>
            </a:r>
            <a:r>
              <a:rPr lang="en-US" sz="1400" dirty="0" smtClean="0">
                <a:latin typeface="Lato light"/>
                <a:cs typeface="Lato light"/>
              </a:rPr>
              <a:t>below: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3" name="Picture 2" descr="Screen Shot 2016-01-02 at 11.39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1562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7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390143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246127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CONTAINER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254239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56635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470263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Every </a:t>
            </a:r>
            <a:r>
              <a:rPr lang="en-US" sz="1400" dirty="0">
                <a:latin typeface="Lato light"/>
                <a:cs typeface="Lato light"/>
              </a:rPr>
              <a:t>web page has a container. This could be in the form of the </a:t>
            </a:r>
            <a:r>
              <a:rPr lang="en-US" sz="1400" dirty="0" smtClean="0">
                <a:latin typeface="Lato light"/>
                <a:cs typeface="Lato light"/>
              </a:rPr>
              <a:t>page’s HTML body </a:t>
            </a:r>
            <a:r>
              <a:rPr lang="en-US" sz="1400" dirty="0">
                <a:latin typeface="Lato light"/>
                <a:cs typeface="Lato light"/>
              </a:rPr>
              <a:t>tag, an all-</a:t>
            </a:r>
            <a:r>
              <a:rPr lang="en-US" sz="1400" dirty="0" smtClean="0">
                <a:latin typeface="Lato light"/>
                <a:cs typeface="Lato light"/>
              </a:rPr>
              <a:t>containing div </a:t>
            </a:r>
            <a:r>
              <a:rPr lang="en-US" sz="1400" dirty="0">
                <a:latin typeface="Lato light"/>
                <a:cs typeface="Lato light"/>
              </a:rPr>
              <a:t>tag.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Without </a:t>
            </a:r>
            <a:r>
              <a:rPr lang="en-US" sz="1400" dirty="0">
                <a:latin typeface="Lato light"/>
                <a:cs typeface="Lato light"/>
              </a:rPr>
              <a:t>some sort of container, </a:t>
            </a:r>
            <a:r>
              <a:rPr lang="en-US" sz="1400" dirty="0" smtClean="0">
                <a:latin typeface="Lato light"/>
                <a:cs typeface="Lato light"/>
              </a:rPr>
              <a:t>we’d </a:t>
            </a:r>
            <a:r>
              <a:rPr lang="en-US" sz="1400" dirty="0">
                <a:latin typeface="Lato light"/>
                <a:cs typeface="Lato light"/>
              </a:rPr>
              <a:t>have no place to put the contents of our </a:t>
            </a:r>
            <a:r>
              <a:rPr lang="en-US" sz="1400" dirty="0" smtClean="0">
                <a:latin typeface="Lato light"/>
                <a:cs typeface="Lato light"/>
              </a:rPr>
              <a:t>page. The </a:t>
            </a:r>
            <a:r>
              <a:rPr lang="en-US" sz="1400" dirty="0">
                <a:latin typeface="Lato light"/>
                <a:cs typeface="Lato light"/>
              </a:rPr>
              <a:t>elements would drift beyond the bounds of our browser window and off into empty space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  <a:p>
            <a:pPr algn="l">
              <a:lnSpc>
                <a:spcPct val="50000"/>
              </a:lnSpc>
            </a:pPr>
            <a:endParaRPr lang="en-US" sz="1400" dirty="0" smtClean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The </a:t>
            </a:r>
            <a:r>
              <a:rPr lang="en-US" sz="1400" dirty="0">
                <a:latin typeface="Lato light"/>
                <a:cs typeface="Lato light"/>
              </a:rPr>
              <a:t>width of this </a:t>
            </a:r>
            <a:r>
              <a:rPr lang="en-US" sz="1400" dirty="0" smtClean="0">
                <a:latin typeface="Lato light"/>
                <a:cs typeface="Lato light"/>
              </a:rPr>
              <a:t>container can </a:t>
            </a:r>
            <a:r>
              <a:rPr lang="en-US" sz="1400" dirty="0">
                <a:latin typeface="Lato light"/>
                <a:cs typeface="Lato light"/>
              </a:rPr>
              <a:t>be fluid, meaning that </a:t>
            </a:r>
            <a:r>
              <a:rPr lang="en-US" sz="1400" dirty="0" smtClean="0">
                <a:latin typeface="Lato light"/>
                <a:cs typeface="Lato light"/>
              </a:rPr>
              <a:t>it expands </a:t>
            </a:r>
            <a:r>
              <a:rPr lang="en-US" sz="1400" dirty="0">
                <a:latin typeface="Lato light"/>
                <a:cs typeface="Lato light"/>
              </a:rPr>
              <a:t>to fill the width </a:t>
            </a:r>
            <a:r>
              <a:rPr lang="en-US" sz="1400" dirty="0" smtClean="0">
                <a:latin typeface="Lato light"/>
                <a:cs typeface="Lato light"/>
              </a:rPr>
              <a:t>of </a:t>
            </a:r>
            <a:r>
              <a:rPr lang="en-US" sz="1400" dirty="0" smtClean="0">
                <a:latin typeface="Lato light"/>
                <a:cs typeface="Lato light"/>
              </a:rPr>
              <a:t>browser window</a:t>
            </a:r>
            <a:r>
              <a:rPr lang="en-US" sz="1400" dirty="0">
                <a:latin typeface="Lato light"/>
                <a:cs typeface="Lato light"/>
              </a:rPr>
              <a:t>; or </a:t>
            </a:r>
            <a:r>
              <a:rPr lang="en-US" sz="1400" dirty="0" smtClean="0">
                <a:latin typeface="Lato light"/>
                <a:cs typeface="Lato light"/>
              </a:rPr>
              <a:t>fixed</a:t>
            </a:r>
            <a:r>
              <a:rPr lang="en-US" sz="1400" dirty="0">
                <a:latin typeface="Lato light"/>
                <a:cs typeface="Lato light"/>
              </a:rPr>
              <a:t>, so that the content </a:t>
            </a:r>
            <a:r>
              <a:rPr lang="en-US" sz="1400" dirty="0" smtClean="0">
                <a:latin typeface="Lato light"/>
                <a:cs typeface="Lato light"/>
              </a:rPr>
              <a:t>is </a:t>
            </a:r>
            <a:r>
              <a:rPr lang="en-US" sz="1400" dirty="0">
                <a:latin typeface="Lato light"/>
                <a:cs typeface="Lato light"/>
              </a:rPr>
              <a:t>the same width no </a:t>
            </a:r>
            <a:r>
              <a:rPr lang="en-US" sz="1400" dirty="0" smtClean="0">
                <a:latin typeface="Lato light"/>
                <a:cs typeface="Lato light"/>
              </a:rPr>
              <a:t>matter </a:t>
            </a:r>
            <a:r>
              <a:rPr lang="en-US" sz="1400" dirty="0">
                <a:latin typeface="Lato light"/>
                <a:cs typeface="Lato light"/>
              </a:rPr>
              <a:t>what size the </a:t>
            </a:r>
            <a:r>
              <a:rPr lang="en-US" sz="1400" dirty="0" smtClean="0">
                <a:latin typeface="Lato light"/>
                <a:cs typeface="Lato light"/>
              </a:rPr>
              <a:t>window </a:t>
            </a:r>
            <a:r>
              <a:rPr lang="en-US" sz="1400" dirty="0">
                <a:latin typeface="Lato light"/>
                <a:cs typeface="Lato light"/>
              </a:rPr>
              <a:t>is.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containingblock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61" y="3586634"/>
            <a:ext cx="3657656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538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476672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332656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LOGO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340768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652884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556792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When </a:t>
            </a:r>
            <a:r>
              <a:rPr lang="en-US" sz="1400" dirty="0">
                <a:latin typeface="Lato light"/>
                <a:cs typeface="Lato light"/>
              </a:rPr>
              <a:t>designers refer to an identity, </a:t>
            </a:r>
            <a:r>
              <a:rPr lang="en-US" sz="1400" dirty="0" smtClean="0">
                <a:latin typeface="Lato light"/>
                <a:cs typeface="Lato light"/>
              </a:rPr>
              <a:t>they’re </a:t>
            </a:r>
            <a:r>
              <a:rPr lang="en-US" sz="1400" dirty="0">
                <a:latin typeface="Lato light"/>
                <a:cs typeface="Lato light"/>
              </a:rPr>
              <a:t>referring to the logo and colors that exist across </a:t>
            </a:r>
            <a:r>
              <a:rPr lang="en-US" sz="1400" dirty="0" smtClean="0">
                <a:latin typeface="Lato light"/>
                <a:cs typeface="Lato light"/>
              </a:rPr>
              <a:t>a company</a:t>
            </a:r>
            <a:r>
              <a:rPr lang="en-US" sz="1400" dirty="0">
                <a:latin typeface="Lato light"/>
                <a:cs typeface="Lato light"/>
              </a:rPr>
              <a:t>’ s various forms of marketing, such as business cards, letterhead, brochures, and </a:t>
            </a:r>
            <a:r>
              <a:rPr lang="en-US" sz="1400" dirty="0" smtClean="0">
                <a:latin typeface="Lato light"/>
                <a:cs typeface="Lato light"/>
              </a:rPr>
              <a:t>so on.</a:t>
            </a:r>
          </a:p>
          <a:p>
            <a:pPr algn="l">
              <a:lnSpc>
                <a:spcPct val="50000"/>
              </a:lnSpc>
            </a:pPr>
            <a:endParaRPr lang="en-US" sz="1400" dirty="0" smtClean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The </a:t>
            </a:r>
            <a:r>
              <a:rPr lang="en-US" sz="1400" dirty="0">
                <a:latin typeface="Lato light"/>
                <a:cs typeface="Lato light"/>
              </a:rPr>
              <a:t>identity block that appears on the website should contain the </a:t>
            </a:r>
            <a:r>
              <a:rPr lang="en-US" sz="1400" dirty="0" smtClean="0">
                <a:latin typeface="Lato light"/>
                <a:cs typeface="Lato light"/>
              </a:rPr>
              <a:t>company’s </a:t>
            </a:r>
            <a:r>
              <a:rPr lang="en-US" sz="1400" dirty="0">
                <a:latin typeface="Lato light"/>
                <a:cs typeface="Lato light"/>
              </a:rPr>
              <a:t>logo or name</a:t>
            </a:r>
            <a:r>
              <a:rPr lang="en-US" sz="1400" dirty="0" smtClean="0">
                <a:latin typeface="Lato light"/>
                <a:cs typeface="Lato light"/>
              </a:rPr>
              <a:t>, and </a:t>
            </a:r>
            <a:r>
              <a:rPr lang="en-US" sz="1400" dirty="0">
                <a:latin typeface="Lato light"/>
                <a:cs typeface="Lato light"/>
              </a:rPr>
              <a:t>sit at the top of each page of the website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The </a:t>
            </a:r>
            <a:r>
              <a:rPr lang="en-US" sz="1400" dirty="0">
                <a:latin typeface="Lato light"/>
                <a:cs typeface="Lato light"/>
              </a:rPr>
              <a:t>identity block increases brand </a:t>
            </a:r>
            <a:r>
              <a:rPr lang="en-US" sz="1400" dirty="0" smtClean="0">
                <a:latin typeface="Lato light"/>
                <a:cs typeface="Lato light"/>
              </a:rPr>
              <a:t>recognition while </a:t>
            </a:r>
            <a:r>
              <a:rPr lang="en-US" sz="1400" dirty="0">
                <a:latin typeface="Lato light"/>
                <a:cs typeface="Lato light"/>
              </a:rPr>
              <a:t>informing users that the pages they’ re viewing are part of a single site.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83" y="3488498"/>
            <a:ext cx="3711318" cy="27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21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390143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246127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Navigation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254239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56635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470263"/>
            <a:ext cx="64807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It’s </a:t>
            </a:r>
            <a:r>
              <a:rPr lang="en-US" sz="1400" dirty="0">
                <a:latin typeface="Lato light"/>
                <a:cs typeface="Lato light"/>
              </a:rPr>
              <a:t>essential that the </a:t>
            </a:r>
            <a:r>
              <a:rPr lang="en-US" sz="1400" dirty="0" smtClean="0">
                <a:latin typeface="Lato light"/>
                <a:cs typeface="Lato light"/>
              </a:rPr>
              <a:t>site’s </a:t>
            </a:r>
            <a:r>
              <a:rPr lang="en-US" sz="1400" dirty="0">
                <a:latin typeface="Lato light"/>
                <a:cs typeface="Lato light"/>
              </a:rPr>
              <a:t>navigation system is easy to find and use.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Users </a:t>
            </a:r>
            <a:r>
              <a:rPr lang="en-US" sz="1400" dirty="0">
                <a:latin typeface="Lato light"/>
                <a:cs typeface="Lato light"/>
              </a:rPr>
              <a:t>expect to see </a:t>
            </a:r>
            <a:r>
              <a:rPr lang="en-US" sz="1400" dirty="0" smtClean="0">
                <a:latin typeface="Lato light"/>
                <a:cs typeface="Lato light"/>
              </a:rPr>
              <a:t>navigation right </a:t>
            </a:r>
            <a:r>
              <a:rPr lang="en-US" sz="1400" dirty="0">
                <a:latin typeface="Lato light"/>
                <a:cs typeface="Lato light"/>
              </a:rPr>
              <a:t>at the top of the page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Whether </a:t>
            </a:r>
            <a:r>
              <a:rPr lang="en-US" sz="1400" dirty="0">
                <a:latin typeface="Lato light"/>
                <a:cs typeface="Lato light"/>
              </a:rPr>
              <a:t>you plan to use vertical menus down the side of </a:t>
            </a:r>
            <a:r>
              <a:rPr lang="en-US" sz="1400" dirty="0" smtClean="0">
                <a:latin typeface="Lato light"/>
                <a:cs typeface="Lato light"/>
              </a:rPr>
              <a:t>the page</a:t>
            </a:r>
            <a:r>
              <a:rPr lang="en-US" sz="1400" dirty="0">
                <a:latin typeface="Lato light"/>
                <a:cs typeface="Lato light"/>
              </a:rPr>
              <a:t>, or a horizontal menu across the page, the navigation should be as close to the top of </a:t>
            </a:r>
            <a:r>
              <a:rPr lang="en-US" sz="1400" dirty="0" smtClean="0">
                <a:latin typeface="Lato light"/>
                <a:cs typeface="Lato light"/>
              </a:rPr>
              <a:t>the layout </a:t>
            </a:r>
            <a:r>
              <a:rPr lang="en-US" sz="1400" dirty="0">
                <a:latin typeface="Lato light"/>
                <a:cs typeface="Lato light"/>
              </a:rPr>
              <a:t>as possible.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At </a:t>
            </a:r>
            <a:r>
              <a:rPr lang="en-US" sz="1400" dirty="0">
                <a:latin typeface="Lato light"/>
                <a:cs typeface="Lato light"/>
              </a:rPr>
              <a:t>the very least, all main navigation items should appear “ above the fold.”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31" y="3297684"/>
            <a:ext cx="408331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476672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332656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CONTENT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340768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652884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556792"/>
            <a:ext cx="648072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Content </a:t>
            </a:r>
            <a:r>
              <a:rPr lang="en-US" sz="1400" dirty="0">
                <a:latin typeface="Lato light"/>
                <a:cs typeface="Lato light"/>
              </a:rPr>
              <a:t>is king.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Content </a:t>
            </a:r>
            <a:r>
              <a:rPr lang="en-US" sz="1400" dirty="0">
                <a:latin typeface="Lato light"/>
                <a:cs typeface="Lato light"/>
              </a:rPr>
              <a:t>consists of any text, images, or videos found on a website.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A typical website </a:t>
            </a:r>
            <a:r>
              <a:rPr lang="en-US" sz="1400" dirty="0">
                <a:latin typeface="Lato light"/>
                <a:cs typeface="Lato light"/>
              </a:rPr>
              <a:t>visitor will enter and leave a website in a matter of seconds. If visitors are unable </a:t>
            </a:r>
            <a:r>
              <a:rPr lang="en-US" sz="1400" dirty="0" smtClean="0">
                <a:latin typeface="Lato light"/>
                <a:cs typeface="Lato light"/>
              </a:rPr>
              <a:t>to find </a:t>
            </a:r>
            <a:r>
              <a:rPr lang="en-US" sz="1400" dirty="0">
                <a:latin typeface="Lato light"/>
                <a:cs typeface="Lato light"/>
              </a:rPr>
              <a:t>what they’ re looking for, </a:t>
            </a:r>
            <a:r>
              <a:rPr lang="en-US" sz="1400" dirty="0" smtClean="0">
                <a:latin typeface="Lato light"/>
                <a:cs typeface="Lato light"/>
              </a:rPr>
              <a:t>they’ll </a:t>
            </a:r>
            <a:r>
              <a:rPr lang="en-US" sz="1400" dirty="0">
                <a:latin typeface="Lato light"/>
                <a:cs typeface="Lato light"/>
              </a:rPr>
              <a:t>undoubtedly close the browser or move on to another site</a:t>
            </a:r>
            <a:r>
              <a:rPr lang="en-US" sz="1400" dirty="0" smtClean="0">
                <a:latin typeface="Lato light"/>
                <a:cs typeface="Lato light"/>
              </a:rPr>
              <a:t>.</a:t>
            </a: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It’s </a:t>
            </a:r>
            <a:r>
              <a:rPr lang="en-US" sz="1400" dirty="0">
                <a:latin typeface="Lato light"/>
                <a:cs typeface="Lato light"/>
              </a:rPr>
              <a:t>important to keep the main content block as the focal point of a design, so that visitors </a:t>
            </a:r>
            <a:r>
              <a:rPr lang="en-US" sz="1400" dirty="0" smtClean="0">
                <a:latin typeface="Lato light"/>
                <a:cs typeface="Lato light"/>
              </a:rPr>
              <a:t>can scan </a:t>
            </a:r>
            <a:r>
              <a:rPr lang="en-US" sz="1400" dirty="0">
                <a:latin typeface="Lato light"/>
                <a:cs typeface="Lato light"/>
              </a:rPr>
              <a:t>the page for the information they need.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conten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619624"/>
            <a:ext cx="3437057" cy="25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09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692696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548680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FOOTER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556792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868908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772816"/>
            <a:ext cx="64807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Located </a:t>
            </a:r>
            <a:r>
              <a:rPr lang="en-US" sz="1400" dirty="0">
                <a:latin typeface="Lato light"/>
                <a:cs typeface="Lato light"/>
              </a:rPr>
              <a:t>at the bottom of the page, the footer usually contains copyright, contact, and legal information</a:t>
            </a:r>
            <a:r>
              <a:rPr lang="en-US" sz="1400" dirty="0" smtClean="0">
                <a:latin typeface="Lato light"/>
                <a:cs typeface="Lato light"/>
              </a:rPr>
              <a:t>, as </a:t>
            </a:r>
            <a:r>
              <a:rPr lang="en-US" sz="1400" dirty="0">
                <a:latin typeface="Lato light"/>
                <a:cs typeface="Lato light"/>
              </a:rPr>
              <a:t>well as a few links to the main sections of the site.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By </a:t>
            </a:r>
            <a:r>
              <a:rPr lang="en-US" sz="1400" dirty="0">
                <a:latin typeface="Lato light"/>
                <a:cs typeface="Lato light"/>
              </a:rPr>
              <a:t>separating the end </a:t>
            </a:r>
            <a:r>
              <a:rPr lang="en-US" sz="1400" dirty="0" smtClean="0">
                <a:latin typeface="Lato light"/>
                <a:cs typeface="Lato light"/>
              </a:rPr>
              <a:t>content from </a:t>
            </a:r>
            <a:r>
              <a:rPr lang="en-US" sz="1400" dirty="0">
                <a:latin typeface="Lato light"/>
                <a:cs typeface="Lato light"/>
              </a:rPr>
              <a:t>the bottom of the browser window, the footer should indicate to users that </a:t>
            </a:r>
            <a:r>
              <a:rPr lang="en-US" sz="1400" dirty="0" smtClean="0">
                <a:latin typeface="Lato light"/>
                <a:cs typeface="Lato light"/>
              </a:rPr>
              <a:t>they’re </a:t>
            </a:r>
            <a:r>
              <a:rPr lang="en-US" sz="1400" dirty="0">
                <a:latin typeface="Lato light"/>
                <a:cs typeface="Lato light"/>
              </a:rPr>
              <a:t>at </a:t>
            </a:r>
            <a:r>
              <a:rPr lang="en-US" sz="1400" dirty="0" smtClean="0">
                <a:latin typeface="Lato light"/>
                <a:cs typeface="Lato light"/>
              </a:rPr>
              <a:t>the bottom </a:t>
            </a:r>
            <a:r>
              <a:rPr lang="en-US" sz="1400" dirty="0">
                <a:latin typeface="Lato light"/>
                <a:cs typeface="Lato light"/>
              </a:rPr>
              <a:t>of the page.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foot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12976"/>
            <a:ext cx="4032448" cy="29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59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/>
          <p:cNvSpPr>
            <a:spLocks/>
          </p:cNvSpPr>
          <p:nvPr/>
        </p:nvSpPr>
        <p:spPr bwMode="auto">
          <a:xfrm>
            <a:off x="6992639" y="404664"/>
            <a:ext cx="733425" cy="733425"/>
          </a:xfrm>
          <a:prstGeom prst="ellipse">
            <a:avLst/>
          </a:prstGeom>
          <a:solidFill>
            <a:schemeClr val="tx2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/>
          </p:cNvSpPr>
          <p:nvPr/>
        </p:nvSpPr>
        <p:spPr bwMode="auto">
          <a:xfrm>
            <a:off x="1350880" y="260648"/>
            <a:ext cx="3581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accent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ANATOMY OF A WEBSITE</a:t>
            </a:r>
          </a:p>
          <a:p>
            <a:pPr algn="l">
              <a:lnSpc>
                <a:spcPct val="70000"/>
              </a:lnSpc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WHITEspace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Bebas Neue" charset="0"/>
              <a:cs typeface="Bebas Neue" charset="0"/>
              <a:sym typeface="Bebas Neue" charset="0"/>
            </a:endParaRPr>
          </a:p>
        </p:txBody>
      </p:sp>
      <p:sp>
        <p:nvSpPr>
          <p:cNvPr id="6" name="Rectangle 16"/>
          <p:cNvSpPr>
            <a:spLocks/>
          </p:cNvSpPr>
          <p:nvPr/>
        </p:nvSpPr>
        <p:spPr bwMode="auto">
          <a:xfrm>
            <a:off x="1355439" y="1268760"/>
            <a:ext cx="6369622" cy="57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pic>
        <p:nvPicPr>
          <p:cNvPr id="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9" y="580876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-19049" y="6419851"/>
            <a:ext cx="9186863" cy="482600"/>
            <a:chOff x="0" y="0"/>
            <a:chExt cx="15432" cy="60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 rot="10800000" flipH="1">
              <a:off x="0" y="0"/>
              <a:ext cx="15432" cy="60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447" y="170"/>
              <a:ext cx="745" cy="235"/>
              <a:chOff x="0" y="46"/>
              <a:chExt cx="744" cy="235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536" y="77"/>
                <a:ext cx="208" cy="156"/>
                <a:chOff x="0" y="33"/>
                <a:chExt cx="208" cy="156"/>
              </a:xfrm>
            </p:grpSpPr>
            <p:sp>
              <p:nvSpPr>
                <p:cNvPr id="16" name="Oval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33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" name="AutoShape 7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84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>
                <a:off x="0" y="76"/>
                <a:ext cx="208" cy="157"/>
                <a:chOff x="0" y="19"/>
                <a:chExt cx="208" cy="156"/>
              </a:xfrm>
            </p:grpSpPr>
            <p:sp>
              <p:nvSpPr>
                <p:cNvPr id="14" name="Oval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19"/>
                  <a:ext cx="208" cy="156"/>
                </a:xfrm>
                <a:prstGeom prst="ellipse">
                  <a:avLst/>
                </a:prstGeom>
                <a:noFill/>
                <a:ln w="1905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5" name="AutoShape 10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70"/>
                  <a:ext cx="106" cy="5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3" name="Rectangle 11"/>
              <p:cNvSpPr>
                <a:spLocks/>
              </p:cNvSpPr>
              <p:nvPr/>
            </p:nvSpPr>
            <p:spPr bwMode="auto">
              <a:xfrm>
                <a:off x="212" y="46"/>
                <a:ext cx="31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rgbClr val="B3B3B3"/>
                    </a:solidFill>
                    <a:latin typeface="Bebas Neue" charset="0"/>
                    <a:ea typeface="ＭＳ Ｐゴシック" charset="0"/>
                    <a:cs typeface="Bebas Neue" charset="0"/>
                    <a:sym typeface="Bebas Neue" charset="0"/>
                  </a:rPr>
                  <a:t>07</a:t>
                </a:r>
                <a:endParaRPr lang="en-US" sz="900" dirty="0">
                  <a:solidFill>
                    <a:srgbClr val="B3B3B3"/>
                  </a:solidFill>
                  <a:latin typeface="Bebas Neue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</p:grpSp>
      <p:pic>
        <p:nvPicPr>
          <p:cNvPr id="18" name="Picture 1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5344"/>
            <a:ext cx="608509" cy="2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59632" y="14847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The </a:t>
            </a:r>
            <a:r>
              <a:rPr lang="en-US" sz="1400" dirty="0" smtClean="0">
                <a:latin typeface="Lato light"/>
                <a:cs typeface="Lato light"/>
              </a:rPr>
              <a:t>graphic design term </a:t>
            </a:r>
            <a:r>
              <a:rPr lang="en-US" sz="1400" dirty="0">
                <a:latin typeface="Lato light"/>
                <a:cs typeface="Lato light"/>
              </a:rPr>
              <a:t>whitespace (or negative space) literally refers to any area of a </a:t>
            </a:r>
            <a:r>
              <a:rPr lang="en-US" sz="1400" dirty="0" smtClean="0">
                <a:latin typeface="Lato light"/>
                <a:cs typeface="Lato light"/>
              </a:rPr>
              <a:t>page</a:t>
            </a:r>
            <a:r>
              <a:rPr lang="en-US" sz="1400" dirty="0">
                <a:latin typeface="Lato light"/>
                <a:cs typeface="Lato light"/>
              </a:rPr>
              <a:t> </a:t>
            </a:r>
            <a:r>
              <a:rPr lang="en-US" sz="1400" dirty="0" smtClean="0">
                <a:latin typeface="Lato light"/>
                <a:cs typeface="Lato light"/>
              </a:rPr>
              <a:t>without </a:t>
            </a:r>
            <a:r>
              <a:rPr lang="en-US" sz="1400" dirty="0">
                <a:latin typeface="Lato light"/>
                <a:cs typeface="Lato light"/>
              </a:rPr>
              <a:t>type or illustrations. </a:t>
            </a:r>
            <a:endParaRPr lang="en-US" sz="1400" dirty="0" smtClean="0">
              <a:latin typeface="Lato light"/>
              <a:cs typeface="Lato light"/>
            </a:endParaRP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While </a:t>
            </a:r>
            <a:r>
              <a:rPr lang="en-US" sz="1400" dirty="0">
                <a:latin typeface="Lato light"/>
                <a:cs typeface="Lato light"/>
              </a:rPr>
              <a:t>many novice web designers (and most clients) feel a </a:t>
            </a:r>
            <a:r>
              <a:rPr lang="en-US" sz="1400" dirty="0" smtClean="0">
                <a:latin typeface="Lato light"/>
                <a:cs typeface="Lato light"/>
              </a:rPr>
              <a:t>need to </a:t>
            </a:r>
            <a:r>
              <a:rPr lang="en-US" sz="1400" dirty="0">
                <a:latin typeface="Lato light"/>
                <a:cs typeface="Lato light"/>
              </a:rPr>
              <a:t>fill every inch of a web page with photos, text, tables, and data, empty space on a page </a:t>
            </a:r>
            <a:r>
              <a:rPr lang="en-US" sz="1400" dirty="0" smtClean="0">
                <a:latin typeface="Lato light"/>
                <a:cs typeface="Lato light"/>
              </a:rPr>
              <a:t>is every </a:t>
            </a:r>
            <a:r>
              <a:rPr lang="en-US" sz="1400" dirty="0">
                <a:latin typeface="Lato light"/>
                <a:cs typeface="Lato light"/>
              </a:rPr>
              <a:t>bit as important as having content. </a:t>
            </a:r>
          </a:p>
          <a:p>
            <a:pPr algn="l">
              <a:lnSpc>
                <a:spcPct val="50000"/>
              </a:lnSpc>
            </a:pPr>
            <a:endParaRPr lang="en-US" sz="1400" dirty="0">
              <a:latin typeface="Lato light"/>
              <a:cs typeface="Lato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Lato light"/>
                <a:cs typeface="Lato light"/>
              </a:rPr>
              <a:t>Whitespace </a:t>
            </a:r>
            <a:r>
              <a:rPr lang="en-US" sz="1400" dirty="0">
                <a:latin typeface="Lato light"/>
                <a:cs typeface="Lato light"/>
              </a:rPr>
              <a:t>helps a design to </a:t>
            </a:r>
            <a:r>
              <a:rPr lang="en-US" sz="1400" dirty="0" smtClean="0">
                <a:latin typeface="Lato light"/>
                <a:cs typeface="Lato light"/>
              </a:rPr>
              <a:t>breathe </a:t>
            </a:r>
            <a:r>
              <a:rPr lang="en-US" sz="1400" dirty="0">
                <a:latin typeface="Lato light"/>
                <a:cs typeface="Lato light"/>
              </a:rPr>
              <a:t>by guiding the </a:t>
            </a:r>
            <a:r>
              <a:rPr lang="en-US" sz="1400" dirty="0" smtClean="0">
                <a:latin typeface="Lato light"/>
                <a:cs typeface="Lato light"/>
              </a:rPr>
              <a:t>user’s</a:t>
            </a:r>
            <a:r>
              <a:rPr lang="en-US" sz="1400" dirty="0">
                <a:latin typeface="Lato light"/>
                <a:cs typeface="Lato light"/>
              </a:rPr>
              <a:t> </a:t>
            </a:r>
            <a:r>
              <a:rPr lang="en-US" sz="1400" dirty="0" smtClean="0">
                <a:latin typeface="Lato light"/>
                <a:cs typeface="Lato light"/>
              </a:rPr>
              <a:t>eye </a:t>
            </a:r>
            <a:r>
              <a:rPr lang="en-US" sz="1400" dirty="0">
                <a:latin typeface="Lato light"/>
                <a:cs typeface="Lato light"/>
              </a:rPr>
              <a:t>around a page, but also helps to create balance and unity— two important concepts </a:t>
            </a:r>
            <a:r>
              <a:rPr lang="en-US" sz="1400" dirty="0" smtClean="0">
                <a:latin typeface="Lato light"/>
                <a:cs typeface="Lato light"/>
              </a:rPr>
              <a:t>that we’ll </a:t>
            </a:r>
            <a:r>
              <a:rPr lang="en-US" sz="1400" dirty="0">
                <a:latin typeface="Lato light"/>
                <a:cs typeface="Lato light"/>
              </a:rPr>
              <a:t>discuss in more </a:t>
            </a:r>
            <a:r>
              <a:rPr lang="en-US" sz="1400" dirty="0" smtClean="0">
                <a:latin typeface="Lato light"/>
                <a:cs typeface="Lato light"/>
              </a:rPr>
              <a:t>detail later </a:t>
            </a:r>
            <a:r>
              <a:rPr lang="en-US" sz="1400" dirty="0" smtClean="0">
                <a:latin typeface="Lato light"/>
                <a:cs typeface="Lato light"/>
              </a:rPr>
              <a:t>in the </a:t>
            </a:r>
            <a:r>
              <a:rPr lang="en-US" sz="1400" dirty="0" smtClean="0">
                <a:latin typeface="Lato light"/>
                <a:cs typeface="Lato light"/>
              </a:rPr>
              <a:t>semester.</a:t>
            </a:r>
            <a:endParaRPr lang="en-US" sz="1400" dirty="0">
              <a:solidFill>
                <a:srgbClr val="262626"/>
              </a:solidFill>
              <a:latin typeface="Lato light"/>
              <a:cs typeface="Lato light"/>
            </a:endParaRPr>
          </a:p>
        </p:txBody>
      </p:sp>
      <p:pic>
        <p:nvPicPr>
          <p:cNvPr id="2" name="Picture 1" descr="whitesp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00949"/>
            <a:ext cx="3600400" cy="26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284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Custom 1">
      <a:dk1>
        <a:srgbClr val="000000"/>
      </a:dk1>
      <a:lt1>
        <a:srgbClr val="FFFFFF"/>
      </a:lt1>
      <a:dk2>
        <a:srgbClr val="FF0101"/>
      </a:dk2>
      <a:lt2>
        <a:srgbClr val="737373"/>
      </a:lt2>
      <a:accent1>
        <a:srgbClr val="A80000"/>
      </a:accent1>
      <a:accent2>
        <a:srgbClr val="FF2811"/>
      </a:accent2>
      <a:accent3>
        <a:srgbClr val="FF531D"/>
      </a:accent3>
      <a:accent4>
        <a:srgbClr val="3C3C3C"/>
      </a:accent4>
      <a:accent5>
        <a:srgbClr val="828282"/>
      </a:accent5>
      <a:accent6>
        <a:srgbClr val="C8C8C8"/>
      </a:accent6>
      <a:hlink>
        <a:srgbClr val="3445A1"/>
      </a:hlink>
      <a:folHlink>
        <a:srgbClr val="3FA7D7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Pages>0</Pages>
  <Words>1202</Words>
  <Characters>0</Characters>
  <Application>Microsoft Macintosh PowerPoint</Application>
  <PresentationFormat>On-screen Show (4:3)</PresentationFormat>
  <Lines>0</Lines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Authorized User</cp:lastModifiedBy>
  <cp:revision>789</cp:revision>
  <dcterms:modified xsi:type="dcterms:W3CDTF">2016-01-04T23:51:37Z</dcterms:modified>
</cp:coreProperties>
</file>