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924" r:id="rId3"/>
    <p:sldId id="925" r:id="rId4"/>
    <p:sldId id="926" r:id="rId5"/>
    <p:sldId id="927" r:id="rId6"/>
    <p:sldId id="933" r:id="rId7"/>
    <p:sldId id="928" r:id="rId8"/>
    <p:sldId id="932" r:id="rId9"/>
    <p:sldId id="929" r:id="rId10"/>
    <p:sldId id="930" r:id="rId11"/>
    <p:sldId id="931" r:id="rId12"/>
  </p:sldIdLst>
  <p:sldSz cx="13817600" cy="7772400"/>
  <p:notesSz cx="7010400" cy="9296400"/>
  <p:defaultTextStyle>
    <a:defPPr>
      <a:defRPr lang="en-US"/>
    </a:defPPr>
    <a:lvl1pPr marL="0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2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3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4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5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4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5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4F65C-FB2B-E046-B242-52C2EED72F65}">
          <p14:sldIdLst>
            <p14:sldId id="263"/>
            <p14:sldId id="924"/>
            <p14:sldId id="925"/>
            <p14:sldId id="926"/>
            <p14:sldId id="927"/>
            <p14:sldId id="933"/>
            <p14:sldId id="928"/>
            <p14:sldId id="932"/>
            <p14:sldId id="929"/>
            <p14:sldId id="930"/>
            <p14:sldId id="9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62" autoAdjust="0"/>
    <p:restoredTop sz="95424"/>
  </p:normalViewPr>
  <p:slideViewPr>
    <p:cSldViewPr snapToGrid="0">
      <p:cViewPr>
        <p:scale>
          <a:sx n="50" d="100"/>
          <a:sy n="50" d="100"/>
        </p:scale>
        <p:origin x="-168" y="6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82F392-DB49-4AA4-8FE8-68E7A20DFD4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3BEB2-B6BD-4FBB-B32D-280A8B85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52" algn="l" defTabSz="91430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603" algn="l" defTabSz="91430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54" algn="l" defTabSz="91430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905" algn="l" defTabSz="91430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54" algn="l" defTabSz="91430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205" algn="l" defTabSz="91430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640291" y="7342826"/>
            <a:ext cx="3108960" cy="413808"/>
          </a:xfrm>
        </p:spPr>
        <p:txBody>
          <a:bodyPr/>
          <a:lstStyle/>
          <a:p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074" y="7203864"/>
            <a:ext cx="2198252" cy="413808"/>
          </a:xfrm>
        </p:spPr>
        <p:txBody>
          <a:bodyPr/>
          <a:lstStyle/>
          <a:p>
            <a:r>
              <a:rPr lang="en-US"/>
              <a:t>DISTRIBUTION A: Approved for public release, distribution is unlimited.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6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5"/>
            <a:ext cx="5966692" cy="5257800"/>
          </a:xfrm>
        </p:spPr>
        <p:txBody>
          <a:bodyPr/>
          <a:lstStyle>
            <a:lvl1pPr>
              <a:lnSpc>
                <a:spcPts val="1800"/>
              </a:lnSpc>
              <a:spcAft>
                <a:spcPts val="600"/>
              </a:spcAft>
              <a:defRPr sz="1501"/>
            </a:lvl1pPr>
            <a:lvl2pPr>
              <a:lnSpc>
                <a:spcPts val="1800"/>
              </a:lnSpc>
              <a:spcAft>
                <a:spcPts val="600"/>
              </a:spcAft>
              <a:defRPr sz="1501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1"/>
            </a:lvl3pPr>
            <a:lvl4pPr>
              <a:lnSpc>
                <a:spcPts val="1800"/>
              </a:lnSpc>
              <a:spcAft>
                <a:spcPts val="301"/>
              </a:spcAft>
              <a:defRPr sz="1501">
                <a:solidFill>
                  <a:schemeClr val="tx1"/>
                </a:solidFill>
              </a:defRPr>
            </a:lvl4pPr>
            <a:lvl5pPr marL="914365" indent="-22065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191434" y="1763185"/>
            <a:ext cx="5966692" cy="5257800"/>
          </a:xfrm>
        </p:spPr>
        <p:txBody>
          <a:bodyPr/>
          <a:lstStyle>
            <a:lvl1pPr>
              <a:lnSpc>
                <a:spcPts val="1800"/>
              </a:lnSpc>
              <a:spcAft>
                <a:spcPts val="600"/>
              </a:spcAft>
              <a:defRPr sz="1501"/>
            </a:lvl1pPr>
            <a:lvl2pPr>
              <a:lnSpc>
                <a:spcPts val="1800"/>
              </a:lnSpc>
              <a:spcAft>
                <a:spcPts val="600"/>
              </a:spcAft>
              <a:defRPr sz="1501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1"/>
            </a:lvl3pPr>
            <a:lvl4pPr>
              <a:lnSpc>
                <a:spcPts val="1800"/>
              </a:lnSpc>
              <a:spcAft>
                <a:spcPts val="301"/>
              </a:spcAft>
              <a:defRPr sz="1501">
                <a:solidFill>
                  <a:schemeClr val="tx1"/>
                </a:solidFill>
              </a:defRPr>
            </a:lvl4pPr>
            <a:lvl5pPr>
              <a:defRPr sz="150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59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DISTRIBUTION A: Approved for public release, distribution is unlimited.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6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5"/>
            <a:ext cx="12530052" cy="5257800"/>
          </a:xfrm>
        </p:spPr>
        <p:txBody>
          <a:bodyPr/>
          <a:lstStyle>
            <a:lvl1pPr>
              <a:lnSpc>
                <a:spcPts val="1800"/>
              </a:lnSpc>
              <a:spcAft>
                <a:spcPts val="600"/>
              </a:spcAft>
              <a:defRPr sz="1501"/>
            </a:lvl1pPr>
            <a:lvl2pPr>
              <a:lnSpc>
                <a:spcPts val="1800"/>
              </a:lnSpc>
              <a:spcAft>
                <a:spcPts val="600"/>
              </a:spcAft>
              <a:defRPr sz="1501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1"/>
            </a:lvl3pPr>
            <a:lvl4pPr>
              <a:lnSpc>
                <a:spcPts val="1800"/>
              </a:lnSpc>
              <a:spcAft>
                <a:spcPts val="301"/>
              </a:spcAft>
              <a:defRPr sz="1501">
                <a:solidFill>
                  <a:schemeClr val="tx1"/>
                </a:solidFill>
              </a:defRPr>
            </a:lvl4pPr>
            <a:lvl5pPr>
              <a:defRPr u="none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73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2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1"/>
            <a:ext cx="12530052" cy="2920323"/>
          </a:xfrm>
        </p:spPr>
        <p:txBody>
          <a:bodyPr/>
          <a:lstStyle>
            <a:lvl1pPr>
              <a:lnSpc>
                <a:spcPts val="2001"/>
              </a:lnSpc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1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1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301"/>
              </a:spcAft>
              <a:defRPr sz="1501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C9824F-1443-CD45-912A-9D61137E335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201564" y="7356264"/>
            <a:ext cx="3108960" cy="413808"/>
          </a:xfrm>
          <a:prstGeom prst="rect">
            <a:avLst/>
          </a:prstGeom>
          <a:ln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02" rtl="0" eaLnBrk="1" latinLnBrk="0" hangingPunct="1">
              <a:defRPr sz="9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1" algn="l" defTabSz="9143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2" algn="l" defTabSz="9143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2" algn="l" defTabSz="9143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3" algn="l" defTabSz="9143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4" algn="l" defTabSz="9143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5" algn="l" defTabSz="9143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4" algn="l" defTabSz="9143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5" algn="l" defTabSz="9143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F4C0FE-3313-1F41-BBB8-AF596D3999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23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2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1"/>
            <a:ext cx="12530052" cy="2920323"/>
          </a:xfrm>
        </p:spPr>
        <p:txBody>
          <a:bodyPr/>
          <a:lstStyle>
            <a:lvl1pPr>
              <a:lnSpc>
                <a:spcPts val="2001"/>
              </a:lnSpc>
              <a:spcAft>
                <a:spcPts val="600"/>
              </a:spcAft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1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1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lnSpc>
                <a:spcPts val="1800"/>
              </a:lnSpc>
              <a:spcAft>
                <a:spcPts val="301"/>
              </a:spcAft>
              <a:defRPr sz="1501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99D1C85-4F8C-AC40-929C-0DDEBE888F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049164" y="7203864"/>
            <a:ext cx="3108960" cy="413808"/>
          </a:xfrm>
        </p:spPr>
        <p:txBody>
          <a:bodyPr/>
          <a:lstStyle/>
          <a:p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18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38569"/>
            <a:ext cx="13817600" cy="1533832"/>
          </a:xfrm>
          <a:prstGeom prst="rect">
            <a:avLst/>
          </a:prstGeom>
          <a:solidFill>
            <a:srgbClr val="001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4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2743200"/>
            <a:ext cx="12561456" cy="2743200"/>
          </a:xfrm>
        </p:spPr>
        <p:txBody>
          <a:bodyPr anchor="t">
            <a:noAutofit/>
          </a:bodyPr>
          <a:lstStyle>
            <a:lvl1pPr>
              <a:lnSpc>
                <a:spcPts val="51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6515503"/>
            <a:ext cx="7222836" cy="952107"/>
          </a:xfrm>
        </p:spPr>
        <p:txBody>
          <a:bodyPr anchor="b"/>
          <a:lstStyle>
            <a:lvl1pPr>
              <a:lnSpc>
                <a:spcPts val="1899"/>
              </a:lnSpc>
              <a:spcAft>
                <a:spcPts val="0"/>
              </a:spcAft>
              <a:defRPr sz="1501" b="0">
                <a:solidFill>
                  <a:schemeClr val="bg1"/>
                </a:solidFill>
              </a:defRPr>
            </a:lvl1pPr>
            <a:lvl2pPr>
              <a:lnSpc>
                <a:spcPts val="1899"/>
              </a:lnSpc>
              <a:spcAft>
                <a:spcPts val="0"/>
              </a:spcAft>
              <a:defRPr sz="1501">
                <a:solidFill>
                  <a:schemeClr val="bg2"/>
                </a:solidFill>
              </a:defRPr>
            </a:lvl2pPr>
            <a:lvl3pPr marL="0" indent="0">
              <a:lnSpc>
                <a:spcPts val="1899"/>
              </a:lnSpc>
              <a:spcAft>
                <a:spcPts val="0"/>
              </a:spcAft>
              <a:buFontTx/>
              <a:buNone/>
              <a:defRPr sz="1501" b="1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074" y="457200"/>
            <a:ext cx="1371599" cy="91440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8164945" y="6515503"/>
            <a:ext cx="5024582" cy="952107"/>
          </a:xfrm>
        </p:spPr>
        <p:txBody>
          <a:bodyPr anchor="b"/>
          <a:lstStyle>
            <a:lvl1pPr algn="r">
              <a:lnSpc>
                <a:spcPts val="1899"/>
              </a:lnSpc>
              <a:spcAft>
                <a:spcPts val="0"/>
              </a:spcAft>
              <a:defRPr sz="1501" b="1">
                <a:solidFill>
                  <a:schemeClr val="bg1"/>
                </a:solidFill>
              </a:defRPr>
            </a:lvl1pPr>
            <a:lvl2pPr algn="r">
              <a:lnSpc>
                <a:spcPts val="1899"/>
              </a:lnSpc>
              <a:spcAft>
                <a:spcPts val="0"/>
              </a:spcAft>
              <a:defRPr sz="1501">
                <a:solidFill>
                  <a:schemeClr val="bg2"/>
                </a:solidFill>
              </a:defRPr>
            </a:lvl2pPr>
            <a:lvl3pPr marL="0" indent="0" algn="r">
              <a:lnSpc>
                <a:spcPts val="1899"/>
              </a:lnSpc>
              <a:spcAft>
                <a:spcPts val="0"/>
              </a:spcAft>
              <a:buFontTx/>
              <a:buNone/>
              <a:defRPr sz="1501" b="0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C9ED929-8645-9B4D-946B-84C586DE2A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049164" y="7203864"/>
            <a:ext cx="3108960" cy="41380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4C0FE-3313-1F41-BBB8-AF596D399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40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1791094"/>
            <a:ext cx="7802346" cy="2601798"/>
          </a:xfrm>
        </p:spPr>
        <p:txBody>
          <a:bodyPr anchor="b">
            <a:noAutofit/>
          </a:bodyPr>
          <a:lstStyle>
            <a:lvl1pPr>
              <a:lnSpc>
                <a:spcPts val="3899"/>
              </a:lnSpc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4722841"/>
            <a:ext cx="7222836" cy="952107"/>
          </a:xfrm>
        </p:spPr>
        <p:txBody>
          <a:bodyPr anchor="t"/>
          <a:lstStyle>
            <a:lvl1pPr>
              <a:lnSpc>
                <a:spcPts val="1899"/>
              </a:lnSpc>
              <a:spcAft>
                <a:spcPts val="0"/>
              </a:spcAft>
              <a:defRPr sz="1501" b="1">
                <a:solidFill>
                  <a:schemeClr val="tx2"/>
                </a:solidFill>
              </a:defRPr>
            </a:lvl1pPr>
            <a:lvl2pPr>
              <a:lnSpc>
                <a:spcPts val="1899"/>
              </a:lnSpc>
              <a:spcAft>
                <a:spcPts val="0"/>
              </a:spcAft>
              <a:defRPr sz="1501">
                <a:solidFill>
                  <a:schemeClr val="tx2"/>
                </a:solidFill>
              </a:defRPr>
            </a:lvl2pPr>
            <a:lvl3pPr marL="0" indent="0">
              <a:lnSpc>
                <a:spcPts val="1899"/>
              </a:lnSpc>
              <a:spcAft>
                <a:spcPts val="0"/>
              </a:spcAft>
              <a:buFontTx/>
              <a:buNone/>
              <a:defRPr sz="1501" b="0">
                <a:solidFill>
                  <a:schemeClr val="tx2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080" y="457200"/>
            <a:ext cx="1371599" cy="914401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67782" y="-9425"/>
            <a:ext cx="7549822" cy="7781826"/>
          </a:xfrm>
          <a:custGeom>
            <a:avLst/>
            <a:gdLst>
              <a:gd name="connsiteX0" fmla="*/ 0 w 3657600"/>
              <a:gd name="connsiteY0" fmla="*/ 0 h 7772400"/>
              <a:gd name="connsiteX1" fmla="*/ 3657600 w 3657600"/>
              <a:gd name="connsiteY1" fmla="*/ 0 h 7772400"/>
              <a:gd name="connsiteX2" fmla="*/ 3657600 w 3657600"/>
              <a:gd name="connsiteY2" fmla="*/ 7772400 h 7772400"/>
              <a:gd name="connsiteX3" fmla="*/ 0 w 3657600"/>
              <a:gd name="connsiteY3" fmla="*/ 7772400 h 7772400"/>
              <a:gd name="connsiteX4" fmla="*/ 0 w 3657600"/>
              <a:gd name="connsiteY4" fmla="*/ 0 h 7772400"/>
              <a:gd name="connsiteX0" fmla="*/ 0 w 5495827"/>
              <a:gd name="connsiteY0" fmla="*/ 0 h 7781826"/>
              <a:gd name="connsiteX1" fmla="*/ 5495827 w 5495827"/>
              <a:gd name="connsiteY1" fmla="*/ 9426 h 7781826"/>
              <a:gd name="connsiteX2" fmla="*/ 5495827 w 5495827"/>
              <a:gd name="connsiteY2" fmla="*/ 7781826 h 7781826"/>
              <a:gd name="connsiteX3" fmla="*/ 1838227 w 5495827"/>
              <a:gd name="connsiteY3" fmla="*/ 7781826 h 7781826"/>
              <a:gd name="connsiteX4" fmla="*/ 0 w 5495827"/>
              <a:gd name="connsiteY4" fmla="*/ 0 h 77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827" h="7781826">
                <a:moveTo>
                  <a:pt x="0" y="0"/>
                </a:moveTo>
                <a:lnTo>
                  <a:pt x="5495827" y="9426"/>
                </a:lnTo>
                <a:lnTo>
                  <a:pt x="5495827" y="7781826"/>
                </a:lnTo>
                <a:lnTo>
                  <a:pt x="1838227" y="778182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8237AC-DD05-064B-BC49-86E72FFC75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049164" y="7203864"/>
            <a:ext cx="3108960" cy="41380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4C0FE-3313-1F41-BBB8-AF596D399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49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19"/>
            <a:ext cx="11917680" cy="15023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057400"/>
            <a:ext cx="12561456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9164" y="7203864"/>
            <a:ext cx="3108960" cy="4138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8074" y="7203864"/>
            <a:ext cx="4663440" cy="413808"/>
          </a:xfrm>
          <a:prstGeom prst="rect">
            <a:avLst/>
          </a:prstGeom>
        </p:spPr>
        <p:txBody>
          <a:bodyPr anchor="ctr"/>
          <a:lstStyle>
            <a:lvl1pPr>
              <a:defRPr sz="90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DISTRIBUTION A: Approved for public release, distribution is unlimited.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7992F1B-CB32-5C47-8B6B-688A118348A9}"/>
              </a:ext>
            </a:extLst>
          </p:cNvPr>
          <p:cNvSpPr txBox="1">
            <a:spLocks/>
          </p:cNvSpPr>
          <p:nvPr userDrawn="1"/>
        </p:nvSpPr>
        <p:spPr>
          <a:xfrm>
            <a:off x="4848745" y="7443270"/>
            <a:ext cx="3925385" cy="41380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02" rtl="0" eaLnBrk="1" latinLnBrk="0" hangingPunct="1">
              <a:defRPr sz="90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1" algn="l" defTabSz="9143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2" algn="l" defTabSz="9143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2" algn="l" defTabSz="9143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3" algn="l" defTabSz="9143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4" algn="l" defTabSz="9143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5" algn="l" defTabSz="9143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54" algn="l" defTabSz="9143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05" algn="l" defTabSz="91430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5" r:id="rId5"/>
    <p:sldLayoutId id="2147483667" r:id="rId6"/>
  </p:sldLayoutIdLst>
  <p:hf sldNum="0" hdr="0" dt="0"/>
  <p:txStyles>
    <p:titleStyle>
      <a:lvl1pPr algn="l" defTabSz="1036252" rtl="0" eaLnBrk="1" latinLnBrk="0" hangingPunct="1">
        <a:lnSpc>
          <a:spcPct val="90000"/>
        </a:lnSpc>
        <a:spcBef>
          <a:spcPct val="0"/>
        </a:spcBef>
        <a:buNone/>
        <a:defRPr sz="4600" kern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36252" rtl="0" eaLnBrk="1" latinLnBrk="0" hangingPunct="1">
        <a:lnSpc>
          <a:spcPts val="1800"/>
        </a:lnSpc>
        <a:spcBef>
          <a:spcPts val="0"/>
        </a:spcBef>
        <a:spcAft>
          <a:spcPts val="301"/>
        </a:spcAft>
        <a:buFontTx/>
        <a:buNone/>
        <a:defRPr sz="1501" kern="1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36252" rtl="0" eaLnBrk="1" latinLnBrk="0" hangingPunct="1">
        <a:lnSpc>
          <a:spcPts val="1800"/>
        </a:lnSpc>
        <a:spcBef>
          <a:spcPts val="0"/>
        </a:spcBef>
        <a:spcAft>
          <a:spcPts val="301"/>
        </a:spcAft>
        <a:buFontTx/>
        <a:buNone/>
        <a:defRPr sz="1501" b="1" kern="100">
          <a:solidFill>
            <a:schemeClr val="tx2"/>
          </a:solidFill>
          <a:latin typeface="+mn-lt"/>
          <a:ea typeface="+mn-ea"/>
          <a:cs typeface="+mn-cs"/>
        </a:defRPr>
      </a:lvl2pPr>
      <a:lvl3pPr marL="461946" indent="-234941" algn="l" defTabSz="1036252" rtl="0" eaLnBrk="1" latinLnBrk="0" hangingPunct="1">
        <a:lnSpc>
          <a:spcPts val="1800"/>
        </a:lnSpc>
        <a:spcBef>
          <a:spcPts val="0"/>
        </a:spcBef>
        <a:spcAft>
          <a:spcPts val="301"/>
        </a:spcAft>
        <a:buFont typeface="Arial" panose="020B0604020202020204" pitchFamily="34" charset="0"/>
        <a:buChar char="•"/>
        <a:defRPr sz="1501" kern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693711" indent="-236529" algn="l" defTabSz="1036252" rtl="0" eaLnBrk="1" latinLnBrk="0" hangingPunct="1">
        <a:lnSpc>
          <a:spcPts val="1800"/>
        </a:lnSpc>
        <a:spcBef>
          <a:spcPts val="0"/>
        </a:spcBef>
        <a:spcAft>
          <a:spcPts val="301"/>
        </a:spcAft>
        <a:buFont typeface="Arial" panose="020B0604020202020204" pitchFamily="34" charset="0"/>
        <a:buChar char="−"/>
        <a:defRPr sz="1501" b="0" kern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365" indent="-220655" algn="l" defTabSz="1036252" rtl="0" eaLnBrk="1" latinLnBrk="0" hangingPunct="1">
        <a:lnSpc>
          <a:spcPts val="1800"/>
        </a:lnSpc>
        <a:spcBef>
          <a:spcPts val="0"/>
        </a:spcBef>
        <a:spcAft>
          <a:spcPts val="301"/>
        </a:spcAft>
        <a:buFont typeface="Arial" panose="020B0604020202020204" pitchFamily="34" charset="0"/>
        <a:buChar char="•"/>
        <a:defRPr sz="1501" b="0" kern="100">
          <a:solidFill>
            <a:schemeClr val="tx1"/>
          </a:solidFill>
          <a:latin typeface="+mn-lt"/>
          <a:ea typeface="+mn-ea"/>
          <a:cs typeface="+mn-cs"/>
        </a:defRPr>
      </a:lvl5pPr>
      <a:lvl6pPr marL="2849688" indent="-259061" algn="l" defTabSz="1036252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814" indent="-259061" algn="l" defTabSz="1036252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5939" indent="-259061" algn="l" defTabSz="1036252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063" indent="-259061" algn="l" defTabSz="1036252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52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26" algn="l" defTabSz="1036252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52" algn="l" defTabSz="1036252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375" algn="l" defTabSz="1036252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01" algn="l" defTabSz="1036252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627" algn="l" defTabSz="1036252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751" algn="l" defTabSz="1036252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6876" algn="l" defTabSz="1036252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002" algn="l" defTabSz="1036252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55916" y="1869897"/>
            <a:ext cx="5577518" cy="1408217"/>
          </a:xfrm>
        </p:spPr>
        <p:txBody>
          <a:bodyPr/>
          <a:lstStyle/>
          <a:p>
            <a:r>
              <a:rPr lang="en-US" dirty="0"/>
              <a:t>Swarm Information Foraging to Develop Forest Inventories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idx="13"/>
          </p:nvPr>
        </p:nvSpPr>
        <p:spPr>
          <a:xfrm>
            <a:off x="432626" y="5635069"/>
            <a:ext cx="5700808" cy="699483"/>
          </a:xfrm>
        </p:spPr>
        <p:txBody>
          <a:bodyPr>
            <a:normAutofit fontScale="40000" lnSpcReduction="20000"/>
          </a:bodyPr>
          <a:lstStyle/>
          <a:p>
            <a:pPr lvl="1">
              <a:lnSpc>
                <a:spcPct val="120000"/>
              </a:lnSpc>
            </a:pPr>
            <a:r>
              <a:rPr lang="en-US" sz="9600" dirty="0" smtClean="0"/>
              <a:t>Dhruva </a:t>
            </a:r>
            <a:r>
              <a:rPr lang="en-US" sz="9600" dirty="0" err="1" smtClean="0"/>
              <a:t>Arun</a:t>
            </a:r>
            <a:endParaRPr lang="en-US" sz="7200" b="0" dirty="0"/>
          </a:p>
        </p:txBody>
      </p:sp>
      <p:pic>
        <p:nvPicPr>
          <p:cNvPr id="15" name="Picture 14" descr="LASR logo updated on 12-28-11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20273" y="286068"/>
            <a:ext cx="1136365" cy="1136365"/>
          </a:xfrm>
          <a:prstGeom prst="rect">
            <a:avLst/>
          </a:prstGeom>
        </p:spPr>
      </p:pic>
      <p:sp>
        <p:nvSpPr>
          <p:cNvPr id="9" name="object 15">
            <a:extLst>
              <a:ext uri="{FF2B5EF4-FFF2-40B4-BE49-F238E27FC236}">
                <a16:creationId xmlns:a16="http://schemas.microsoft.com/office/drawing/2014/main" id="{8C3F829D-FB95-E443-A25F-F8105B56FADB}"/>
              </a:ext>
            </a:extLst>
          </p:cNvPr>
          <p:cNvSpPr txBox="1"/>
          <p:nvPr/>
        </p:nvSpPr>
        <p:spPr>
          <a:xfrm>
            <a:off x="3672561" y="7474174"/>
            <a:ext cx="6762788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DISTRIBUTION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A:</a:t>
            </a:r>
            <a:r>
              <a:rPr sz="15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500" spc="-8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Approved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release,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distribution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unlimited.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11" name="Picture 2" descr="https://lh4.googleusercontent.com/9YnW27mQfSyotYkBYwp9tzQxAUsrOR9xboVqvobql08dELj-1T4QKUlh3hJl0YbLfDACs59DMzn1n26SVTfZDCTHcBrafLhGgxsMZzLlXJuflY4_lAqmkvvM83cyKCkdb6PyOt_Dou1S8ngGNIHyb4hr6vjtoZ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36" y="1422433"/>
            <a:ext cx="5225284" cy="524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4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A0F8F-6212-A84A-8B47-FA74508D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674" y="491132"/>
            <a:ext cx="6591994" cy="457200"/>
          </a:xfrm>
        </p:spPr>
        <p:txBody>
          <a:bodyPr/>
          <a:lstStyle/>
          <a:p>
            <a:pPr algn="ctr"/>
            <a:r>
              <a:rPr lang="en-US" dirty="0" smtClean="0"/>
              <a:t>Gaussian Tuning (Continued)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B5D8E-DED0-DF4A-A2A6-D0EE5183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6723" y="7354238"/>
            <a:ext cx="4663440" cy="413808"/>
          </a:xfrm>
        </p:spPr>
        <p:txBody>
          <a:bodyPr/>
          <a:lstStyle/>
          <a:p>
            <a:r>
              <a:rPr lang="en-US" dirty="0"/>
              <a:t>DISTRIBUTION A: Approved for public release, distribution is unlimited.</a:t>
            </a:r>
          </a:p>
        </p:txBody>
      </p:sp>
      <p:pic>
        <p:nvPicPr>
          <p:cNvPr id="6146" name="Picture 2" descr="https://lh4.googleusercontent.com/I51Z_Q84EpI95UvcUSJc3oDZ0mfFZ9V66uhj-dkH4_2BHVa_Ybia4boa-BziPFiMU55p1GKKR06f-AOmSYaQEp48RbFvfvfOdXUuPWX6mQD6cm-fPFhK4SqJ8gnfSHmBB9xMNDupXqi4m-24i8XKeHNGOaHGXnZ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53" y="1883513"/>
            <a:ext cx="7317142" cy="478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33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A0F8F-6212-A84A-8B47-FA74508D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674" y="491132"/>
            <a:ext cx="6591994" cy="4572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B5D8E-DED0-DF4A-A2A6-D0EE5183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6723" y="7354238"/>
            <a:ext cx="4663440" cy="413808"/>
          </a:xfrm>
        </p:spPr>
        <p:txBody>
          <a:bodyPr/>
          <a:lstStyle/>
          <a:p>
            <a:r>
              <a:rPr lang="en-US" dirty="0"/>
              <a:t>DISTRIBUTION A: Approved for public release, distribution is unlimited.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8233" y="2119806"/>
            <a:ext cx="4836160" cy="4663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Tx/>
              <a:buNone/>
              <a:defRPr sz="150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Tx/>
              <a:buNone/>
              <a:defRPr sz="1501" b="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1946" indent="-234941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•"/>
              <a:defRPr sz="1501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11" indent="-236529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−"/>
              <a:defRPr sz="1501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65" indent="-220655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•"/>
              <a:defRPr sz="1501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688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814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939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063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2720" dirty="0" smtClean="0"/>
              <a:t>Performance Metric: MSE of predicted DBH and actual DBH</a:t>
            </a:r>
          </a:p>
          <a:p>
            <a:pPr>
              <a:lnSpc>
                <a:spcPct val="90000"/>
              </a:lnSpc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endParaRPr lang="en-GB" sz="272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2720" dirty="0" smtClean="0"/>
              <a:t>Gaussian performed best</a:t>
            </a:r>
          </a:p>
          <a:p>
            <a:pPr marL="919146" lvl="2" indent="-457200">
              <a:lnSpc>
                <a:spcPct val="90000"/>
              </a:lnSpc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2720" dirty="0" smtClean="0"/>
              <a:t>Powerful tool for information foraging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2720" dirty="0"/>
              <a:t> </a:t>
            </a:r>
            <a:r>
              <a:rPr lang="en-GB" sz="2720" dirty="0" smtClean="0"/>
              <a:t>Not scalable, future segmentation?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2720" dirty="0" smtClean="0"/>
              <a:t>More variables, better results</a:t>
            </a:r>
          </a:p>
          <a:p>
            <a:pPr>
              <a:lnSpc>
                <a:spcPct val="90000"/>
              </a:lnSpc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endParaRPr lang="en-GB" sz="272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119" y="3036793"/>
            <a:ext cx="7361886" cy="3175461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4683" y="6418810"/>
            <a:ext cx="5613541" cy="10446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Tx/>
              <a:buNone/>
              <a:defRPr sz="150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Tx/>
              <a:buNone/>
              <a:defRPr sz="1501" b="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1946" indent="-234941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•"/>
              <a:defRPr sz="1501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11" indent="-236529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−"/>
              <a:defRPr sz="1501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65" indent="-220655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•"/>
              <a:defRPr sz="1501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688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814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939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063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2720" dirty="0" smtClean="0"/>
              <a:t>Gaussian, Threshold, Random</a:t>
            </a:r>
            <a:endParaRPr lang="en-GB" sz="2720" dirty="0"/>
          </a:p>
        </p:txBody>
      </p:sp>
    </p:spTree>
    <p:extLst>
      <p:ext uri="{BB962C8B-B14F-4D97-AF65-F5344CB8AC3E}">
        <p14:creationId xmlns:p14="http://schemas.microsoft.com/office/powerpoint/2010/main" val="335783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A0F8F-6212-A84A-8B47-FA74508D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103" y="613954"/>
            <a:ext cx="6591994" cy="457200"/>
          </a:xfrm>
        </p:spPr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B5D8E-DED0-DF4A-A2A6-D0EE5183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6723" y="7354238"/>
            <a:ext cx="4663440" cy="413808"/>
          </a:xfrm>
        </p:spPr>
        <p:txBody>
          <a:bodyPr/>
          <a:lstStyle/>
          <a:p>
            <a:r>
              <a:rPr lang="en-US" dirty="0"/>
              <a:t>DISTRIBUTION A: Approved for public release, distribution is unlimited.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92623" y="2195484"/>
            <a:ext cx="6489930" cy="4663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Tx/>
              <a:buNone/>
              <a:defRPr sz="150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Tx/>
              <a:buNone/>
              <a:defRPr sz="1501" b="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1946" indent="-234941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•"/>
              <a:defRPr sz="1501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11" indent="-236529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−"/>
              <a:defRPr sz="1501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65" indent="-220655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•"/>
              <a:defRPr sz="1501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688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814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939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063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3200" dirty="0" smtClean="0"/>
              <a:t>Wildfires are dangerous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3200" dirty="0" smtClean="0"/>
              <a:t>Trajectory with Tree Attributes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3200" dirty="0" smtClean="0"/>
              <a:t>Diameter at Breast Height (DBH) is important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3200" dirty="0" smtClean="0"/>
              <a:t>Build trend, predict DBH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3200" dirty="0" smtClean="0"/>
              <a:t>Current Solutions</a:t>
            </a:r>
            <a:endParaRPr lang="en-GB" sz="3200" dirty="0"/>
          </a:p>
        </p:txBody>
      </p:sp>
      <p:pic>
        <p:nvPicPr>
          <p:cNvPr id="7170" name="Picture 2" descr="Image result for wildif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688" y="2195484"/>
            <a:ext cx="5891270" cy="340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A0F8F-6212-A84A-8B47-FA74508D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103" y="613954"/>
            <a:ext cx="6591994" cy="457200"/>
          </a:xfrm>
        </p:spPr>
        <p:txBody>
          <a:bodyPr/>
          <a:lstStyle/>
          <a:p>
            <a:r>
              <a:rPr lang="en-US" dirty="0" smtClean="0"/>
              <a:t>Swarm Objective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B5D8E-DED0-DF4A-A2A6-D0EE5183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6723" y="7354238"/>
            <a:ext cx="4663440" cy="413808"/>
          </a:xfrm>
        </p:spPr>
        <p:txBody>
          <a:bodyPr/>
          <a:lstStyle/>
          <a:p>
            <a:r>
              <a:rPr lang="en-US" dirty="0"/>
              <a:t>DISTRIBUTION A: Approved for public release, distribution is unlimited.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992129" y="2118331"/>
            <a:ext cx="6489930" cy="4663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Tx/>
              <a:buNone/>
              <a:defRPr sz="150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Tx/>
              <a:buNone/>
              <a:defRPr sz="1501" b="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1946" indent="-234941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•"/>
              <a:defRPr sz="1501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11" indent="-236529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−"/>
              <a:defRPr sz="1501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65" indent="-220655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•"/>
              <a:defRPr sz="1501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688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814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939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063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3200" dirty="0" smtClean="0"/>
              <a:t>Build Trend</a:t>
            </a:r>
          </a:p>
          <a:p>
            <a:pPr marL="919146" lvl="2" indent="-457200">
              <a:lnSpc>
                <a:spcPct val="100000"/>
              </a:lnSpc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3200" dirty="0" smtClean="0"/>
              <a:t>Selectivity</a:t>
            </a:r>
          </a:p>
          <a:p>
            <a:pPr marL="457200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3200" b="0" dirty="0" smtClean="0"/>
              <a:t>Compare different selection algorithms</a:t>
            </a:r>
            <a:endParaRPr lang="en-GB" sz="3200" dirty="0" smtClean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endParaRPr lang="en-GB" sz="3200" dirty="0"/>
          </a:p>
        </p:txBody>
      </p:sp>
      <p:pic>
        <p:nvPicPr>
          <p:cNvPr id="8196" name="Picture 4" descr="Image result for trend fucn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330" y="1981432"/>
            <a:ext cx="6083533" cy="44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86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A0F8F-6212-A84A-8B47-FA74508D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385" y="578994"/>
            <a:ext cx="6591994" cy="457200"/>
          </a:xfrm>
        </p:spPr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B5D8E-DED0-DF4A-A2A6-D0EE5183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6723" y="7354238"/>
            <a:ext cx="4663440" cy="413808"/>
          </a:xfrm>
        </p:spPr>
        <p:txBody>
          <a:bodyPr/>
          <a:lstStyle/>
          <a:p>
            <a:r>
              <a:rPr lang="en-US" dirty="0"/>
              <a:t>DISTRIBUTION A: Approved for public release, distribution is unlimited.</a:t>
            </a:r>
          </a:p>
        </p:txBody>
      </p:sp>
      <p:pic>
        <p:nvPicPr>
          <p:cNvPr id="1026" name="Picture 2" descr="https://lh4.googleusercontent.com/9YnW27mQfSyotYkBYwp9tzQxAUsrOR9xboVqvobql08dELj-1T4QKUlh3hJl0YbLfDACs59DMzn1n26SVTfZDCTHcBrafLhGgxsMZzLlXJuflY4_lAqmkvvM83cyKCkdb6PyOt_Dou1S8ngGNIHyb4hr6vjtoZ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596" y="1930230"/>
            <a:ext cx="4576891" cy="459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291387" y="1863496"/>
            <a:ext cx="6489930" cy="4663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Tx/>
              <a:buNone/>
              <a:defRPr sz="150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Tx/>
              <a:buNone/>
              <a:defRPr sz="1501" b="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1946" indent="-234941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•"/>
              <a:defRPr sz="1501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11" indent="-236529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−"/>
              <a:defRPr sz="1501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65" indent="-220655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•"/>
              <a:defRPr sz="1501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688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814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939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063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US" sz="3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 Manitou Experimental </a:t>
            </a:r>
            <a:r>
              <a:rPr lang="en-US" sz="3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Forest Database</a:t>
            </a:r>
          </a:p>
          <a:p>
            <a:pPr marL="457200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US" sz="3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Home Area</a:t>
            </a:r>
          </a:p>
          <a:p>
            <a:pPr marL="457200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3200" b="0" dirty="0" smtClean="0"/>
              <a:t>Fuel Limitations</a:t>
            </a:r>
          </a:p>
          <a:p>
            <a:pPr marL="457200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3200" b="0" dirty="0" smtClean="0"/>
              <a:t>5 UAVS (Selectivity)</a:t>
            </a:r>
          </a:p>
          <a:p>
            <a:pPr marL="457200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endParaRPr lang="en-GB" sz="3200" b="0" dirty="0" smtClean="0"/>
          </a:p>
        </p:txBody>
      </p:sp>
    </p:spTree>
    <p:extLst>
      <p:ext uri="{BB962C8B-B14F-4D97-AF65-F5344CB8AC3E}">
        <p14:creationId xmlns:p14="http://schemas.microsoft.com/office/powerpoint/2010/main" val="102148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A0F8F-6212-A84A-8B47-FA74508D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166" y="561471"/>
            <a:ext cx="6591994" cy="457200"/>
          </a:xfrm>
        </p:spPr>
        <p:txBody>
          <a:bodyPr/>
          <a:lstStyle/>
          <a:p>
            <a:r>
              <a:rPr lang="en-US" dirty="0" smtClean="0"/>
              <a:t>UAVS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B5D8E-DED0-DF4A-A2A6-D0EE5183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6723" y="7354238"/>
            <a:ext cx="4663440" cy="413808"/>
          </a:xfrm>
        </p:spPr>
        <p:txBody>
          <a:bodyPr/>
          <a:lstStyle/>
          <a:p>
            <a:r>
              <a:rPr lang="en-US" dirty="0"/>
              <a:t>DISTRIBUTION A: Approved for public release, distribution is unlimited.</a:t>
            </a:r>
          </a:p>
        </p:txBody>
      </p:sp>
      <p:pic>
        <p:nvPicPr>
          <p:cNvPr id="2050" name="Picture 2" descr="https://lh4.googleusercontent.com/EiN_2EnJrUD7pmjAtoxMfCZq8Elt1ubMCKTp0CLOX7nR8LlrQqVRBc-cQtBE3qXt7Qrg4iQMI33qon8NU3pSjmSrJFPQTn6wkDNovMldkO1SA2eY7fNiLBZztnDZKIqsqeSX5tpo1dCcjkGPnht13F6yubZuPl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15" y="1845973"/>
            <a:ext cx="4326745" cy="435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291387" y="1863496"/>
            <a:ext cx="6489930" cy="4663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Tx/>
              <a:buNone/>
              <a:defRPr sz="150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Tx/>
              <a:buNone/>
              <a:defRPr sz="1501" b="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1946" indent="-234941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•"/>
              <a:defRPr sz="1501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11" indent="-236529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−"/>
              <a:defRPr sz="1501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65" indent="-220655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•"/>
              <a:defRPr sz="1501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688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814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939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063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3200" b="0" dirty="0" smtClean="0"/>
              <a:t>Limited Spatial Access</a:t>
            </a:r>
          </a:p>
          <a:p>
            <a:pPr marL="457200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3200" b="0" dirty="0" smtClean="0"/>
              <a:t>Overlay Potential Fields</a:t>
            </a:r>
          </a:p>
          <a:p>
            <a:pPr marL="919146" lvl="2" indent="-457200">
              <a:lnSpc>
                <a:spcPct val="100000"/>
              </a:lnSpc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3200" dirty="0" smtClean="0"/>
              <a:t>Proximity</a:t>
            </a:r>
          </a:p>
          <a:p>
            <a:pPr marL="919146" lvl="2" indent="-457200">
              <a:lnSpc>
                <a:spcPct val="100000"/>
              </a:lnSpc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3200" b="0" dirty="0" smtClean="0"/>
              <a:t>Information Value</a:t>
            </a:r>
          </a:p>
          <a:p>
            <a:pPr marL="457200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3200" b="0" dirty="0" smtClean="0"/>
              <a:t>Weighted Sum</a:t>
            </a:r>
          </a:p>
          <a:p>
            <a:pPr marL="457200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endParaRPr lang="en-GB" sz="3200" b="0" dirty="0" smtClean="0"/>
          </a:p>
        </p:txBody>
      </p:sp>
    </p:spTree>
    <p:extLst>
      <p:ext uri="{BB962C8B-B14F-4D97-AF65-F5344CB8AC3E}">
        <p14:creationId xmlns:p14="http://schemas.microsoft.com/office/powerpoint/2010/main" val="11354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A0F8F-6212-A84A-8B47-FA74508D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483" y="295597"/>
            <a:ext cx="6591994" cy="457200"/>
          </a:xfrm>
        </p:spPr>
        <p:txBody>
          <a:bodyPr/>
          <a:lstStyle/>
          <a:p>
            <a:r>
              <a:rPr lang="en-US" dirty="0" smtClean="0"/>
              <a:t>Gaussian Regression?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B5D8E-DED0-DF4A-A2A6-D0EE5183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6723" y="7354238"/>
            <a:ext cx="4663440" cy="413808"/>
          </a:xfrm>
        </p:spPr>
        <p:txBody>
          <a:bodyPr/>
          <a:lstStyle/>
          <a:p>
            <a:r>
              <a:rPr lang="en-US" dirty="0"/>
              <a:t>DISTRIBUTION A: Approved for public release, distribution is unlimited.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76245" y="2062706"/>
            <a:ext cx="6489930" cy="4663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Tx/>
              <a:buNone/>
              <a:defRPr sz="150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Tx/>
              <a:buNone/>
              <a:defRPr sz="1501" b="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1946" indent="-234941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•"/>
              <a:defRPr sz="1501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11" indent="-236529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−"/>
              <a:defRPr sz="1501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65" indent="-220655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•"/>
              <a:defRPr sz="1501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688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814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939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063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US" sz="3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Gaussian Regression fits data points and tracks </a:t>
            </a:r>
            <a:r>
              <a:rPr lang="en-US" sz="3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uncertainty</a:t>
            </a:r>
          </a:p>
          <a:p>
            <a:pPr marL="457200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GB" sz="3200" b="0" dirty="0"/>
              <a:t>Performance Metric: MSE between predicted DBH and actual </a:t>
            </a:r>
            <a:r>
              <a:rPr lang="en-GB" sz="3200" b="0" dirty="0" smtClean="0"/>
              <a:t>DBH</a:t>
            </a:r>
            <a:endParaRPr lang="en-GB" sz="3200" b="0" dirty="0"/>
          </a:p>
        </p:txBody>
      </p:sp>
      <p:pic>
        <p:nvPicPr>
          <p:cNvPr id="6" name="Picture 2" descr="https://lh5.googleusercontent.com/-Td_nOqfZyqz97VebxTRrpjRrefJgdosV3QOSLrRsnvYyDADW7fb-ZVXBJySpzv0uCYnhoIFI7poTXv_pCGsuRsEeT0jpodlBA3SgrddLC6Id4FqWCLLEc0qJWlr2H8Pwh2nWxNtXKMLEoLgk2Ig3SqKd_xswb3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443" y="2911067"/>
            <a:ext cx="6267796" cy="41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9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A0F8F-6212-A84A-8B47-FA74508D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674" y="491132"/>
            <a:ext cx="6591994" cy="457200"/>
          </a:xfrm>
        </p:spPr>
        <p:txBody>
          <a:bodyPr/>
          <a:lstStyle/>
          <a:p>
            <a:pPr algn="ctr"/>
            <a:r>
              <a:rPr lang="en-US" dirty="0" smtClean="0"/>
              <a:t>Information Algorithms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B5D8E-DED0-DF4A-A2A6-D0EE5183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6723" y="7354238"/>
            <a:ext cx="4663440" cy="413808"/>
          </a:xfrm>
        </p:spPr>
        <p:txBody>
          <a:bodyPr/>
          <a:lstStyle/>
          <a:p>
            <a:r>
              <a:rPr lang="en-US" dirty="0"/>
              <a:t>DISTRIBUTION A: Approved for public release, distribution is unlimited.</a:t>
            </a:r>
          </a:p>
        </p:txBody>
      </p:sp>
      <p:pic>
        <p:nvPicPr>
          <p:cNvPr id="3074" name="Picture 2" descr="https://lh6.googleusercontent.com/32kwLHMzFb1rUOsp96pmfb5dFQFa8Dcq8SCnhpEUJ6UKBJtZHl8TDVKZwqp9hxdLVL076xu8cNaqbuXSzBgKpizIbcoJCkvYK_uXu2LY3U4MU2sCQtRlMk94izItHvZy0DIzOMKgLIA17fvbsQx0JYx4qhLz8u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26" y="1469000"/>
            <a:ext cx="1939233" cy="550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Xo2FSF9WjXUwSI64HbqrvXJ8QCV0Hwj8m5auQ7GeVC8gQOj9Yy8tZzx26jVzLnaxztv8Gg0V0BH5aiqb7Snkmk2fp96H5Vcw-xWlTfLfk61I_3Lw3b6253yj_6hfwR-HkeXmfVTcD5R_otFEOYqRrEoL3_eNUXK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74" y="1964095"/>
            <a:ext cx="5301155" cy="437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andomiz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211" y="3096337"/>
            <a:ext cx="337185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99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A0F8F-6212-A84A-8B47-FA74508D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674" y="491132"/>
            <a:ext cx="6591994" cy="457200"/>
          </a:xfrm>
        </p:spPr>
        <p:txBody>
          <a:bodyPr/>
          <a:lstStyle/>
          <a:p>
            <a:pPr algn="ctr"/>
            <a:r>
              <a:rPr lang="en-US" dirty="0" smtClean="0"/>
              <a:t>Initial Gaussian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B5D8E-DED0-DF4A-A2A6-D0EE5183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6723" y="7354238"/>
            <a:ext cx="4663440" cy="413808"/>
          </a:xfrm>
        </p:spPr>
        <p:txBody>
          <a:bodyPr/>
          <a:lstStyle/>
          <a:p>
            <a:r>
              <a:rPr lang="en-US" dirty="0"/>
              <a:t>DISTRIBUTION A: Approved for public release, distribution is unlimited.</a:t>
            </a:r>
          </a:p>
        </p:txBody>
      </p:sp>
      <p:pic>
        <p:nvPicPr>
          <p:cNvPr id="4098" name="Picture 2" descr="https://lh4.googleusercontent.com/tnE8UelKJjgOL97MWolmNh5WVFF9lwH8dSTVgWa_8q4AbHDkhUdyaLazw0eYwCLN_UQZwkBNsbU0NhZiv_uF9YjWCJkepenpPvr2g2s-XLmjDTZDWkIoBlng6KEDrxYwkuJuj9Saazh5LjT6jQp0RxPSAl8XNpS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20" y="1548278"/>
            <a:ext cx="6094095" cy="520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8690" y="2031741"/>
            <a:ext cx="6489930" cy="4663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Tx/>
              <a:buNone/>
              <a:defRPr sz="150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Tx/>
              <a:buNone/>
              <a:defRPr sz="1501" b="1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1946" indent="-234941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•"/>
              <a:defRPr sz="1501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11" indent="-236529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−"/>
              <a:defRPr sz="1501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65" indent="-220655" algn="l" defTabSz="1036252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301"/>
              </a:spcAft>
              <a:buFont typeface="Arial" panose="020B0604020202020204" pitchFamily="34" charset="0"/>
              <a:buChar char="•"/>
              <a:defRPr sz="1501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688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814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939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063" indent="-259061" algn="l" defTabSz="1036252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US" sz="3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Low and Constant uncertainty</a:t>
            </a:r>
          </a:p>
          <a:p>
            <a:pPr marL="457200" lvl="1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032691" algn="l"/>
                <a:tab pos="2068981" algn="l"/>
                <a:tab pos="3105270" algn="l"/>
                <a:tab pos="4141560" algn="l"/>
                <a:tab pos="5177849" algn="l"/>
                <a:tab pos="6214139" algn="l"/>
                <a:tab pos="7250428" algn="l"/>
                <a:tab pos="8286718" algn="l"/>
                <a:tab pos="9323007" algn="l"/>
                <a:tab pos="10359297" algn="l"/>
                <a:tab pos="11395586" algn="l"/>
              </a:tabLst>
              <a:defRPr/>
            </a:pPr>
            <a:r>
              <a:rPr lang="en-US" sz="32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No correlation between density and DBH</a:t>
            </a:r>
            <a:endParaRPr lang="en-GB" sz="3200" b="0" dirty="0" smtClean="0"/>
          </a:p>
        </p:txBody>
      </p:sp>
    </p:spTree>
    <p:extLst>
      <p:ext uri="{BB962C8B-B14F-4D97-AF65-F5344CB8AC3E}">
        <p14:creationId xmlns:p14="http://schemas.microsoft.com/office/powerpoint/2010/main" val="328908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A0F8F-6212-A84A-8B47-FA74508D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674" y="491132"/>
            <a:ext cx="6591994" cy="457200"/>
          </a:xfrm>
        </p:spPr>
        <p:txBody>
          <a:bodyPr/>
          <a:lstStyle/>
          <a:p>
            <a:pPr algn="ctr"/>
            <a:r>
              <a:rPr lang="en-US" dirty="0" smtClean="0"/>
              <a:t>Gaussian Tuning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B5D8E-DED0-DF4A-A2A6-D0EE5183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6723" y="7354238"/>
            <a:ext cx="4663440" cy="413808"/>
          </a:xfrm>
        </p:spPr>
        <p:txBody>
          <a:bodyPr/>
          <a:lstStyle/>
          <a:p>
            <a:r>
              <a:rPr lang="en-US" dirty="0"/>
              <a:t>DISTRIBUTION A: Approved for public release, distribution is unlimited.</a:t>
            </a:r>
          </a:p>
        </p:txBody>
      </p:sp>
      <p:pic>
        <p:nvPicPr>
          <p:cNvPr id="5122" name="Picture 2" descr="https://lh3.googleusercontent.com/QaR0RkkcYRCHSQVXkcxcc6CwPZ58z7kWOvRKGtwfRDgVTSSpxMjZljCf4172rJm3uIO7f8aNUqUQlAAcLrjlVgXsyW3-gld4PFSpRgcLwCcd5gU_ILaW-D4fRagGM16PL64JaQUiFTec8SLlWy5zUepBptuywW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89" y="2308541"/>
            <a:ext cx="4912126" cy="32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5.googleusercontent.com/-Td_nOqfZyqz97VebxTRrpjRrefJgdosV3QOSLrRsnvYyDADW7fb-ZVXBJySpzv0uCYnhoIFI7poTXv_pCGsuRsEeT0jpodlBA3SgrddLC6Id4FqWCLLEc0qJWlr2H8Pwh2nWxNtXKMLEoLgk2Ig3SqKd_xswb3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671" y="2056718"/>
            <a:ext cx="5599420" cy="368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5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B365D"/>
      </a:dk2>
      <a:lt2>
        <a:srgbClr val="FABE07"/>
      </a:lt2>
      <a:accent1>
        <a:srgbClr val="1B365D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S NR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L_PPT_WideScreen_M10_052616" id="{DD9E120A-AE45-4FCF-9AB0-14AD7E4D1ED6}" vid="{40B21B15-B66C-42A3-9B9F-85D271FBB4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NRL_PPT_WideScreen_M10_052616</Template>
  <TotalTime>3595</TotalTime>
  <Words>280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Swarm Information Foraging to Develop Forest Inventories</vt:lpstr>
      <vt:lpstr>Problem Description</vt:lpstr>
      <vt:lpstr>Swarm Objective</vt:lpstr>
      <vt:lpstr>Simulation</vt:lpstr>
      <vt:lpstr>UAVS</vt:lpstr>
      <vt:lpstr>Gaussian Regression?</vt:lpstr>
      <vt:lpstr>Information Algorithms</vt:lpstr>
      <vt:lpstr>Initial Gaussian</vt:lpstr>
      <vt:lpstr>Gaussian Tuning</vt:lpstr>
      <vt:lpstr>Gaussian Tuning (Continued)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Real-Time Algorithms for Multiagent Cooperation in Adversarial Environments</dc:title>
  <dc:creator>Microsoft Office User</dc:creator>
  <cp:lastModifiedBy>dhruft</cp:lastModifiedBy>
  <cp:revision>264</cp:revision>
  <cp:lastPrinted>2015-08-19T18:26:03Z</cp:lastPrinted>
  <dcterms:created xsi:type="dcterms:W3CDTF">2016-06-13T21:38:11Z</dcterms:created>
  <dcterms:modified xsi:type="dcterms:W3CDTF">2023-08-18T15:03:08Z</dcterms:modified>
</cp:coreProperties>
</file>