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9D8E9-9753-4DAC-B2DF-5A71FF3DA1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277A60-BE2E-410C-A36C-5B82E15FBC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C031AF-0717-427A-88AB-E9D5576891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EE0FC5-50A9-47EC-B2F9-EBA60DBB49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2B3B4-AFA0-4AEE-8A21-F3CD3B81FC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9E68B-3FEF-453E-8B2F-A84433FEE3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6BAF8-764B-47DA-AB11-F42154C3B3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47144-4DDE-45EB-BCF2-208FDD6EAE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E81DD-0E4E-4FDF-A23F-F513CC9289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BA81B9-82AD-4E38-A204-905022400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3FAB2-E9E1-40AF-B461-01C98D05C9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EDC70C-1053-41DC-BDD2-156B97602D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8126640" y="0"/>
            <a:ext cx="4064400" cy="1256760"/>
          </a:xfrm>
          <a:prstGeom prst="rect">
            <a:avLst/>
          </a:prstGeom>
          <a:solidFill>
            <a:srgbClr val="00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phic 8" descr=""/>
          <p:cNvPicPr/>
          <p:nvPr/>
        </p:nvPicPr>
        <p:blipFill>
          <a:blip r:embed="rId2"/>
          <a:srcRect l="0" t="5" r="0" b="5"/>
          <a:stretch/>
        </p:blipFill>
        <p:spPr>
          <a:xfrm>
            <a:off x="0" y="0"/>
            <a:ext cx="691488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1"/>
          <p:cNvSpPr/>
          <p:nvPr/>
        </p:nvSpPr>
        <p:spPr>
          <a:xfrm>
            <a:off x="360" y="2126880"/>
            <a:ext cx="119880" cy="4740120"/>
          </a:xfrm>
          <a:prstGeom prst="rect">
            <a:avLst/>
          </a:prstGeom>
          <a:solidFill>
            <a:srgbClr val="a26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5" descr=""/>
          <p:cNvPicPr/>
          <p:nvPr/>
        </p:nvPicPr>
        <p:blipFill>
          <a:blip r:embed="rId3"/>
          <a:stretch/>
        </p:blipFill>
        <p:spPr>
          <a:xfrm>
            <a:off x="8413200" y="322920"/>
            <a:ext cx="1339200" cy="601560"/>
          </a:xfrm>
          <a:prstGeom prst="rect">
            <a:avLst/>
          </a:prstGeom>
          <a:ln w="0">
            <a:noFill/>
          </a:ln>
        </p:spPr>
      </p:pic>
      <p:sp>
        <p:nvSpPr>
          <p:cNvPr id="4" name="TextBox 17"/>
          <p:cNvSpPr/>
          <p:nvPr/>
        </p:nvSpPr>
        <p:spPr>
          <a:xfrm>
            <a:off x="9311400" y="-74880"/>
            <a:ext cx="3536280" cy="16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4" strike="noStrike">
                <a:solidFill>
                  <a:srgbClr val="bfbfbf">
                    <a:alpha val="36000"/>
                  </a:srgbClr>
                </a:solidFill>
                <a:latin typeface="Century Gothic"/>
                <a:ea typeface="DejaVu Sans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" name="TextBox 10"/>
          <p:cNvSpPr/>
          <p:nvPr/>
        </p:nvSpPr>
        <p:spPr>
          <a:xfrm>
            <a:off x="9978840" y="212760"/>
            <a:ext cx="210564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SEAP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SCIENCE AND ENGINEERING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  <a:ea typeface="DejaVu Sans"/>
              </a:rPr>
              <a:t>APPRENTICE PROGRAM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62895E1A-A6E6-4D56-A7A3-065AD2B19025}" type="slidenum"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15840" y="1248120"/>
            <a:ext cx="4127760" cy="5609520"/>
          </a:xfrm>
          <a:prstGeom prst="rect">
            <a:avLst/>
          </a:prstGeom>
          <a:solidFill>
            <a:srgbClr val="00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33"/>
          <p:cNvSpPr/>
          <p:nvPr/>
        </p:nvSpPr>
        <p:spPr>
          <a:xfrm>
            <a:off x="1008000" y="408960"/>
            <a:ext cx="7054920" cy="455400"/>
          </a:xfrm>
          <a:prstGeom prst="rect">
            <a:avLst/>
          </a:prstGeom>
          <a:noFill/>
          <a:ln w="0">
            <a:noFill/>
          </a:ln>
          <a:effectLst>
            <a:glow rad="851040">
              <a:srgbClr val="4472c4">
                <a:alpha val="3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3b4f"/>
                </a:solidFill>
                <a:latin typeface="Century Gothic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TextBox 13"/>
          <p:cNvSpPr/>
          <p:nvPr/>
        </p:nvSpPr>
        <p:spPr>
          <a:xfrm>
            <a:off x="62280" y="1517040"/>
            <a:ext cx="4016160" cy="54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Problem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: Wildfires are fast, destructive, and erratic, rendering them a threat to both civilians and infrastructure. The trajectory of a wildfire depends on several factors, including tree species, tree heights, and tree trunk diameters. Accurately predicting wildfires requires a database of all of these tree attributes for forests across the globe. Many organizations are working towards developing such an inventory with various strategies and resources.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  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After interviewing several experts in the field, I learned that the hardest tree information to gather is tree diameter values. However, collecting tree diameter values of a a number of trees across the varying tree heights and densities allows for the rest of the tree diameter values to be predicted due to a linear relation between tree height and diameter.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Goal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: Develop a distributed UAV swarming algorithm to collect a number of diameter values of trees with various densities and heights.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Solution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: The information value of a given tree is evaluated based on the density and heights of trees that have already been collected using a 2D array threshold data structure. Each UAV will make decisions by overlaying a proximity and information value potential field as well as local communication between UAVS.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My Role: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Researching of wildfire applications and swarming algorithm and simulation development.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8" name="Oval 2"/>
          <p:cNvSpPr/>
          <p:nvPr/>
        </p:nvSpPr>
        <p:spPr>
          <a:xfrm>
            <a:off x="121680" y="228600"/>
            <a:ext cx="792360" cy="792360"/>
          </a:xfrm>
          <a:prstGeom prst="ellipse">
            <a:avLst/>
          </a:prstGeom>
          <a:solidFill>
            <a:srgbClr val="a26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Lab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Logo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TextBox 12"/>
          <p:cNvSpPr/>
          <p:nvPr/>
        </p:nvSpPr>
        <p:spPr>
          <a:xfrm>
            <a:off x="4276440" y="4228920"/>
            <a:ext cx="3786480" cy="26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3b4f"/>
                </a:solidFill>
                <a:latin typeface="Century Gothic"/>
                <a:ea typeface="DejaVu Sans"/>
              </a:rPr>
              <a:t>1. I was most proud of being able to make meaningful contributions to a real-world problem. In the past, I often struggled with finding ways to help the research community that have not already been thoroughly reviewed.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3b4f"/>
                </a:solidFill>
                <a:latin typeface="Century Gothic"/>
                <a:ea typeface="DejaVu Sans"/>
              </a:rPr>
              <a:t>2. I developed valuable research skills throughout this internship that will help me throughout my career. I learned how, starting from scratch, to identify a problem and build an effective solution.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3b4f"/>
                </a:solidFill>
                <a:latin typeface="Century Gothic"/>
                <a:ea typeface="DejaVu Sans"/>
              </a:rPr>
              <a:t>3. Advice for future cohorts: Never give up on your research. There will be numerous roadblocks and seemingly unsolvable problems, so just move on and iterate to a better solution, even if it requires redoing a lot of work.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0" name="TextBox 26"/>
          <p:cNvSpPr/>
          <p:nvPr/>
        </p:nvSpPr>
        <p:spPr>
          <a:xfrm>
            <a:off x="8256240" y="1488240"/>
            <a:ext cx="3786480" cy="24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Results / Accomplishments / Next Steps: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We demonstrated that UAV swarms can be applied to forest inventorying to significantly increase performance. We also demonstrated the effectiveness of potential field based information foraging.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The Navy can use this software for any type of goal-based information foraging.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In the future this work will develop into a real-world project and the deployment of UAVs throughout forests across the globe.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  <a:ea typeface="DejaVu Sans"/>
              </a:rPr>
              <a:t>In the future, we will develop a complete inventory of all forests in the world and be able to predict and mitigate wildfires to save lives.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4143960" y="1257480"/>
            <a:ext cx="4003560" cy="279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" descr=""/>
          <p:cNvPicPr/>
          <p:nvPr/>
        </p:nvPicPr>
        <p:blipFill>
          <a:blip r:embed="rId1"/>
          <a:srcRect l="0" t="0" r="24690" b="0"/>
          <a:stretch/>
        </p:blipFill>
        <p:spPr>
          <a:xfrm rot="16212000">
            <a:off x="8932680" y="3589920"/>
            <a:ext cx="2499120" cy="400896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27"/>
          <p:cNvSpPr/>
          <p:nvPr/>
        </p:nvSpPr>
        <p:spPr>
          <a:xfrm>
            <a:off x="8147880" y="4055040"/>
            <a:ext cx="4043160" cy="279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5"/>
          <p:cNvSpPr/>
          <p:nvPr/>
        </p:nvSpPr>
        <p:spPr>
          <a:xfrm>
            <a:off x="5171760" y="2323080"/>
            <a:ext cx="18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Image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14"/>
          <p:cNvSpPr/>
          <p:nvPr/>
        </p:nvSpPr>
        <p:spPr>
          <a:xfrm>
            <a:off x="1008000" y="900360"/>
            <a:ext cx="3479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3b4f"/>
                </a:solidFill>
                <a:latin typeface="Century Gothic"/>
                <a:ea typeface="DejaVu Sans"/>
              </a:rPr>
              <a:t>Dhruva Arun </a:t>
            </a:r>
            <a:r>
              <a:rPr b="1" lang="en-US" sz="1000" spc="-1" strike="noStrike">
                <a:solidFill>
                  <a:srgbClr val="a26a02"/>
                </a:solidFill>
                <a:latin typeface="Century Gothic"/>
                <a:ea typeface="DejaVu Sans"/>
              </a:rPr>
              <a:t>|</a:t>
            </a:r>
            <a:r>
              <a:rPr b="1" lang="en-US" sz="1000" spc="-1" strike="noStrike">
                <a:solidFill>
                  <a:srgbClr val="003b4f"/>
                </a:solidFill>
                <a:latin typeface="Century Gothic"/>
                <a:ea typeface="DejaVu Sans"/>
              </a:rPr>
              <a:t>  Loy McGuire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4275360" y="1309680"/>
            <a:ext cx="2695680" cy="27061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7080480" y="1371600"/>
            <a:ext cx="920160" cy="260928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4800600" y="91440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Simulation and Threshold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686800" y="399132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Overlaid Potential Fields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0" y="1248120"/>
            <a:ext cx="3557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ffffff"/>
                </a:solidFill>
                <a:latin typeface="Century Gothic"/>
              </a:rPr>
              <a:t>Project Objective and Intern Contribution: 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8686800" y="4332240"/>
            <a:ext cx="279036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Application>LibreOffice/7.3.7.2$Linux_X86_64 LibreOffice_project/30$Build-2</Application>
  <AppVersion>15.0000</AppVersion>
  <Words>111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2021-03-30T18:40:37Z</dcterms:created>
  <dc:creator>Robin Ferris</dc:creator>
  <dc:description/>
  <dc:language>en-US</dc:language>
  <cp:lastModifiedBy/>
  <dcterms:modified xsi:type="dcterms:W3CDTF">2023-08-10T16:54:21Z</dcterms:modified>
  <cp:revision>145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