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36417-0E9E-4B16-B64A-356455A737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587A4-E347-4A81-9252-3DFD163B28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3A5DF-9F38-4A89-ADB6-3D78564787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9A4ABC-754D-4B29-9696-03A6F81BC8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C8A2A-6643-46C3-AC30-2CD947C7A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03354-B30A-4F74-AB23-5A7ACB79D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D37A52-3B0C-4803-B00A-7BDD9128BB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0E8AFB-88C4-4A84-B31D-6E8E648345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41A817-D68C-417D-A702-8806B2FF0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D4F61D-2D76-46BE-A5EF-5B8B5477DD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C262C0-AE7D-492B-84CF-213DAC816E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3EF78F-DEFA-4A80-AD31-19875AC1C3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/>
          <p:cNvSpPr/>
          <p:nvPr/>
        </p:nvSpPr>
        <p:spPr>
          <a:xfrm>
            <a:off x="8126640" y="0"/>
            <a:ext cx="4064760" cy="1257120"/>
          </a:xfrm>
          <a:prstGeom prst="rect">
            <a:avLst/>
          </a:prstGeom>
          <a:solidFill>
            <a:srgbClr val="00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Graphic 8" descr=""/>
          <p:cNvPicPr/>
          <p:nvPr/>
        </p:nvPicPr>
        <p:blipFill>
          <a:blip r:embed="rId2"/>
          <a:srcRect l="0" t="5" r="0" b="5"/>
          <a:stretch/>
        </p:blipFill>
        <p:spPr>
          <a:xfrm>
            <a:off x="0" y="0"/>
            <a:ext cx="691524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1"/>
          <p:cNvSpPr/>
          <p:nvPr/>
        </p:nvSpPr>
        <p:spPr>
          <a:xfrm>
            <a:off x="360" y="2126880"/>
            <a:ext cx="120240" cy="4740480"/>
          </a:xfrm>
          <a:prstGeom prst="rect">
            <a:avLst/>
          </a:prstGeom>
          <a:solidFill>
            <a:srgbClr val="a26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5" descr=""/>
          <p:cNvPicPr/>
          <p:nvPr/>
        </p:nvPicPr>
        <p:blipFill>
          <a:blip r:embed="rId3"/>
          <a:stretch/>
        </p:blipFill>
        <p:spPr>
          <a:xfrm>
            <a:off x="8413200" y="322920"/>
            <a:ext cx="1339560" cy="601920"/>
          </a:xfrm>
          <a:prstGeom prst="rect">
            <a:avLst/>
          </a:prstGeom>
          <a:ln w="0">
            <a:noFill/>
          </a:ln>
        </p:spPr>
      </p:pic>
      <p:sp>
        <p:nvSpPr>
          <p:cNvPr id="4" name="TextBox 17"/>
          <p:cNvSpPr/>
          <p:nvPr/>
        </p:nvSpPr>
        <p:spPr>
          <a:xfrm>
            <a:off x="9311400" y="-74880"/>
            <a:ext cx="3536640" cy="16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r>
              <a:rPr b="0" lang="en-US" sz="1600" spc="1197" strike="noStrike">
                <a:solidFill>
                  <a:srgbClr val="bfbfbf">
                    <a:alpha val="36000"/>
                  </a:srgbClr>
                </a:solidFill>
                <a:latin typeface="Century Gothic"/>
              </a:rPr>
              <a:t>................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4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" name="TextBox 10"/>
          <p:cNvSpPr/>
          <p:nvPr/>
        </p:nvSpPr>
        <p:spPr>
          <a:xfrm>
            <a:off x="9978840" y="212760"/>
            <a:ext cx="21060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SEAP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SCIENCE AND ENGINEERING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APPRENTICE PROGRAM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fld id="{E9CABBEB-4F4F-425D-ACEA-2688F783B969}" type="slidenum"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Click to edit the outline text format</a:t>
            </a: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Second Outline Level</a:t>
            </a: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Third Outline Level</a:t>
            </a: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Fourth Outline Level</a:t>
            </a:r>
            <a:endParaRPr b="0" lang="en-US" sz="1100" spc="-1" strike="noStrike">
              <a:solidFill>
                <a:srgbClr val="003b4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b4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3b4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b4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3b4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b4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3b4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15840" y="1248120"/>
            <a:ext cx="4128120" cy="5609880"/>
          </a:xfrm>
          <a:prstGeom prst="rect">
            <a:avLst/>
          </a:prstGeom>
          <a:solidFill>
            <a:srgbClr val="00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33"/>
          <p:cNvSpPr/>
          <p:nvPr/>
        </p:nvSpPr>
        <p:spPr>
          <a:xfrm>
            <a:off x="1008000" y="408960"/>
            <a:ext cx="7055280" cy="455400"/>
          </a:xfrm>
          <a:prstGeom prst="rect">
            <a:avLst/>
          </a:prstGeom>
          <a:noFill/>
          <a:ln w="0">
            <a:noFill/>
          </a:ln>
          <a:effectLst>
            <a:glow rad="851040">
              <a:srgbClr val="4472c4">
                <a:alpha val="3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3b4f"/>
                </a:solidFill>
                <a:latin typeface="Century Gothic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" name="TextBox 13"/>
          <p:cNvSpPr/>
          <p:nvPr/>
        </p:nvSpPr>
        <p:spPr>
          <a:xfrm>
            <a:off x="62280" y="1517040"/>
            <a:ext cx="4016520" cy="54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</a:rPr>
              <a:t>Problem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: Wildfires are fast, destructive, and erratic, rendering them a threat to both civilians and infrastructure. The trajectory of a wildfire depends on several factors, including tree species, tree heights, and tree trunk diameters. Accurately predicting wildfires requires a database of all of these tree attributes for forests across the globe. Many organizations are working towards developing such an inventory with various strategies and resources.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   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After interviewing several experts in the field, I learned that the hardest tree information to gather is tree diameter values. However, collecting tree diameter values of a a number of trees across the varying tree heights and densities allows for the rest of the tree diameter values to be predicted due to a linear relation between tree height and diameter.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</a:rPr>
              <a:t>Goal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: Develop a distributed UAV swarming algorithm to collect a number of diameter values of trees with various densities and heights.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</a:rPr>
              <a:t>Solution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: The information value of a given tree is evaluated based on the density and heights of trees that have already been collected using a 2D array threshold data structure. Each UAV will make decisions by overlaying a proximity and information value potential field as well as local communication between UAVS.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 u="sng">
                <a:solidFill>
                  <a:srgbClr val="ffffff"/>
                </a:solidFill>
                <a:uFillTx/>
                <a:latin typeface="Century Gothic"/>
              </a:rPr>
              <a:t>My Role: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 Researching of wildfire applications and swarming algorithm and simulation development.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0" name="Oval 2"/>
          <p:cNvSpPr/>
          <p:nvPr/>
        </p:nvSpPr>
        <p:spPr>
          <a:xfrm>
            <a:off x="121680" y="228600"/>
            <a:ext cx="792720" cy="792720"/>
          </a:xfrm>
          <a:prstGeom prst="ellipse">
            <a:avLst/>
          </a:prstGeom>
          <a:solidFill>
            <a:srgbClr val="a26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b</a:t>
            </a:r>
            <a:endParaRPr b="0" lang="en-US" sz="1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US" sz="1100" spc="-1" strike="noStrike">
                <a:solidFill>
                  <a:srgbClr val="ffffff"/>
                </a:solidFill>
                <a:latin typeface="Century Gothic"/>
              </a:rPr>
              <a:t>o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4276440" y="4228920"/>
            <a:ext cx="37868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3b4f"/>
                </a:solidFill>
                <a:latin typeface="Century Gothic"/>
              </a:rPr>
              <a:t>1. Answer: What are you most proud of this summer [with respect to your experience/project]?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3b4f"/>
                </a:solidFill>
                <a:latin typeface="Century Gothic"/>
              </a:rPr>
              <a:t>2. Answer: Why was the internship valuable?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3b4f"/>
                </a:solidFill>
                <a:latin typeface="Century Gothic"/>
              </a:rPr>
              <a:t>3. Answer: Advice for future cohorts?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2" name="TextBox 26"/>
          <p:cNvSpPr/>
          <p:nvPr/>
        </p:nvSpPr>
        <p:spPr>
          <a:xfrm>
            <a:off x="8256240" y="1488240"/>
            <a:ext cx="3786840" cy="24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100" spc="-1" strike="noStrike">
                <a:solidFill>
                  <a:srgbClr val="003b4f"/>
                </a:solidFill>
                <a:latin typeface="Century Gothic"/>
              </a:rPr>
              <a:t>Results / Accomplishments / Next Steps: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We demonstrated that UAV swarms can be applied to forest inventorying to significantly increase performance. We also demonstrated the effectiveness of potential field based information foraging.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The Navy can use this software for any type of goal-based information foraging.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In the future this work will develop into a real-world project and the deployment of UAVs throughout forests across the globe.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  </a:t>
            </a:r>
            <a:r>
              <a:rPr b="0" lang="en-US" sz="1100" spc="-1" strike="noStrike">
                <a:solidFill>
                  <a:srgbClr val="003b4f"/>
                </a:solidFill>
                <a:latin typeface="Century Gothic"/>
              </a:rPr>
              <a:t>In the future, we will develop a complete inventory of all forests in the world and be able to predict and mitigate wildfires to save lives.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4143960" y="1257480"/>
            <a:ext cx="4003920" cy="2797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rcRect l="0" t="0" r="24696" b="0"/>
          <a:stretch/>
        </p:blipFill>
        <p:spPr>
          <a:xfrm rot="16212000">
            <a:off x="8932680" y="3589560"/>
            <a:ext cx="2499480" cy="400932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27"/>
          <p:cNvSpPr/>
          <p:nvPr/>
        </p:nvSpPr>
        <p:spPr>
          <a:xfrm>
            <a:off x="8147880" y="4055040"/>
            <a:ext cx="4043520" cy="2797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"/>
          <p:cNvSpPr/>
          <p:nvPr/>
        </p:nvSpPr>
        <p:spPr>
          <a:xfrm>
            <a:off x="5171760" y="2323080"/>
            <a:ext cx="184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Image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14"/>
          <p:cNvSpPr/>
          <p:nvPr/>
        </p:nvSpPr>
        <p:spPr>
          <a:xfrm>
            <a:off x="1008000" y="900360"/>
            <a:ext cx="3479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3b4f"/>
                </a:solidFill>
                <a:latin typeface="Century Gothic"/>
              </a:rPr>
              <a:t>Dhruva Arun </a:t>
            </a:r>
            <a:r>
              <a:rPr b="1" lang="en-US" sz="1000" spc="-1" strike="noStrike">
                <a:solidFill>
                  <a:srgbClr val="a26a02"/>
                </a:solidFill>
                <a:latin typeface="Century Gothic"/>
              </a:rPr>
              <a:t>|</a:t>
            </a:r>
            <a:r>
              <a:rPr b="1" lang="en-US" sz="1000" spc="-1" strike="noStrike">
                <a:solidFill>
                  <a:srgbClr val="003b4f"/>
                </a:solidFill>
                <a:latin typeface="Century Gothic"/>
              </a:rPr>
              <a:t>  Loy McGuire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275360" y="1309680"/>
            <a:ext cx="2696040" cy="27064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7080480" y="1371600"/>
            <a:ext cx="920520" cy="260964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4800600" y="9144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686800" y="399132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Overlaid Potential Fields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0" y="1248120"/>
            <a:ext cx="3557880" cy="2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ffffff"/>
                </a:solidFill>
                <a:latin typeface="Century Gothic"/>
              </a:rPr>
              <a:t>Project Objective and Intern Contribution: 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8686800" y="4332240"/>
            <a:ext cx="2790720" cy="25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</TotalTime>
  <Application>LibreOffice/7.3.7.2$Linux_X86_64 LibreOffice_project/30$Build-2</Application>
  <AppVersion>15.0000</AppVersion>
  <Words>111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2021-03-30T18:40:37Z</dcterms:created>
  <dc:creator>Robin Ferris</dc:creator>
  <dc:description/>
  <dc:language>en-US</dc:language>
  <cp:lastModifiedBy/>
  <dcterms:modified xsi:type="dcterms:W3CDTF">2023-08-10T16:36:56Z</dcterms:modified>
  <cp:revision>144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