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466" r:id="rId2"/>
    <p:sldId id="4475" r:id="rId3"/>
    <p:sldId id="4479" r:id="rId4"/>
    <p:sldId id="4495" r:id="rId5"/>
    <p:sldId id="4496" r:id="rId6"/>
    <p:sldId id="4491" r:id="rId7"/>
    <p:sldId id="4492" r:id="rId8"/>
    <p:sldId id="449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B40"/>
    <a:srgbClr val="F0C89C"/>
    <a:srgbClr val="FFD6A5"/>
    <a:srgbClr val="FFD579"/>
    <a:srgbClr val="F0E73F"/>
    <a:srgbClr val="F2F2F2"/>
    <a:srgbClr val="373737"/>
    <a:srgbClr val="445469"/>
    <a:srgbClr val="000000"/>
    <a:srgbClr val="5A5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5179" autoAdjust="0"/>
  </p:normalViewPr>
  <p:slideViewPr>
    <p:cSldViewPr snapToGrid="0" snapToObjects="1">
      <p:cViewPr varScale="1">
        <p:scale>
          <a:sx n="47" d="100"/>
          <a:sy n="47" d="100"/>
        </p:scale>
        <p:origin x="264" y="53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91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75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E1F68-B836-5259-3250-952D8017A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990B10-C29D-0529-046B-9FA6E3C689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4A3015-4286-5725-7670-268DA4E750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7E381-59B6-1C78-7779-5FEF4A7796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56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61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04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11148" y="-304800"/>
            <a:ext cx="24999948" cy="14325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20990" y="4466364"/>
            <a:ext cx="12666139" cy="78433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0D57AB71-5D90-5646-B85A-F66A137E163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86401" y="4237765"/>
            <a:ext cx="6804842" cy="78433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DCFA95C-F972-9949-994D-9F306673B4D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90512" y="4237764"/>
            <a:ext cx="6804842" cy="78433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782287" y="4237766"/>
            <a:ext cx="6804842" cy="78433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7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76F4D93-B7CF-2149-A249-1AB993CD7B5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355283" y="4600873"/>
            <a:ext cx="4073831" cy="4073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41BFB102-D6E4-6341-964A-2EE53893131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948529" y="4600873"/>
            <a:ext cx="4073831" cy="4073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26FFB8B0-F0C6-5B41-88CE-6D680AA289B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8541773" y="4600873"/>
            <a:ext cx="4073831" cy="4073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DCFA95C-F972-9949-994D-9F306673B4D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62028" y="4600873"/>
            <a:ext cx="4073831" cy="4073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7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57F670-D61B-5B4D-AA48-FB13ECBD6B89}"/>
              </a:ext>
            </a:extLst>
          </p:cNvPr>
          <p:cNvSpPr txBox="1"/>
          <p:nvPr userDrawn="1"/>
        </p:nvSpPr>
        <p:spPr>
          <a:xfrm>
            <a:off x="23533469" y="142879"/>
            <a:ext cx="944736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0" i="0" smtClean="0">
                <a:solidFill>
                  <a:schemeClr val="tx2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pPr algn="ctr"/>
              <a:t>‹#›</a:t>
            </a:fld>
            <a:r>
              <a:rPr lang="id-ID" sz="2400" b="0" i="0" dirty="0">
                <a:solidFill>
                  <a:schemeClr val="tx2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3" r:id="rId2"/>
    <p:sldLayoutId id="2147483984" r:id="rId3"/>
    <p:sldLayoutId id="2147483985" r:id="rId4"/>
    <p:sldLayoutId id="2147483986" r:id="rId5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FontTx/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Tx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D5417B-5649-AA4B-BF84-3BD3067849C2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BDB49A-7213-6A41-9A24-A122249F2E0A}"/>
              </a:ext>
            </a:extLst>
          </p:cNvPr>
          <p:cNvGrpSpPr/>
          <p:nvPr/>
        </p:nvGrpSpPr>
        <p:grpSpPr>
          <a:xfrm>
            <a:off x="10520992" y="0"/>
            <a:ext cx="12203214" cy="12825139"/>
            <a:chOff x="10520992" y="822072"/>
            <a:chExt cx="12203214" cy="12825139"/>
          </a:xfrm>
        </p:grpSpPr>
        <p:sp>
          <p:nvSpPr>
            <p:cNvPr id="22" name="Freeform 813">
              <a:extLst>
                <a:ext uri="{FF2B5EF4-FFF2-40B4-BE49-F238E27FC236}">
                  <a16:creationId xmlns:a16="http://schemas.microsoft.com/office/drawing/2014/main" id="{5EFF4B82-B5FE-1E41-BC13-41800CE0F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9895" y="822072"/>
              <a:ext cx="2882434" cy="8717945"/>
            </a:xfrm>
            <a:custGeom>
              <a:avLst/>
              <a:gdLst>
                <a:gd name="T0" fmla="*/ 1008 w 1009"/>
                <a:gd name="T1" fmla="*/ 1972 h 1973"/>
                <a:gd name="T2" fmla="*/ 0 w 1009"/>
                <a:gd name="T3" fmla="*/ 1972 h 1973"/>
                <a:gd name="T4" fmla="*/ 0 w 1009"/>
                <a:gd name="T5" fmla="*/ 0 h 1973"/>
                <a:gd name="T6" fmla="*/ 1008 w 1009"/>
                <a:gd name="T7" fmla="*/ 0 h 1973"/>
                <a:gd name="T8" fmla="*/ 1008 w 1009"/>
                <a:gd name="T9" fmla="*/ 1972 h 1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9" h="1973">
                  <a:moveTo>
                    <a:pt x="1008" y="1972"/>
                  </a:moveTo>
                  <a:lnTo>
                    <a:pt x="0" y="1972"/>
                  </a:lnTo>
                  <a:lnTo>
                    <a:pt x="0" y="0"/>
                  </a:lnTo>
                  <a:lnTo>
                    <a:pt x="1008" y="0"/>
                  </a:lnTo>
                  <a:lnTo>
                    <a:pt x="1008" y="197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Rectángulo 4">
              <a:extLst>
                <a:ext uri="{FF2B5EF4-FFF2-40B4-BE49-F238E27FC236}">
                  <a16:creationId xmlns:a16="http://schemas.microsoft.com/office/drawing/2014/main" id="{9A0A62E2-F3DA-6044-8EA0-606ED22B10E3}"/>
                </a:ext>
              </a:extLst>
            </p:cNvPr>
            <p:cNvSpPr/>
            <p:nvPr/>
          </p:nvSpPr>
          <p:spPr>
            <a:xfrm>
              <a:off x="19959133" y="5878822"/>
              <a:ext cx="184731" cy="26468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s-MX" sz="166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endParaRPr>
            </a:p>
          </p:txBody>
        </p:sp>
        <p:sp>
          <p:nvSpPr>
            <p:cNvPr id="24" name="Rectángulo 5">
              <a:extLst>
                <a:ext uri="{FF2B5EF4-FFF2-40B4-BE49-F238E27FC236}">
                  <a16:creationId xmlns:a16="http://schemas.microsoft.com/office/drawing/2014/main" id="{F48962A7-303D-924B-86AB-46506A96730F}"/>
                </a:ext>
              </a:extLst>
            </p:cNvPr>
            <p:cNvSpPr/>
            <p:nvPr/>
          </p:nvSpPr>
          <p:spPr>
            <a:xfrm>
              <a:off x="10520992" y="7946570"/>
              <a:ext cx="7018268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2000" dirty="0">
                  <a:solidFill>
                    <a:schemeClr val="tx1">
                      <a:lumMod val="50000"/>
                    </a:schemeClr>
                  </a:solidFill>
                  <a:latin typeface="Poppins" pitchFamily="2" charset="77"/>
                  <a:cs typeface="Poppins" pitchFamily="2" charset="77"/>
                </a:rPr>
                <a:t>overview</a:t>
              </a:r>
            </a:p>
          </p:txBody>
        </p:sp>
        <p:sp>
          <p:nvSpPr>
            <p:cNvPr id="25" name="Rectángulo 6">
              <a:extLst>
                <a:ext uri="{FF2B5EF4-FFF2-40B4-BE49-F238E27FC236}">
                  <a16:creationId xmlns:a16="http://schemas.microsoft.com/office/drawing/2014/main" id="{DF7E50C7-795B-9D49-A87F-3007D086DD42}"/>
                </a:ext>
              </a:extLst>
            </p:cNvPr>
            <p:cNvSpPr/>
            <p:nvPr/>
          </p:nvSpPr>
          <p:spPr>
            <a:xfrm>
              <a:off x="10612432" y="9818086"/>
              <a:ext cx="12111774" cy="38291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300" b="0" i="0" dirty="0"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Diascan is a web application that analyzes medical information to detect diabetes. Users can input data manually or upload a PDF. Based on the input, the app classifies the user as Healthy, Mildly Diabetic, or Severely Diabetic.</a:t>
              </a:r>
              <a:endParaRPr lang="es-MX" sz="33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15800C-E458-A541-BE97-4E9B36DB6784}"/>
                </a:ext>
              </a:extLst>
            </p:cNvPr>
            <p:cNvSpPr/>
            <p:nvPr/>
          </p:nvSpPr>
          <p:spPr>
            <a:xfrm>
              <a:off x="10520992" y="5877150"/>
              <a:ext cx="9613529" cy="26468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6600" b="1" dirty="0">
                  <a:solidFill>
                    <a:schemeClr val="accent2"/>
                  </a:solidFill>
                  <a:latin typeface="Poppins" pitchFamily="2" charset="77"/>
                  <a:cs typeface="Poppins" pitchFamily="2" charset="77"/>
                </a:rPr>
                <a:t>Diascan </a:t>
              </a:r>
              <a:endParaRPr lang="en-US" sz="166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8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B799969-BAA9-F647-9BBE-2585B498F7C6}"/>
              </a:ext>
            </a:extLst>
          </p:cNvPr>
          <p:cNvGrpSpPr/>
          <p:nvPr/>
        </p:nvGrpSpPr>
        <p:grpSpPr>
          <a:xfrm>
            <a:off x="0" y="1145140"/>
            <a:ext cx="24377650" cy="1888060"/>
            <a:chOff x="0" y="9540994"/>
            <a:chExt cx="24377650" cy="1888060"/>
          </a:xfrm>
        </p:grpSpPr>
        <p:sp>
          <p:nvSpPr>
            <p:cNvPr id="58" name="Freeform 796">
              <a:extLst>
                <a:ext uri="{FF2B5EF4-FFF2-40B4-BE49-F238E27FC236}">
                  <a16:creationId xmlns:a16="http://schemas.microsoft.com/office/drawing/2014/main" id="{9CE55DF8-20EF-AE45-820B-0A4C283C8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540994"/>
              <a:ext cx="24377650" cy="1711841"/>
            </a:xfrm>
            <a:custGeom>
              <a:avLst/>
              <a:gdLst>
                <a:gd name="T0" fmla="*/ 5514 w 5515"/>
                <a:gd name="T1" fmla="*/ 597 h 598"/>
                <a:gd name="T2" fmla="*/ 0 w 5515"/>
                <a:gd name="T3" fmla="*/ 597 h 598"/>
                <a:gd name="T4" fmla="*/ 0 w 5515"/>
                <a:gd name="T5" fmla="*/ 0 h 598"/>
                <a:gd name="T6" fmla="*/ 5514 w 5515"/>
                <a:gd name="T7" fmla="*/ 0 h 598"/>
                <a:gd name="T8" fmla="*/ 5514 w 5515"/>
                <a:gd name="T9" fmla="*/ 597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5" h="598">
                  <a:moveTo>
                    <a:pt x="5514" y="597"/>
                  </a:moveTo>
                  <a:lnTo>
                    <a:pt x="0" y="597"/>
                  </a:lnTo>
                  <a:lnTo>
                    <a:pt x="0" y="0"/>
                  </a:lnTo>
                  <a:lnTo>
                    <a:pt x="5514" y="0"/>
                  </a:lnTo>
                  <a:lnTo>
                    <a:pt x="5514" y="59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1280">
              <a:extLst>
                <a:ext uri="{FF2B5EF4-FFF2-40B4-BE49-F238E27FC236}">
                  <a16:creationId xmlns:a16="http://schemas.microsoft.com/office/drawing/2014/main" id="{E7218EE2-0F94-104B-9048-F234911A1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98" y="11064033"/>
              <a:ext cx="3236059" cy="365021"/>
            </a:xfrm>
            <a:custGeom>
              <a:avLst/>
              <a:gdLst>
                <a:gd name="T0" fmla="*/ 2118 w 2119"/>
                <a:gd name="T1" fmla="*/ 127 h 128"/>
                <a:gd name="T2" fmla="*/ 0 w 2119"/>
                <a:gd name="T3" fmla="*/ 127 h 128"/>
                <a:gd name="T4" fmla="*/ 0 w 2119"/>
                <a:gd name="T5" fmla="*/ 0 h 128"/>
                <a:gd name="T6" fmla="*/ 2118 w 2119"/>
                <a:gd name="T7" fmla="*/ 0 h 128"/>
                <a:gd name="T8" fmla="*/ 2118 w 2119"/>
                <a:gd name="T9" fmla="*/ 12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9" h="128">
                  <a:moveTo>
                    <a:pt x="211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2118" y="0"/>
                  </a:lnTo>
                  <a:lnTo>
                    <a:pt x="2118" y="12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Rectángulo 7">
              <a:extLst>
                <a:ext uri="{FF2B5EF4-FFF2-40B4-BE49-F238E27FC236}">
                  <a16:creationId xmlns:a16="http://schemas.microsoft.com/office/drawing/2014/main" id="{C9AB77FF-A45F-C449-BC57-0D3B9CEDAAB6}"/>
                </a:ext>
              </a:extLst>
            </p:cNvPr>
            <p:cNvSpPr/>
            <p:nvPr/>
          </p:nvSpPr>
          <p:spPr>
            <a:xfrm>
              <a:off x="1639760" y="9813177"/>
              <a:ext cx="10844635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8000" dirty="0">
                  <a:solidFill>
                    <a:schemeClr val="bg1"/>
                  </a:solidFill>
                  <a:latin typeface="Poppins Medium" pitchFamily="2" charset="77"/>
                  <a:ea typeface="Lato Heavy" panose="020F0502020204030203" pitchFamily="34" charset="0"/>
                  <a:cs typeface="Poppins Medium" pitchFamily="2" charset="77"/>
                </a:rPr>
                <a:t>PROBLEM STATEMENT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16FD6F9-5928-A442-9ADD-08F8316C4FD4}"/>
              </a:ext>
            </a:extLst>
          </p:cNvPr>
          <p:cNvGrpSpPr/>
          <p:nvPr/>
        </p:nvGrpSpPr>
        <p:grpSpPr>
          <a:xfrm>
            <a:off x="13274250" y="3986237"/>
            <a:ext cx="9258364" cy="8403745"/>
            <a:chOff x="1678385" y="4167115"/>
            <a:chExt cx="9258364" cy="8403745"/>
          </a:xfrm>
        </p:grpSpPr>
        <p:sp>
          <p:nvSpPr>
            <p:cNvPr id="6" name="Freeform 962">
              <a:extLst>
                <a:ext uri="{FF2B5EF4-FFF2-40B4-BE49-F238E27FC236}">
                  <a16:creationId xmlns:a16="http://schemas.microsoft.com/office/drawing/2014/main" id="{8315CC71-EC3E-D54D-9DAB-D698B446C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385" y="4167115"/>
              <a:ext cx="9258364" cy="8403745"/>
            </a:xfrm>
            <a:custGeom>
              <a:avLst/>
              <a:gdLst>
                <a:gd name="T0" fmla="*/ 1718 w 2006"/>
                <a:gd name="T1" fmla="*/ 1819 h 1820"/>
                <a:gd name="T2" fmla="*/ 1718 w 2006"/>
                <a:gd name="T3" fmla="*/ 1819 h 1820"/>
                <a:gd name="T4" fmla="*/ 257 w 2006"/>
                <a:gd name="T5" fmla="*/ 1819 h 1820"/>
                <a:gd name="T6" fmla="*/ 0 w 2006"/>
                <a:gd name="T7" fmla="*/ 1558 h 1820"/>
                <a:gd name="T8" fmla="*/ 0 w 2006"/>
                <a:gd name="T9" fmla="*/ 257 h 1820"/>
                <a:gd name="T10" fmla="*/ 257 w 2006"/>
                <a:gd name="T11" fmla="*/ 0 h 1820"/>
                <a:gd name="T12" fmla="*/ 1321 w 2006"/>
                <a:gd name="T13" fmla="*/ 0 h 1820"/>
                <a:gd name="T14" fmla="*/ 1571 w 2006"/>
                <a:gd name="T15" fmla="*/ 197 h 1820"/>
                <a:gd name="T16" fmla="*/ 1968 w 2006"/>
                <a:gd name="T17" fmla="*/ 1502 h 1820"/>
                <a:gd name="T18" fmla="*/ 1718 w 2006"/>
                <a:gd name="T19" fmla="*/ 1819 h 1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6" h="1820">
                  <a:moveTo>
                    <a:pt x="1718" y="1819"/>
                  </a:moveTo>
                  <a:lnTo>
                    <a:pt x="1718" y="1819"/>
                  </a:lnTo>
                  <a:cubicBezTo>
                    <a:pt x="257" y="1819"/>
                    <a:pt x="257" y="1819"/>
                    <a:pt x="257" y="1819"/>
                  </a:cubicBezTo>
                  <a:cubicBezTo>
                    <a:pt x="113" y="1819"/>
                    <a:pt x="0" y="1702"/>
                    <a:pt x="0" y="1558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4"/>
                    <a:pt x="113" y="0"/>
                    <a:pt x="257" y="0"/>
                  </a:cubicBezTo>
                  <a:cubicBezTo>
                    <a:pt x="1321" y="0"/>
                    <a:pt x="1321" y="0"/>
                    <a:pt x="1321" y="0"/>
                  </a:cubicBezTo>
                  <a:cubicBezTo>
                    <a:pt x="1441" y="0"/>
                    <a:pt x="1545" y="80"/>
                    <a:pt x="1571" y="197"/>
                  </a:cubicBezTo>
                  <a:cubicBezTo>
                    <a:pt x="1968" y="1502"/>
                    <a:pt x="1968" y="1502"/>
                    <a:pt x="1968" y="1502"/>
                  </a:cubicBezTo>
                  <a:cubicBezTo>
                    <a:pt x="2005" y="1662"/>
                    <a:pt x="1882" y="1819"/>
                    <a:pt x="1718" y="181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BBE9A63-71B4-854C-94E8-A2DDD16395B9}"/>
                </a:ext>
              </a:extLst>
            </p:cNvPr>
            <p:cNvGrpSpPr/>
            <p:nvPr/>
          </p:nvGrpSpPr>
          <p:grpSpPr>
            <a:xfrm>
              <a:off x="3906493" y="4891735"/>
              <a:ext cx="2848730" cy="2828375"/>
              <a:chOff x="3906493" y="4891735"/>
              <a:chExt cx="2848730" cy="2828375"/>
            </a:xfrm>
          </p:grpSpPr>
          <p:sp>
            <p:nvSpPr>
              <p:cNvPr id="8" name="Freeform 1100">
                <a:extLst>
                  <a:ext uri="{FF2B5EF4-FFF2-40B4-BE49-F238E27FC236}">
                    <a16:creationId xmlns:a16="http://schemas.microsoft.com/office/drawing/2014/main" id="{62A688C5-4978-C648-A48E-2DB60D3BD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4173" y="5868443"/>
                <a:ext cx="20354" cy="40696"/>
              </a:xfrm>
              <a:custGeom>
                <a:avLst/>
                <a:gdLst>
                  <a:gd name="T0" fmla="*/ 0 w 4"/>
                  <a:gd name="T1" fmla="*/ 0 h 11"/>
                  <a:gd name="T2" fmla="*/ 0 w 4"/>
                  <a:gd name="T3" fmla="*/ 0 h 11"/>
                  <a:gd name="T4" fmla="*/ 3 w 4"/>
                  <a:gd name="T5" fmla="*/ 10 h 11"/>
                  <a:gd name="T6" fmla="*/ 0 w 4"/>
                  <a:gd name="T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1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4"/>
                      <a:pt x="0" y="7"/>
                      <a:pt x="3" y="10"/>
                    </a:cubicBezTo>
                    <a:cubicBezTo>
                      <a:pt x="0" y="7"/>
                      <a:pt x="0" y="4"/>
                      <a:pt x="0" y="0"/>
                    </a:cubicBezTo>
                  </a:path>
                </a:pathLst>
              </a:custGeom>
              <a:solidFill>
                <a:srgbClr val="13A6E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" name="Freeform 1101">
                <a:extLst>
                  <a:ext uri="{FF2B5EF4-FFF2-40B4-BE49-F238E27FC236}">
                    <a16:creationId xmlns:a16="http://schemas.microsoft.com/office/drawing/2014/main" id="{2393AFFB-3F5E-8C47-BCBD-6002143DC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3134" y="5726000"/>
                <a:ext cx="20341" cy="40696"/>
              </a:xfrm>
              <a:custGeom>
                <a:avLst/>
                <a:gdLst>
                  <a:gd name="T0" fmla="*/ 0 w 4"/>
                  <a:gd name="T1" fmla="*/ 0 h 8"/>
                  <a:gd name="T2" fmla="*/ 0 w 4"/>
                  <a:gd name="T3" fmla="*/ 0 h 8"/>
                  <a:gd name="T4" fmla="*/ 3 w 4"/>
                  <a:gd name="T5" fmla="*/ 7 h 8"/>
                  <a:gd name="T6" fmla="*/ 0 w 4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8">
                    <a:moveTo>
                      <a:pt x="0" y="0"/>
                    </a:moveTo>
                    <a:lnTo>
                      <a:pt x="0" y="0"/>
                    </a:lnTo>
                    <a:cubicBezTo>
                      <a:pt x="3" y="4"/>
                      <a:pt x="3" y="4"/>
                      <a:pt x="3" y="7"/>
                    </a:cubicBezTo>
                    <a:cubicBezTo>
                      <a:pt x="3" y="4"/>
                      <a:pt x="3" y="4"/>
                      <a:pt x="0" y="0"/>
                    </a:cubicBezTo>
                  </a:path>
                </a:pathLst>
              </a:custGeom>
              <a:solidFill>
                <a:srgbClr val="13A6E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" name="Freeform 1102">
                <a:extLst>
                  <a:ext uri="{FF2B5EF4-FFF2-40B4-BE49-F238E27FC236}">
                    <a16:creationId xmlns:a16="http://schemas.microsoft.com/office/drawing/2014/main" id="{406D9C4C-9DDD-C74E-90FC-123E0762D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3477" y="5787051"/>
                <a:ext cx="20354" cy="40696"/>
              </a:xfrm>
              <a:custGeom>
                <a:avLst/>
                <a:gdLst>
                  <a:gd name="T0" fmla="*/ 0 w 1"/>
                  <a:gd name="T1" fmla="*/ 0 h 8"/>
                  <a:gd name="T2" fmla="*/ 0 w 1"/>
                  <a:gd name="T3" fmla="*/ 0 h 8"/>
                  <a:gd name="T4" fmla="*/ 0 w 1"/>
                  <a:gd name="T5" fmla="*/ 7 h 8"/>
                  <a:gd name="T6" fmla="*/ 0 w 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4"/>
                      <a:pt x="0" y="4"/>
                      <a:pt x="0" y="7"/>
                    </a:cubicBezTo>
                    <a:cubicBezTo>
                      <a:pt x="0" y="4"/>
                      <a:pt x="0" y="4"/>
                      <a:pt x="0" y="0"/>
                    </a:cubicBezTo>
                  </a:path>
                </a:pathLst>
              </a:custGeom>
              <a:solidFill>
                <a:srgbClr val="13A6E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1" name="Freeform 1103">
                <a:extLst>
                  <a:ext uri="{FF2B5EF4-FFF2-40B4-BE49-F238E27FC236}">
                    <a16:creationId xmlns:a16="http://schemas.microsoft.com/office/drawing/2014/main" id="{A854AF3F-D8A6-9A40-9267-48548F4A2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3831" y="5827747"/>
                <a:ext cx="20341" cy="40696"/>
              </a:xfrm>
              <a:custGeom>
                <a:avLst/>
                <a:gdLst>
                  <a:gd name="T0" fmla="*/ 0 w 4"/>
                  <a:gd name="T1" fmla="*/ 0 h 8"/>
                  <a:gd name="T2" fmla="*/ 0 w 4"/>
                  <a:gd name="T3" fmla="*/ 0 h 8"/>
                  <a:gd name="T4" fmla="*/ 3 w 4"/>
                  <a:gd name="T5" fmla="*/ 7 h 8"/>
                  <a:gd name="T6" fmla="*/ 0 w 4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8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4"/>
                      <a:pt x="0" y="4"/>
                      <a:pt x="3" y="7"/>
                    </a:cubicBezTo>
                    <a:cubicBezTo>
                      <a:pt x="0" y="4"/>
                      <a:pt x="0" y="4"/>
                      <a:pt x="0" y="0"/>
                    </a:cubicBezTo>
                  </a:path>
                </a:pathLst>
              </a:custGeom>
              <a:solidFill>
                <a:srgbClr val="13A6E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2" name="Freeform 1104">
                <a:extLst>
                  <a:ext uri="{FF2B5EF4-FFF2-40B4-BE49-F238E27FC236}">
                    <a16:creationId xmlns:a16="http://schemas.microsoft.com/office/drawing/2014/main" id="{1B7E9AC8-E0EC-824D-9E6A-4AC8CC454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4085" y="5115558"/>
                <a:ext cx="101733" cy="61050"/>
              </a:xfrm>
              <a:custGeom>
                <a:avLst/>
                <a:gdLst>
                  <a:gd name="T0" fmla="*/ 0 w 21"/>
                  <a:gd name="T1" fmla="*/ 0 h 14"/>
                  <a:gd name="T2" fmla="*/ 0 w 21"/>
                  <a:gd name="T3" fmla="*/ 0 h 14"/>
                  <a:gd name="T4" fmla="*/ 20 w 21"/>
                  <a:gd name="T5" fmla="*/ 13 h 14"/>
                  <a:gd name="T6" fmla="*/ 0 w 21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4">
                    <a:moveTo>
                      <a:pt x="0" y="0"/>
                    </a:moveTo>
                    <a:lnTo>
                      <a:pt x="0" y="0"/>
                    </a:lnTo>
                    <a:cubicBezTo>
                      <a:pt x="7" y="3"/>
                      <a:pt x="13" y="10"/>
                      <a:pt x="20" y="13"/>
                    </a:cubicBezTo>
                    <a:cubicBezTo>
                      <a:pt x="13" y="10"/>
                      <a:pt x="7" y="3"/>
                      <a:pt x="0" y="0"/>
                    </a:cubicBezTo>
                  </a:path>
                </a:pathLst>
              </a:custGeom>
              <a:solidFill>
                <a:srgbClr val="13A6E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3" name="Freeform 1105">
                <a:extLst>
                  <a:ext uri="{FF2B5EF4-FFF2-40B4-BE49-F238E27FC236}">
                    <a16:creationId xmlns:a16="http://schemas.microsoft.com/office/drawing/2014/main" id="{EE3BDF65-BBAF-2545-8626-E5E5AEC7C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2337" y="5054519"/>
                <a:ext cx="40696" cy="20341"/>
              </a:xfrm>
              <a:custGeom>
                <a:avLst/>
                <a:gdLst>
                  <a:gd name="T0" fmla="*/ 0 w 7"/>
                  <a:gd name="T1" fmla="*/ 0 h 5"/>
                  <a:gd name="T2" fmla="*/ 0 w 7"/>
                  <a:gd name="T3" fmla="*/ 0 h 5"/>
                  <a:gd name="T4" fmla="*/ 6 w 7"/>
                  <a:gd name="T5" fmla="*/ 4 h 5"/>
                  <a:gd name="T6" fmla="*/ 0 w 7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5">
                    <a:moveTo>
                      <a:pt x="0" y="0"/>
                    </a:moveTo>
                    <a:lnTo>
                      <a:pt x="0" y="0"/>
                    </a:lnTo>
                    <a:cubicBezTo>
                      <a:pt x="3" y="0"/>
                      <a:pt x="3" y="4"/>
                      <a:pt x="6" y="4"/>
                    </a:cubicBezTo>
                    <a:cubicBezTo>
                      <a:pt x="3" y="4"/>
                      <a:pt x="3" y="0"/>
                      <a:pt x="0" y="0"/>
                    </a:cubicBezTo>
                  </a:path>
                </a:pathLst>
              </a:custGeom>
              <a:solidFill>
                <a:srgbClr val="13A6E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4" name="Freeform 1106">
                <a:extLst>
                  <a:ext uri="{FF2B5EF4-FFF2-40B4-BE49-F238E27FC236}">
                    <a16:creationId xmlns:a16="http://schemas.microsoft.com/office/drawing/2014/main" id="{3C258177-9558-AC44-A16E-C8556DA72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3035" y="5095217"/>
                <a:ext cx="40696" cy="20341"/>
              </a:xfrm>
              <a:custGeom>
                <a:avLst/>
                <a:gdLst>
                  <a:gd name="T0" fmla="*/ 0 w 11"/>
                  <a:gd name="T1" fmla="*/ 0 h 4"/>
                  <a:gd name="T2" fmla="*/ 0 w 11"/>
                  <a:gd name="T3" fmla="*/ 0 h 4"/>
                  <a:gd name="T4" fmla="*/ 10 w 11"/>
                  <a:gd name="T5" fmla="*/ 3 h 4"/>
                  <a:gd name="T6" fmla="*/ 0 w 11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4">
                    <a:moveTo>
                      <a:pt x="0" y="0"/>
                    </a:moveTo>
                    <a:lnTo>
                      <a:pt x="0" y="0"/>
                    </a:lnTo>
                    <a:cubicBezTo>
                      <a:pt x="3" y="0"/>
                      <a:pt x="6" y="3"/>
                      <a:pt x="10" y="3"/>
                    </a:cubicBezTo>
                    <a:cubicBezTo>
                      <a:pt x="6" y="3"/>
                      <a:pt x="3" y="0"/>
                      <a:pt x="0" y="0"/>
                    </a:cubicBezTo>
                  </a:path>
                </a:pathLst>
              </a:custGeom>
              <a:solidFill>
                <a:srgbClr val="13A6E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" name="Freeform 1107">
                <a:extLst>
                  <a:ext uri="{FF2B5EF4-FFF2-40B4-BE49-F238E27FC236}">
                    <a16:creationId xmlns:a16="http://schemas.microsoft.com/office/drawing/2014/main" id="{0B1D9AA9-D02C-FB46-9668-4416E41C5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9654" y="5400431"/>
                <a:ext cx="20341" cy="20354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0 h 5"/>
                  <a:gd name="T4" fmla="*/ 4 w 5"/>
                  <a:gd name="T5" fmla="*/ 4 h 5"/>
                  <a:gd name="T6" fmla="*/ 0 w 5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4" y="0"/>
                      <a:pt x="4" y="4"/>
                    </a:cubicBezTo>
                    <a:cubicBezTo>
                      <a:pt x="4" y="0"/>
                      <a:pt x="0" y="0"/>
                      <a:pt x="0" y="0"/>
                    </a:cubicBezTo>
                  </a:path>
                </a:pathLst>
              </a:custGeom>
              <a:solidFill>
                <a:srgbClr val="13A6E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" name="Freeform 1108">
                <a:extLst>
                  <a:ext uri="{FF2B5EF4-FFF2-40B4-BE49-F238E27FC236}">
                    <a16:creationId xmlns:a16="http://schemas.microsoft.com/office/drawing/2014/main" id="{1E4E4D11-EE38-1E44-A7DC-ABABD2062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3730" y="5176609"/>
                <a:ext cx="325569" cy="284873"/>
              </a:xfrm>
              <a:custGeom>
                <a:avLst/>
                <a:gdLst>
                  <a:gd name="T0" fmla="*/ 13 w 71"/>
                  <a:gd name="T1" fmla="*/ 27 h 61"/>
                  <a:gd name="T2" fmla="*/ 13 w 71"/>
                  <a:gd name="T3" fmla="*/ 27 h 61"/>
                  <a:gd name="T4" fmla="*/ 0 w 71"/>
                  <a:gd name="T5" fmla="*/ 30 h 61"/>
                  <a:gd name="T6" fmla="*/ 10 w 71"/>
                  <a:gd name="T7" fmla="*/ 60 h 61"/>
                  <a:gd name="T8" fmla="*/ 57 w 71"/>
                  <a:gd name="T9" fmla="*/ 47 h 61"/>
                  <a:gd name="T10" fmla="*/ 70 w 71"/>
                  <a:gd name="T11" fmla="*/ 47 h 61"/>
                  <a:gd name="T12" fmla="*/ 23 w 71"/>
                  <a:gd name="T13" fmla="*/ 0 h 61"/>
                  <a:gd name="T14" fmla="*/ 47 w 71"/>
                  <a:gd name="T15" fmla="*/ 20 h 61"/>
                  <a:gd name="T16" fmla="*/ 13 w 71"/>
                  <a:gd name="T17" fmla="*/ 2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61">
                    <a:moveTo>
                      <a:pt x="13" y="27"/>
                    </a:moveTo>
                    <a:lnTo>
                      <a:pt x="13" y="27"/>
                    </a:lnTo>
                    <a:cubicBezTo>
                      <a:pt x="10" y="27"/>
                      <a:pt x="3" y="30"/>
                      <a:pt x="0" y="30"/>
                    </a:cubicBezTo>
                    <a:cubicBezTo>
                      <a:pt x="3" y="40"/>
                      <a:pt x="6" y="50"/>
                      <a:pt x="10" y="60"/>
                    </a:cubicBezTo>
                    <a:cubicBezTo>
                      <a:pt x="23" y="50"/>
                      <a:pt x="40" y="47"/>
                      <a:pt x="57" y="47"/>
                    </a:cubicBezTo>
                    <a:cubicBezTo>
                      <a:pt x="60" y="47"/>
                      <a:pt x="67" y="47"/>
                      <a:pt x="70" y="47"/>
                    </a:cubicBezTo>
                    <a:cubicBezTo>
                      <a:pt x="57" y="30"/>
                      <a:pt x="43" y="13"/>
                      <a:pt x="23" y="0"/>
                    </a:cubicBezTo>
                    <a:cubicBezTo>
                      <a:pt x="33" y="7"/>
                      <a:pt x="40" y="13"/>
                      <a:pt x="47" y="20"/>
                    </a:cubicBezTo>
                    <a:cubicBezTo>
                      <a:pt x="36" y="24"/>
                      <a:pt x="27" y="24"/>
                      <a:pt x="13" y="27"/>
                    </a:cubicBezTo>
                  </a:path>
                </a:pathLst>
              </a:custGeom>
              <a:solidFill>
                <a:srgbClr val="13A6E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" name="Freeform 1109">
                <a:extLst>
                  <a:ext uri="{FF2B5EF4-FFF2-40B4-BE49-F238E27FC236}">
                    <a16:creationId xmlns:a16="http://schemas.microsoft.com/office/drawing/2014/main" id="{D5001642-29E7-D743-BE7E-7B5B96198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0945" y="5034165"/>
                <a:ext cx="20354" cy="20354"/>
              </a:xfrm>
              <a:custGeom>
                <a:avLst/>
                <a:gdLst>
                  <a:gd name="T0" fmla="*/ 4 w 5"/>
                  <a:gd name="T1" fmla="*/ 0 h 1"/>
                  <a:gd name="T2" fmla="*/ 4 w 5"/>
                  <a:gd name="T3" fmla="*/ 0 h 1"/>
                  <a:gd name="T4" fmla="*/ 0 w 5"/>
                  <a:gd name="T5" fmla="*/ 0 h 1"/>
                  <a:gd name="T6" fmla="*/ 0 w 5"/>
                  <a:gd name="T7" fmla="*/ 0 h 1"/>
                  <a:gd name="T8" fmla="*/ 4 w 5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">
                    <a:moveTo>
                      <a:pt x="4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13A6E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" name="Freeform 1110">
                <a:extLst>
                  <a:ext uri="{FF2B5EF4-FFF2-40B4-BE49-F238E27FC236}">
                    <a16:creationId xmlns:a16="http://schemas.microsoft.com/office/drawing/2014/main" id="{C8470AC8-60F9-DC4B-A892-190EAED25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6493" y="4891735"/>
                <a:ext cx="2828375" cy="2828375"/>
              </a:xfrm>
              <a:custGeom>
                <a:avLst/>
                <a:gdLst>
                  <a:gd name="T0" fmla="*/ 604 w 615"/>
                  <a:gd name="T1" fmla="*/ 223 h 615"/>
                  <a:gd name="T2" fmla="*/ 604 w 615"/>
                  <a:gd name="T3" fmla="*/ 223 h 615"/>
                  <a:gd name="T4" fmla="*/ 614 w 615"/>
                  <a:gd name="T5" fmla="*/ 307 h 615"/>
                  <a:gd name="T6" fmla="*/ 561 w 615"/>
                  <a:gd name="T7" fmla="*/ 484 h 615"/>
                  <a:gd name="T8" fmla="*/ 528 w 615"/>
                  <a:gd name="T9" fmla="*/ 453 h 615"/>
                  <a:gd name="T10" fmla="*/ 541 w 615"/>
                  <a:gd name="T11" fmla="*/ 270 h 615"/>
                  <a:gd name="T12" fmla="*/ 487 w 615"/>
                  <a:gd name="T13" fmla="*/ 257 h 615"/>
                  <a:gd name="T14" fmla="*/ 441 w 615"/>
                  <a:gd name="T15" fmla="*/ 237 h 615"/>
                  <a:gd name="T16" fmla="*/ 477 w 615"/>
                  <a:gd name="T17" fmla="*/ 127 h 615"/>
                  <a:gd name="T18" fmla="*/ 481 w 615"/>
                  <a:gd name="T19" fmla="*/ 123 h 615"/>
                  <a:gd name="T20" fmla="*/ 471 w 615"/>
                  <a:gd name="T21" fmla="*/ 93 h 615"/>
                  <a:gd name="T22" fmla="*/ 397 w 615"/>
                  <a:gd name="T23" fmla="*/ 76 h 615"/>
                  <a:gd name="T24" fmla="*/ 394 w 615"/>
                  <a:gd name="T25" fmla="*/ 70 h 615"/>
                  <a:gd name="T26" fmla="*/ 421 w 615"/>
                  <a:gd name="T27" fmla="*/ 23 h 615"/>
                  <a:gd name="T28" fmla="*/ 307 w 615"/>
                  <a:gd name="T29" fmla="*/ 0 h 615"/>
                  <a:gd name="T30" fmla="*/ 164 w 615"/>
                  <a:gd name="T31" fmla="*/ 36 h 615"/>
                  <a:gd name="T32" fmla="*/ 137 w 615"/>
                  <a:gd name="T33" fmla="*/ 170 h 615"/>
                  <a:gd name="T34" fmla="*/ 44 w 615"/>
                  <a:gd name="T35" fmla="*/ 153 h 615"/>
                  <a:gd name="T36" fmla="*/ 60 w 615"/>
                  <a:gd name="T37" fmla="*/ 127 h 615"/>
                  <a:gd name="T38" fmla="*/ 0 w 615"/>
                  <a:gd name="T39" fmla="*/ 307 h 615"/>
                  <a:gd name="T40" fmla="*/ 54 w 615"/>
                  <a:gd name="T41" fmla="*/ 484 h 615"/>
                  <a:gd name="T42" fmla="*/ 307 w 615"/>
                  <a:gd name="T43" fmla="*/ 614 h 615"/>
                  <a:gd name="T44" fmla="*/ 614 w 615"/>
                  <a:gd name="T45" fmla="*/ 307 h 615"/>
                  <a:gd name="T46" fmla="*/ 604 w 615"/>
                  <a:gd name="T47" fmla="*/ 223 h 615"/>
                  <a:gd name="T48" fmla="*/ 237 w 615"/>
                  <a:gd name="T49" fmla="*/ 557 h 615"/>
                  <a:gd name="T50" fmla="*/ 237 w 615"/>
                  <a:gd name="T51" fmla="*/ 557 h 615"/>
                  <a:gd name="T52" fmla="*/ 197 w 615"/>
                  <a:gd name="T53" fmla="*/ 510 h 615"/>
                  <a:gd name="T54" fmla="*/ 184 w 615"/>
                  <a:gd name="T55" fmla="*/ 220 h 615"/>
                  <a:gd name="T56" fmla="*/ 407 w 615"/>
                  <a:gd name="T57" fmla="*/ 353 h 615"/>
                  <a:gd name="T58" fmla="*/ 371 w 615"/>
                  <a:gd name="T59" fmla="*/ 447 h 615"/>
                  <a:gd name="T60" fmla="*/ 237 w 615"/>
                  <a:gd name="T61" fmla="*/ 557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15" h="615">
                    <a:moveTo>
                      <a:pt x="604" y="223"/>
                    </a:moveTo>
                    <a:lnTo>
                      <a:pt x="604" y="223"/>
                    </a:lnTo>
                    <a:cubicBezTo>
                      <a:pt x="611" y="250"/>
                      <a:pt x="614" y="277"/>
                      <a:pt x="614" y="307"/>
                    </a:cubicBezTo>
                    <a:cubicBezTo>
                      <a:pt x="614" y="373"/>
                      <a:pt x="594" y="434"/>
                      <a:pt x="561" y="484"/>
                    </a:cubicBezTo>
                    <a:cubicBezTo>
                      <a:pt x="544" y="477"/>
                      <a:pt x="534" y="467"/>
                      <a:pt x="528" y="453"/>
                    </a:cubicBezTo>
                    <a:cubicBezTo>
                      <a:pt x="507" y="417"/>
                      <a:pt x="554" y="297"/>
                      <a:pt x="541" y="270"/>
                    </a:cubicBezTo>
                    <a:cubicBezTo>
                      <a:pt x="534" y="253"/>
                      <a:pt x="511" y="257"/>
                      <a:pt x="487" y="257"/>
                    </a:cubicBezTo>
                    <a:cubicBezTo>
                      <a:pt x="467" y="257"/>
                      <a:pt x="447" y="253"/>
                      <a:pt x="441" y="237"/>
                    </a:cubicBezTo>
                    <a:cubicBezTo>
                      <a:pt x="421" y="200"/>
                      <a:pt x="431" y="153"/>
                      <a:pt x="477" y="127"/>
                    </a:cubicBezTo>
                    <a:cubicBezTo>
                      <a:pt x="477" y="123"/>
                      <a:pt x="477" y="123"/>
                      <a:pt x="481" y="123"/>
                    </a:cubicBezTo>
                    <a:cubicBezTo>
                      <a:pt x="477" y="113"/>
                      <a:pt x="474" y="103"/>
                      <a:pt x="471" y="93"/>
                    </a:cubicBezTo>
                    <a:cubicBezTo>
                      <a:pt x="437" y="97"/>
                      <a:pt x="407" y="97"/>
                      <a:pt x="397" y="76"/>
                    </a:cubicBezTo>
                    <a:cubicBezTo>
                      <a:pt x="397" y="76"/>
                      <a:pt x="394" y="73"/>
                      <a:pt x="394" y="70"/>
                    </a:cubicBezTo>
                    <a:cubicBezTo>
                      <a:pt x="391" y="53"/>
                      <a:pt x="404" y="36"/>
                      <a:pt x="421" y="23"/>
                    </a:cubicBezTo>
                    <a:cubicBezTo>
                      <a:pt x="387" y="6"/>
                      <a:pt x="347" y="0"/>
                      <a:pt x="307" y="0"/>
                    </a:cubicBezTo>
                    <a:cubicBezTo>
                      <a:pt x="257" y="0"/>
                      <a:pt x="207" y="13"/>
                      <a:pt x="164" y="36"/>
                    </a:cubicBezTo>
                    <a:cubicBezTo>
                      <a:pt x="167" y="83"/>
                      <a:pt x="157" y="143"/>
                      <a:pt x="137" y="170"/>
                    </a:cubicBezTo>
                    <a:cubicBezTo>
                      <a:pt x="114" y="197"/>
                      <a:pt x="74" y="173"/>
                      <a:pt x="44" y="153"/>
                    </a:cubicBezTo>
                    <a:cubicBezTo>
                      <a:pt x="47" y="143"/>
                      <a:pt x="54" y="137"/>
                      <a:pt x="60" y="127"/>
                    </a:cubicBezTo>
                    <a:cubicBezTo>
                      <a:pt x="24" y="177"/>
                      <a:pt x="0" y="240"/>
                      <a:pt x="0" y="307"/>
                    </a:cubicBezTo>
                    <a:cubicBezTo>
                      <a:pt x="0" y="373"/>
                      <a:pt x="20" y="434"/>
                      <a:pt x="54" y="484"/>
                    </a:cubicBezTo>
                    <a:cubicBezTo>
                      <a:pt x="111" y="564"/>
                      <a:pt x="204" y="614"/>
                      <a:pt x="307" y="614"/>
                    </a:cubicBezTo>
                    <a:cubicBezTo>
                      <a:pt x="477" y="614"/>
                      <a:pt x="614" y="477"/>
                      <a:pt x="614" y="307"/>
                    </a:cubicBezTo>
                    <a:cubicBezTo>
                      <a:pt x="614" y="280"/>
                      <a:pt x="611" y="250"/>
                      <a:pt x="604" y="223"/>
                    </a:cubicBezTo>
                    <a:close/>
                    <a:moveTo>
                      <a:pt x="237" y="557"/>
                    </a:moveTo>
                    <a:lnTo>
                      <a:pt x="237" y="557"/>
                    </a:lnTo>
                    <a:cubicBezTo>
                      <a:pt x="224" y="550"/>
                      <a:pt x="211" y="534"/>
                      <a:pt x="197" y="510"/>
                    </a:cubicBezTo>
                    <a:cubicBezTo>
                      <a:pt x="151" y="423"/>
                      <a:pt x="120" y="253"/>
                      <a:pt x="184" y="220"/>
                    </a:cubicBezTo>
                    <a:cubicBezTo>
                      <a:pt x="231" y="197"/>
                      <a:pt x="404" y="307"/>
                      <a:pt x="407" y="353"/>
                    </a:cubicBezTo>
                    <a:cubicBezTo>
                      <a:pt x="407" y="370"/>
                      <a:pt x="394" y="407"/>
                      <a:pt x="371" y="447"/>
                    </a:cubicBezTo>
                    <a:cubicBezTo>
                      <a:pt x="334" y="510"/>
                      <a:pt x="277" y="577"/>
                      <a:pt x="237" y="557"/>
                    </a:cubicBezTo>
                    <a:close/>
                  </a:path>
                </a:pathLst>
              </a:custGeom>
              <a:solidFill>
                <a:srgbClr val="26A4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" name="Freeform 1111">
                <a:extLst>
                  <a:ext uri="{FF2B5EF4-FFF2-40B4-BE49-F238E27FC236}">
                    <a16:creationId xmlns:a16="http://schemas.microsoft.com/office/drawing/2014/main" id="{EF3890B6-985E-1547-8CFA-74A864982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758" y="5359734"/>
                <a:ext cx="40696" cy="20354"/>
              </a:xfrm>
              <a:custGeom>
                <a:avLst/>
                <a:gdLst>
                  <a:gd name="T0" fmla="*/ 0 w 8"/>
                  <a:gd name="T1" fmla="*/ 3 h 4"/>
                  <a:gd name="T2" fmla="*/ 0 w 8"/>
                  <a:gd name="T3" fmla="*/ 3 h 4"/>
                  <a:gd name="T4" fmla="*/ 7 w 8"/>
                  <a:gd name="T5" fmla="*/ 0 h 4"/>
                  <a:gd name="T6" fmla="*/ 0 w 8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4">
                    <a:moveTo>
                      <a:pt x="0" y="3"/>
                    </a:moveTo>
                    <a:lnTo>
                      <a:pt x="0" y="3"/>
                    </a:lnTo>
                    <a:cubicBezTo>
                      <a:pt x="3" y="0"/>
                      <a:pt x="3" y="0"/>
                      <a:pt x="7" y="0"/>
                    </a:cubicBezTo>
                    <a:cubicBezTo>
                      <a:pt x="3" y="0"/>
                      <a:pt x="3" y="0"/>
                      <a:pt x="0" y="3"/>
                    </a:cubicBezTo>
                  </a:path>
                </a:pathLst>
              </a:custGeom>
              <a:solidFill>
                <a:srgbClr val="26A4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" name="Freeform 1112">
                <a:extLst>
                  <a:ext uri="{FF2B5EF4-FFF2-40B4-BE49-F238E27FC236}">
                    <a16:creationId xmlns:a16="http://schemas.microsoft.com/office/drawing/2014/main" id="{E4A88B0D-B847-1243-84F4-98F7CADBE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2063" y="5400431"/>
                <a:ext cx="20341" cy="20354"/>
              </a:xfrm>
              <a:custGeom>
                <a:avLst/>
                <a:gdLst>
                  <a:gd name="T0" fmla="*/ 0 w 4"/>
                  <a:gd name="T1" fmla="*/ 4 h 5"/>
                  <a:gd name="T2" fmla="*/ 0 w 4"/>
                  <a:gd name="T3" fmla="*/ 4 h 5"/>
                  <a:gd name="T4" fmla="*/ 3 w 4"/>
                  <a:gd name="T5" fmla="*/ 0 h 5"/>
                  <a:gd name="T6" fmla="*/ 0 w 4"/>
                  <a:gd name="T7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5">
                    <a:moveTo>
                      <a:pt x="0" y="4"/>
                    </a:moveTo>
                    <a:lnTo>
                      <a:pt x="0" y="4"/>
                    </a:ln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0" y="4"/>
                    </a:cubicBezTo>
                  </a:path>
                </a:pathLst>
              </a:custGeom>
              <a:solidFill>
                <a:srgbClr val="26A4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" name="Freeform 1113">
                <a:extLst>
                  <a:ext uri="{FF2B5EF4-FFF2-40B4-BE49-F238E27FC236}">
                    <a16:creationId xmlns:a16="http://schemas.microsoft.com/office/drawing/2014/main" id="{74E0AD78-FE07-F34F-B2D7-EC5B7827CD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3100" y="5298696"/>
                <a:ext cx="40696" cy="40696"/>
              </a:xfrm>
              <a:custGeom>
                <a:avLst/>
                <a:gdLst>
                  <a:gd name="T0" fmla="*/ 0 w 7"/>
                  <a:gd name="T1" fmla="*/ 10 h 11"/>
                  <a:gd name="T2" fmla="*/ 0 w 7"/>
                  <a:gd name="T3" fmla="*/ 10 h 11"/>
                  <a:gd name="T4" fmla="*/ 6 w 7"/>
                  <a:gd name="T5" fmla="*/ 0 h 11"/>
                  <a:gd name="T6" fmla="*/ 0 w 7"/>
                  <a:gd name="T7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lnTo>
                      <a:pt x="0" y="10"/>
                    </a:lnTo>
                    <a:cubicBezTo>
                      <a:pt x="0" y="7"/>
                      <a:pt x="3" y="3"/>
                      <a:pt x="6" y="0"/>
                    </a:cubicBezTo>
                    <a:cubicBezTo>
                      <a:pt x="3" y="3"/>
                      <a:pt x="0" y="7"/>
                      <a:pt x="0" y="10"/>
                    </a:cubicBezTo>
                  </a:path>
                </a:pathLst>
              </a:custGeom>
              <a:solidFill>
                <a:srgbClr val="26A4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" name="Freeform 1114">
                <a:extLst>
                  <a:ext uri="{FF2B5EF4-FFF2-40B4-BE49-F238E27FC236}">
                    <a16:creationId xmlns:a16="http://schemas.microsoft.com/office/drawing/2014/main" id="{75DD7C9C-4DE1-A748-9918-94CB1F72B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1367" y="5481823"/>
                <a:ext cx="20341" cy="20354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26A4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3" name="Freeform 1115">
                <a:extLst>
                  <a:ext uri="{FF2B5EF4-FFF2-40B4-BE49-F238E27FC236}">
                    <a16:creationId xmlns:a16="http://schemas.microsoft.com/office/drawing/2014/main" id="{CCAF11E3-78A9-1B40-ADF6-4F87FFF41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1367" y="5420786"/>
                <a:ext cx="40696" cy="40696"/>
              </a:xfrm>
              <a:custGeom>
                <a:avLst/>
                <a:gdLst>
                  <a:gd name="T0" fmla="*/ 0 w 8"/>
                  <a:gd name="T1" fmla="*/ 10 h 11"/>
                  <a:gd name="T2" fmla="*/ 0 w 8"/>
                  <a:gd name="T3" fmla="*/ 10 h 11"/>
                  <a:gd name="T4" fmla="*/ 7 w 8"/>
                  <a:gd name="T5" fmla="*/ 0 h 11"/>
                  <a:gd name="T6" fmla="*/ 0 w 8"/>
                  <a:gd name="T7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1">
                    <a:moveTo>
                      <a:pt x="0" y="10"/>
                    </a:moveTo>
                    <a:lnTo>
                      <a:pt x="0" y="10"/>
                    </a:lnTo>
                    <a:cubicBezTo>
                      <a:pt x="4" y="6"/>
                      <a:pt x="7" y="3"/>
                      <a:pt x="7" y="0"/>
                    </a:cubicBezTo>
                    <a:cubicBezTo>
                      <a:pt x="7" y="3"/>
                      <a:pt x="4" y="6"/>
                      <a:pt x="0" y="10"/>
                    </a:cubicBezTo>
                  </a:path>
                </a:pathLst>
              </a:custGeom>
              <a:solidFill>
                <a:srgbClr val="26A4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4" name="Freeform 1116">
                <a:extLst>
                  <a:ext uri="{FF2B5EF4-FFF2-40B4-BE49-F238E27FC236}">
                    <a16:creationId xmlns:a16="http://schemas.microsoft.com/office/drawing/2014/main" id="{1034BD78-6B27-AC40-A822-74C0D493A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2063" y="5359734"/>
                <a:ext cx="40696" cy="40696"/>
              </a:xfrm>
              <a:custGeom>
                <a:avLst/>
                <a:gdLst>
                  <a:gd name="T0" fmla="*/ 0 w 8"/>
                  <a:gd name="T1" fmla="*/ 10 h 11"/>
                  <a:gd name="T2" fmla="*/ 0 w 8"/>
                  <a:gd name="T3" fmla="*/ 10 h 11"/>
                  <a:gd name="T4" fmla="*/ 7 w 8"/>
                  <a:gd name="T5" fmla="*/ 0 h 11"/>
                  <a:gd name="T6" fmla="*/ 0 w 8"/>
                  <a:gd name="T7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1">
                    <a:moveTo>
                      <a:pt x="0" y="10"/>
                    </a:moveTo>
                    <a:lnTo>
                      <a:pt x="0" y="10"/>
                    </a:lnTo>
                    <a:cubicBezTo>
                      <a:pt x="4" y="7"/>
                      <a:pt x="7" y="3"/>
                      <a:pt x="7" y="0"/>
                    </a:cubicBezTo>
                    <a:cubicBezTo>
                      <a:pt x="7" y="3"/>
                      <a:pt x="4" y="7"/>
                      <a:pt x="0" y="10"/>
                    </a:cubicBezTo>
                  </a:path>
                </a:pathLst>
              </a:custGeom>
              <a:solidFill>
                <a:srgbClr val="26A4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5" name="Freeform 1117">
                <a:extLst>
                  <a:ext uri="{FF2B5EF4-FFF2-40B4-BE49-F238E27FC236}">
                    <a16:creationId xmlns:a16="http://schemas.microsoft.com/office/drawing/2014/main" id="{2B89AA77-5FD4-1348-BD16-EB70D5297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544" y="5156254"/>
                <a:ext cx="61037" cy="40696"/>
              </a:xfrm>
              <a:custGeom>
                <a:avLst/>
                <a:gdLst>
                  <a:gd name="T0" fmla="*/ 0 w 14"/>
                  <a:gd name="T1" fmla="*/ 10 h 11"/>
                  <a:gd name="T2" fmla="*/ 0 w 14"/>
                  <a:gd name="T3" fmla="*/ 10 h 11"/>
                  <a:gd name="T4" fmla="*/ 13 w 14"/>
                  <a:gd name="T5" fmla="*/ 0 h 11"/>
                  <a:gd name="T6" fmla="*/ 0 w 14"/>
                  <a:gd name="T7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1">
                    <a:moveTo>
                      <a:pt x="0" y="10"/>
                    </a:moveTo>
                    <a:lnTo>
                      <a:pt x="0" y="10"/>
                    </a:lnTo>
                    <a:cubicBezTo>
                      <a:pt x="3" y="6"/>
                      <a:pt x="10" y="3"/>
                      <a:pt x="13" y="0"/>
                    </a:cubicBezTo>
                    <a:cubicBezTo>
                      <a:pt x="10" y="3"/>
                      <a:pt x="3" y="6"/>
                      <a:pt x="0" y="10"/>
                    </a:cubicBezTo>
                  </a:path>
                </a:pathLst>
              </a:custGeom>
              <a:solidFill>
                <a:srgbClr val="26A4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6" name="Freeform 1118">
                <a:extLst>
                  <a:ext uri="{FF2B5EF4-FFF2-40B4-BE49-F238E27FC236}">
                    <a16:creationId xmlns:a16="http://schemas.microsoft.com/office/drawing/2014/main" id="{4930F6E8-C522-C244-9FA9-19496772B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5189" y="5217304"/>
                <a:ext cx="40696" cy="20341"/>
              </a:xfrm>
              <a:custGeom>
                <a:avLst/>
                <a:gdLst>
                  <a:gd name="T0" fmla="*/ 0 w 8"/>
                  <a:gd name="T1" fmla="*/ 3 h 4"/>
                  <a:gd name="T2" fmla="*/ 0 w 8"/>
                  <a:gd name="T3" fmla="*/ 3 h 4"/>
                  <a:gd name="T4" fmla="*/ 7 w 8"/>
                  <a:gd name="T5" fmla="*/ 0 h 4"/>
                  <a:gd name="T6" fmla="*/ 0 w 8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4">
                    <a:moveTo>
                      <a:pt x="0" y="3"/>
                    </a:moveTo>
                    <a:lnTo>
                      <a:pt x="0" y="3"/>
                    </a:lnTo>
                    <a:cubicBezTo>
                      <a:pt x="4" y="3"/>
                      <a:pt x="7" y="0"/>
                      <a:pt x="7" y="0"/>
                    </a:cubicBezTo>
                    <a:cubicBezTo>
                      <a:pt x="7" y="0"/>
                      <a:pt x="4" y="3"/>
                      <a:pt x="0" y="3"/>
                    </a:cubicBezTo>
                  </a:path>
                </a:pathLst>
              </a:custGeom>
              <a:solidFill>
                <a:srgbClr val="26A4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7" name="Freeform 1119">
                <a:extLst>
                  <a:ext uri="{FF2B5EF4-FFF2-40B4-BE49-F238E27FC236}">
                    <a16:creationId xmlns:a16="http://schemas.microsoft.com/office/drawing/2014/main" id="{B07ADA61-4069-8745-A2CD-5A06985BB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3796" y="5298696"/>
                <a:ext cx="20354" cy="20341"/>
              </a:xfrm>
              <a:custGeom>
                <a:avLst/>
                <a:gdLst>
                  <a:gd name="T0" fmla="*/ 0 w 5"/>
                  <a:gd name="T1" fmla="*/ 3 h 4"/>
                  <a:gd name="T2" fmla="*/ 0 w 5"/>
                  <a:gd name="T3" fmla="*/ 3 h 4"/>
                  <a:gd name="T4" fmla="*/ 4 w 5"/>
                  <a:gd name="T5" fmla="*/ 0 h 4"/>
                  <a:gd name="T6" fmla="*/ 0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0" y="3"/>
                    </a:moveTo>
                    <a:lnTo>
                      <a:pt x="0" y="3"/>
                    </a:lnTo>
                    <a:lnTo>
                      <a:pt x="4" y="0"/>
                    </a:lnTo>
                    <a:lnTo>
                      <a:pt x="0" y="3"/>
                    </a:lnTo>
                  </a:path>
                </a:pathLst>
              </a:custGeom>
              <a:solidFill>
                <a:srgbClr val="26A4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8" name="Freeform 1120">
                <a:extLst>
                  <a:ext uri="{FF2B5EF4-FFF2-40B4-BE49-F238E27FC236}">
                    <a16:creationId xmlns:a16="http://schemas.microsoft.com/office/drawing/2014/main" id="{E7AB805C-178A-AE4A-A015-18938980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4150" y="5258000"/>
                <a:ext cx="40696" cy="40696"/>
              </a:xfrm>
              <a:custGeom>
                <a:avLst/>
                <a:gdLst>
                  <a:gd name="T0" fmla="*/ 0 w 7"/>
                  <a:gd name="T1" fmla="*/ 7 h 8"/>
                  <a:gd name="T2" fmla="*/ 0 w 7"/>
                  <a:gd name="T3" fmla="*/ 7 h 8"/>
                  <a:gd name="T4" fmla="*/ 6 w 7"/>
                  <a:gd name="T5" fmla="*/ 0 h 8"/>
                  <a:gd name="T6" fmla="*/ 0 w 7"/>
                  <a:gd name="T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8">
                    <a:moveTo>
                      <a:pt x="0" y="7"/>
                    </a:moveTo>
                    <a:lnTo>
                      <a:pt x="0" y="7"/>
                    </a:lnTo>
                    <a:cubicBezTo>
                      <a:pt x="3" y="3"/>
                      <a:pt x="6" y="3"/>
                      <a:pt x="6" y="0"/>
                    </a:cubicBezTo>
                    <a:cubicBezTo>
                      <a:pt x="6" y="3"/>
                      <a:pt x="3" y="3"/>
                      <a:pt x="0" y="7"/>
                    </a:cubicBezTo>
                  </a:path>
                </a:pathLst>
              </a:custGeom>
              <a:solidFill>
                <a:srgbClr val="26A4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9" name="Freeform 1121">
                <a:extLst>
                  <a:ext uri="{FF2B5EF4-FFF2-40B4-BE49-F238E27FC236}">
                    <a16:creationId xmlns:a16="http://schemas.microsoft.com/office/drawing/2014/main" id="{97AE033E-1757-6345-B543-322B4D1CF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4492" y="5217304"/>
                <a:ext cx="40696" cy="40696"/>
              </a:xfrm>
              <a:custGeom>
                <a:avLst/>
                <a:gdLst>
                  <a:gd name="T0" fmla="*/ 0 w 8"/>
                  <a:gd name="T1" fmla="*/ 7 h 8"/>
                  <a:gd name="T2" fmla="*/ 0 w 8"/>
                  <a:gd name="T3" fmla="*/ 7 h 8"/>
                  <a:gd name="T4" fmla="*/ 7 w 8"/>
                  <a:gd name="T5" fmla="*/ 0 h 8"/>
                  <a:gd name="T6" fmla="*/ 0 w 8"/>
                  <a:gd name="T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8">
                    <a:moveTo>
                      <a:pt x="0" y="7"/>
                    </a:moveTo>
                    <a:lnTo>
                      <a:pt x="0" y="7"/>
                    </a:lnTo>
                    <a:cubicBezTo>
                      <a:pt x="4" y="3"/>
                      <a:pt x="7" y="3"/>
                      <a:pt x="7" y="0"/>
                    </a:cubicBezTo>
                    <a:cubicBezTo>
                      <a:pt x="7" y="3"/>
                      <a:pt x="4" y="3"/>
                      <a:pt x="0" y="7"/>
                    </a:cubicBezTo>
                  </a:path>
                </a:pathLst>
              </a:custGeom>
              <a:solidFill>
                <a:srgbClr val="26A4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" name="Freeform 1122">
                <a:extLst>
                  <a:ext uri="{FF2B5EF4-FFF2-40B4-BE49-F238E27FC236}">
                    <a16:creationId xmlns:a16="http://schemas.microsoft.com/office/drawing/2014/main" id="{3C060A87-1409-6047-8FD9-71E66789C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0945" y="5034165"/>
                <a:ext cx="20354" cy="20354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38CAF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1" name="Freeform 1123">
                <a:extLst>
                  <a:ext uri="{FF2B5EF4-FFF2-40B4-BE49-F238E27FC236}">
                    <a16:creationId xmlns:a16="http://schemas.microsoft.com/office/drawing/2014/main" id="{1CE077C4-3CAF-CC46-8378-1AEA3D3212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6581" y="5095217"/>
                <a:ext cx="81392" cy="61037"/>
              </a:xfrm>
              <a:custGeom>
                <a:avLst/>
                <a:gdLst>
                  <a:gd name="T0" fmla="*/ 0 w 18"/>
                  <a:gd name="T1" fmla="*/ 11 h 12"/>
                  <a:gd name="T2" fmla="*/ 0 w 18"/>
                  <a:gd name="T3" fmla="*/ 11 h 12"/>
                  <a:gd name="T4" fmla="*/ 17 w 18"/>
                  <a:gd name="T5" fmla="*/ 0 h 12"/>
                  <a:gd name="T6" fmla="*/ 0 w 18"/>
                  <a:gd name="T7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2">
                    <a:moveTo>
                      <a:pt x="0" y="11"/>
                    </a:moveTo>
                    <a:lnTo>
                      <a:pt x="0" y="11"/>
                    </a:lnTo>
                    <a:cubicBezTo>
                      <a:pt x="7" y="7"/>
                      <a:pt x="14" y="4"/>
                      <a:pt x="17" y="0"/>
                    </a:cubicBezTo>
                    <a:cubicBezTo>
                      <a:pt x="14" y="4"/>
                      <a:pt x="7" y="7"/>
                      <a:pt x="0" y="11"/>
                    </a:cubicBezTo>
                  </a:path>
                </a:pathLst>
              </a:custGeom>
              <a:solidFill>
                <a:srgbClr val="38CAF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2" name="Freeform 1124">
                <a:extLst>
                  <a:ext uri="{FF2B5EF4-FFF2-40B4-BE49-F238E27FC236}">
                    <a16:creationId xmlns:a16="http://schemas.microsoft.com/office/drawing/2014/main" id="{5A9527FC-19D6-AE4C-966D-49BD6A2C5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8327" y="5054519"/>
                <a:ext cx="81392" cy="40696"/>
              </a:xfrm>
              <a:custGeom>
                <a:avLst/>
                <a:gdLst>
                  <a:gd name="T0" fmla="*/ 0 w 18"/>
                  <a:gd name="T1" fmla="*/ 10 h 11"/>
                  <a:gd name="T2" fmla="*/ 0 w 18"/>
                  <a:gd name="T3" fmla="*/ 10 h 11"/>
                  <a:gd name="T4" fmla="*/ 17 w 18"/>
                  <a:gd name="T5" fmla="*/ 0 h 11"/>
                  <a:gd name="T6" fmla="*/ 0 w 18"/>
                  <a:gd name="T7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1">
                    <a:moveTo>
                      <a:pt x="0" y="10"/>
                    </a:moveTo>
                    <a:lnTo>
                      <a:pt x="0" y="10"/>
                    </a:lnTo>
                    <a:cubicBezTo>
                      <a:pt x="4" y="7"/>
                      <a:pt x="10" y="4"/>
                      <a:pt x="17" y="0"/>
                    </a:cubicBezTo>
                    <a:cubicBezTo>
                      <a:pt x="10" y="4"/>
                      <a:pt x="4" y="7"/>
                      <a:pt x="0" y="10"/>
                    </a:cubicBezTo>
                  </a:path>
                </a:pathLst>
              </a:custGeom>
              <a:solidFill>
                <a:srgbClr val="38CAF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3" name="Freeform 1125">
                <a:extLst>
                  <a:ext uri="{FF2B5EF4-FFF2-40B4-BE49-F238E27FC236}">
                    <a16:creationId xmlns:a16="http://schemas.microsoft.com/office/drawing/2014/main" id="{E5224DBA-8222-DB40-B64F-41E4F8E74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3477" y="5807392"/>
                <a:ext cx="20354" cy="20354"/>
              </a:xfrm>
              <a:custGeom>
                <a:avLst/>
                <a:gdLst>
                  <a:gd name="T0" fmla="*/ 0 w 5"/>
                  <a:gd name="T1" fmla="*/ 0 h 4"/>
                  <a:gd name="T2" fmla="*/ 0 w 5"/>
                  <a:gd name="T3" fmla="*/ 0 h 4"/>
                  <a:gd name="T4" fmla="*/ 4 w 5"/>
                  <a:gd name="T5" fmla="*/ 3 h 4"/>
                  <a:gd name="T6" fmla="*/ 0 w 5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0" y="0"/>
                    </a:moveTo>
                    <a:lnTo>
                      <a:pt x="0" y="0"/>
                    </a:lnTo>
                    <a:cubicBezTo>
                      <a:pt x="4" y="0"/>
                      <a:pt x="4" y="0"/>
                      <a:pt x="4" y="3"/>
                    </a:cubicBezTo>
                    <a:cubicBezTo>
                      <a:pt x="4" y="0"/>
                      <a:pt x="4" y="0"/>
                      <a:pt x="0" y="0"/>
                    </a:cubicBezTo>
                  </a:path>
                </a:pathLst>
              </a:custGeom>
              <a:solidFill>
                <a:srgbClr val="46E84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4" name="Freeform 1126">
                <a:extLst>
                  <a:ext uri="{FF2B5EF4-FFF2-40B4-BE49-F238E27FC236}">
                    <a16:creationId xmlns:a16="http://schemas.microsoft.com/office/drawing/2014/main" id="{276E6798-F526-0D41-8C50-FD0992351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4173" y="5848088"/>
                <a:ext cx="20354" cy="20354"/>
              </a:xfrm>
              <a:custGeom>
                <a:avLst/>
                <a:gdLst>
                  <a:gd name="T0" fmla="*/ 0 w 1"/>
                  <a:gd name="T1" fmla="*/ 0 h 4"/>
                  <a:gd name="T2" fmla="*/ 0 w 1"/>
                  <a:gd name="T3" fmla="*/ 0 h 4"/>
                  <a:gd name="T4" fmla="*/ 0 w 1"/>
                  <a:gd name="T5" fmla="*/ 3 h 4"/>
                  <a:gd name="T6" fmla="*/ 0 w 1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6E84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5" name="Freeform 1127">
                <a:extLst>
                  <a:ext uri="{FF2B5EF4-FFF2-40B4-BE49-F238E27FC236}">
                    <a16:creationId xmlns:a16="http://schemas.microsoft.com/office/drawing/2014/main" id="{B30A1602-5F65-EF44-BFF3-0C55572AA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4173" y="5909139"/>
                <a:ext cx="20354" cy="2034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46E84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6" name="Freeform 1128">
                <a:extLst>
                  <a:ext uri="{FF2B5EF4-FFF2-40B4-BE49-F238E27FC236}">
                    <a16:creationId xmlns:a16="http://schemas.microsoft.com/office/drawing/2014/main" id="{996E0280-7788-2F4B-BBB3-57152693EE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9300" y="5400431"/>
                <a:ext cx="20354" cy="2035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0 h 4"/>
                  <a:gd name="T4" fmla="*/ 0 w 4"/>
                  <a:gd name="T5" fmla="*/ 0 h 4"/>
                  <a:gd name="T6" fmla="*/ 3 w 4"/>
                  <a:gd name="T7" fmla="*/ 3 h 4"/>
                  <a:gd name="T8" fmla="*/ 0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ubicBezTo>
                      <a:pt x="3" y="0"/>
                      <a:pt x="3" y="0"/>
                      <a:pt x="3" y="3"/>
                    </a:cubicBezTo>
                    <a:cubicBezTo>
                      <a:pt x="3" y="0"/>
                      <a:pt x="3" y="0"/>
                      <a:pt x="0" y="0"/>
                    </a:cubicBezTo>
                  </a:path>
                </a:pathLst>
              </a:custGeom>
              <a:solidFill>
                <a:srgbClr val="46E84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" name="Freeform 1129">
                <a:extLst>
                  <a:ext uri="{FF2B5EF4-FFF2-40B4-BE49-F238E27FC236}">
                    <a16:creationId xmlns:a16="http://schemas.microsoft.com/office/drawing/2014/main" id="{7554BD9B-B56C-B542-A017-8C1D8215E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3134" y="5766696"/>
                <a:ext cx="20341" cy="2035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0 h 4"/>
                  <a:gd name="T4" fmla="*/ 3 w 4"/>
                  <a:gd name="T5" fmla="*/ 3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3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46E84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8" name="Freeform 1130">
                <a:extLst>
                  <a:ext uri="{FF2B5EF4-FFF2-40B4-BE49-F238E27FC236}">
                    <a16:creationId xmlns:a16="http://schemas.microsoft.com/office/drawing/2014/main" id="{94D11AA1-CA80-3D4A-9B2E-F170928FF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9995" y="5420786"/>
                <a:ext cx="183140" cy="305215"/>
              </a:xfrm>
              <a:custGeom>
                <a:avLst/>
                <a:gdLst>
                  <a:gd name="T0" fmla="*/ 10 w 41"/>
                  <a:gd name="T1" fmla="*/ 10 h 67"/>
                  <a:gd name="T2" fmla="*/ 10 w 41"/>
                  <a:gd name="T3" fmla="*/ 10 h 67"/>
                  <a:gd name="T4" fmla="*/ 0 w 41"/>
                  <a:gd name="T5" fmla="*/ 0 h 67"/>
                  <a:gd name="T6" fmla="*/ 40 w 41"/>
                  <a:gd name="T7" fmla="*/ 66 h 67"/>
                  <a:gd name="T8" fmla="*/ 10 w 41"/>
                  <a:gd name="T9" fmla="*/ 1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67">
                    <a:moveTo>
                      <a:pt x="10" y="10"/>
                    </a:moveTo>
                    <a:lnTo>
                      <a:pt x="10" y="10"/>
                    </a:lnTo>
                    <a:cubicBezTo>
                      <a:pt x="6" y="6"/>
                      <a:pt x="3" y="3"/>
                      <a:pt x="0" y="0"/>
                    </a:cubicBezTo>
                    <a:cubicBezTo>
                      <a:pt x="16" y="20"/>
                      <a:pt x="30" y="43"/>
                      <a:pt x="40" y="66"/>
                    </a:cubicBezTo>
                    <a:cubicBezTo>
                      <a:pt x="33" y="46"/>
                      <a:pt x="23" y="30"/>
                      <a:pt x="10" y="10"/>
                    </a:cubicBezTo>
                  </a:path>
                </a:pathLst>
              </a:custGeom>
              <a:solidFill>
                <a:srgbClr val="46E84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9" name="Freeform 1131">
                <a:extLst>
                  <a:ext uri="{FF2B5EF4-FFF2-40B4-BE49-F238E27FC236}">
                    <a16:creationId xmlns:a16="http://schemas.microsoft.com/office/drawing/2014/main" id="{E91CDB1E-1C40-F545-8992-6BB58F893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973" y="5095217"/>
                <a:ext cx="20354" cy="20341"/>
              </a:xfrm>
              <a:custGeom>
                <a:avLst/>
                <a:gdLst>
                  <a:gd name="T0" fmla="*/ 0 w 4"/>
                  <a:gd name="T1" fmla="*/ 0 h 1"/>
                  <a:gd name="T2" fmla="*/ 0 w 4"/>
                  <a:gd name="T3" fmla="*/ 0 h 1"/>
                  <a:gd name="T4" fmla="*/ 3 w 4"/>
                  <a:gd name="T5" fmla="*/ 0 h 1"/>
                  <a:gd name="T6" fmla="*/ 0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6E84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0" name="Freeform 1132">
                <a:extLst>
                  <a:ext uri="{FF2B5EF4-FFF2-40B4-BE49-F238E27FC236}">
                    <a16:creationId xmlns:a16="http://schemas.microsoft.com/office/drawing/2014/main" id="{7E6C94AC-0E1C-5045-B8E9-E5A07902A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6581" y="5156254"/>
                <a:ext cx="20354" cy="20354"/>
              </a:xfrm>
              <a:custGeom>
                <a:avLst/>
                <a:gdLst>
                  <a:gd name="T0" fmla="*/ 0 w 1"/>
                  <a:gd name="T1" fmla="*/ 3 h 4"/>
                  <a:gd name="T2" fmla="*/ 0 w 1"/>
                  <a:gd name="T3" fmla="*/ 3 h 4"/>
                  <a:gd name="T4" fmla="*/ 0 w 1"/>
                  <a:gd name="T5" fmla="*/ 0 h 4"/>
                  <a:gd name="T6" fmla="*/ 0 w 1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0" y="3"/>
                    </a:moveTo>
                    <a:lnTo>
                      <a:pt x="0" y="3"/>
                    </a:lnTo>
                    <a:cubicBezTo>
                      <a:pt x="0" y="3"/>
                      <a:pt x="0" y="3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46E84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" name="Freeform 1133">
                <a:extLst>
                  <a:ext uri="{FF2B5EF4-FFF2-40B4-BE49-F238E27FC236}">
                    <a16:creationId xmlns:a16="http://schemas.microsoft.com/office/drawing/2014/main" id="{AFC9AEA4-7EF1-D84A-ABA6-3DF9D5456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9719" y="5054519"/>
                <a:ext cx="20341" cy="2034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46E84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2" name="Freeform 1134">
                <a:extLst>
                  <a:ext uri="{FF2B5EF4-FFF2-40B4-BE49-F238E27FC236}">
                    <a16:creationId xmlns:a16="http://schemas.microsoft.com/office/drawing/2014/main" id="{C13AB6D7-3865-6445-ABFE-2C30AA3B3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9908" y="4993469"/>
                <a:ext cx="81392" cy="40696"/>
              </a:xfrm>
              <a:custGeom>
                <a:avLst/>
                <a:gdLst>
                  <a:gd name="T0" fmla="*/ 0 w 17"/>
                  <a:gd name="T1" fmla="*/ 0 h 8"/>
                  <a:gd name="T2" fmla="*/ 0 w 17"/>
                  <a:gd name="T3" fmla="*/ 0 h 8"/>
                  <a:gd name="T4" fmla="*/ 0 w 17"/>
                  <a:gd name="T5" fmla="*/ 0 h 8"/>
                  <a:gd name="T6" fmla="*/ 16 w 17"/>
                  <a:gd name="T7" fmla="*/ 7 h 8"/>
                  <a:gd name="T8" fmla="*/ 0 w 1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ubicBezTo>
                      <a:pt x="6" y="0"/>
                      <a:pt x="10" y="3"/>
                      <a:pt x="16" y="7"/>
                    </a:cubicBezTo>
                    <a:cubicBezTo>
                      <a:pt x="10" y="3"/>
                      <a:pt x="6" y="0"/>
                      <a:pt x="0" y="0"/>
                    </a:cubicBezTo>
                  </a:path>
                </a:pathLst>
              </a:custGeom>
              <a:solidFill>
                <a:srgbClr val="46E84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3" name="Freeform 1135">
                <a:extLst>
                  <a:ext uri="{FF2B5EF4-FFF2-40B4-BE49-F238E27FC236}">
                    <a16:creationId xmlns:a16="http://schemas.microsoft.com/office/drawing/2014/main" id="{EF404E6C-2F1F-DC46-AD5D-19A00F074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3730" y="5095217"/>
                <a:ext cx="20354" cy="20341"/>
              </a:xfrm>
              <a:custGeom>
                <a:avLst/>
                <a:gdLst>
                  <a:gd name="T0" fmla="*/ 0 w 4"/>
                  <a:gd name="T1" fmla="*/ 0 h 5"/>
                  <a:gd name="T2" fmla="*/ 0 w 4"/>
                  <a:gd name="T3" fmla="*/ 0 h 5"/>
                  <a:gd name="T4" fmla="*/ 3 w 4"/>
                  <a:gd name="T5" fmla="*/ 4 h 5"/>
                  <a:gd name="T6" fmla="*/ 0 w 4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3" y="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46E84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4" name="Freeform 1136">
                <a:extLst>
                  <a:ext uri="{FF2B5EF4-FFF2-40B4-BE49-F238E27FC236}">
                    <a16:creationId xmlns:a16="http://schemas.microsoft.com/office/drawing/2014/main" id="{CC2ECBFC-ACA1-DE41-AA2B-C1DA3F55AE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5477" y="5176609"/>
                <a:ext cx="20341" cy="2034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46E84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5" name="Freeform 1137">
                <a:extLst>
                  <a:ext uri="{FF2B5EF4-FFF2-40B4-BE49-F238E27FC236}">
                    <a16:creationId xmlns:a16="http://schemas.microsoft.com/office/drawing/2014/main" id="{5B34C160-299D-E442-B48B-9FCF8A1BA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1300" y="5034165"/>
                <a:ext cx="40696" cy="40696"/>
              </a:xfrm>
              <a:custGeom>
                <a:avLst/>
                <a:gdLst>
                  <a:gd name="T0" fmla="*/ 0 w 11"/>
                  <a:gd name="T1" fmla="*/ 0 h 7"/>
                  <a:gd name="T2" fmla="*/ 0 w 11"/>
                  <a:gd name="T3" fmla="*/ 0 h 7"/>
                  <a:gd name="T4" fmla="*/ 10 w 11"/>
                  <a:gd name="T5" fmla="*/ 6 h 7"/>
                  <a:gd name="T6" fmla="*/ 0 w 11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7">
                    <a:moveTo>
                      <a:pt x="0" y="0"/>
                    </a:moveTo>
                    <a:lnTo>
                      <a:pt x="0" y="0"/>
                    </a:lnTo>
                    <a:cubicBezTo>
                      <a:pt x="3" y="3"/>
                      <a:pt x="6" y="3"/>
                      <a:pt x="10" y="6"/>
                    </a:cubicBezTo>
                    <a:cubicBezTo>
                      <a:pt x="6" y="3"/>
                      <a:pt x="3" y="3"/>
                      <a:pt x="0" y="0"/>
                    </a:cubicBezTo>
                  </a:path>
                </a:pathLst>
              </a:custGeom>
              <a:solidFill>
                <a:srgbClr val="46E84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" name="Freeform 1138">
                <a:extLst>
                  <a:ext uri="{FF2B5EF4-FFF2-40B4-BE49-F238E27FC236}">
                    <a16:creationId xmlns:a16="http://schemas.microsoft.com/office/drawing/2014/main" id="{4844B150-EF60-5D46-A0A2-9038B22FF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2693" y="5074861"/>
                <a:ext cx="20341" cy="20354"/>
              </a:xfrm>
              <a:custGeom>
                <a:avLst/>
                <a:gdLst>
                  <a:gd name="T0" fmla="*/ 0 w 5"/>
                  <a:gd name="T1" fmla="*/ 0 h 4"/>
                  <a:gd name="T2" fmla="*/ 0 w 5"/>
                  <a:gd name="T3" fmla="*/ 0 h 4"/>
                  <a:gd name="T4" fmla="*/ 4 w 5"/>
                  <a:gd name="T5" fmla="*/ 3 h 4"/>
                  <a:gd name="T6" fmla="*/ 0 w 5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0" y="0"/>
                    </a:moveTo>
                    <a:lnTo>
                      <a:pt x="0" y="0"/>
                    </a:lnTo>
                    <a:cubicBezTo>
                      <a:pt x="4" y="0"/>
                      <a:pt x="4" y="0"/>
                      <a:pt x="4" y="3"/>
                    </a:cubicBezTo>
                    <a:cubicBezTo>
                      <a:pt x="4" y="0"/>
                      <a:pt x="4" y="0"/>
                      <a:pt x="0" y="0"/>
                    </a:cubicBezTo>
                  </a:path>
                </a:pathLst>
              </a:custGeom>
              <a:solidFill>
                <a:srgbClr val="46E84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7" name="Freeform 1139">
                <a:extLst>
                  <a:ext uri="{FF2B5EF4-FFF2-40B4-BE49-F238E27FC236}">
                    <a16:creationId xmlns:a16="http://schemas.microsoft.com/office/drawing/2014/main" id="{FF2ED5D2-38C6-AC4A-B6B1-A0A21E042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6240" y="5807392"/>
                <a:ext cx="1322618" cy="1749933"/>
              </a:xfrm>
              <a:custGeom>
                <a:avLst/>
                <a:gdLst>
                  <a:gd name="T0" fmla="*/ 64 w 288"/>
                  <a:gd name="T1" fmla="*/ 23 h 381"/>
                  <a:gd name="T2" fmla="*/ 64 w 288"/>
                  <a:gd name="T3" fmla="*/ 23 h 381"/>
                  <a:gd name="T4" fmla="*/ 77 w 288"/>
                  <a:gd name="T5" fmla="*/ 313 h 381"/>
                  <a:gd name="T6" fmla="*/ 117 w 288"/>
                  <a:gd name="T7" fmla="*/ 360 h 381"/>
                  <a:gd name="T8" fmla="*/ 251 w 288"/>
                  <a:gd name="T9" fmla="*/ 250 h 381"/>
                  <a:gd name="T10" fmla="*/ 287 w 288"/>
                  <a:gd name="T11" fmla="*/ 156 h 381"/>
                  <a:gd name="T12" fmla="*/ 64 w 288"/>
                  <a:gd name="T13" fmla="*/ 23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381">
                    <a:moveTo>
                      <a:pt x="64" y="23"/>
                    </a:moveTo>
                    <a:lnTo>
                      <a:pt x="64" y="23"/>
                    </a:lnTo>
                    <a:cubicBezTo>
                      <a:pt x="0" y="56"/>
                      <a:pt x="31" y="226"/>
                      <a:pt x="77" y="313"/>
                    </a:cubicBezTo>
                    <a:cubicBezTo>
                      <a:pt x="91" y="337"/>
                      <a:pt x="104" y="353"/>
                      <a:pt x="117" y="360"/>
                    </a:cubicBezTo>
                    <a:cubicBezTo>
                      <a:pt x="157" y="380"/>
                      <a:pt x="214" y="313"/>
                      <a:pt x="251" y="250"/>
                    </a:cubicBezTo>
                    <a:cubicBezTo>
                      <a:pt x="274" y="210"/>
                      <a:pt x="287" y="173"/>
                      <a:pt x="287" y="156"/>
                    </a:cubicBezTo>
                    <a:cubicBezTo>
                      <a:pt x="284" y="110"/>
                      <a:pt x="111" y="0"/>
                      <a:pt x="64" y="23"/>
                    </a:cubicBezTo>
                  </a:path>
                </a:pathLst>
              </a:custGeom>
              <a:solidFill>
                <a:srgbClr val="EDEF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8" name="Freeform 1140">
                <a:extLst>
                  <a:ext uri="{FF2B5EF4-FFF2-40B4-BE49-F238E27FC236}">
                    <a16:creationId xmlns:a16="http://schemas.microsoft.com/office/drawing/2014/main" id="{FB5CE7B7-B806-5C49-A84F-2FE5EDB46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9908" y="5400431"/>
                <a:ext cx="895315" cy="1729592"/>
              </a:xfrm>
              <a:custGeom>
                <a:avLst/>
                <a:gdLst>
                  <a:gd name="T0" fmla="*/ 183 w 194"/>
                  <a:gd name="T1" fmla="*/ 113 h 375"/>
                  <a:gd name="T2" fmla="*/ 183 w 194"/>
                  <a:gd name="T3" fmla="*/ 113 h 375"/>
                  <a:gd name="T4" fmla="*/ 183 w 194"/>
                  <a:gd name="T5" fmla="*/ 113 h 375"/>
                  <a:gd name="T6" fmla="*/ 180 w 194"/>
                  <a:gd name="T7" fmla="*/ 103 h 375"/>
                  <a:gd name="T8" fmla="*/ 180 w 194"/>
                  <a:gd name="T9" fmla="*/ 100 h 375"/>
                  <a:gd name="T10" fmla="*/ 177 w 194"/>
                  <a:gd name="T11" fmla="*/ 93 h 375"/>
                  <a:gd name="T12" fmla="*/ 173 w 194"/>
                  <a:gd name="T13" fmla="*/ 90 h 375"/>
                  <a:gd name="T14" fmla="*/ 173 w 194"/>
                  <a:gd name="T15" fmla="*/ 83 h 375"/>
                  <a:gd name="T16" fmla="*/ 170 w 194"/>
                  <a:gd name="T17" fmla="*/ 80 h 375"/>
                  <a:gd name="T18" fmla="*/ 167 w 194"/>
                  <a:gd name="T19" fmla="*/ 73 h 375"/>
                  <a:gd name="T20" fmla="*/ 127 w 194"/>
                  <a:gd name="T21" fmla="*/ 7 h 375"/>
                  <a:gd name="T22" fmla="*/ 123 w 194"/>
                  <a:gd name="T23" fmla="*/ 3 h 375"/>
                  <a:gd name="T24" fmla="*/ 120 w 194"/>
                  <a:gd name="T25" fmla="*/ 0 h 375"/>
                  <a:gd name="T26" fmla="*/ 107 w 194"/>
                  <a:gd name="T27" fmla="*/ 0 h 375"/>
                  <a:gd name="T28" fmla="*/ 60 w 194"/>
                  <a:gd name="T29" fmla="*/ 13 h 375"/>
                  <a:gd name="T30" fmla="*/ 56 w 194"/>
                  <a:gd name="T31" fmla="*/ 17 h 375"/>
                  <a:gd name="T32" fmla="*/ 20 w 194"/>
                  <a:gd name="T33" fmla="*/ 127 h 375"/>
                  <a:gd name="T34" fmla="*/ 66 w 194"/>
                  <a:gd name="T35" fmla="*/ 147 h 375"/>
                  <a:gd name="T36" fmla="*/ 120 w 194"/>
                  <a:gd name="T37" fmla="*/ 160 h 375"/>
                  <a:gd name="T38" fmla="*/ 107 w 194"/>
                  <a:gd name="T39" fmla="*/ 343 h 375"/>
                  <a:gd name="T40" fmla="*/ 140 w 194"/>
                  <a:gd name="T41" fmla="*/ 374 h 375"/>
                  <a:gd name="T42" fmla="*/ 193 w 194"/>
                  <a:gd name="T43" fmla="*/ 197 h 375"/>
                  <a:gd name="T44" fmla="*/ 183 w 194"/>
                  <a:gd name="T45" fmla="*/ 113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4" h="375">
                    <a:moveTo>
                      <a:pt x="183" y="113"/>
                    </a:moveTo>
                    <a:lnTo>
                      <a:pt x="183" y="113"/>
                    </a:lnTo>
                    <a:lnTo>
                      <a:pt x="183" y="113"/>
                    </a:lnTo>
                    <a:cubicBezTo>
                      <a:pt x="180" y="110"/>
                      <a:pt x="180" y="107"/>
                      <a:pt x="180" y="103"/>
                    </a:cubicBezTo>
                    <a:lnTo>
                      <a:pt x="180" y="100"/>
                    </a:lnTo>
                    <a:cubicBezTo>
                      <a:pt x="177" y="97"/>
                      <a:pt x="177" y="97"/>
                      <a:pt x="177" y="93"/>
                    </a:cubicBezTo>
                    <a:cubicBezTo>
                      <a:pt x="177" y="90"/>
                      <a:pt x="177" y="90"/>
                      <a:pt x="173" y="90"/>
                    </a:cubicBezTo>
                    <a:cubicBezTo>
                      <a:pt x="173" y="87"/>
                      <a:pt x="173" y="87"/>
                      <a:pt x="173" y="83"/>
                    </a:cubicBezTo>
                    <a:cubicBezTo>
                      <a:pt x="170" y="80"/>
                      <a:pt x="170" y="80"/>
                      <a:pt x="170" y="80"/>
                    </a:cubicBezTo>
                    <a:cubicBezTo>
                      <a:pt x="170" y="77"/>
                      <a:pt x="170" y="77"/>
                      <a:pt x="167" y="73"/>
                    </a:cubicBezTo>
                    <a:cubicBezTo>
                      <a:pt x="157" y="50"/>
                      <a:pt x="143" y="27"/>
                      <a:pt x="127" y="7"/>
                    </a:cubicBezTo>
                    <a:cubicBezTo>
                      <a:pt x="127" y="3"/>
                      <a:pt x="123" y="3"/>
                      <a:pt x="123" y="3"/>
                    </a:cubicBezTo>
                    <a:cubicBezTo>
                      <a:pt x="123" y="0"/>
                      <a:pt x="123" y="0"/>
                      <a:pt x="120" y="0"/>
                    </a:cubicBezTo>
                    <a:cubicBezTo>
                      <a:pt x="117" y="0"/>
                      <a:pt x="110" y="0"/>
                      <a:pt x="107" y="0"/>
                    </a:cubicBezTo>
                    <a:cubicBezTo>
                      <a:pt x="90" y="0"/>
                      <a:pt x="73" y="3"/>
                      <a:pt x="60" y="13"/>
                    </a:cubicBezTo>
                    <a:cubicBezTo>
                      <a:pt x="56" y="13"/>
                      <a:pt x="56" y="13"/>
                      <a:pt x="56" y="17"/>
                    </a:cubicBezTo>
                    <a:cubicBezTo>
                      <a:pt x="10" y="43"/>
                      <a:pt x="0" y="90"/>
                      <a:pt x="20" y="127"/>
                    </a:cubicBezTo>
                    <a:cubicBezTo>
                      <a:pt x="26" y="143"/>
                      <a:pt x="46" y="147"/>
                      <a:pt x="66" y="147"/>
                    </a:cubicBezTo>
                    <a:cubicBezTo>
                      <a:pt x="90" y="147"/>
                      <a:pt x="113" y="143"/>
                      <a:pt x="120" y="160"/>
                    </a:cubicBezTo>
                    <a:cubicBezTo>
                      <a:pt x="133" y="187"/>
                      <a:pt x="86" y="307"/>
                      <a:pt x="107" y="343"/>
                    </a:cubicBezTo>
                    <a:cubicBezTo>
                      <a:pt x="113" y="357"/>
                      <a:pt x="123" y="367"/>
                      <a:pt x="140" y="374"/>
                    </a:cubicBezTo>
                    <a:cubicBezTo>
                      <a:pt x="173" y="324"/>
                      <a:pt x="193" y="263"/>
                      <a:pt x="193" y="197"/>
                    </a:cubicBezTo>
                    <a:cubicBezTo>
                      <a:pt x="193" y="167"/>
                      <a:pt x="190" y="140"/>
                      <a:pt x="183" y="113"/>
                    </a:cubicBezTo>
                  </a:path>
                </a:pathLst>
              </a:custGeom>
              <a:solidFill>
                <a:srgbClr val="EDEF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9" name="Freeform 1141">
                <a:extLst>
                  <a:ext uri="{FF2B5EF4-FFF2-40B4-BE49-F238E27FC236}">
                    <a16:creationId xmlns:a16="http://schemas.microsoft.com/office/drawing/2014/main" id="{5934B4E6-7008-DF42-B5B0-D286BC583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9975" y="5054519"/>
                <a:ext cx="569746" cy="752871"/>
              </a:xfrm>
              <a:custGeom>
                <a:avLst/>
                <a:gdLst>
                  <a:gd name="T0" fmla="*/ 120 w 124"/>
                  <a:gd name="T1" fmla="*/ 0 h 162"/>
                  <a:gd name="T2" fmla="*/ 120 w 124"/>
                  <a:gd name="T3" fmla="*/ 0 h 162"/>
                  <a:gd name="T4" fmla="*/ 120 w 124"/>
                  <a:gd name="T5" fmla="*/ 0 h 162"/>
                  <a:gd name="T6" fmla="*/ 103 w 124"/>
                  <a:gd name="T7" fmla="*/ 10 h 162"/>
                  <a:gd name="T8" fmla="*/ 100 w 124"/>
                  <a:gd name="T9" fmla="*/ 10 h 162"/>
                  <a:gd name="T10" fmla="*/ 83 w 124"/>
                  <a:gd name="T11" fmla="*/ 21 h 162"/>
                  <a:gd name="T12" fmla="*/ 83 w 124"/>
                  <a:gd name="T13" fmla="*/ 24 h 162"/>
                  <a:gd name="T14" fmla="*/ 0 w 124"/>
                  <a:gd name="T15" fmla="*/ 117 h 162"/>
                  <a:gd name="T16" fmla="*/ 93 w 124"/>
                  <a:gd name="T17" fmla="*/ 134 h 162"/>
                  <a:gd name="T18" fmla="*/ 120 w 124"/>
                  <a:gd name="T19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162">
                    <a:moveTo>
                      <a:pt x="120" y="0"/>
                    </a:moveTo>
                    <a:lnTo>
                      <a:pt x="120" y="0"/>
                    </a:lnTo>
                    <a:lnTo>
                      <a:pt x="120" y="0"/>
                    </a:lnTo>
                    <a:cubicBezTo>
                      <a:pt x="113" y="4"/>
                      <a:pt x="107" y="7"/>
                      <a:pt x="103" y="10"/>
                    </a:cubicBezTo>
                    <a:lnTo>
                      <a:pt x="100" y="10"/>
                    </a:lnTo>
                    <a:cubicBezTo>
                      <a:pt x="97" y="14"/>
                      <a:pt x="90" y="17"/>
                      <a:pt x="83" y="21"/>
                    </a:cubicBezTo>
                    <a:cubicBezTo>
                      <a:pt x="83" y="24"/>
                      <a:pt x="83" y="24"/>
                      <a:pt x="83" y="24"/>
                    </a:cubicBezTo>
                    <a:cubicBezTo>
                      <a:pt x="50" y="47"/>
                      <a:pt x="20" y="81"/>
                      <a:pt x="0" y="117"/>
                    </a:cubicBezTo>
                    <a:cubicBezTo>
                      <a:pt x="30" y="137"/>
                      <a:pt x="70" y="161"/>
                      <a:pt x="93" y="134"/>
                    </a:cubicBezTo>
                    <a:cubicBezTo>
                      <a:pt x="113" y="107"/>
                      <a:pt x="123" y="47"/>
                      <a:pt x="120" y="0"/>
                    </a:cubicBezTo>
                  </a:path>
                </a:pathLst>
              </a:custGeom>
              <a:solidFill>
                <a:srgbClr val="EDEF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" name="Freeform 1142">
                <a:extLst>
                  <a:ext uri="{FF2B5EF4-FFF2-40B4-BE49-F238E27FC236}">
                    <a16:creationId xmlns:a16="http://schemas.microsoft.com/office/drawing/2014/main" id="{944D6AC5-AC71-6945-8729-C2BF7B2BD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7466" y="4993469"/>
                <a:ext cx="590101" cy="345923"/>
              </a:xfrm>
              <a:custGeom>
                <a:avLst/>
                <a:gdLst>
                  <a:gd name="T0" fmla="*/ 6 w 128"/>
                  <a:gd name="T1" fmla="*/ 53 h 75"/>
                  <a:gd name="T2" fmla="*/ 6 w 128"/>
                  <a:gd name="T3" fmla="*/ 53 h 75"/>
                  <a:gd name="T4" fmla="*/ 80 w 128"/>
                  <a:gd name="T5" fmla="*/ 70 h 75"/>
                  <a:gd name="T6" fmla="*/ 93 w 128"/>
                  <a:gd name="T7" fmla="*/ 67 h 75"/>
                  <a:gd name="T8" fmla="*/ 127 w 128"/>
                  <a:gd name="T9" fmla="*/ 60 h 75"/>
                  <a:gd name="T10" fmla="*/ 103 w 128"/>
                  <a:gd name="T11" fmla="*/ 40 h 75"/>
                  <a:gd name="T12" fmla="*/ 103 w 128"/>
                  <a:gd name="T13" fmla="*/ 40 h 75"/>
                  <a:gd name="T14" fmla="*/ 83 w 128"/>
                  <a:gd name="T15" fmla="*/ 27 h 75"/>
                  <a:gd name="T16" fmla="*/ 80 w 128"/>
                  <a:gd name="T17" fmla="*/ 23 h 75"/>
                  <a:gd name="T18" fmla="*/ 70 w 128"/>
                  <a:gd name="T19" fmla="*/ 20 h 75"/>
                  <a:gd name="T20" fmla="*/ 66 w 128"/>
                  <a:gd name="T21" fmla="*/ 17 h 75"/>
                  <a:gd name="T22" fmla="*/ 60 w 128"/>
                  <a:gd name="T23" fmla="*/ 13 h 75"/>
                  <a:gd name="T24" fmla="*/ 50 w 128"/>
                  <a:gd name="T25" fmla="*/ 7 h 75"/>
                  <a:gd name="T26" fmla="*/ 46 w 128"/>
                  <a:gd name="T27" fmla="*/ 7 h 75"/>
                  <a:gd name="T28" fmla="*/ 46 w 128"/>
                  <a:gd name="T29" fmla="*/ 7 h 75"/>
                  <a:gd name="T30" fmla="*/ 30 w 128"/>
                  <a:gd name="T31" fmla="*/ 0 h 75"/>
                  <a:gd name="T32" fmla="*/ 3 w 128"/>
                  <a:gd name="T33" fmla="*/ 47 h 75"/>
                  <a:gd name="T34" fmla="*/ 6 w 128"/>
                  <a:gd name="T35" fmla="*/ 5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8" h="75">
                    <a:moveTo>
                      <a:pt x="6" y="53"/>
                    </a:moveTo>
                    <a:lnTo>
                      <a:pt x="6" y="53"/>
                    </a:lnTo>
                    <a:cubicBezTo>
                      <a:pt x="16" y="74"/>
                      <a:pt x="46" y="74"/>
                      <a:pt x="80" y="70"/>
                    </a:cubicBezTo>
                    <a:cubicBezTo>
                      <a:pt x="83" y="70"/>
                      <a:pt x="90" y="67"/>
                      <a:pt x="93" y="67"/>
                    </a:cubicBezTo>
                    <a:cubicBezTo>
                      <a:pt x="107" y="64"/>
                      <a:pt x="116" y="64"/>
                      <a:pt x="127" y="60"/>
                    </a:cubicBezTo>
                    <a:cubicBezTo>
                      <a:pt x="120" y="53"/>
                      <a:pt x="113" y="47"/>
                      <a:pt x="103" y="40"/>
                    </a:cubicBezTo>
                    <a:lnTo>
                      <a:pt x="103" y="40"/>
                    </a:lnTo>
                    <a:cubicBezTo>
                      <a:pt x="96" y="37"/>
                      <a:pt x="90" y="30"/>
                      <a:pt x="83" y="27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76" y="23"/>
                      <a:pt x="73" y="20"/>
                      <a:pt x="70" y="20"/>
                    </a:cubicBezTo>
                    <a:cubicBezTo>
                      <a:pt x="70" y="17"/>
                      <a:pt x="70" y="17"/>
                      <a:pt x="66" y="17"/>
                    </a:cubicBezTo>
                    <a:cubicBezTo>
                      <a:pt x="63" y="17"/>
                      <a:pt x="63" y="13"/>
                      <a:pt x="60" y="13"/>
                    </a:cubicBezTo>
                    <a:cubicBezTo>
                      <a:pt x="56" y="10"/>
                      <a:pt x="53" y="10"/>
                      <a:pt x="50" y="7"/>
                    </a:cubicBezTo>
                    <a:lnTo>
                      <a:pt x="46" y="7"/>
                    </a:lnTo>
                    <a:lnTo>
                      <a:pt x="46" y="7"/>
                    </a:lnTo>
                    <a:cubicBezTo>
                      <a:pt x="40" y="3"/>
                      <a:pt x="36" y="0"/>
                      <a:pt x="30" y="0"/>
                    </a:cubicBezTo>
                    <a:cubicBezTo>
                      <a:pt x="13" y="13"/>
                      <a:pt x="0" y="30"/>
                      <a:pt x="3" y="47"/>
                    </a:cubicBezTo>
                    <a:cubicBezTo>
                      <a:pt x="3" y="50"/>
                      <a:pt x="6" y="53"/>
                      <a:pt x="6" y="53"/>
                    </a:cubicBezTo>
                  </a:path>
                </a:pathLst>
              </a:custGeom>
              <a:solidFill>
                <a:srgbClr val="EDEF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C3FCE83-79C1-8546-A0D0-0A99B9093AAE}"/>
                </a:ext>
              </a:extLst>
            </p:cNvPr>
            <p:cNvGrpSpPr/>
            <p:nvPr/>
          </p:nvGrpSpPr>
          <p:grpSpPr>
            <a:xfrm>
              <a:off x="1867288" y="8188110"/>
              <a:ext cx="8066632" cy="3921750"/>
              <a:chOff x="1867288" y="7577682"/>
              <a:chExt cx="8066632" cy="3921750"/>
            </a:xfrm>
          </p:grpSpPr>
          <p:sp>
            <p:nvSpPr>
              <p:cNvPr id="51" name="Rectángulo 12">
                <a:extLst>
                  <a:ext uri="{FF2B5EF4-FFF2-40B4-BE49-F238E27FC236}">
                    <a16:creationId xmlns:a16="http://schemas.microsoft.com/office/drawing/2014/main" id="{D546B3DD-9E01-F44C-AD42-47F555F4E44C}"/>
                  </a:ext>
                </a:extLst>
              </p:cNvPr>
              <p:cNvSpPr/>
              <p:nvPr/>
            </p:nvSpPr>
            <p:spPr>
              <a:xfrm>
                <a:off x="1867288" y="7577682"/>
                <a:ext cx="8066632" cy="1785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11000" b="0" i="0" dirty="0">
                    <a:solidFill>
                      <a:srgbClr val="EEF0FF"/>
                    </a:solidFill>
                    <a:effectLst/>
                    <a:latin typeface="Poppins" panose="00000500000000000000" pitchFamily="2" charset="0"/>
                    <a:cs typeface="Poppins" panose="00000500000000000000" pitchFamily="2" charset="0"/>
                  </a:rPr>
                  <a:t>537 million </a:t>
                </a:r>
                <a:endParaRPr lang="es-MX" sz="110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52" name="Rectángulo 13">
                <a:extLst>
                  <a:ext uri="{FF2B5EF4-FFF2-40B4-BE49-F238E27FC236}">
                    <a16:creationId xmlns:a16="http://schemas.microsoft.com/office/drawing/2014/main" id="{C934A565-0440-BD45-AEFE-BECCDF3A9626}"/>
                  </a:ext>
                </a:extLst>
              </p:cNvPr>
              <p:cNvSpPr/>
              <p:nvPr/>
            </p:nvSpPr>
            <p:spPr>
              <a:xfrm>
                <a:off x="3920341" y="9470564"/>
                <a:ext cx="3594254" cy="923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MX" sz="5400" b="1" dirty="0">
                    <a:solidFill>
                      <a:schemeClr val="bg1"/>
                    </a:solidFill>
                    <a:latin typeface="Poppins SemiBold" pitchFamily="2" charset="77"/>
                    <a:cs typeface="Poppins SemiBold" pitchFamily="2" charset="77"/>
                  </a:rPr>
                  <a:t>GLOBALLY</a:t>
                </a:r>
              </a:p>
            </p:txBody>
          </p:sp>
          <p:sp>
            <p:nvSpPr>
              <p:cNvPr id="53" name="Rectángulo 14">
                <a:extLst>
                  <a:ext uri="{FF2B5EF4-FFF2-40B4-BE49-F238E27FC236}">
                    <a16:creationId xmlns:a16="http://schemas.microsoft.com/office/drawing/2014/main" id="{9CA7CFCD-A903-304A-B009-02F10F9F0A97}"/>
                  </a:ext>
                </a:extLst>
              </p:cNvPr>
              <p:cNvSpPr/>
              <p:nvPr/>
            </p:nvSpPr>
            <p:spPr>
              <a:xfrm>
                <a:off x="2792954" y="10299103"/>
                <a:ext cx="584902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dirty="0">
                    <a:solidFill>
                      <a:schemeClr val="bg1"/>
                    </a:solidFill>
                    <a:latin typeface="Poppins Light" pitchFamily="2" charset="77"/>
                    <a:cs typeface="Poppins Light" pitchFamily="2" charset="77"/>
                  </a:rPr>
                  <a:t>Total cases confirmed </a:t>
                </a:r>
              </a:p>
              <a:p>
                <a:pPr algn="ctr"/>
                <a:r>
                  <a:rPr lang="en-IN" b="0" i="0" dirty="0">
                    <a:solidFill>
                      <a:srgbClr val="EEF0FF"/>
                    </a:solidFill>
                    <a:effectLst/>
                    <a:latin typeface="Poppins" panose="00000500000000000000" pitchFamily="2" charset="0"/>
                    <a:cs typeface="Poppins" panose="00000500000000000000" pitchFamily="2" charset="0"/>
                  </a:rPr>
                  <a:t>aged 20-79 years</a:t>
                </a:r>
                <a:endParaRPr lang="es-MX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B0CB88-9BB7-4B4B-B075-B8B3E1C72AF1}"/>
              </a:ext>
            </a:extLst>
          </p:cNvPr>
          <p:cNvGrpSpPr/>
          <p:nvPr/>
        </p:nvGrpSpPr>
        <p:grpSpPr>
          <a:xfrm>
            <a:off x="1898332" y="4790079"/>
            <a:ext cx="9669168" cy="6863417"/>
            <a:chOff x="3699402" y="5009859"/>
            <a:chExt cx="7875789" cy="5962654"/>
          </a:xfrm>
        </p:grpSpPr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95A374C0-399A-634D-883E-2A91F6156A1B}"/>
                </a:ext>
              </a:extLst>
            </p:cNvPr>
            <p:cNvSpPr/>
            <p:nvPr/>
          </p:nvSpPr>
          <p:spPr>
            <a:xfrm>
              <a:off x="3699402" y="5009859"/>
              <a:ext cx="7875789" cy="59626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0" i="0" dirty="0">
                  <a:effectLst/>
                  <a:latin typeface="Poppins Light" panose="00000400000000000000" pitchFamily="2" charset="0"/>
                  <a:cs typeface="Poppins Light" panose="00000400000000000000" pitchFamily="2" charset="0"/>
                </a:rPr>
                <a:t>Early diagnosis of diabetes is crucial for effective management and preventing complications. Traditional methods, however, are often resource-intensive and inconvenient. This project uses machine learning to analyze key health metrics, offering an accurate and user-friendly solution for early diabetes detection, enabling users to take proactive control of their health.</a:t>
              </a:r>
              <a:endParaRPr lang="es-MX" sz="4000" dirty="0">
                <a:latin typeface="Poppins Light" panose="00000400000000000000" pitchFamily="2" charset="0"/>
                <a:ea typeface="Lato" panose="020F0502020204030203" pitchFamily="34" charset="0"/>
                <a:cs typeface="Poppins Light" panose="00000400000000000000" pitchFamily="2" charset="0"/>
              </a:endParaRPr>
            </a:p>
          </p:txBody>
        </p:sp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5CFFD9EC-E9F8-BC46-8E09-A5EB8A7727CF}"/>
                </a:ext>
              </a:extLst>
            </p:cNvPr>
            <p:cNvSpPr txBox="1"/>
            <p:nvPr/>
          </p:nvSpPr>
          <p:spPr>
            <a:xfrm>
              <a:off x="3727971" y="7430524"/>
              <a:ext cx="48963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MX" sz="3200" dirty="0">
                <a:solidFill>
                  <a:schemeClr val="tx2"/>
                </a:solidFill>
                <a:latin typeface="Poppins Medium" pitchFamily="2" charset="77"/>
                <a:ea typeface="Lato Heavy" panose="020F0502020204030203" pitchFamily="34" charset="0"/>
                <a:cs typeface="Poppins Medium" pitchFamily="2" charset="77"/>
              </a:endParaRPr>
            </a:p>
          </p:txBody>
        </p:sp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F3929860-0125-8143-A4B0-C7C8E495BCAB}"/>
                </a:ext>
              </a:extLst>
            </p:cNvPr>
            <p:cNvSpPr/>
            <p:nvPr/>
          </p:nvSpPr>
          <p:spPr>
            <a:xfrm>
              <a:off x="3699402" y="7974350"/>
              <a:ext cx="787578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s-MX" sz="2800" dirty="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ea typeface="Lato" panose="020F0502020204030203" pitchFamily="34" charset="0"/>
                <a:cs typeface="Poppins Light" pitchFamily="2" charset="77"/>
              </a:endParaRPr>
            </a:p>
          </p:txBody>
        </p:sp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C412A502-C72F-C341-B553-3B21757D384C}"/>
                </a:ext>
              </a:extLst>
            </p:cNvPr>
            <p:cNvSpPr txBox="1"/>
            <p:nvPr/>
          </p:nvSpPr>
          <p:spPr>
            <a:xfrm>
              <a:off x="3727971" y="10245312"/>
              <a:ext cx="48963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MX" sz="3200" dirty="0">
                <a:solidFill>
                  <a:schemeClr val="tx2"/>
                </a:solidFill>
                <a:latin typeface="Poppins Medium" pitchFamily="2" charset="77"/>
                <a:ea typeface="Lato Heavy" panose="020F0502020204030203" pitchFamily="34" charset="0"/>
                <a:cs typeface="Poppins Medium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75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B799969-BAA9-F647-9BBE-2585B498F7C6}"/>
              </a:ext>
            </a:extLst>
          </p:cNvPr>
          <p:cNvGrpSpPr/>
          <p:nvPr/>
        </p:nvGrpSpPr>
        <p:grpSpPr>
          <a:xfrm>
            <a:off x="0" y="1145140"/>
            <a:ext cx="24377650" cy="1888060"/>
            <a:chOff x="0" y="9540994"/>
            <a:chExt cx="24377650" cy="1888060"/>
          </a:xfrm>
        </p:grpSpPr>
        <p:sp>
          <p:nvSpPr>
            <p:cNvPr id="58" name="Freeform 796">
              <a:extLst>
                <a:ext uri="{FF2B5EF4-FFF2-40B4-BE49-F238E27FC236}">
                  <a16:creationId xmlns:a16="http://schemas.microsoft.com/office/drawing/2014/main" id="{9CE55DF8-20EF-AE45-820B-0A4C283C8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540994"/>
              <a:ext cx="24377650" cy="1711841"/>
            </a:xfrm>
            <a:custGeom>
              <a:avLst/>
              <a:gdLst>
                <a:gd name="T0" fmla="*/ 5514 w 5515"/>
                <a:gd name="T1" fmla="*/ 597 h 598"/>
                <a:gd name="T2" fmla="*/ 0 w 5515"/>
                <a:gd name="T3" fmla="*/ 597 h 598"/>
                <a:gd name="T4" fmla="*/ 0 w 5515"/>
                <a:gd name="T5" fmla="*/ 0 h 598"/>
                <a:gd name="T6" fmla="*/ 5514 w 5515"/>
                <a:gd name="T7" fmla="*/ 0 h 598"/>
                <a:gd name="T8" fmla="*/ 5514 w 5515"/>
                <a:gd name="T9" fmla="*/ 597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5" h="598">
                  <a:moveTo>
                    <a:pt x="5514" y="597"/>
                  </a:moveTo>
                  <a:lnTo>
                    <a:pt x="0" y="597"/>
                  </a:lnTo>
                  <a:lnTo>
                    <a:pt x="0" y="0"/>
                  </a:lnTo>
                  <a:lnTo>
                    <a:pt x="5514" y="0"/>
                  </a:lnTo>
                  <a:lnTo>
                    <a:pt x="5514" y="59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1280">
              <a:extLst>
                <a:ext uri="{FF2B5EF4-FFF2-40B4-BE49-F238E27FC236}">
                  <a16:creationId xmlns:a16="http://schemas.microsoft.com/office/drawing/2014/main" id="{E7218EE2-0F94-104B-9048-F234911A1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98" y="11064033"/>
              <a:ext cx="3236059" cy="365021"/>
            </a:xfrm>
            <a:custGeom>
              <a:avLst/>
              <a:gdLst>
                <a:gd name="T0" fmla="*/ 2118 w 2119"/>
                <a:gd name="T1" fmla="*/ 127 h 128"/>
                <a:gd name="T2" fmla="*/ 0 w 2119"/>
                <a:gd name="T3" fmla="*/ 127 h 128"/>
                <a:gd name="T4" fmla="*/ 0 w 2119"/>
                <a:gd name="T5" fmla="*/ 0 h 128"/>
                <a:gd name="T6" fmla="*/ 2118 w 2119"/>
                <a:gd name="T7" fmla="*/ 0 h 128"/>
                <a:gd name="T8" fmla="*/ 2118 w 2119"/>
                <a:gd name="T9" fmla="*/ 12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9" h="128">
                  <a:moveTo>
                    <a:pt x="211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2118" y="0"/>
                  </a:lnTo>
                  <a:lnTo>
                    <a:pt x="2118" y="12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Rectángulo 7">
              <a:extLst>
                <a:ext uri="{FF2B5EF4-FFF2-40B4-BE49-F238E27FC236}">
                  <a16:creationId xmlns:a16="http://schemas.microsoft.com/office/drawing/2014/main" id="{C9AB77FF-A45F-C449-BC57-0D3B9CEDAAB6}"/>
                </a:ext>
              </a:extLst>
            </p:cNvPr>
            <p:cNvSpPr/>
            <p:nvPr/>
          </p:nvSpPr>
          <p:spPr>
            <a:xfrm>
              <a:off x="1639760" y="9813177"/>
              <a:ext cx="16729260" cy="13080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79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WHAT WE HAVE DONE UNTIL NOW</a:t>
              </a:r>
            </a:p>
          </p:txBody>
        </p:sp>
      </p:grpSp>
      <p:sp>
        <p:nvSpPr>
          <p:cNvPr id="89" name="Rectángulo 8">
            <a:extLst>
              <a:ext uri="{FF2B5EF4-FFF2-40B4-BE49-F238E27FC236}">
                <a16:creationId xmlns:a16="http://schemas.microsoft.com/office/drawing/2014/main" id="{1946F9E6-9008-A843-B288-502EF5DA2D08}"/>
              </a:ext>
            </a:extLst>
          </p:cNvPr>
          <p:cNvSpPr/>
          <p:nvPr/>
        </p:nvSpPr>
        <p:spPr>
          <a:xfrm>
            <a:off x="3172900" y="4697759"/>
            <a:ext cx="17753554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3200" b="1" dirty="0">
                <a:solidFill>
                  <a:schemeClr val="tx1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Frontend Development (Next.js + Tailwind CSS)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>
                    <a:lumMod val="7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Migrated from Vite + React to Next.js for better performance and scalability.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>
                    <a:lumMod val="7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Designed and implemented SignIn &amp; SignUp pages for a seamless user experience.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>
                    <a:lumMod val="7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Fixed navbar dropdown issue by enabling auto-close when clicking outside.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>
                    <a:lumMod val="7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Developed the Profile Page UI with: o Left-side profile image upload option. o Right-side user details form matching the theme.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>
                    <a:lumMod val="7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Started designing the Guidelines Page structure. </a:t>
            </a:r>
          </a:p>
          <a:p>
            <a:endParaRPr lang="en-IN" sz="3200" dirty="0">
              <a:solidFill>
                <a:schemeClr val="tx1">
                  <a:lumMod val="75000"/>
                </a:schemeClr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r>
              <a:rPr lang="en-IN" sz="3200" b="1" dirty="0">
                <a:solidFill>
                  <a:schemeClr val="tx1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Frontend (Next.js + Tailwind CSS)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>
                    <a:lumMod val="7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Improved navbar dropdown to close when clicking outside.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>
                    <a:lumMod val="7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Added profile image upload with preview.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>
                    <a:lumMod val="7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Styled user details form to match the SignIn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>
                    <a:lumMod val="7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Designed a 2x2 grid layout for the Guidelines page with interactive, expandable cards.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>
                    <a:lumMod val="7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Ensured theme consistency for Firebase SignIn/SignUp pages. </a:t>
            </a:r>
            <a:endParaRPr lang="en-US" sz="3200" dirty="0">
              <a:solidFill>
                <a:schemeClr val="tx1">
                  <a:lumMod val="75000"/>
                </a:schemeClr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" name="Freeform 150">
            <a:extLst>
              <a:ext uri="{FF2B5EF4-FFF2-40B4-BE49-F238E27FC236}">
                <a16:creationId xmlns:a16="http://schemas.microsoft.com/office/drawing/2014/main" id="{2E9CC6E6-4B3E-2375-BE38-B2F5C1C8E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122" y="4645793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dirty="0">
                <a:solidFill>
                  <a:schemeClr val="bg1"/>
                </a:solidFill>
                <a:latin typeface="Poppins Medium" pitchFamily="2" charset="77"/>
                <a:ea typeface="Lato Heavy" panose="020F0502020204030203" pitchFamily="34" charset="0"/>
                <a:cs typeface="Poppins Medium" pitchFamily="2" charset="77"/>
              </a:rPr>
              <a:t>1</a:t>
            </a:r>
          </a:p>
        </p:txBody>
      </p:sp>
      <p:sp>
        <p:nvSpPr>
          <p:cNvPr id="5" name="Freeform 150">
            <a:extLst>
              <a:ext uri="{FF2B5EF4-FFF2-40B4-BE49-F238E27FC236}">
                <a16:creationId xmlns:a16="http://schemas.microsoft.com/office/drawing/2014/main" id="{86409957-A2B4-67C1-BDE6-9A6F924A3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122" y="8694333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dirty="0">
                <a:solidFill>
                  <a:schemeClr val="bg1"/>
                </a:solidFill>
                <a:latin typeface="Poppins Medium" pitchFamily="2" charset="77"/>
                <a:ea typeface="Lato Heavy" panose="020F0502020204030203" pitchFamily="34" charset="0"/>
                <a:cs typeface="Poppins Medium" pitchFamily="2" charset="7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7370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708F5-1EC7-C7EA-BF5E-7E451AE2D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5264800-626B-A17D-F49B-0C69F15A5F6B}"/>
              </a:ext>
            </a:extLst>
          </p:cNvPr>
          <p:cNvGrpSpPr/>
          <p:nvPr/>
        </p:nvGrpSpPr>
        <p:grpSpPr>
          <a:xfrm>
            <a:off x="0" y="1145140"/>
            <a:ext cx="24377650" cy="1888060"/>
            <a:chOff x="0" y="9540994"/>
            <a:chExt cx="24377650" cy="1888060"/>
          </a:xfrm>
        </p:grpSpPr>
        <p:sp>
          <p:nvSpPr>
            <p:cNvPr id="58" name="Freeform 796">
              <a:extLst>
                <a:ext uri="{FF2B5EF4-FFF2-40B4-BE49-F238E27FC236}">
                  <a16:creationId xmlns:a16="http://schemas.microsoft.com/office/drawing/2014/main" id="{4014FB27-EAB8-5BB9-C3AC-483C32BD0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540994"/>
              <a:ext cx="24377650" cy="1711841"/>
            </a:xfrm>
            <a:custGeom>
              <a:avLst/>
              <a:gdLst>
                <a:gd name="T0" fmla="*/ 5514 w 5515"/>
                <a:gd name="T1" fmla="*/ 597 h 598"/>
                <a:gd name="T2" fmla="*/ 0 w 5515"/>
                <a:gd name="T3" fmla="*/ 597 h 598"/>
                <a:gd name="T4" fmla="*/ 0 w 5515"/>
                <a:gd name="T5" fmla="*/ 0 h 598"/>
                <a:gd name="T6" fmla="*/ 5514 w 5515"/>
                <a:gd name="T7" fmla="*/ 0 h 598"/>
                <a:gd name="T8" fmla="*/ 5514 w 5515"/>
                <a:gd name="T9" fmla="*/ 597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5" h="598">
                  <a:moveTo>
                    <a:pt x="5514" y="597"/>
                  </a:moveTo>
                  <a:lnTo>
                    <a:pt x="0" y="597"/>
                  </a:lnTo>
                  <a:lnTo>
                    <a:pt x="0" y="0"/>
                  </a:lnTo>
                  <a:lnTo>
                    <a:pt x="5514" y="0"/>
                  </a:lnTo>
                  <a:lnTo>
                    <a:pt x="5514" y="59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1280">
              <a:extLst>
                <a:ext uri="{FF2B5EF4-FFF2-40B4-BE49-F238E27FC236}">
                  <a16:creationId xmlns:a16="http://schemas.microsoft.com/office/drawing/2014/main" id="{3C56A883-5BC9-01BB-1754-83749D047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98" y="11064033"/>
              <a:ext cx="3236059" cy="365021"/>
            </a:xfrm>
            <a:custGeom>
              <a:avLst/>
              <a:gdLst>
                <a:gd name="T0" fmla="*/ 2118 w 2119"/>
                <a:gd name="T1" fmla="*/ 127 h 128"/>
                <a:gd name="T2" fmla="*/ 0 w 2119"/>
                <a:gd name="T3" fmla="*/ 127 h 128"/>
                <a:gd name="T4" fmla="*/ 0 w 2119"/>
                <a:gd name="T5" fmla="*/ 0 h 128"/>
                <a:gd name="T6" fmla="*/ 2118 w 2119"/>
                <a:gd name="T7" fmla="*/ 0 h 128"/>
                <a:gd name="T8" fmla="*/ 2118 w 2119"/>
                <a:gd name="T9" fmla="*/ 12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9" h="128">
                  <a:moveTo>
                    <a:pt x="211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2118" y="0"/>
                  </a:lnTo>
                  <a:lnTo>
                    <a:pt x="2118" y="12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Rectángulo 7">
              <a:extLst>
                <a:ext uri="{FF2B5EF4-FFF2-40B4-BE49-F238E27FC236}">
                  <a16:creationId xmlns:a16="http://schemas.microsoft.com/office/drawing/2014/main" id="{910D6E2D-87E1-8CCB-BE57-16A75A38D57B}"/>
                </a:ext>
              </a:extLst>
            </p:cNvPr>
            <p:cNvSpPr/>
            <p:nvPr/>
          </p:nvSpPr>
          <p:spPr>
            <a:xfrm>
              <a:off x="1639760" y="9813177"/>
              <a:ext cx="16729260" cy="13080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79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WHAT WE HAVE DONE UNTIL NOW</a:t>
              </a:r>
            </a:p>
          </p:txBody>
        </p:sp>
      </p:grpSp>
      <p:sp>
        <p:nvSpPr>
          <p:cNvPr id="89" name="Rectángulo 8">
            <a:extLst>
              <a:ext uri="{FF2B5EF4-FFF2-40B4-BE49-F238E27FC236}">
                <a16:creationId xmlns:a16="http://schemas.microsoft.com/office/drawing/2014/main" id="{6E7F6D9B-6BF2-D921-ECCA-EA22899A42FC}"/>
              </a:ext>
            </a:extLst>
          </p:cNvPr>
          <p:cNvSpPr/>
          <p:nvPr/>
        </p:nvSpPr>
        <p:spPr>
          <a:xfrm>
            <a:off x="3172900" y="4645793"/>
            <a:ext cx="177535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3200" b="1" dirty="0">
                <a:solidFill>
                  <a:schemeClr val="tx1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Authentication (Firebase + MongoDB + </a:t>
            </a:r>
            <a:r>
              <a:rPr lang="en-IN" sz="3200" b="1" dirty="0" err="1">
                <a:solidFill>
                  <a:schemeClr val="tx1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ExpressJS</a:t>
            </a:r>
            <a:r>
              <a:rPr lang="en-IN" sz="3200" b="1" dirty="0">
                <a:solidFill>
                  <a:schemeClr val="tx1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>
                    <a:lumMod val="7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Set up Firebase to track user login data for analytics.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Poppins Light" panose="00000400000000000000" pitchFamily="2" charset="0"/>
                <a:cs typeface="Poppins Light" panose="00000400000000000000" pitchFamily="2" charset="0"/>
              </a:rPr>
              <a:t>Stored Google-authenticated </a:t>
            </a:r>
            <a:r>
              <a:rPr lang="en-IN" sz="3200" dirty="0">
                <a:solidFill>
                  <a:schemeClr val="tx1">
                    <a:lumMod val="7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users in Firebase.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>
                    <a:lumMod val="7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All patient-related data will be securely maintained in the MongoDB database.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>
                    <a:lumMod val="7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Express.js is used to connect and interact with databases like MongoDB for efficient backend data handling.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>
                    <a:lumMod val="7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MongoDB was set up to track patient login activity for analysis and monitoring purposes.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tx1">
                  <a:lumMod val="75000"/>
                </a:schemeClr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" name="Freeform 150">
            <a:extLst>
              <a:ext uri="{FF2B5EF4-FFF2-40B4-BE49-F238E27FC236}">
                <a16:creationId xmlns:a16="http://schemas.microsoft.com/office/drawing/2014/main" id="{348F5DB2-EB64-7C7A-4B65-85A666168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122" y="4645793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dirty="0">
                <a:solidFill>
                  <a:schemeClr val="bg1"/>
                </a:solidFill>
                <a:latin typeface="Poppins Medium" pitchFamily="2" charset="77"/>
                <a:ea typeface="Lato Heavy" panose="020F0502020204030203" pitchFamily="34" charset="0"/>
                <a:cs typeface="Poppins Medium" pitchFamily="2" charset="77"/>
              </a:rPr>
              <a:t>3</a:t>
            </a:r>
          </a:p>
        </p:txBody>
      </p:sp>
      <p:sp>
        <p:nvSpPr>
          <p:cNvPr id="8" name="Rectángulo 8">
            <a:extLst>
              <a:ext uri="{FF2B5EF4-FFF2-40B4-BE49-F238E27FC236}">
                <a16:creationId xmlns:a16="http://schemas.microsoft.com/office/drawing/2014/main" id="{43C98CA1-7BC0-8950-49FB-DA02EF56BF7A}"/>
              </a:ext>
            </a:extLst>
          </p:cNvPr>
          <p:cNvSpPr/>
          <p:nvPr/>
        </p:nvSpPr>
        <p:spPr>
          <a:xfrm>
            <a:off x="3172900" y="9299756"/>
            <a:ext cx="1775355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tx1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Backend (Python + Firebase)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>
                    <a:lumMod val="7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Started extracting patient details from PDFs.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>
                    <a:lumMod val="7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Researched methods to integrate extracted data with Power BI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>
                    <a:lumMod val="7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MongoDB is used to store patient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>
                    <a:lumMod val="7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The dashboard will present </a:t>
            </a:r>
            <a:r>
              <a:rPr lang="en-IN" sz="3200" dirty="0" err="1">
                <a:solidFill>
                  <a:schemeClr val="tx1">
                    <a:lumMod val="7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analyzed</a:t>
            </a:r>
            <a:r>
              <a:rPr lang="en-IN" sz="3200" dirty="0">
                <a:solidFill>
                  <a:schemeClr val="tx1">
                    <a:lumMod val="7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features values in a visual format to enable easy interpretation and understanding.</a:t>
            </a:r>
            <a:endParaRPr lang="en-US" sz="3200" dirty="0">
              <a:solidFill>
                <a:schemeClr val="tx1">
                  <a:lumMod val="75000"/>
                </a:schemeClr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2" name="Freeform 150">
            <a:extLst>
              <a:ext uri="{FF2B5EF4-FFF2-40B4-BE49-F238E27FC236}">
                <a16:creationId xmlns:a16="http://schemas.microsoft.com/office/drawing/2014/main" id="{2ACD6DFD-3494-B808-35B3-A1E232250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122" y="9299756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dirty="0">
                <a:solidFill>
                  <a:schemeClr val="bg1"/>
                </a:solidFill>
                <a:latin typeface="Poppins Medium" pitchFamily="2" charset="77"/>
                <a:ea typeface="Lato Heavy" panose="020F0502020204030203" pitchFamily="34" charset="0"/>
                <a:cs typeface="Poppins Medium" pitchFamily="2" charset="7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103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5D72FBB-CE92-FE84-C3B4-5B207E3F8F62}"/>
              </a:ext>
            </a:extLst>
          </p:cNvPr>
          <p:cNvGrpSpPr/>
          <p:nvPr/>
        </p:nvGrpSpPr>
        <p:grpSpPr>
          <a:xfrm>
            <a:off x="0" y="1145140"/>
            <a:ext cx="24377650" cy="1888060"/>
            <a:chOff x="0" y="9540994"/>
            <a:chExt cx="24377650" cy="1888060"/>
          </a:xfrm>
        </p:grpSpPr>
        <p:sp>
          <p:nvSpPr>
            <p:cNvPr id="8" name="Freeform 796">
              <a:extLst>
                <a:ext uri="{FF2B5EF4-FFF2-40B4-BE49-F238E27FC236}">
                  <a16:creationId xmlns:a16="http://schemas.microsoft.com/office/drawing/2014/main" id="{08FCE152-0CF8-3D21-1E8F-0421581B4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540994"/>
              <a:ext cx="24377650" cy="1711841"/>
            </a:xfrm>
            <a:custGeom>
              <a:avLst/>
              <a:gdLst>
                <a:gd name="T0" fmla="*/ 5514 w 5515"/>
                <a:gd name="T1" fmla="*/ 597 h 598"/>
                <a:gd name="T2" fmla="*/ 0 w 5515"/>
                <a:gd name="T3" fmla="*/ 597 h 598"/>
                <a:gd name="T4" fmla="*/ 0 w 5515"/>
                <a:gd name="T5" fmla="*/ 0 h 598"/>
                <a:gd name="T6" fmla="*/ 5514 w 5515"/>
                <a:gd name="T7" fmla="*/ 0 h 598"/>
                <a:gd name="T8" fmla="*/ 5514 w 5515"/>
                <a:gd name="T9" fmla="*/ 597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5" h="598">
                  <a:moveTo>
                    <a:pt x="5514" y="597"/>
                  </a:moveTo>
                  <a:lnTo>
                    <a:pt x="0" y="597"/>
                  </a:lnTo>
                  <a:lnTo>
                    <a:pt x="0" y="0"/>
                  </a:lnTo>
                  <a:lnTo>
                    <a:pt x="5514" y="0"/>
                  </a:lnTo>
                  <a:lnTo>
                    <a:pt x="5514" y="59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" name="Freeform 1280">
              <a:extLst>
                <a:ext uri="{FF2B5EF4-FFF2-40B4-BE49-F238E27FC236}">
                  <a16:creationId xmlns:a16="http://schemas.microsoft.com/office/drawing/2014/main" id="{1CF43A34-4328-D5EA-4F8F-A849B9374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98" y="11064033"/>
              <a:ext cx="3236059" cy="365021"/>
            </a:xfrm>
            <a:custGeom>
              <a:avLst/>
              <a:gdLst>
                <a:gd name="T0" fmla="*/ 2118 w 2119"/>
                <a:gd name="T1" fmla="*/ 127 h 128"/>
                <a:gd name="T2" fmla="*/ 0 w 2119"/>
                <a:gd name="T3" fmla="*/ 127 h 128"/>
                <a:gd name="T4" fmla="*/ 0 w 2119"/>
                <a:gd name="T5" fmla="*/ 0 h 128"/>
                <a:gd name="T6" fmla="*/ 2118 w 2119"/>
                <a:gd name="T7" fmla="*/ 0 h 128"/>
                <a:gd name="T8" fmla="*/ 2118 w 2119"/>
                <a:gd name="T9" fmla="*/ 12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9" h="128">
                  <a:moveTo>
                    <a:pt x="211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2118" y="0"/>
                  </a:lnTo>
                  <a:lnTo>
                    <a:pt x="2118" y="12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2BECFB7D-91D5-7D0D-4A17-C0DEC0E77485}"/>
                </a:ext>
              </a:extLst>
            </p:cNvPr>
            <p:cNvSpPr/>
            <p:nvPr/>
          </p:nvSpPr>
          <p:spPr>
            <a:xfrm>
              <a:off x="1639760" y="9813177"/>
              <a:ext cx="16729260" cy="13080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79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WHAT WE HAVE DONE UNTIL NOW</a:t>
              </a:r>
            </a:p>
          </p:txBody>
        </p:sp>
      </p:grpSp>
      <p:sp>
        <p:nvSpPr>
          <p:cNvPr id="11" name="Freeform 150">
            <a:extLst>
              <a:ext uri="{FF2B5EF4-FFF2-40B4-BE49-F238E27FC236}">
                <a16:creationId xmlns:a16="http://schemas.microsoft.com/office/drawing/2014/main" id="{D4CDB665-EFC6-62DF-C314-26C7749D1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122" y="3976229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dirty="0">
                <a:solidFill>
                  <a:schemeClr val="bg1"/>
                </a:solidFill>
                <a:latin typeface="Poppins Medium" pitchFamily="2" charset="77"/>
                <a:ea typeface="Lato Heavy" panose="020F0502020204030203" pitchFamily="34" charset="0"/>
                <a:cs typeface="Poppins Medium" pitchFamily="2" charset="77"/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59DD59-60C1-7A48-77B9-07B391829D58}"/>
              </a:ext>
            </a:extLst>
          </p:cNvPr>
          <p:cNvSpPr txBox="1"/>
          <p:nvPr/>
        </p:nvSpPr>
        <p:spPr>
          <a:xfrm>
            <a:off x="3367626" y="3976229"/>
            <a:ext cx="1784318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tx1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Dashboard &amp; Analytics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tx1">
                    <a:lumMod val="7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Planned user dashboard features and UI structure.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Updated the UI structures and features to enhance performance and make interactions smoother.</a:t>
            </a:r>
            <a:endParaRPr lang="en-US" sz="3600" dirty="0">
              <a:solidFill>
                <a:schemeClr val="tx1">
                  <a:lumMod val="75000"/>
                </a:schemeClr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5" name="Freeform 150">
            <a:extLst>
              <a:ext uri="{FF2B5EF4-FFF2-40B4-BE49-F238E27FC236}">
                <a16:creationId xmlns:a16="http://schemas.microsoft.com/office/drawing/2014/main" id="{0B3FAE25-C40C-9973-791C-A6A5837B9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466" y="7377428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dirty="0">
                <a:solidFill>
                  <a:schemeClr val="bg1"/>
                </a:solidFill>
                <a:latin typeface="Poppins Medium" pitchFamily="2" charset="77"/>
                <a:ea typeface="Lato Heavy" panose="020F0502020204030203" pitchFamily="34" charset="0"/>
                <a:cs typeface="Poppins Medium" pitchFamily="2" charset="77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20AB6D-DDAA-76DC-737C-6FD96E3B3AA8}"/>
              </a:ext>
            </a:extLst>
          </p:cNvPr>
          <p:cNvSpPr txBox="1"/>
          <p:nvPr/>
        </p:nvSpPr>
        <p:spPr>
          <a:xfrm>
            <a:off x="3367626" y="7377428"/>
            <a:ext cx="178431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Chatbot Implementation</a:t>
            </a:r>
            <a:r>
              <a:rPr lang="en-IN" sz="3600" b="1" dirty="0">
                <a:solidFill>
                  <a:schemeClr val="tx1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tx1">
                    <a:lumMod val="7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Integrated a chatbot to interact with users and respond to diabetes-related questions.</a:t>
            </a:r>
            <a:endParaRPr lang="en-US" sz="3600" dirty="0">
              <a:solidFill>
                <a:schemeClr val="tx1">
                  <a:lumMod val="75000"/>
                </a:schemeClr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9" name="Freeform 150">
            <a:extLst>
              <a:ext uri="{FF2B5EF4-FFF2-40B4-BE49-F238E27FC236}">
                <a16:creationId xmlns:a16="http://schemas.microsoft.com/office/drawing/2014/main" id="{09D126D5-69C5-81F3-B9FA-FC356580D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901" y="10224629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dirty="0">
                <a:solidFill>
                  <a:schemeClr val="bg1"/>
                </a:solidFill>
                <a:latin typeface="Poppins Medium" pitchFamily="2" charset="77"/>
                <a:ea typeface="Lato Heavy" panose="020F0502020204030203" pitchFamily="34" charset="0"/>
                <a:cs typeface="Poppins Medium" pitchFamily="2" charset="77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758213-2BA3-7D9C-5E1A-A727FAA321FE}"/>
              </a:ext>
            </a:extLst>
          </p:cNvPr>
          <p:cNvSpPr txBox="1"/>
          <p:nvPr/>
        </p:nvSpPr>
        <p:spPr>
          <a:xfrm>
            <a:off x="3347213" y="10224629"/>
            <a:ext cx="179942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tx1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Geolocation (using </a:t>
            </a:r>
            <a:r>
              <a:rPr lang="en-IN" sz="3600" b="1" dirty="0" err="1">
                <a:solidFill>
                  <a:schemeClr val="tx1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Geopify</a:t>
            </a:r>
            <a:r>
              <a:rPr lang="en-IN" sz="3600" b="1" dirty="0">
                <a:solidFill>
                  <a:schemeClr val="tx1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API)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Integrated a map-based functionality that displays nearby hospitals based on the patient’s location, enabling users to view and access the closest medical facilities efficiently. </a:t>
            </a:r>
            <a:endParaRPr lang="en-US" sz="3600" dirty="0">
              <a:solidFill>
                <a:schemeClr val="tx1">
                  <a:lumMod val="75000"/>
                </a:schemeClr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80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B799969-BAA9-F647-9BBE-2585B498F7C6}"/>
              </a:ext>
            </a:extLst>
          </p:cNvPr>
          <p:cNvGrpSpPr/>
          <p:nvPr/>
        </p:nvGrpSpPr>
        <p:grpSpPr>
          <a:xfrm>
            <a:off x="0" y="1145140"/>
            <a:ext cx="24377650" cy="1888060"/>
            <a:chOff x="0" y="9540994"/>
            <a:chExt cx="24377650" cy="1888060"/>
          </a:xfrm>
        </p:grpSpPr>
        <p:sp>
          <p:nvSpPr>
            <p:cNvPr id="58" name="Freeform 796">
              <a:extLst>
                <a:ext uri="{FF2B5EF4-FFF2-40B4-BE49-F238E27FC236}">
                  <a16:creationId xmlns:a16="http://schemas.microsoft.com/office/drawing/2014/main" id="{9CE55DF8-20EF-AE45-820B-0A4C283C8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540994"/>
              <a:ext cx="24377650" cy="1711841"/>
            </a:xfrm>
            <a:custGeom>
              <a:avLst/>
              <a:gdLst>
                <a:gd name="T0" fmla="*/ 5514 w 5515"/>
                <a:gd name="T1" fmla="*/ 597 h 598"/>
                <a:gd name="T2" fmla="*/ 0 w 5515"/>
                <a:gd name="T3" fmla="*/ 597 h 598"/>
                <a:gd name="T4" fmla="*/ 0 w 5515"/>
                <a:gd name="T5" fmla="*/ 0 h 598"/>
                <a:gd name="T6" fmla="*/ 5514 w 5515"/>
                <a:gd name="T7" fmla="*/ 0 h 598"/>
                <a:gd name="T8" fmla="*/ 5514 w 5515"/>
                <a:gd name="T9" fmla="*/ 597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5" h="598">
                  <a:moveTo>
                    <a:pt x="5514" y="597"/>
                  </a:moveTo>
                  <a:lnTo>
                    <a:pt x="0" y="597"/>
                  </a:lnTo>
                  <a:lnTo>
                    <a:pt x="0" y="0"/>
                  </a:lnTo>
                  <a:lnTo>
                    <a:pt x="5514" y="0"/>
                  </a:lnTo>
                  <a:lnTo>
                    <a:pt x="5514" y="59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1280">
              <a:extLst>
                <a:ext uri="{FF2B5EF4-FFF2-40B4-BE49-F238E27FC236}">
                  <a16:creationId xmlns:a16="http://schemas.microsoft.com/office/drawing/2014/main" id="{E7218EE2-0F94-104B-9048-F234911A1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98" y="11064033"/>
              <a:ext cx="3236059" cy="365021"/>
            </a:xfrm>
            <a:custGeom>
              <a:avLst/>
              <a:gdLst>
                <a:gd name="T0" fmla="*/ 2118 w 2119"/>
                <a:gd name="T1" fmla="*/ 127 h 128"/>
                <a:gd name="T2" fmla="*/ 0 w 2119"/>
                <a:gd name="T3" fmla="*/ 127 h 128"/>
                <a:gd name="T4" fmla="*/ 0 w 2119"/>
                <a:gd name="T5" fmla="*/ 0 h 128"/>
                <a:gd name="T6" fmla="*/ 2118 w 2119"/>
                <a:gd name="T7" fmla="*/ 0 h 128"/>
                <a:gd name="T8" fmla="*/ 2118 w 2119"/>
                <a:gd name="T9" fmla="*/ 12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9" h="128">
                  <a:moveTo>
                    <a:pt x="211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2118" y="0"/>
                  </a:lnTo>
                  <a:lnTo>
                    <a:pt x="2118" y="12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Rectángulo 7">
              <a:extLst>
                <a:ext uri="{FF2B5EF4-FFF2-40B4-BE49-F238E27FC236}">
                  <a16:creationId xmlns:a16="http://schemas.microsoft.com/office/drawing/2014/main" id="{C9AB77FF-A45F-C449-BC57-0D3B9CEDAAB6}"/>
                </a:ext>
              </a:extLst>
            </p:cNvPr>
            <p:cNvSpPr/>
            <p:nvPr/>
          </p:nvSpPr>
          <p:spPr>
            <a:xfrm>
              <a:off x="1639760" y="9813177"/>
              <a:ext cx="9365064" cy="13080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79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WORK TO BE DONE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62DBB88-0903-9140-AF0E-F5031E4DB4ED}"/>
              </a:ext>
            </a:extLst>
          </p:cNvPr>
          <p:cNvSpPr/>
          <p:nvPr/>
        </p:nvSpPr>
        <p:spPr>
          <a:xfrm>
            <a:off x="2049459" y="4565023"/>
            <a:ext cx="7479570" cy="10350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6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040FDB-F406-164E-B557-D83DB559D8CB}"/>
              </a:ext>
            </a:extLst>
          </p:cNvPr>
          <p:cNvSpPr/>
          <p:nvPr/>
        </p:nvSpPr>
        <p:spPr>
          <a:xfrm>
            <a:off x="13929788" y="4565023"/>
            <a:ext cx="7945483" cy="10350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6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CuadroTexto 395">
            <a:extLst>
              <a:ext uri="{FF2B5EF4-FFF2-40B4-BE49-F238E27FC236}">
                <a16:creationId xmlns:a16="http://schemas.microsoft.com/office/drawing/2014/main" id="{0B8A0E75-C659-DF46-955A-E46747B29DC1}"/>
              </a:ext>
            </a:extLst>
          </p:cNvPr>
          <p:cNvSpPr txBox="1"/>
          <p:nvPr/>
        </p:nvSpPr>
        <p:spPr>
          <a:xfrm>
            <a:off x="2502379" y="4759364"/>
            <a:ext cx="636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Heavy" panose="020F0502020204030203" pitchFamily="34" charset="0"/>
                <a:cs typeface="Poppins Medium" pitchFamily="2" charset="77"/>
              </a:rPr>
              <a:t>OCR Integration</a:t>
            </a:r>
          </a:p>
        </p:txBody>
      </p:sp>
      <p:sp>
        <p:nvSpPr>
          <p:cNvPr id="17" name="CuadroTexto 395">
            <a:extLst>
              <a:ext uri="{FF2B5EF4-FFF2-40B4-BE49-F238E27FC236}">
                <a16:creationId xmlns:a16="http://schemas.microsoft.com/office/drawing/2014/main" id="{D69FE6AB-76A4-E347-AE0C-3A5EC7396579}"/>
              </a:ext>
            </a:extLst>
          </p:cNvPr>
          <p:cNvSpPr txBox="1"/>
          <p:nvPr/>
        </p:nvSpPr>
        <p:spPr>
          <a:xfrm>
            <a:off x="10328370" y="4669399"/>
            <a:ext cx="3601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Heavy" panose="020F0502020204030203" pitchFamily="34" charset="0"/>
                <a:cs typeface="Poppins Medium" pitchFamily="2" charset="77"/>
              </a:rPr>
              <a:t>BOT</a:t>
            </a:r>
          </a:p>
        </p:txBody>
      </p:sp>
      <p:sp>
        <p:nvSpPr>
          <p:cNvPr id="18" name="CuadroTexto 395">
            <a:extLst>
              <a:ext uri="{FF2B5EF4-FFF2-40B4-BE49-F238E27FC236}">
                <a16:creationId xmlns:a16="http://schemas.microsoft.com/office/drawing/2014/main" id="{3F607CB3-1D1F-3C49-9372-16A980094803}"/>
              </a:ext>
            </a:extLst>
          </p:cNvPr>
          <p:cNvSpPr txBox="1"/>
          <p:nvPr/>
        </p:nvSpPr>
        <p:spPr>
          <a:xfrm>
            <a:off x="14222185" y="4759363"/>
            <a:ext cx="7494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Heavy" panose="020F0502020204030203" pitchFamily="34" charset="0"/>
                <a:cs typeface="Poppins Medium" pitchFamily="2" charset="77"/>
              </a:rPr>
              <a:t>PDF Extraction</a:t>
            </a:r>
          </a:p>
        </p:txBody>
      </p:sp>
      <p:sp>
        <p:nvSpPr>
          <p:cNvPr id="19" name="CuadroTexto 351">
            <a:extLst>
              <a:ext uri="{FF2B5EF4-FFF2-40B4-BE49-F238E27FC236}">
                <a16:creationId xmlns:a16="http://schemas.microsoft.com/office/drawing/2014/main" id="{89D36A69-C22B-A04C-9730-0C6A54284B65}"/>
              </a:ext>
            </a:extLst>
          </p:cNvPr>
          <p:cNvSpPr txBox="1"/>
          <p:nvPr/>
        </p:nvSpPr>
        <p:spPr>
          <a:xfrm>
            <a:off x="3182734" y="6652233"/>
            <a:ext cx="65327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Work is underway to integrate OCR for automated text recognition from uploaded files.</a:t>
            </a:r>
            <a:endParaRPr lang="en-US" sz="3200" dirty="0">
              <a:solidFill>
                <a:schemeClr val="tx1">
                  <a:lumMod val="75000"/>
                </a:schemeClr>
              </a:solidFill>
              <a:latin typeface="Poppins Light" panose="00000400000000000000" pitchFamily="2" charset="0"/>
              <a:ea typeface="Lato" panose="020F0502020204030203" pitchFamily="34" charset="0"/>
              <a:cs typeface="Poppins Light" panose="00000400000000000000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2CD3484-95A4-9F42-B609-4DB607781CFD}"/>
              </a:ext>
            </a:extLst>
          </p:cNvPr>
          <p:cNvSpPr/>
          <p:nvPr/>
        </p:nvSpPr>
        <p:spPr>
          <a:xfrm>
            <a:off x="2349123" y="6775307"/>
            <a:ext cx="355166" cy="3482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adroTexto 351">
            <a:extLst>
              <a:ext uri="{FF2B5EF4-FFF2-40B4-BE49-F238E27FC236}">
                <a16:creationId xmlns:a16="http://schemas.microsoft.com/office/drawing/2014/main" id="{D6C50B45-13EF-D545-856A-F991C81705A8}"/>
              </a:ext>
            </a:extLst>
          </p:cNvPr>
          <p:cNvSpPr txBox="1"/>
          <p:nvPr/>
        </p:nvSpPr>
        <p:spPr>
          <a:xfrm>
            <a:off x="15110343" y="6752447"/>
            <a:ext cx="55843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Poppins Light" panose="00000400000000000000" pitchFamily="2" charset="0"/>
                <a:ea typeface="Lato" panose="020F0502020204030203" pitchFamily="34" charset="0"/>
                <a:cs typeface="Poppins Light" panose="00000400000000000000" pitchFamily="2" charset="0"/>
              </a:rPr>
              <a:t>The PDF extraction feature is under development and almost ready.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99D082A-F5C9-9E47-B6B3-2307A841817E}"/>
              </a:ext>
            </a:extLst>
          </p:cNvPr>
          <p:cNvSpPr/>
          <p:nvPr/>
        </p:nvSpPr>
        <p:spPr>
          <a:xfrm>
            <a:off x="14306986" y="6775307"/>
            <a:ext cx="355166" cy="3482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0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B799969-BAA9-F647-9BBE-2585B498F7C6}"/>
              </a:ext>
            </a:extLst>
          </p:cNvPr>
          <p:cNvGrpSpPr/>
          <p:nvPr/>
        </p:nvGrpSpPr>
        <p:grpSpPr>
          <a:xfrm>
            <a:off x="0" y="1145140"/>
            <a:ext cx="24377650" cy="1888060"/>
            <a:chOff x="0" y="9540994"/>
            <a:chExt cx="24377650" cy="1888060"/>
          </a:xfrm>
        </p:grpSpPr>
        <p:sp>
          <p:nvSpPr>
            <p:cNvPr id="58" name="Freeform 796">
              <a:extLst>
                <a:ext uri="{FF2B5EF4-FFF2-40B4-BE49-F238E27FC236}">
                  <a16:creationId xmlns:a16="http://schemas.microsoft.com/office/drawing/2014/main" id="{9CE55DF8-20EF-AE45-820B-0A4C283C8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540994"/>
              <a:ext cx="24377650" cy="1711841"/>
            </a:xfrm>
            <a:custGeom>
              <a:avLst/>
              <a:gdLst>
                <a:gd name="T0" fmla="*/ 5514 w 5515"/>
                <a:gd name="T1" fmla="*/ 597 h 598"/>
                <a:gd name="T2" fmla="*/ 0 w 5515"/>
                <a:gd name="T3" fmla="*/ 597 h 598"/>
                <a:gd name="T4" fmla="*/ 0 w 5515"/>
                <a:gd name="T5" fmla="*/ 0 h 598"/>
                <a:gd name="T6" fmla="*/ 5514 w 5515"/>
                <a:gd name="T7" fmla="*/ 0 h 598"/>
                <a:gd name="T8" fmla="*/ 5514 w 5515"/>
                <a:gd name="T9" fmla="*/ 597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5" h="598">
                  <a:moveTo>
                    <a:pt x="5514" y="597"/>
                  </a:moveTo>
                  <a:lnTo>
                    <a:pt x="0" y="597"/>
                  </a:lnTo>
                  <a:lnTo>
                    <a:pt x="0" y="0"/>
                  </a:lnTo>
                  <a:lnTo>
                    <a:pt x="5514" y="0"/>
                  </a:lnTo>
                  <a:lnTo>
                    <a:pt x="5514" y="59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1280">
              <a:extLst>
                <a:ext uri="{FF2B5EF4-FFF2-40B4-BE49-F238E27FC236}">
                  <a16:creationId xmlns:a16="http://schemas.microsoft.com/office/drawing/2014/main" id="{E7218EE2-0F94-104B-9048-F234911A1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98" y="11064033"/>
              <a:ext cx="3236059" cy="365021"/>
            </a:xfrm>
            <a:custGeom>
              <a:avLst/>
              <a:gdLst>
                <a:gd name="T0" fmla="*/ 2118 w 2119"/>
                <a:gd name="T1" fmla="*/ 127 h 128"/>
                <a:gd name="T2" fmla="*/ 0 w 2119"/>
                <a:gd name="T3" fmla="*/ 127 h 128"/>
                <a:gd name="T4" fmla="*/ 0 w 2119"/>
                <a:gd name="T5" fmla="*/ 0 h 128"/>
                <a:gd name="T6" fmla="*/ 2118 w 2119"/>
                <a:gd name="T7" fmla="*/ 0 h 128"/>
                <a:gd name="T8" fmla="*/ 2118 w 2119"/>
                <a:gd name="T9" fmla="*/ 12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9" h="128">
                  <a:moveTo>
                    <a:pt x="211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2118" y="0"/>
                  </a:lnTo>
                  <a:lnTo>
                    <a:pt x="2118" y="12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Rectángulo 7">
              <a:extLst>
                <a:ext uri="{FF2B5EF4-FFF2-40B4-BE49-F238E27FC236}">
                  <a16:creationId xmlns:a16="http://schemas.microsoft.com/office/drawing/2014/main" id="{C9AB77FF-A45F-C449-BC57-0D3B9CEDAAB6}"/>
                </a:ext>
              </a:extLst>
            </p:cNvPr>
            <p:cNvSpPr/>
            <p:nvPr/>
          </p:nvSpPr>
          <p:spPr>
            <a:xfrm>
              <a:off x="1639760" y="9813177"/>
              <a:ext cx="4426212" cy="13080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79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TIMELINE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2CE5926-F171-FB4F-A44C-D627396CE3E1}"/>
              </a:ext>
            </a:extLst>
          </p:cNvPr>
          <p:cNvGrpSpPr/>
          <p:nvPr/>
        </p:nvGrpSpPr>
        <p:grpSpPr>
          <a:xfrm>
            <a:off x="1045675" y="5377186"/>
            <a:ext cx="22257193" cy="5555291"/>
            <a:chOff x="1045675" y="4127506"/>
            <a:chExt cx="22257193" cy="555529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329C292-CEA7-9E4B-8373-4BB9FBDD66AB}"/>
                </a:ext>
              </a:extLst>
            </p:cNvPr>
            <p:cNvGrpSpPr/>
            <p:nvPr/>
          </p:nvGrpSpPr>
          <p:grpSpPr>
            <a:xfrm>
              <a:off x="1749598" y="4127506"/>
              <a:ext cx="20849348" cy="2844332"/>
              <a:chOff x="2513335" y="4231696"/>
              <a:chExt cx="19321873" cy="2635951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1EBB74D-A1CE-F348-9891-3568F469EF3D}"/>
                  </a:ext>
                </a:extLst>
              </p:cNvPr>
              <p:cNvSpPr/>
              <p:nvPr/>
            </p:nvSpPr>
            <p:spPr>
              <a:xfrm>
                <a:off x="6559730" y="4231696"/>
                <a:ext cx="2635951" cy="2635951"/>
              </a:xfrm>
              <a:prstGeom prst="ellipse">
                <a:avLst/>
              </a:prstGeom>
              <a:solidFill>
                <a:schemeClr val="accent2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chemeClr val="bg1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FEB</a:t>
                </a:r>
                <a:endParaRPr lang="ko-KR" altLang="en-US" sz="48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3300D91-B052-2548-987A-4BD88365BED7}"/>
                  </a:ext>
                </a:extLst>
              </p:cNvPr>
              <p:cNvSpPr/>
              <p:nvPr/>
            </p:nvSpPr>
            <p:spPr>
              <a:xfrm>
                <a:off x="10772904" y="4231696"/>
                <a:ext cx="2635951" cy="2635951"/>
              </a:xfrm>
              <a:prstGeom prst="ellipse">
                <a:avLst/>
              </a:prstGeom>
              <a:solidFill>
                <a:schemeClr val="accent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chemeClr val="bg1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MAR</a:t>
                </a:r>
                <a:endParaRPr lang="ko-KR" altLang="en-US" sz="48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6405D49-921B-1B4C-9EA4-F3415D79E3BF}"/>
                  </a:ext>
                </a:extLst>
              </p:cNvPr>
              <p:cNvSpPr/>
              <p:nvPr/>
            </p:nvSpPr>
            <p:spPr>
              <a:xfrm>
                <a:off x="14986078" y="4231696"/>
                <a:ext cx="2635951" cy="2635951"/>
              </a:xfrm>
              <a:prstGeom prst="ellipse">
                <a:avLst/>
              </a:prstGeom>
              <a:solidFill>
                <a:schemeClr val="accent2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chemeClr val="bg1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APR</a:t>
                </a:r>
                <a:endParaRPr lang="ko-KR" altLang="en-US" sz="48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C179FC7-839A-7745-B1C6-DE085432614A}"/>
                  </a:ext>
                </a:extLst>
              </p:cNvPr>
              <p:cNvSpPr/>
              <p:nvPr/>
            </p:nvSpPr>
            <p:spPr>
              <a:xfrm>
                <a:off x="19199257" y="4231696"/>
                <a:ext cx="2635951" cy="2635951"/>
              </a:xfrm>
              <a:prstGeom prst="ellipse">
                <a:avLst/>
              </a:prstGeom>
              <a:solidFill>
                <a:schemeClr val="accent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chemeClr val="bg1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MAY</a:t>
                </a:r>
                <a:endParaRPr lang="ko-KR" altLang="en-US" sz="48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endParaRPr>
              </a:p>
            </p:txBody>
          </p:sp>
          <p:sp>
            <p:nvSpPr>
              <p:cNvPr id="35" name="Oval 2">
                <a:extLst>
                  <a:ext uri="{FF2B5EF4-FFF2-40B4-BE49-F238E27FC236}">
                    <a16:creationId xmlns:a16="http://schemas.microsoft.com/office/drawing/2014/main" id="{902C8CA9-32FB-4D42-A2E6-D93921AA4373}"/>
                  </a:ext>
                </a:extLst>
              </p:cNvPr>
              <p:cNvSpPr/>
              <p:nvPr/>
            </p:nvSpPr>
            <p:spPr>
              <a:xfrm>
                <a:off x="2513335" y="4231696"/>
                <a:ext cx="2635951" cy="2635951"/>
              </a:xfrm>
              <a:prstGeom prst="ellipse">
                <a:avLst/>
              </a:prstGeom>
              <a:solidFill>
                <a:schemeClr val="accent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chemeClr val="bg1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JAN</a:t>
                </a:r>
                <a:endParaRPr lang="ko-KR" altLang="en-US" sz="48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endParaRPr>
              </a:p>
            </p:txBody>
          </p:sp>
          <p:sp>
            <p:nvSpPr>
              <p:cNvPr id="36" name="Chevron 92">
                <a:extLst>
                  <a:ext uri="{FF2B5EF4-FFF2-40B4-BE49-F238E27FC236}">
                    <a16:creationId xmlns:a16="http://schemas.microsoft.com/office/drawing/2014/main" id="{E589B32C-CEB1-5F45-86E7-E33922FD1C4F}"/>
                  </a:ext>
                </a:extLst>
              </p:cNvPr>
              <p:cNvSpPr/>
              <p:nvPr/>
            </p:nvSpPr>
            <p:spPr>
              <a:xfrm>
                <a:off x="9808641" y="5137313"/>
                <a:ext cx="351303" cy="824712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Chevron 93">
                <a:extLst>
                  <a:ext uri="{FF2B5EF4-FFF2-40B4-BE49-F238E27FC236}">
                    <a16:creationId xmlns:a16="http://schemas.microsoft.com/office/drawing/2014/main" id="{F7C218B1-739D-074F-B739-A3B99628C777}"/>
                  </a:ext>
                </a:extLst>
              </p:cNvPr>
              <p:cNvSpPr/>
              <p:nvPr/>
            </p:nvSpPr>
            <p:spPr>
              <a:xfrm>
                <a:off x="14021815" y="5137311"/>
                <a:ext cx="351303" cy="824712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Chevron 94">
                <a:extLst>
                  <a:ext uri="{FF2B5EF4-FFF2-40B4-BE49-F238E27FC236}">
                    <a16:creationId xmlns:a16="http://schemas.microsoft.com/office/drawing/2014/main" id="{70846552-D9C2-6A42-A1B1-070A3E2765D0}"/>
                  </a:ext>
                </a:extLst>
              </p:cNvPr>
              <p:cNvSpPr/>
              <p:nvPr/>
            </p:nvSpPr>
            <p:spPr>
              <a:xfrm>
                <a:off x="18234990" y="5137309"/>
                <a:ext cx="351303" cy="824712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Chevron 92">
                <a:extLst>
                  <a:ext uri="{FF2B5EF4-FFF2-40B4-BE49-F238E27FC236}">
                    <a16:creationId xmlns:a16="http://schemas.microsoft.com/office/drawing/2014/main" id="{20EF2924-A0CF-4544-A08A-EE34C971D14F}"/>
                  </a:ext>
                </a:extLst>
              </p:cNvPr>
              <p:cNvSpPr/>
              <p:nvPr/>
            </p:nvSpPr>
            <p:spPr>
              <a:xfrm>
                <a:off x="5762246" y="5137313"/>
                <a:ext cx="351303" cy="824712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C97F394-5B11-844F-A9E7-44073CB09511}"/>
                </a:ext>
              </a:extLst>
            </p:cNvPr>
            <p:cNvGrpSpPr/>
            <p:nvPr/>
          </p:nvGrpSpPr>
          <p:grpSpPr>
            <a:xfrm>
              <a:off x="1045675" y="7753976"/>
              <a:ext cx="4252179" cy="1928821"/>
              <a:chOff x="17996651" y="10642039"/>
              <a:chExt cx="4252179" cy="1928821"/>
            </a:xfrm>
          </p:grpSpPr>
          <p:sp>
            <p:nvSpPr>
              <p:cNvPr id="46" name="CuadroTexto 395">
                <a:extLst>
                  <a:ext uri="{FF2B5EF4-FFF2-40B4-BE49-F238E27FC236}">
                    <a16:creationId xmlns:a16="http://schemas.microsoft.com/office/drawing/2014/main" id="{763A3AD9-E1B8-664B-BFB1-D7B14E52AC3F}"/>
                  </a:ext>
                </a:extLst>
              </p:cNvPr>
              <p:cNvSpPr txBox="1"/>
              <p:nvPr/>
            </p:nvSpPr>
            <p:spPr>
              <a:xfrm>
                <a:off x="18025219" y="10642039"/>
                <a:ext cx="42236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3200" dirty="0">
                    <a:solidFill>
                      <a:schemeClr val="tx2"/>
                    </a:solidFill>
                    <a:latin typeface="Poppins Medium" pitchFamily="2" charset="77"/>
                    <a:ea typeface="Lato Heavy" panose="020F0502020204030203" pitchFamily="34" charset="0"/>
                    <a:cs typeface="Poppins Medium" pitchFamily="2" charset="77"/>
                  </a:rPr>
                  <a:t>YOUR TITLE</a:t>
                </a:r>
              </a:p>
            </p:txBody>
          </p:sp>
          <p:sp>
            <p:nvSpPr>
              <p:cNvPr id="47" name="Rectangle 56">
                <a:extLst>
                  <a:ext uri="{FF2B5EF4-FFF2-40B4-BE49-F238E27FC236}">
                    <a16:creationId xmlns:a16="http://schemas.microsoft.com/office/drawing/2014/main" id="{B4682ECA-6BCC-4F4B-8A8B-11FC02CAD293}"/>
                  </a:ext>
                </a:extLst>
              </p:cNvPr>
              <p:cNvSpPr/>
              <p:nvPr/>
            </p:nvSpPr>
            <p:spPr>
              <a:xfrm>
                <a:off x="17996651" y="11185865"/>
                <a:ext cx="4252179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2800" dirty="0">
                    <a:solidFill>
                      <a:schemeClr val="tx1">
                        <a:lumMod val="75000"/>
                      </a:schemeClr>
                    </a:solidFill>
                    <a:latin typeface="Poppins Light" pitchFamily="2" charset="77"/>
                    <a:ea typeface="Lato" panose="020F0502020204030203" pitchFamily="34" charset="0"/>
                    <a:cs typeface="Poppins Light" pitchFamily="2" charset="77"/>
                  </a:rPr>
                  <a:t>The disease causes respiratory illness with symptoms such.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3041D05-482C-B343-B7E6-5252ED676017}"/>
                </a:ext>
              </a:extLst>
            </p:cNvPr>
            <p:cNvGrpSpPr/>
            <p:nvPr/>
          </p:nvGrpSpPr>
          <p:grpSpPr>
            <a:xfrm>
              <a:off x="5411954" y="7753976"/>
              <a:ext cx="4252179" cy="1928821"/>
              <a:chOff x="17996651" y="10642039"/>
              <a:chExt cx="4252179" cy="1928821"/>
            </a:xfrm>
          </p:grpSpPr>
          <p:sp>
            <p:nvSpPr>
              <p:cNvPr id="49" name="CuadroTexto 395">
                <a:extLst>
                  <a:ext uri="{FF2B5EF4-FFF2-40B4-BE49-F238E27FC236}">
                    <a16:creationId xmlns:a16="http://schemas.microsoft.com/office/drawing/2014/main" id="{8F121DEB-5B56-8F44-8B6D-E804543F2ABC}"/>
                  </a:ext>
                </a:extLst>
              </p:cNvPr>
              <p:cNvSpPr txBox="1"/>
              <p:nvPr/>
            </p:nvSpPr>
            <p:spPr>
              <a:xfrm>
                <a:off x="18025219" y="10642039"/>
                <a:ext cx="42236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3200" dirty="0">
                    <a:solidFill>
                      <a:schemeClr val="tx2"/>
                    </a:solidFill>
                    <a:latin typeface="Poppins Medium" pitchFamily="2" charset="77"/>
                    <a:ea typeface="Lato Heavy" panose="020F0502020204030203" pitchFamily="34" charset="0"/>
                    <a:cs typeface="Poppins Medium" pitchFamily="2" charset="77"/>
                  </a:rPr>
                  <a:t>YOUR TITLE</a:t>
                </a:r>
              </a:p>
            </p:txBody>
          </p:sp>
          <p:sp>
            <p:nvSpPr>
              <p:cNvPr id="50" name="Rectangle 56">
                <a:extLst>
                  <a:ext uri="{FF2B5EF4-FFF2-40B4-BE49-F238E27FC236}">
                    <a16:creationId xmlns:a16="http://schemas.microsoft.com/office/drawing/2014/main" id="{9358DB11-7DFB-524F-8642-A106E49D0887}"/>
                  </a:ext>
                </a:extLst>
              </p:cNvPr>
              <p:cNvSpPr/>
              <p:nvPr/>
            </p:nvSpPr>
            <p:spPr>
              <a:xfrm>
                <a:off x="17996651" y="11185865"/>
                <a:ext cx="4252179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2800" dirty="0">
                    <a:solidFill>
                      <a:schemeClr val="tx1">
                        <a:lumMod val="75000"/>
                      </a:schemeClr>
                    </a:solidFill>
                    <a:latin typeface="Poppins Light" pitchFamily="2" charset="77"/>
                    <a:ea typeface="Lato" panose="020F0502020204030203" pitchFamily="34" charset="0"/>
                    <a:cs typeface="Poppins Light" pitchFamily="2" charset="77"/>
                  </a:rPr>
                  <a:t>The disease causes respiratory illness with symptoms such.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D34A8AF-B0B1-3D40-AD3E-8DFCB946662D}"/>
                </a:ext>
              </a:extLst>
            </p:cNvPr>
            <p:cNvGrpSpPr/>
            <p:nvPr/>
          </p:nvGrpSpPr>
          <p:grpSpPr>
            <a:xfrm>
              <a:off x="10001775" y="7753976"/>
              <a:ext cx="4252179" cy="1928821"/>
              <a:chOff x="17996651" y="10642039"/>
              <a:chExt cx="4252179" cy="1928821"/>
            </a:xfrm>
          </p:grpSpPr>
          <p:sp>
            <p:nvSpPr>
              <p:cNvPr id="52" name="CuadroTexto 395">
                <a:extLst>
                  <a:ext uri="{FF2B5EF4-FFF2-40B4-BE49-F238E27FC236}">
                    <a16:creationId xmlns:a16="http://schemas.microsoft.com/office/drawing/2014/main" id="{2E1E6D49-E78A-EF46-983B-2978C8209395}"/>
                  </a:ext>
                </a:extLst>
              </p:cNvPr>
              <p:cNvSpPr txBox="1"/>
              <p:nvPr/>
            </p:nvSpPr>
            <p:spPr>
              <a:xfrm>
                <a:off x="18025219" y="10642039"/>
                <a:ext cx="42236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3200" dirty="0">
                    <a:solidFill>
                      <a:schemeClr val="tx2"/>
                    </a:solidFill>
                    <a:latin typeface="Poppins Medium" pitchFamily="2" charset="77"/>
                    <a:ea typeface="Lato Heavy" panose="020F0502020204030203" pitchFamily="34" charset="0"/>
                    <a:cs typeface="Poppins Medium" pitchFamily="2" charset="77"/>
                  </a:rPr>
                  <a:t>YOUR TITLE</a:t>
                </a:r>
              </a:p>
            </p:txBody>
          </p:sp>
          <p:sp>
            <p:nvSpPr>
              <p:cNvPr id="53" name="Rectangle 56">
                <a:extLst>
                  <a:ext uri="{FF2B5EF4-FFF2-40B4-BE49-F238E27FC236}">
                    <a16:creationId xmlns:a16="http://schemas.microsoft.com/office/drawing/2014/main" id="{4D6D99D2-35B4-5545-8BEC-84D938473A4D}"/>
                  </a:ext>
                </a:extLst>
              </p:cNvPr>
              <p:cNvSpPr/>
              <p:nvPr/>
            </p:nvSpPr>
            <p:spPr>
              <a:xfrm>
                <a:off x="17996651" y="11185865"/>
                <a:ext cx="4252179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2800" dirty="0">
                    <a:solidFill>
                      <a:schemeClr val="tx1">
                        <a:lumMod val="75000"/>
                      </a:schemeClr>
                    </a:solidFill>
                    <a:latin typeface="Poppins Light" pitchFamily="2" charset="77"/>
                    <a:ea typeface="Lato" panose="020F0502020204030203" pitchFamily="34" charset="0"/>
                    <a:cs typeface="Poppins Light" pitchFamily="2" charset="77"/>
                  </a:rPr>
                  <a:t>The disease causes respiratory illness with symptoms such.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4E1A8A4-0427-EF43-B9A3-8DFBA906D462}"/>
                </a:ext>
              </a:extLst>
            </p:cNvPr>
            <p:cNvGrpSpPr/>
            <p:nvPr/>
          </p:nvGrpSpPr>
          <p:grpSpPr>
            <a:xfrm>
              <a:off x="14504441" y="7753976"/>
              <a:ext cx="4252179" cy="1928821"/>
              <a:chOff x="17996651" y="10642039"/>
              <a:chExt cx="4252179" cy="1928821"/>
            </a:xfrm>
          </p:grpSpPr>
          <p:sp>
            <p:nvSpPr>
              <p:cNvPr id="55" name="CuadroTexto 395">
                <a:extLst>
                  <a:ext uri="{FF2B5EF4-FFF2-40B4-BE49-F238E27FC236}">
                    <a16:creationId xmlns:a16="http://schemas.microsoft.com/office/drawing/2014/main" id="{B118F06F-7949-A240-8A6C-12CC91A22982}"/>
                  </a:ext>
                </a:extLst>
              </p:cNvPr>
              <p:cNvSpPr txBox="1"/>
              <p:nvPr/>
            </p:nvSpPr>
            <p:spPr>
              <a:xfrm>
                <a:off x="18025219" y="10642039"/>
                <a:ext cx="42236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3200" dirty="0">
                    <a:solidFill>
                      <a:schemeClr val="tx2"/>
                    </a:solidFill>
                    <a:latin typeface="Poppins Medium" pitchFamily="2" charset="77"/>
                    <a:ea typeface="Lato Heavy" panose="020F0502020204030203" pitchFamily="34" charset="0"/>
                    <a:cs typeface="Poppins Medium" pitchFamily="2" charset="77"/>
                  </a:rPr>
                  <a:t>YOUR TITLE</a:t>
                </a:r>
              </a:p>
            </p:txBody>
          </p:sp>
          <p:sp>
            <p:nvSpPr>
              <p:cNvPr id="56" name="Rectangle 56">
                <a:extLst>
                  <a:ext uri="{FF2B5EF4-FFF2-40B4-BE49-F238E27FC236}">
                    <a16:creationId xmlns:a16="http://schemas.microsoft.com/office/drawing/2014/main" id="{080AE4A1-D859-8943-A6B5-39C6084D5A2B}"/>
                  </a:ext>
                </a:extLst>
              </p:cNvPr>
              <p:cNvSpPr/>
              <p:nvPr/>
            </p:nvSpPr>
            <p:spPr>
              <a:xfrm>
                <a:off x="17996651" y="11185865"/>
                <a:ext cx="4252179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2800" dirty="0">
                    <a:solidFill>
                      <a:schemeClr val="tx1">
                        <a:lumMod val="75000"/>
                      </a:schemeClr>
                    </a:solidFill>
                    <a:latin typeface="Poppins Light" pitchFamily="2" charset="77"/>
                    <a:ea typeface="Lato" panose="020F0502020204030203" pitchFamily="34" charset="0"/>
                    <a:cs typeface="Poppins Light" pitchFamily="2" charset="77"/>
                  </a:rPr>
                  <a:t>The disease causes respiratory illness with symptoms such.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C27C2CD-3269-A14C-A319-399CEE8C26E1}"/>
                </a:ext>
              </a:extLst>
            </p:cNvPr>
            <p:cNvGrpSpPr/>
            <p:nvPr/>
          </p:nvGrpSpPr>
          <p:grpSpPr>
            <a:xfrm>
              <a:off x="19050689" y="7753976"/>
              <a:ext cx="4252179" cy="1928821"/>
              <a:chOff x="17996651" y="10642039"/>
              <a:chExt cx="4252179" cy="1928821"/>
            </a:xfrm>
          </p:grpSpPr>
          <p:sp>
            <p:nvSpPr>
              <p:cNvPr id="61" name="CuadroTexto 395">
                <a:extLst>
                  <a:ext uri="{FF2B5EF4-FFF2-40B4-BE49-F238E27FC236}">
                    <a16:creationId xmlns:a16="http://schemas.microsoft.com/office/drawing/2014/main" id="{85A752FB-CFC7-924E-B9DF-3EC7A25E9193}"/>
                  </a:ext>
                </a:extLst>
              </p:cNvPr>
              <p:cNvSpPr txBox="1"/>
              <p:nvPr/>
            </p:nvSpPr>
            <p:spPr>
              <a:xfrm>
                <a:off x="18025219" y="10642039"/>
                <a:ext cx="42236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3200" dirty="0">
                    <a:solidFill>
                      <a:schemeClr val="tx2"/>
                    </a:solidFill>
                    <a:latin typeface="Poppins Medium" pitchFamily="2" charset="77"/>
                    <a:ea typeface="Lato Heavy" panose="020F0502020204030203" pitchFamily="34" charset="0"/>
                    <a:cs typeface="Poppins Medium" pitchFamily="2" charset="77"/>
                  </a:rPr>
                  <a:t>YOUR TITLE</a:t>
                </a:r>
              </a:p>
            </p:txBody>
          </p:sp>
          <p:sp>
            <p:nvSpPr>
              <p:cNvPr id="62" name="Rectangle 56">
                <a:extLst>
                  <a:ext uri="{FF2B5EF4-FFF2-40B4-BE49-F238E27FC236}">
                    <a16:creationId xmlns:a16="http://schemas.microsoft.com/office/drawing/2014/main" id="{F9EE15CA-862A-2945-8E6C-AFF916F8542F}"/>
                  </a:ext>
                </a:extLst>
              </p:cNvPr>
              <p:cNvSpPr/>
              <p:nvPr/>
            </p:nvSpPr>
            <p:spPr>
              <a:xfrm>
                <a:off x="17996651" y="11185865"/>
                <a:ext cx="4252179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2800" dirty="0">
                    <a:solidFill>
                      <a:schemeClr val="tx1">
                        <a:lumMod val="75000"/>
                      </a:schemeClr>
                    </a:solidFill>
                    <a:latin typeface="Poppins Light" pitchFamily="2" charset="77"/>
                    <a:ea typeface="Lato" panose="020F0502020204030203" pitchFamily="34" charset="0"/>
                    <a:cs typeface="Poppins Light" pitchFamily="2" charset="77"/>
                  </a:rPr>
                  <a:t>The disease causes respiratory illness with symptoms such.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389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D5417B-5649-AA4B-BF84-3BD3067849C2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77C5D0D-9CF6-574B-9DD0-C339627FB013}"/>
              </a:ext>
            </a:extLst>
          </p:cNvPr>
          <p:cNvGrpSpPr/>
          <p:nvPr/>
        </p:nvGrpSpPr>
        <p:grpSpPr>
          <a:xfrm>
            <a:off x="8361494" y="4853794"/>
            <a:ext cx="7654660" cy="4008412"/>
            <a:chOff x="8361494" y="5055078"/>
            <a:chExt cx="7654660" cy="4008412"/>
          </a:xfrm>
        </p:grpSpPr>
        <p:sp>
          <p:nvSpPr>
            <p:cNvPr id="24" name="Rectángulo 5">
              <a:extLst>
                <a:ext uri="{FF2B5EF4-FFF2-40B4-BE49-F238E27FC236}">
                  <a16:creationId xmlns:a16="http://schemas.microsoft.com/office/drawing/2014/main" id="{F48962A7-303D-924B-86AB-46506A96730F}"/>
                </a:ext>
              </a:extLst>
            </p:cNvPr>
            <p:cNvSpPr/>
            <p:nvPr/>
          </p:nvSpPr>
          <p:spPr>
            <a:xfrm>
              <a:off x="10679436" y="7124498"/>
              <a:ext cx="3018775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12000" dirty="0">
                  <a:solidFill>
                    <a:schemeClr val="tx1">
                      <a:lumMod val="50000"/>
                    </a:schemeClr>
                  </a:solidFill>
                  <a:latin typeface="Poppins" pitchFamily="2" charset="77"/>
                  <a:cs typeface="Poppins" pitchFamily="2" charset="77"/>
                </a:rPr>
                <a:t>you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15800C-E458-A541-BE97-4E9B36DB6784}"/>
                </a:ext>
              </a:extLst>
            </p:cNvPr>
            <p:cNvSpPr/>
            <p:nvPr/>
          </p:nvSpPr>
          <p:spPr>
            <a:xfrm>
              <a:off x="8361494" y="5055078"/>
              <a:ext cx="7654660" cy="26468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16600" b="1" dirty="0">
                  <a:solidFill>
                    <a:schemeClr val="accent2"/>
                  </a:solidFill>
                  <a:latin typeface="Poppins" pitchFamily="2" charset="77"/>
                  <a:cs typeface="Poppins" pitchFamily="2" charset="77"/>
                </a:rPr>
                <a:t>THANK</a:t>
              </a:r>
              <a:endParaRPr lang="en-US" sz="166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433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ronavirus 05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C7D8E4"/>
      </a:accent1>
      <a:accent2>
        <a:srgbClr val="267B96"/>
      </a:accent2>
      <a:accent3>
        <a:srgbClr val="BE3F4B"/>
      </a:accent3>
      <a:accent4>
        <a:srgbClr val="7ED9D6"/>
      </a:accent4>
      <a:accent5>
        <a:srgbClr val="F5545B"/>
      </a:accent5>
      <a:accent6>
        <a:srgbClr val="B2B1B3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91945</TotalTime>
  <Words>569</Words>
  <Application>Microsoft Office PowerPoint</Application>
  <PresentationFormat>Custom</PresentationFormat>
  <Paragraphs>79</Paragraphs>
  <Slides>8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Montserrat Light</vt:lpstr>
      <vt:lpstr>Montserrat Medium</vt:lpstr>
      <vt:lpstr>Poppins</vt:lpstr>
      <vt:lpstr>Poppins Light</vt:lpstr>
      <vt:lpstr>Poppins Medium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ARUN PAREKH</dc:creator>
  <cp:keywords/>
  <dc:description/>
  <cp:lastModifiedBy>ARUN PAREKH</cp:lastModifiedBy>
  <cp:revision>16063</cp:revision>
  <dcterms:created xsi:type="dcterms:W3CDTF">2014-11-12T21:47:38Z</dcterms:created>
  <dcterms:modified xsi:type="dcterms:W3CDTF">2025-04-04T17:39:58Z</dcterms:modified>
  <cp:category/>
</cp:coreProperties>
</file>