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2F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C190-366E-484C-998F-EF51B562419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3BE8-9168-4FDE-B310-AB06E84CC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6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A3BE8-9168-4FDE-B310-AB06E84CC9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A9A-14E1-CAC8-8DCA-2AD96F31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56DC6-3CE7-7F98-77C6-41F30F7E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9C65-1DFF-C084-0A06-A818D4BD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7E7D-1DA1-1C3F-92C3-7AA727C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E636-B75A-9631-475F-6F3A7A6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F7DD-3505-3005-416C-6FD14953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9803-D08F-54B8-CC92-D6153608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991A-6BF0-F198-6219-17CAE9F3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21D0-83D6-EFA5-CCB0-2C37F712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2095-6F18-A01B-97FD-DE9666BD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1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3FF45-F44F-7D62-1AF5-1499E7E8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A3D9-BA0A-BB22-83C2-F29521D50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00BE-F7EA-41E9-B40A-6B83549A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A868-710C-E9EA-85B4-66A335A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BAF1-46D6-38C2-E4B9-F4B9C13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1C3-15CD-716B-2E1B-53671C9F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E47-5978-E658-D9AA-ACB18673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36B4-A7F5-A7E2-8D59-54C9892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13B9-6FBD-BC01-D25D-850D130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7FFE-A25F-8D8C-B38E-C6115ED0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5724-4A34-FE45-3FCB-708B5474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4691-62C1-F85B-5D32-2316FDFC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CD12-27AB-E8D9-8F7E-DF80EAC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AF4A-D8B0-B156-1F41-BFE2339A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2B47-6D8D-647E-6BF5-2CEFB17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8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7A-BE2F-483A-3D6F-601C248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13AA-BB51-0952-E300-00725935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2AEE-6F1B-CA78-C085-6EDAA939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5FFB1-2433-0021-E421-4E5F4AB0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6ECC-85E7-AF86-F8AA-0116DCC7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2D0F-0371-ABFD-E232-DE544CB2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D031-E581-EC7F-8B1E-ABE8BA7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2B3E-E9E1-1043-6785-B08261D6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52A7-F8AC-1B46-7A7B-3852A4F2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FB962-0B48-ED09-A606-4DC91500F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B969-972F-7407-C85E-89119F0B6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95934-6711-BFEA-82CF-5295D3F0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71B24-28B2-7955-68A0-DAE25F0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0714D-9BCD-060D-156F-F190E7A9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9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2C5E-FB15-08D0-A88B-610C1AD7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9DE3E-B90C-CD3B-6B64-0040ED7D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546F-4FC1-AB45-0CE0-DF7BB272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CBDE9-30BB-F5ED-F9C3-2A791B24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1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B0AFC-CF7B-CF89-03B5-E782B364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89AC-1589-9195-EBEC-503D7EC9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F0483-CB38-4F07-83E5-F04EA734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60F6-DC8C-83EC-A65D-7EA4E859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CB8A-B023-7BE1-203B-1AE92806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0F586-24C5-00DF-6939-31411C30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00A44-279E-4BD1-1559-36A2C9D5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9AD05-D872-DAF3-0406-686044A3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78E84-C165-3D56-30A2-96954B07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64A-57EC-3DDA-04BA-4DDBAE6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5FC2F-DDF9-F933-D41F-14A2F3879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D89-6922-8094-267E-A08CA3F2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B2703-06B3-09DE-B1B3-A5FF307B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0048-A8E4-E44A-7C15-DBAA4F37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CC37-07E0-E24B-D851-22236BF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74BDD-F379-0656-233D-BED3F71C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034A6-0B9F-3D0B-49BB-0C340F74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9D3D-B450-AC34-35EF-A950FA12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29D8-2BCD-4A13-B5F6-60586BA8E07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8F46-577F-89A9-125F-7DE7CDEA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7572-BEB0-F51A-F05D-0F41CC04D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A5A7-086D-4995-8343-EF9113A2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powerku.tistory.com/216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208"/>
                    </a14:imgEffect>
                    <a14:imgEffect>
                      <a14:saturation sat="233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25000" t="25000" r="2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F9802B-8FF7-44C9-5C68-A7AE5C82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1009"/>
              </p:ext>
            </p:extLst>
          </p:nvPr>
        </p:nvGraphicFramePr>
        <p:xfrm>
          <a:off x="-10146" y="785993"/>
          <a:ext cx="12202175" cy="601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986">
                  <a:extLst>
                    <a:ext uri="{9D8B030D-6E8A-4147-A177-3AD203B41FA5}">
                      <a16:colId xmlns:a16="http://schemas.microsoft.com/office/drawing/2014/main" val="1764889317"/>
                    </a:ext>
                  </a:extLst>
                </a:gridCol>
                <a:gridCol w="2740017">
                  <a:extLst>
                    <a:ext uri="{9D8B030D-6E8A-4147-A177-3AD203B41FA5}">
                      <a16:colId xmlns:a16="http://schemas.microsoft.com/office/drawing/2014/main" val="3099983276"/>
                    </a:ext>
                  </a:extLst>
                </a:gridCol>
                <a:gridCol w="205952">
                  <a:extLst>
                    <a:ext uri="{9D8B030D-6E8A-4147-A177-3AD203B41FA5}">
                      <a16:colId xmlns:a16="http://schemas.microsoft.com/office/drawing/2014/main" val="3958256883"/>
                    </a:ext>
                  </a:extLst>
                </a:gridCol>
                <a:gridCol w="780735">
                  <a:extLst>
                    <a:ext uri="{9D8B030D-6E8A-4147-A177-3AD203B41FA5}">
                      <a16:colId xmlns:a16="http://schemas.microsoft.com/office/drawing/2014/main" val="2342137342"/>
                    </a:ext>
                  </a:extLst>
                </a:gridCol>
                <a:gridCol w="2092539">
                  <a:extLst>
                    <a:ext uri="{9D8B030D-6E8A-4147-A177-3AD203B41FA5}">
                      <a16:colId xmlns:a16="http://schemas.microsoft.com/office/drawing/2014/main" val="2461824646"/>
                    </a:ext>
                  </a:extLst>
                </a:gridCol>
                <a:gridCol w="2988946">
                  <a:extLst>
                    <a:ext uri="{9D8B030D-6E8A-4147-A177-3AD203B41FA5}">
                      <a16:colId xmlns:a16="http://schemas.microsoft.com/office/drawing/2014/main" val="2105013903"/>
                    </a:ext>
                  </a:extLst>
                </a:gridCol>
              </a:tblGrid>
              <a:tr h="2973942">
                <a:tc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976902"/>
                  </a:ext>
                </a:extLst>
              </a:tr>
              <a:tr h="3038148">
                <a:tc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200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06493A57-D286-3DA0-D1C7-F5978BE3D6DB}"/>
              </a:ext>
            </a:extLst>
          </p:cNvPr>
          <p:cNvSpPr/>
          <p:nvPr/>
        </p:nvSpPr>
        <p:spPr>
          <a:xfrm>
            <a:off x="7865638" y="64431"/>
            <a:ext cx="2088000" cy="720000"/>
          </a:xfrm>
          <a:prstGeom prst="rect">
            <a:avLst/>
          </a:prstGeom>
          <a:solidFill>
            <a:srgbClr val="A12F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rgbClr val="A12FEF"/>
                </a:solidFill>
              </a:rPr>
              <a:t>884,921,315</a:t>
            </a:r>
            <a:r>
              <a:rPr lang="en-IN" sz="2000" b="1" dirty="0">
                <a:solidFill>
                  <a:srgbClr val="A12FEF"/>
                </a:solidFill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75D1F-6F27-EE40-B6BA-F59E7DC2AFD0}"/>
              </a:ext>
            </a:extLst>
          </p:cNvPr>
          <p:cNvSpPr/>
          <p:nvPr/>
        </p:nvSpPr>
        <p:spPr>
          <a:xfrm>
            <a:off x="5627276" y="66830"/>
            <a:ext cx="2088000" cy="720000"/>
          </a:xfrm>
          <a:prstGeom prst="rect">
            <a:avLst/>
          </a:prstGeom>
          <a:solidFill>
            <a:srgbClr val="A12F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41DB51-5BF7-FB12-D72E-21BA9456132B}"/>
              </a:ext>
            </a:extLst>
          </p:cNvPr>
          <p:cNvSpPr txBox="1"/>
          <p:nvPr/>
        </p:nvSpPr>
        <p:spPr>
          <a:xfrm>
            <a:off x="6374584" y="820611"/>
            <a:ext cx="2873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3. Pricing &amp; Profitability </a:t>
            </a:r>
          </a:p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Price vs Enrolment </a:t>
            </a:r>
            <a:endParaRPr lang="en-IN" sz="1600" b="1" dirty="0">
              <a:solidFill>
                <a:srgbClr val="FFFFFF"/>
              </a:solidFill>
            </a:endParaRPr>
          </a:p>
        </p:txBody>
      </p:sp>
      <p:pic>
        <p:nvPicPr>
          <p:cNvPr id="60" name="Picture 59" hidden="1">
            <a:extLst>
              <a:ext uri="{FF2B5EF4-FFF2-40B4-BE49-F238E27FC236}">
                <a16:creationId xmlns:a16="http://schemas.microsoft.com/office/drawing/2014/main" id="{8D24B483-BDDA-5B6A-CB67-CC04180F8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779"/>
            <a:ext cx="3002999" cy="212750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B6A233F-21CA-D6EB-D728-6E3A66DE5B0C}"/>
              </a:ext>
            </a:extLst>
          </p:cNvPr>
          <p:cNvSpPr/>
          <p:nvPr/>
        </p:nvSpPr>
        <p:spPr>
          <a:xfrm>
            <a:off x="10104000" y="59621"/>
            <a:ext cx="2088000" cy="720000"/>
          </a:xfrm>
          <a:prstGeom prst="rect">
            <a:avLst/>
          </a:prstGeom>
          <a:solidFill>
            <a:srgbClr val="A12F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47F50-F695-4175-3E84-B5AB8538BF70}"/>
              </a:ext>
            </a:extLst>
          </p:cNvPr>
          <p:cNvSpPr/>
          <p:nvPr/>
        </p:nvSpPr>
        <p:spPr>
          <a:xfrm>
            <a:off x="0" y="-16329"/>
            <a:ext cx="12192000" cy="719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C91F9-7E1D-AD0D-9FA7-44B978BE50CA}"/>
              </a:ext>
            </a:extLst>
          </p:cNvPr>
          <p:cNvSpPr txBox="1"/>
          <p:nvPr/>
        </p:nvSpPr>
        <p:spPr>
          <a:xfrm>
            <a:off x="628040" y="194984"/>
            <a:ext cx="502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Udemy Sales &amp; Course Performance Analysis</a:t>
            </a:r>
            <a:endParaRPr lang="en-IN" sz="2000" b="1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392B7D-ABCB-8190-2566-9C3FCB9BE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6" y="70576"/>
            <a:ext cx="679191" cy="550145"/>
          </a:xfrm>
          <a:prstGeom prst="rect">
            <a:avLst/>
          </a:prstGeom>
        </p:spPr>
      </p:pic>
      <p:pic>
        <p:nvPicPr>
          <p:cNvPr id="25" name="Graphic 24" descr="Dollar">
            <a:extLst>
              <a:ext uri="{FF2B5EF4-FFF2-40B4-BE49-F238E27FC236}">
                <a16:creationId xmlns:a16="http://schemas.microsoft.com/office/drawing/2014/main" id="{177D9E95-196C-DF30-C75E-5FC451FE01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910" y="165220"/>
            <a:ext cx="532139" cy="5232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2DE6DF6-0469-45C8-5764-3D2F174A96E2}"/>
              </a:ext>
            </a:extLst>
          </p:cNvPr>
          <p:cNvSpPr/>
          <p:nvPr/>
        </p:nvSpPr>
        <p:spPr>
          <a:xfrm>
            <a:off x="8356273" y="44814"/>
            <a:ext cx="1749438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Enrolments</a:t>
            </a:r>
          </a:p>
        </p:txBody>
      </p: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538B4CF3-1A63-B7AC-AA06-D89D430624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3446" y="197214"/>
            <a:ext cx="444254" cy="409854"/>
          </a:xfrm>
          <a:prstGeom prst="rect">
            <a:avLst/>
          </a:prstGeom>
        </p:spPr>
      </p:pic>
      <p:pic>
        <p:nvPicPr>
          <p:cNvPr id="47" name="Graphic 46" descr="List">
            <a:extLst>
              <a:ext uri="{FF2B5EF4-FFF2-40B4-BE49-F238E27FC236}">
                <a16:creationId xmlns:a16="http://schemas.microsoft.com/office/drawing/2014/main" id="{4F814075-9987-F080-943F-A8D39E06C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12184" y="177770"/>
            <a:ext cx="407867" cy="4392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D19EC40-353D-07E8-D9A0-A9630384BFE0}"/>
              </a:ext>
            </a:extLst>
          </p:cNvPr>
          <p:cNvSpPr/>
          <p:nvPr/>
        </p:nvSpPr>
        <p:spPr>
          <a:xfrm>
            <a:off x="6000223" y="44813"/>
            <a:ext cx="1749438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Revenues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8D56B4-BB06-B142-7BED-08433609A749}"/>
              </a:ext>
            </a:extLst>
          </p:cNvPr>
          <p:cNvSpPr/>
          <p:nvPr/>
        </p:nvSpPr>
        <p:spPr>
          <a:xfrm>
            <a:off x="10493879" y="59621"/>
            <a:ext cx="1749438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Courses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86C6AD-3E4D-75A8-5F53-BA15430626CE}"/>
              </a:ext>
            </a:extLst>
          </p:cNvPr>
          <p:cNvSpPr/>
          <p:nvPr/>
        </p:nvSpPr>
        <p:spPr>
          <a:xfrm>
            <a:off x="6205434" y="197214"/>
            <a:ext cx="1749438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n>
                <a:solidFill>
                  <a:srgbClr val="FFFFFF"/>
                </a:solidFill>
              </a:ln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B8EF2-355F-22CF-57A8-DB3D9C2D47C3}"/>
              </a:ext>
            </a:extLst>
          </p:cNvPr>
          <p:cNvSpPr/>
          <p:nvPr/>
        </p:nvSpPr>
        <p:spPr>
          <a:xfrm>
            <a:off x="6000223" y="364521"/>
            <a:ext cx="1817687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884,921,315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65A315-664A-5926-30F8-4BC2F69CAE70}"/>
              </a:ext>
            </a:extLst>
          </p:cNvPr>
          <p:cNvSpPr/>
          <p:nvPr/>
        </p:nvSpPr>
        <p:spPr>
          <a:xfrm>
            <a:off x="8247858" y="364521"/>
            <a:ext cx="1817687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11,759,120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B2FBBF-2F35-503C-84B0-74F517542D22}"/>
              </a:ext>
            </a:extLst>
          </p:cNvPr>
          <p:cNvSpPr/>
          <p:nvPr/>
        </p:nvSpPr>
        <p:spPr>
          <a:xfrm>
            <a:off x="10765609" y="328538"/>
            <a:ext cx="1150328" cy="410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3,672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4219DC-7462-096D-D2D7-F0375EE1F1F6}"/>
              </a:ext>
            </a:extLst>
          </p:cNvPr>
          <p:cNvSpPr txBox="1"/>
          <p:nvPr/>
        </p:nvSpPr>
        <p:spPr>
          <a:xfrm>
            <a:off x="0" y="742834"/>
            <a:ext cx="29323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1. Performance Evaluation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Top Performing Categories</a:t>
            </a:r>
            <a:endParaRPr lang="en-IN" sz="1600" b="1" dirty="0">
              <a:solidFill>
                <a:srgbClr val="FFFF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E1D438-12A6-56C8-429B-54B4170217BD}"/>
              </a:ext>
            </a:extLst>
          </p:cNvPr>
          <p:cNvSpPr txBox="1"/>
          <p:nvPr/>
        </p:nvSpPr>
        <p:spPr>
          <a:xfrm>
            <a:off x="3054989" y="722713"/>
            <a:ext cx="278017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2</a:t>
            </a:r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. Customer Insights  Course Level Distribution </a:t>
            </a:r>
            <a:endParaRPr lang="en-IN" sz="1600" b="1" dirty="0">
              <a:solidFill>
                <a:srgbClr val="FFFF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1ECCF0-4730-06D9-E1BA-33D1DC39D7F8}"/>
              </a:ext>
            </a:extLst>
          </p:cNvPr>
          <p:cNvSpPr txBox="1"/>
          <p:nvPr/>
        </p:nvSpPr>
        <p:spPr>
          <a:xfrm>
            <a:off x="3285277" y="3848438"/>
            <a:ext cx="273050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6. Forecasting </a:t>
            </a:r>
          </a:p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Growth in Revenue </a:t>
            </a:r>
            <a:endParaRPr lang="en-IN" sz="1600" b="1" dirty="0">
              <a:solidFill>
                <a:srgbClr val="FFFFFF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E14934-3C93-1D18-0810-F4C7A4362F0C}"/>
              </a:ext>
            </a:extLst>
          </p:cNvPr>
          <p:cNvSpPr txBox="1"/>
          <p:nvPr/>
        </p:nvSpPr>
        <p:spPr>
          <a:xfrm>
            <a:off x="220349" y="3845888"/>
            <a:ext cx="269563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5. Identifying Bottlenecks  Drop in Course Creation </a:t>
            </a:r>
            <a:endParaRPr lang="en-IN" sz="1600" b="1" dirty="0">
              <a:solidFill>
                <a:srgbClr val="FFFF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8C1936-BE6E-24CC-7A67-B45E90D4952F}"/>
              </a:ext>
            </a:extLst>
          </p:cNvPr>
          <p:cNvSpPr txBox="1"/>
          <p:nvPr/>
        </p:nvSpPr>
        <p:spPr>
          <a:xfrm>
            <a:off x="9620452" y="811211"/>
            <a:ext cx="238874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4</a:t>
            </a:r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. Market Positioning </a:t>
            </a:r>
          </a:p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Subject-wise Revenue </a:t>
            </a:r>
            <a:endParaRPr lang="en-IN" sz="1600" b="1" dirty="0">
              <a:solidFill>
                <a:srgbClr val="FFFFFF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C9DAA8D-E2CB-F3DF-CDD1-55D292840E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89" y="1319532"/>
            <a:ext cx="2735043" cy="146787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27D4479-284E-3105-8B2D-E8B5B030DE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81" y="1413068"/>
            <a:ext cx="3434400" cy="162243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D769D3F-049A-F417-8EBD-C8D15208A8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" y="4403781"/>
            <a:ext cx="2834646" cy="151765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63464B8-F9A3-CAF0-F3D4-08893753B1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83" y="1443162"/>
            <a:ext cx="2191855" cy="16163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15DEF98-E950-3CB7-5E40-D1ED2F556D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6" y="1331596"/>
            <a:ext cx="2596349" cy="168778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5FD8A27-0C57-1FDC-67B1-93046415CCAC}"/>
              </a:ext>
            </a:extLst>
          </p:cNvPr>
          <p:cNvSpPr txBox="1"/>
          <p:nvPr/>
        </p:nvSpPr>
        <p:spPr>
          <a:xfrm>
            <a:off x="-4966" y="2965849"/>
            <a:ext cx="305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Business Fin. &amp; Web dev.  In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Expand Adv. Level Courses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86BFE7-7C19-C3CA-DC54-485496DD88C5}"/>
              </a:ext>
            </a:extLst>
          </p:cNvPr>
          <p:cNvSpPr txBox="1"/>
          <p:nvPr/>
        </p:nvSpPr>
        <p:spPr>
          <a:xfrm>
            <a:off x="2934570" y="2846300"/>
            <a:ext cx="305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Add more Intermediate &amp; Expert courses.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Group courses to help learners level up.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C3F9F5-D807-70CD-B562-39A58EDAEBB8}"/>
              </a:ext>
            </a:extLst>
          </p:cNvPr>
          <p:cNvSpPr txBox="1"/>
          <p:nvPr/>
        </p:nvSpPr>
        <p:spPr>
          <a:xfrm>
            <a:off x="5835167" y="2970972"/>
            <a:ext cx="355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Low-price = More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Offer tiered pricing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Optimize discounts for max revenue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DACFE2-1411-5FCC-E09A-FF97CE633DD2}"/>
              </a:ext>
            </a:extLst>
          </p:cNvPr>
          <p:cNvSpPr txBox="1"/>
          <p:nvPr/>
        </p:nvSpPr>
        <p:spPr>
          <a:xfrm>
            <a:off x="9346021" y="2988562"/>
            <a:ext cx="2839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High Revenue: Web Dev,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Boost marketing, improve the quality of courses content.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3F35C70-8520-BE0B-229B-352FC68C54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33" y="4439586"/>
            <a:ext cx="3263818" cy="1662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CA7CD-20FD-4380-10CB-EA7DE70C17A4}"/>
              </a:ext>
            </a:extLst>
          </p:cNvPr>
          <p:cNvSpPr txBox="1"/>
          <p:nvPr/>
        </p:nvSpPr>
        <p:spPr>
          <a:xfrm>
            <a:off x="6171049" y="4345217"/>
            <a:ext cx="3146659" cy="23775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50" b="1" dirty="0">
                <a:solidFill>
                  <a:schemeClr val="accent1">
                    <a:lumMod val="50000"/>
                  </a:schemeClr>
                </a:solidFill>
              </a:rPr>
              <a:t>Funding boost – Norwest Venture Partners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More course launches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India and Germany expansion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Corporate training push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2016 pricing change 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Course creator </a:t>
            </a:r>
            <a:r>
              <a:rPr lang="en-US" sz="1650" b="1" dirty="0" err="1">
                <a:solidFill>
                  <a:schemeClr val="accent1">
                    <a:lumMod val="50000"/>
                  </a:schemeClr>
                </a:solidFill>
              </a:rPr>
              <a:t>dissatisfatied</a:t>
            </a:r>
            <a:endParaRPr lang="en-US" sz="165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Drop in course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b="1" dirty="0">
                <a:solidFill>
                  <a:schemeClr val="accent1">
                    <a:lumMod val="50000"/>
                  </a:schemeClr>
                </a:solidFill>
              </a:rPr>
              <a:t>Revenue decline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156BB-DB82-90FF-92D7-4ADB5CC4787D}"/>
              </a:ext>
            </a:extLst>
          </p:cNvPr>
          <p:cNvSpPr txBox="1"/>
          <p:nvPr/>
        </p:nvSpPr>
        <p:spPr>
          <a:xfrm>
            <a:off x="6265340" y="3773643"/>
            <a:ext cx="28104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Adobe Arabic" panose="02040503050201020203" pitchFamily="18" charset="-78"/>
              </a:rPr>
              <a:t>7</a:t>
            </a:r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dobe Arabic" panose="02040503050201020203" pitchFamily="18" charset="-78"/>
              </a:rPr>
              <a:t>. Reasoning of</a:t>
            </a:r>
          </a:p>
          <a:p>
            <a:pPr algn="ctr"/>
            <a:r>
              <a:rPr lang="en-IN" sz="1600" b="1" dirty="0">
                <a:solidFill>
                  <a:srgbClr val="FFFFFF"/>
                </a:solidFill>
                <a:latin typeface="Aptos" panose="020B0004020202020204" pitchFamily="34" charset="0"/>
                <a:cs typeface="Adobe Arabic" panose="02040503050201020203" pitchFamily="18" charset="-78"/>
              </a:rPr>
              <a:t>Revenue Growth &amp; Decline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50412E-1E32-E5F6-FA6B-F14D0F8F4A09}"/>
              </a:ext>
            </a:extLst>
          </p:cNvPr>
          <p:cNvSpPr txBox="1"/>
          <p:nvPr/>
        </p:nvSpPr>
        <p:spPr>
          <a:xfrm>
            <a:off x="9317708" y="4653452"/>
            <a:ext cx="2921033" cy="192360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Focus on high-demand areas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Add advanced-level content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ea typeface="Aptos" panose="020B0004020202020204" pitchFamily="34" charset="0"/>
                <a:cs typeface="Shruti" panose="020B0502040204020203" pitchFamily="34" charset="0"/>
              </a:rPr>
              <a:t>C</a:t>
            </a:r>
            <a:r>
              <a:rPr lang="en-IN" sz="1700" b="1" dirty="0">
                <a:solidFill>
                  <a:schemeClr val="accent1">
                    <a:lumMod val="50000"/>
                  </a:schemeClr>
                </a:solidFill>
                <a:effectLst/>
                <a:ea typeface="Aptos" panose="020B0004020202020204" pitchFamily="34" charset="0"/>
                <a:cs typeface="Shruti" panose="020B0502040204020203" pitchFamily="34" charset="0"/>
              </a:rPr>
              <a:t>reate fair policies that benefit both learners and instructors</a:t>
            </a:r>
            <a:endParaRPr lang="en-US" sz="17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5BF2E-D1F1-2663-F6F5-3A37E17C3107}"/>
              </a:ext>
            </a:extLst>
          </p:cNvPr>
          <p:cNvSpPr txBox="1"/>
          <p:nvPr/>
        </p:nvSpPr>
        <p:spPr>
          <a:xfrm>
            <a:off x="-40579" y="5880852"/>
            <a:ext cx="326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2011–2014: Gradual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2014–2016: Sharp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2016–2017: Uploads dropped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1EB40-2E35-6F05-AB39-0055697B6C5F}"/>
              </a:ext>
            </a:extLst>
          </p:cNvPr>
          <p:cNvSpPr txBox="1"/>
          <p:nvPr/>
        </p:nvSpPr>
        <p:spPr>
          <a:xfrm>
            <a:off x="2986033" y="5997896"/>
            <a:ext cx="326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2011–2014: Steady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2014–2016: Sharp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2016–2017: Major drop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CC0F62-6A52-705F-541F-E4388B5AB2BC}"/>
              </a:ext>
            </a:extLst>
          </p:cNvPr>
          <p:cNvSpPr txBox="1"/>
          <p:nvPr/>
        </p:nvSpPr>
        <p:spPr>
          <a:xfrm>
            <a:off x="9465737" y="4066030"/>
            <a:ext cx="257826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8. Decision Making </a:t>
            </a:r>
          </a:p>
          <a:p>
            <a:pPr algn="ctr"/>
            <a:r>
              <a:rPr lang="en-IN" sz="16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Key Insights Summary</a:t>
            </a:r>
            <a:endParaRPr lang="en-I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203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Aptos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Dhrumil Patel</dc:creator>
  <cp:lastModifiedBy>Dhrumil Patel</cp:lastModifiedBy>
  <cp:revision>30</cp:revision>
  <dcterms:created xsi:type="dcterms:W3CDTF">2025-04-03T06:53:39Z</dcterms:created>
  <dcterms:modified xsi:type="dcterms:W3CDTF">2025-04-06T04:30:09Z</dcterms:modified>
</cp:coreProperties>
</file>