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8" r:id="rId3"/>
    <p:sldId id="270" r:id="rId4"/>
    <p:sldId id="257" r:id="rId5"/>
    <p:sldId id="259" r:id="rId6"/>
    <p:sldId id="260" r:id="rId7"/>
    <p:sldId id="261" r:id="rId8"/>
    <p:sldId id="262" r:id="rId9"/>
    <p:sldId id="263" r:id="rId10"/>
    <p:sldId id="272" r:id="rId11"/>
    <p:sldId id="265" r:id="rId12"/>
    <p:sldId id="273" r:id="rId13"/>
    <p:sldId id="274" r:id="rId14"/>
    <p:sldId id="277" r:id="rId15"/>
    <p:sldId id="278" r:id="rId16"/>
    <p:sldId id="279" r:id="rId17"/>
    <p:sldId id="280" r:id="rId18"/>
    <p:sldId id="266" r:id="rId19"/>
    <p:sldId id="281" r:id="rId20"/>
    <p:sldId id="282" r:id="rId21"/>
    <p:sldId id="283" r:id="rId22"/>
    <p:sldId id="275" r:id="rId23"/>
    <p:sldId id="276" r:id="rId24"/>
    <p:sldId id="284" r:id="rId25"/>
    <p:sldId id="285"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73F7AC-E3BA-49A1-BC87-43E5BB4C8D87}">
          <p14:sldIdLst>
            <p14:sldId id="256"/>
            <p14:sldId id="258"/>
            <p14:sldId id="270"/>
            <p14:sldId id="257"/>
            <p14:sldId id="259"/>
            <p14:sldId id="260"/>
            <p14:sldId id="261"/>
            <p14:sldId id="262"/>
            <p14:sldId id="263"/>
            <p14:sldId id="272"/>
            <p14:sldId id="265"/>
            <p14:sldId id="273"/>
            <p14:sldId id="274"/>
            <p14:sldId id="277"/>
          </p14:sldIdLst>
        </p14:section>
        <p14:section name="Untitled Section" id="{CC5EAB13-5A1A-4B89-A3F5-14CD94644E05}">
          <p14:sldIdLst>
            <p14:sldId id="278"/>
            <p14:sldId id="279"/>
            <p14:sldId id="280"/>
            <p14:sldId id="266"/>
            <p14:sldId id="281"/>
            <p14:sldId id="282"/>
            <p14:sldId id="283"/>
            <p14:sldId id="275"/>
            <p14:sldId id="276"/>
            <p14:sldId id="284"/>
            <p14:sldId id="28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sorterViewPr>
    <p:cViewPr>
      <p:scale>
        <a:sx n="100" d="100"/>
        <a:sy n="100" d="100"/>
      </p:scale>
      <p:origin x="0" y="-40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A2032950-0EEF-4355-A658-BF68BA997C7F}" type="datetimeFigureOut">
              <a:rPr lang="en-IN" smtClean="0"/>
              <a:t>01-01-2024</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1C7FF3A-F665-48EC-9553-968D2E830C14}" type="slidenum">
              <a:rPr lang="en-IN" smtClean="0"/>
              <a:t>‹#›</a:t>
            </a:fld>
            <a:endParaRPr lang="en-IN"/>
          </a:p>
        </p:txBody>
      </p:sp>
    </p:spTree>
    <p:extLst>
      <p:ext uri="{BB962C8B-B14F-4D97-AF65-F5344CB8AC3E}">
        <p14:creationId xmlns:p14="http://schemas.microsoft.com/office/powerpoint/2010/main" val="259209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32950-0EEF-4355-A658-BF68BA997C7F}"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411537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032950-0EEF-4355-A658-BF68BA997C7F}"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753851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032950-0EEF-4355-A658-BF68BA997C7F}"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291808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32950-0EEF-4355-A658-BF68BA997C7F}"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643868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2032950-0EEF-4355-A658-BF68BA997C7F}" type="datetimeFigureOut">
              <a:rPr lang="en-IN" smtClean="0"/>
              <a:t>01-01-2024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2329945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2032950-0EEF-4355-A658-BF68BA997C7F}" type="datetimeFigureOut">
              <a:rPr lang="en-IN" smtClean="0"/>
              <a:t>01-01-2024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1812739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32950-0EEF-4355-A658-BF68BA997C7F}"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3203119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32950-0EEF-4355-A658-BF68BA997C7F}"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21521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32950-0EEF-4355-A658-BF68BA997C7F}" type="datetimeFigureOut">
              <a:rPr lang="en-IN" smtClean="0"/>
              <a:t>01-01-2024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250247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32950-0EEF-4355-A658-BF68BA997C7F}" type="datetimeFigureOut">
              <a:rPr lang="en-IN" smtClean="0"/>
              <a:t>01-01-2024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355152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32950-0EEF-4355-A658-BF68BA997C7F}"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130531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32950-0EEF-4355-A658-BF68BA997C7F}" type="datetimeFigureOut">
              <a:rPr lang="en-IN" smtClean="0"/>
              <a:t>01-01-2024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416733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32950-0EEF-4355-A658-BF68BA997C7F}" type="datetimeFigureOut">
              <a:rPr lang="en-IN" smtClean="0"/>
              <a:t>01-01-2024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383367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32950-0EEF-4355-A658-BF68BA997C7F}" type="datetimeFigureOut">
              <a:rPr lang="en-IN" smtClean="0"/>
              <a:t>01-01-2024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423916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32950-0EEF-4355-A658-BF68BA997C7F}"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278997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32950-0EEF-4355-A658-BF68BA997C7F}"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C7FF3A-F665-48EC-9553-968D2E830C14}" type="slidenum">
              <a:rPr lang="en-IN" smtClean="0"/>
              <a:t>‹#›</a:t>
            </a:fld>
            <a:endParaRPr lang="en-IN"/>
          </a:p>
        </p:txBody>
      </p:sp>
    </p:spTree>
    <p:extLst>
      <p:ext uri="{BB962C8B-B14F-4D97-AF65-F5344CB8AC3E}">
        <p14:creationId xmlns:p14="http://schemas.microsoft.com/office/powerpoint/2010/main" val="28107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A2032950-0EEF-4355-A658-BF68BA997C7F}" type="datetimeFigureOut">
              <a:rPr lang="en-IN" smtClean="0"/>
              <a:t>01-01-2024</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1C7FF3A-F665-48EC-9553-968D2E830C14}" type="slidenum">
              <a:rPr lang="en-IN" smtClean="0"/>
              <a:t>‹#›</a:t>
            </a:fld>
            <a:endParaRPr lang="en-IN"/>
          </a:p>
        </p:txBody>
      </p:sp>
    </p:spTree>
    <p:extLst>
      <p:ext uri="{BB962C8B-B14F-4D97-AF65-F5344CB8AC3E}">
        <p14:creationId xmlns:p14="http://schemas.microsoft.com/office/powerpoint/2010/main" val="36969900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ublimetext.com/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4573-821B-F556-FD3D-D70E7BB36E89}"/>
              </a:ext>
            </a:extLst>
          </p:cNvPr>
          <p:cNvSpPr>
            <a:spLocks noGrp="1"/>
          </p:cNvSpPr>
          <p:nvPr>
            <p:ph type="ctrTitle"/>
          </p:nvPr>
        </p:nvSpPr>
        <p:spPr>
          <a:xfrm>
            <a:off x="1524000" y="2100925"/>
            <a:ext cx="9144000" cy="2387600"/>
          </a:xfrm>
        </p:spPr>
        <p:txBody>
          <a:bodyPr>
            <a:normAutofit/>
          </a:bodyPr>
          <a:lstStyle/>
          <a:p>
            <a:r>
              <a:rPr lang="en-US" dirty="0"/>
              <a:t>Summer Internship Presentation (3170001)</a:t>
            </a:r>
            <a:endParaRPr lang="en-IN" dirty="0"/>
          </a:p>
        </p:txBody>
      </p:sp>
      <p:pic>
        <p:nvPicPr>
          <p:cNvPr id="3" name="Shape15">
            <a:extLst>
              <a:ext uri="{FF2B5EF4-FFF2-40B4-BE49-F238E27FC236}">
                <a16:creationId xmlns:a16="http://schemas.microsoft.com/office/drawing/2014/main" id="{AFBF9535-CE24-67F4-5A47-33621FF2197B}"/>
              </a:ext>
            </a:extLst>
          </p:cNvPr>
          <p:cNvPicPr/>
          <p:nvPr/>
        </p:nvPicPr>
        <p:blipFill>
          <a:blip r:embed="rId2"/>
          <a:stretch/>
        </p:blipFill>
        <p:spPr>
          <a:xfrm>
            <a:off x="1043307" y="856675"/>
            <a:ext cx="1530514" cy="1561244"/>
          </a:xfrm>
          <a:prstGeom prst="rect">
            <a:avLst/>
          </a:prstGeom>
          <a:ln w="0">
            <a:noFill/>
          </a:ln>
        </p:spPr>
      </p:pic>
      <p:pic>
        <p:nvPicPr>
          <p:cNvPr id="4" name="Shape16">
            <a:extLst>
              <a:ext uri="{FF2B5EF4-FFF2-40B4-BE49-F238E27FC236}">
                <a16:creationId xmlns:a16="http://schemas.microsoft.com/office/drawing/2014/main" id="{6A75BFDC-1261-A1DF-D86A-C55C42ECFC3C}"/>
              </a:ext>
            </a:extLst>
          </p:cNvPr>
          <p:cNvPicPr/>
          <p:nvPr/>
        </p:nvPicPr>
        <p:blipFill>
          <a:blip r:embed="rId3"/>
          <a:stretch/>
        </p:blipFill>
        <p:spPr>
          <a:xfrm>
            <a:off x="9158410" y="829370"/>
            <a:ext cx="1767756" cy="1615854"/>
          </a:xfrm>
          <a:prstGeom prst="rect">
            <a:avLst/>
          </a:prstGeom>
          <a:noFill/>
          <a:ln w="0">
            <a:noFill/>
          </a:ln>
        </p:spPr>
      </p:pic>
    </p:spTree>
    <p:extLst>
      <p:ext uri="{BB962C8B-B14F-4D97-AF65-F5344CB8AC3E}">
        <p14:creationId xmlns:p14="http://schemas.microsoft.com/office/powerpoint/2010/main" val="79902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6F51870-F565-E82F-D0F6-906B5B9D3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527" y="1685951"/>
            <a:ext cx="5167270" cy="2341780"/>
          </a:xfrm>
          <a:prstGeom prst="rect">
            <a:avLst/>
          </a:prstGeom>
        </p:spPr>
      </p:pic>
      <p:pic>
        <p:nvPicPr>
          <p:cNvPr id="14" name="Picture 13">
            <a:extLst>
              <a:ext uri="{FF2B5EF4-FFF2-40B4-BE49-F238E27FC236}">
                <a16:creationId xmlns:a16="http://schemas.microsoft.com/office/drawing/2014/main" id="{2CCCCA77-D5F0-252F-186B-1620E1D81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29" y="1674738"/>
            <a:ext cx="4825296" cy="2347099"/>
          </a:xfrm>
          <a:prstGeom prst="rect">
            <a:avLst/>
          </a:prstGeom>
        </p:spPr>
      </p:pic>
      <p:sp>
        <p:nvSpPr>
          <p:cNvPr id="2" name="Title 1">
            <a:extLst>
              <a:ext uri="{FF2B5EF4-FFF2-40B4-BE49-F238E27FC236}">
                <a16:creationId xmlns:a16="http://schemas.microsoft.com/office/drawing/2014/main" id="{602C1E0F-A6F7-0493-512B-51EB2A442B7B}"/>
              </a:ext>
            </a:extLst>
          </p:cNvPr>
          <p:cNvSpPr>
            <a:spLocks noGrp="1"/>
          </p:cNvSpPr>
          <p:nvPr>
            <p:ph type="title"/>
          </p:nvPr>
        </p:nvSpPr>
        <p:spPr>
          <a:xfrm>
            <a:off x="743360" y="803598"/>
            <a:ext cx="8761413" cy="706964"/>
          </a:xfrm>
        </p:spPr>
        <p:txBody>
          <a:bodyPr/>
          <a:lstStyle/>
          <a:p>
            <a:r>
              <a:rPr lang="en-IN" dirty="0"/>
              <a:t>Screenshots</a:t>
            </a:r>
          </a:p>
        </p:txBody>
      </p:sp>
      <p:sp>
        <p:nvSpPr>
          <p:cNvPr id="8" name="Rectangle 7">
            <a:extLst>
              <a:ext uri="{FF2B5EF4-FFF2-40B4-BE49-F238E27FC236}">
                <a16:creationId xmlns:a16="http://schemas.microsoft.com/office/drawing/2014/main" id="{F995EB06-6045-0C3B-4545-9B5F668340D3}"/>
              </a:ext>
            </a:extLst>
          </p:cNvPr>
          <p:cNvSpPr/>
          <p:nvPr/>
        </p:nvSpPr>
        <p:spPr>
          <a:xfrm>
            <a:off x="4548778" y="1682372"/>
            <a:ext cx="993913" cy="55289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Step:- 3</a:t>
            </a:r>
          </a:p>
        </p:txBody>
      </p:sp>
      <p:sp>
        <p:nvSpPr>
          <p:cNvPr id="9" name="Rectangle 8">
            <a:extLst>
              <a:ext uri="{FF2B5EF4-FFF2-40B4-BE49-F238E27FC236}">
                <a16:creationId xmlns:a16="http://schemas.microsoft.com/office/drawing/2014/main" id="{B36A398C-E123-9359-754D-EB0461A35684}"/>
              </a:ext>
            </a:extLst>
          </p:cNvPr>
          <p:cNvSpPr/>
          <p:nvPr/>
        </p:nvSpPr>
        <p:spPr>
          <a:xfrm>
            <a:off x="10491631" y="1674738"/>
            <a:ext cx="1007166" cy="56816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Step:- 4</a:t>
            </a:r>
          </a:p>
        </p:txBody>
      </p:sp>
      <p:pic>
        <p:nvPicPr>
          <p:cNvPr id="18" name="Picture 17">
            <a:extLst>
              <a:ext uri="{FF2B5EF4-FFF2-40B4-BE49-F238E27FC236}">
                <a16:creationId xmlns:a16="http://schemas.microsoft.com/office/drawing/2014/main" id="{D5A99321-143F-A785-DEF3-465B4CCC7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81" y="4367872"/>
            <a:ext cx="4865309" cy="2347099"/>
          </a:xfrm>
          <a:prstGeom prst="rect">
            <a:avLst/>
          </a:prstGeom>
        </p:spPr>
      </p:pic>
      <p:sp>
        <p:nvSpPr>
          <p:cNvPr id="10" name="Rectangle 9">
            <a:extLst>
              <a:ext uri="{FF2B5EF4-FFF2-40B4-BE49-F238E27FC236}">
                <a16:creationId xmlns:a16="http://schemas.microsoft.com/office/drawing/2014/main" id="{9A1DF8F6-A82E-990C-B224-45BCD09B7E8C}"/>
              </a:ext>
            </a:extLst>
          </p:cNvPr>
          <p:cNvSpPr/>
          <p:nvPr/>
        </p:nvSpPr>
        <p:spPr>
          <a:xfrm>
            <a:off x="4522812" y="4380417"/>
            <a:ext cx="993913" cy="56816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Step:- 5</a:t>
            </a:r>
          </a:p>
        </p:txBody>
      </p:sp>
      <p:pic>
        <p:nvPicPr>
          <p:cNvPr id="20" name="Picture 19">
            <a:extLst>
              <a:ext uri="{FF2B5EF4-FFF2-40B4-BE49-F238E27FC236}">
                <a16:creationId xmlns:a16="http://schemas.microsoft.com/office/drawing/2014/main" id="{D74344E4-EEBA-AFEE-58F5-5CBA1CE021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1527" y="4503195"/>
            <a:ext cx="5167270" cy="2211775"/>
          </a:xfrm>
          <a:prstGeom prst="rect">
            <a:avLst/>
          </a:prstGeom>
        </p:spPr>
      </p:pic>
      <p:sp>
        <p:nvSpPr>
          <p:cNvPr id="12" name="Rectangle 11">
            <a:extLst>
              <a:ext uri="{FF2B5EF4-FFF2-40B4-BE49-F238E27FC236}">
                <a16:creationId xmlns:a16="http://schemas.microsoft.com/office/drawing/2014/main" id="{6B3703C0-5AE5-1050-52AF-A8982E424CAD}"/>
              </a:ext>
            </a:extLst>
          </p:cNvPr>
          <p:cNvSpPr/>
          <p:nvPr/>
        </p:nvSpPr>
        <p:spPr>
          <a:xfrm>
            <a:off x="10491631" y="4494492"/>
            <a:ext cx="993913" cy="55289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Step:- 6</a:t>
            </a:r>
          </a:p>
        </p:txBody>
      </p:sp>
    </p:spTree>
    <p:extLst>
      <p:ext uri="{BB962C8B-B14F-4D97-AF65-F5344CB8AC3E}">
        <p14:creationId xmlns:p14="http://schemas.microsoft.com/office/powerpoint/2010/main" val="423261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7C79-945B-C6D8-4CBD-94F370B1302B}"/>
              </a:ext>
            </a:extLst>
          </p:cNvPr>
          <p:cNvSpPr>
            <a:spLocks noGrp="1"/>
          </p:cNvSpPr>
          <p:nvPr>
            <p:ph type="title"/>
          </p:nvPr>
        </p:nvSpPr>
        <p:spPr/>
        <p:txBody>
          <a:bodyPr/>
          <a:lstStyle/>
          <a:p>
            <a:r>
              <a:rPr lang="en-US" dirty="0"/>
              <a:t>Configuration Command</a:t>
            </a:r>
            <a:endParaRPr lang="en-IN" dirty="0"/>
          </a:p>
        </p:txBody>
      </p:sp>
      <p:sp>
        <p:nvSpPr>
          <p:cNvPr id="3" name="Content Placeholder 2">
            <a:extLst>
              <a:ext uri="{FF2B5EF4-FFF2-40B4-BE49-F238E27FC236}">
                <a16:creationId xmlns:a16="http://schemas.microsoft.com/office/drawing/2014/main" id="{9C245100-989B-019C-6821-FDA11BDE5D78}"/>
              </a:ext>
            </a:extLst>
          </p:cNvPr>
          <p:cNvSpPr>
            <a:spLocks noGrp="1"/>
          </p:cNvSpPr>
          <p:nvPr>
            <p:ph idx="1"/>
          </p:nvPr>
        </p:nvSpPr>
        <p:spPr>
          <a:xfrm>
            <a:off x="228257" y="2419643"/>
            <a:ext cx="11855891" cy="4290646"/>
          </a:xfrm>
        </p:spPr>
        <p:txBody>
          <a:bodyPr>
            <a:normAutofit/>
          </a:bodyPr>
          <a:lstStyle/>
          <a:p>
            <a:pPr marL="914400" marR="31750" lvl="2" indent="0" algn="just" fontAlgn="base">
              <a:lnSpc>
                <a:spcPct val="103000"/>
              </a:lnSpc>
              <a:spcAft>
                <a:spcPts val="145"/>
              </a:spcAft>
              <a:buClr>
                <a:srgbClr val="000000"/>
              </a:buClr>
              <a:buSzPts val="1200"/>
              <a:buNone/>
            </a:pP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1)First create &amp; Activate Virtual Environment using Python by following command</a:t>
            </a:r>
          </a:p>
          <a:p>
            <a:pPr marL="914400" marR="31750" lvl="2" indent="0" algn="just" fontAlgn="base">
              <a:lnSpc>
                <a:spcPct val="103000"/>
              </a:lnSpc>
              <a:spcAft>
                <a:spcPts val="145"/>
              </a:spcAft>
              <a:buClr>
                <a:srgbClr val="000000"/>
              </a:buClr>
              <a:buSzPts val="1200"/>
              <a:buNone/>
            </a:pPr>
            <a:r>
              <a:rPr lang="en-IN" sz="1800" b="1" kern="100" dirty="0">
                <a:solidFill>
                  <a:srgbClr val="000000"/>
                </a:solidFill>
                <a:uFill>
                  <a:solidFill>
                    <a:srgbClr val="000000"/>
                  </a:solidFill>
                </a:uFill>
                <a:ea typeface="Times New Roman" panose="02020603050405020304" pitchFamily="18" charset="0"/>
                <a:cs typeface="Times New Roman" panose="02020603050405020304" pitchFamily="18" charset="0"/>
              </a:rPr>
              <a:t>	</a:t>
            </a:r>
            <a:r>
              <a:rPr lang="en-IN" sz="1800" b="1" kern="100" dirty="0">
                <a:solidFill>
                  <a:srgbClr val="000000"/>
                </a:solidFill>
                <a:ea typeface="Times New Roman" panose="02020603050405020304" pitchFamily="18" charset="0"/>
              </a:rPr>
              <a:t>Python</a:t>
            </a:r>
            <a:r>
              <a:rPr lang="en-IN" sz="1800" b="1" kern="100" dirty="0">
                <a:solidFill>
                  <a:srgbClr val="000000"/>
                </a:solidFill>
                <a:effectLst/>
                <a:ea typeface="Times New Roman" panose="02020603050405020304" pitchFamily="18" charset="0"/>
              </a:rPr>
              <a:t>–m </a:t>
            </a:r>
            <a:r>
              <a:rPr lang="en-IN" sz="1800" b="1" kern="100" dirty="0" err="1">
                <a:solidFill>
                  <a:srgbClr val="000000"/>
                </a:solidFill>
                <a:effectLst/>
                <a:ea typeface="Times New Roman" panose="02020603050405020304" pitchFamily="18" charset="0"/>
              </a:rPr>
              <a:t>venv</a:t>
            </a:r>
            <a:r>
              <a:rPr lang="en-IN" sz="1800" b="1" kern="100" dirty="0">
                <a:solidFill>
                  <a:srgbClr val="000000"/>
                </a:solidFill>
                <a:effectLst/>
                <a:ea typeface="Times New Roman" panose="02020603050405020304" pitchFamily="18" charset="0"/>
              </a:rPr>
              <a:t> VE &amp; VE&gt;Scripts&gt;activate </a:t>
            </a:r>
            <a:endParaRPr lang="en-IN" sz="1800" kern="100" dirty="0">
              <a:solidFill>
                <a:srgbClr val="000000"/>
              </a:solidFill>
              <a:effectLst/>
              <a:ea typeface="Times New Roman" panose="02020603050405020304" pitchFamily="18" charset="0"/>
            </a:endParaRPr>
          </a:p>
          <a:p>
            <a:pPr marL="914400" marR="31750" lvl="2" indent="0" algn="just" fontAlgn="base">
              <a:lnSpc>
                <a:spcPct val="103000"/>
              </a:lnSpc>
              <a:spcAft>
                <a:spcPts val="145"/>
              </a:spcAft>
              <a:buClr>
                <a:srgbClr val="000000"/>
              </a:buClr>
              <a:buSzPts val="1200"/>
              <a:buNone/>
            </a:pP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2) Install Django using following command:  </a:t>
            </a:r>
            <a:r>
              <a:rPr lang="en-IN" sz="1800" b="1" kern="100" dirty="0">
                <a:solidFill>
                  <a:srgbClr val="000000"/>
                </a:solidFill>
                <a:effectLst/>
                <a:ea typeface="Times New Roman" panose="02020603050405020304" pitchFamily="18" charset="0"/>
              </a:rPr>
              <a:t>pip install Django</a:t>
            </a:r>
            <a:r>
              <a:rPr lang="en-IN" sz="1800" kern="100" dirty="0">
                <a:solidFill>
                  <a:srgbClr val="000000"/>
                </a:solidFill>
                <a:effectLst/>
                <a:ea typeface="Times New Roman" panose="02020603050405020304" pitchFamily="18" charset="0"/>
              </a:rPr>
              <a:t> </a:t>
            </a:r>
          </a:p>
          <a:p>
            <a:pPr marL="914400" marR="31750" lvl="2" indent="0" algn="just" fontAlgn="base">
              <a:lnSpc>
                <a:spcPct val="103000"/>
              </a:lnSpc>
              <a:spcAft>
                <a:spcPts val="145"/>
              </a:spcAft>
              <a:buClr>
                <a:srgbClr val="000000"/>
              </a:buClr>
              <a:buSzPts val="1200"/>
              <a:buNone/>
            </a:pPr>
            <a:r>
              <a:rPr lang="en-IN" sz="1800" kern="100" dirty="0">
                <a:solidFill>
                  <a:srgbClr val="000000"/>
                </a:solidFill>
                <a:uFill>
                  <a:solidFill>
                    <a:srgbClr val="000000"/>
                  </a:solidFill>
                </a:uFill>
                <a:ea typeface="Times New Roman" panose="02020603050405020304" pitchFamily="18" charset="0"/>
                <a:cs typeface="Times New Roman" panose="02020603050405020304" pitchFamily="18" charset="0"/>
              </a:rPr>
              <a:t>3)</a:t>
            </a: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Create project.  </a:t>
            </a:r>
            <a:r>
              <a:rPr lang="en-IN" sz="1800" b="1" kern="100" dirty="0">
                <a:solidFill>
                  <a:srgbClr val="000000"/>
                </a:solidFill>
                <a:effectLst/>
                <a:ea typeface="Times New Roman" panose="02020603050405020304" pitchFamily="18" charset="0"/>
              </a:rPr>
              <a:t>Project&gt;Django-admin </a:t>
            </a:r>
            <a:r>
              <a:rPr lang="en-IN" sz="1800" b="1" kern="100" dirty="0" err="1">
                <a:solidFill>
                  <a:srgbClr val="000000"/>
                </a:solidFill>
                <a:effectLst/>
                <a:ea typeface="Times New Roman" panose="02020603050405020304" pitchFamily="18" charset="0"/>
              </a:rPr>
              <a:t>startproject</a:t>
            </a:r>
            <a:r>
              <a:rPr lang="en-IN" sz="1800" b="1" kern="100" dirty="0">
                <a:solidFill>
                  <a:srgbClr val="000000"/>
                </a:solidFill>
                <a:effectLst/>
                <a:ea typeface="Times New Roman" panose="02020603050405020304" pitchFamily="18" charset="0"/>
              </a:rPr>
              <a:t> </a:t>
            </a:r>
            <a:r>
              <a:rPr lang="en-IN" sz="1800" b="1" kern="100" dirty="0" err="1">
                <a:solidFill>
                  <a:srgbClr val="000000"/>
                </a:solidFill>
                <a:effectLst/>
                <a:ea typeface="Times New Roman" panose="02020603050405020304" pitchFamily="18" charset="0"/>
              </a:rPr>
              <a:t>NoticeHub</a:t>
            </a:r>
            <a:r>
              <a:rPr lang="en-IN" sz="1800" kern="100" dirty="0">
                <a:solidFill>
                  <a:srgbClr val="000000"/>
                </a:solidFill>
                <a:effectLst/>
                <a:ea typeface="Times New Roman" panose="02020603050405020304" pitchFamily="18" charset="0"/>
              </a:rPr>
              <a:t> </a:t>
            </a:r>
          </a:p>
          <a:p>
            <a:pPr marL="914400" marR="31750" lvl="2" indent="0" algn="just" fontAlgn="base">
              <a:lnSpc>
                <a:spcPct val="103000"/>
              </a:lnSpc>
              <a:spcAft>
                <a:spcPts val="145"/>
              </a:spcAft>
              <a:buClr>
                <a:srgbClr val="000000"/>
              </a:buClr>
              <a:buSzPts val="1200"/>
              <a:buNone/>
            </a:pP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4)Run on Server.</a:t>
            </a:r>
            <a:r>
              <a:rPr lang="en-IN" sz="1800" b="1" kern="100" dirty="0">
                <a:solidFill>
                  <a:srgbClr val="000000"/>
                </a:solidFill>
                <a:uFill>
                  <a:solidFill>
                    <a:srgbClr val="000000"/>
                  </a:solidFill>
                </a:uFill>
                <a:ea typeface="Times New Roman" panose="02020603050405020304" pitchFamily="18" charset="0"/>
                <a:cs typeface="Times New Roman" panose="02020603050405020304" pitchFamily="18" charset="0"/>
              </a:rPr>
              <a:t>   	</a:t>
            </a:r>
            <a:r>
              <a:rPr lang="en-IN" sz="1800" b="1" dirty="0">
                <a:solidFill>
                  <a:srgbClr val="000000"/>
                </a:solidFill>
                <a:effectLst/>
                <a:ea typeface="Times New Roman" panose="02020603050405020304" pitchFamily="18" charset="0"/>
              </a:rPr>
              <a:t>Project&gt;python manage.py </a:t>
            </a:r>
            <a:r>
              <a:rPr lang="en-IN" sz="1800" b="1" dirty="0" err="1">
                <a:solidFill>
                  <a:srgbClr val="000000"/>
                </a:solidFill>
                <a:effectLst/>
                <a:ea typeface="Times New Roman" panose="02020603050405020304" pitchFamily="18" charset="0"/>
              </a:rPr>
              <a:t>runserver</a:t>
            </a:r>
            <a:endParaRPr lang="en-IN" sz="1800" b="1" dirty="0">
              <a:solidFill>
                <a:srgbClr val="000000"/>
              </a:solidFill>
              <a:ea typeface="Times New Roman" panose="02020603050405020304" pitchFamily="18" charset="0"/>
            </a:endParaRPr>
          </a:p>
          <a:p>
            <a:pPr marL="914400" marR="31750" lvl="2" indent="0" algn="just" fontAlgn="base">
              <a:lnSpc>
                <a:spcPct val="103000"/>
              </a:lnSpc>
              <a:spcAft>
                <a:spcPts val="145"/>
              </a:spcAft>
              <a:buClr>
                <a:srgbClr val="000000"/>
              </a:buClr>
              <a:buSzPts val="1200"/>
              <a:buNone/>
            </a:pP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5) Install MySQL client library: </a:t>
            </a:r>
            <a:r>
              <a:rPr lang="en-IN" sz="1800" b="1" kern="100" dirty="0">
                <a:solidFill>
                  <a:srgbClr val="000000"/>
                </a:solidFill>
                <a:effectLst/>
                <a:ea typeface="Times New Roman" panose="02020603050405020304" pitchFamily="18" charset="0"/>
              </a:rPr>
              <a:t>pip install </a:t>
            </a:r>
            <a:r>
              <a:rPr lang="en-IN" sz="1800" b="1" kern="100" dirty="0" err="1">
                <a:solidFill>
                  <a:srgbClr val="000000"/>
                </a:solidFill>
                <a:effectLst/>
                <a:ea typeface="Times New Roman" panose="02020603050405020304" pitchFamily="18" charset="0"/>
              </a:rPr>
              <a:t>mysqlclient</a:t>
            </a:r>
            <a:r>
              <a:rPr lang="en-IN" sz="1800" b="1" kern="100" dirty="0">
                <a:solidFill>
                  <a:srgbClr val="000000"/>
                </a:solidFill>
                <a:effectLst/>
                <a:ea typeface="Times New Roman" panose="02020603050405020304" pitchFamily="18" charset="0"/>
              </a:rPr>
              <a:t> </a:t>
            </a:r>
            <a:r>
              <a:rPr lang="en-IN" sz="1800" kern="100" dirty="0">
                <a:solidFill>
                  <a:srgbClr val="000000"/>
                </a:solidFill>
                <a:effectLst/>
                <a:ea typeface="Times New Roman" panose="02020603050405020304" pitchFamily="18" charset="0"/>
              </a:rPr>
              <a:t>  </a:t>
            </a:r>
          </a:p>
          <a:p>
            <a:pPr marL="800100" marR="31750" lvl="2" indent="0" algn="just" fontAlgn="base">
              <a:lnSpc>
                <a:spcPct val="103000"/>
              </a:lnSpc>
              <a:spcAft>
                <a:spcPts val="145"/>
              </a:spcAft>
              <a:buClr>
                <a:srgbClr val="000000"/>
              </a:buClr>
              <a:buSzPts val="1200"/>
              <a:buNone/>
            </a:pP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6) Change in Setting.py file : SQLite to SQL database Then migrate the database using:  </a:t>
            </a:r>
            <a:r>
              <a:rPr lang="en-IN" sz="1800" kern="100" dirty="0">
                <a:solidFill>
                  <a:srgbClr val="000000"/>
                </a:solidFill>
                <a:effectLst/>
                <a:ea typeface="Times New Roman" panose="02020603050405020304" pitchFamily="18" charset="0"/>
              </a:rPr>
              <a:t> </a:t>
            </a:r>
          </a:p>
          <a:p>
            <a:pPr marL="800100" marR="31750" lvl="2" indent="0" algn="just" fontAlgn="base">
              <a:lnSpc>
                <a:spcPct val="103000"/>
              </a:lnSpc>
              <a:spcAft>
                <a:spcPts val="145"/>
              </a:spcAft>
              <a:buClr>
                <a:srgbClr val="000000"/>
              </a:buClr>
              <a:buSzPts val="1200"/>
              <a:buNone/>
            </a:pPr>
            <a:r>
              <a:rPr lang="en-IN" sz="1800" b="1" kern="100" dirty="0">
                <a:solidFill>
                  <a:srgbClr val="000000"/>
                </a:solidFill>
                <a:ea typeface="Times New Roman" panose="02020603050405020304" pitchFamily="18" charset="0"/>
              </a:rPr>
              <a:t>		</a:t>
            </a:r>
            <a:r>
              <a:rPr lang="en-IN" sz="1800" b="1" kern="100" dirty="0">
                <a:solidFill>
                  <a:srgbClr val="000000"/>
                </a:solidFill>
                <a:effectLst/>
                <a:ea typeface="Times New Roman" panose="02020603050405020304" pitchFamily="18" charset="0"/>
              </a:rPr>
              <a:t>python mange.py migrate </a:t>
            </a:r>
            <a:r>
              <a:rPr lang="en-IN" sz="1800" kern="100" dirty="0">
                <a:solidFill>
                  <a:srgbClr val="000000"/>
                </a:solidFill>
                <a:effectLst/>
                <a:ea typeface="Times New Roman" panose="02020603050405020304" pitchFamily="18" charset="0"/>
              </a:rPr>
              <a:t> </a:t>
            </a:r>
          </a:p>
          <a:p>
            <a:pPr marL="800100" marR="31750" lvl="2" indent="0" algn="just" fontAlgn="base">
              <a:lnSpc>
                <a:spcPct val="103000"/>
              </a:lnSpc>
              <a:spcAft>
                <a:spcPts val="145"/>
              </a:spcAft>
              <a:buClr>
                <a:srgbClr val="000000"/>
              </a:buClr>
              <a:buSzPts val="1200"/>
              <a:buNone/>
            </a:pP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7)Create superuser (Admin) using: </a:t>
            </a:r>
            <a:r>
              <a:rPr lang="en-IN" sz="1800" b="1" dirty="0">
                <a:solidFill>
                  <a:srgbClr val="000000"/>
                </a:solidFill>
                <a:effectLst/>
                <a:ea typeface="Times New Roman" panose="02020603050405020304" pitchFamily="18" charset="0"/>
              </a:rPr>
              <a:t>python manage.py </a:t>
            </a:r>
            <a:r>
              <a:rPr lang="en-IN" sz="1800" b="1" dirty="0" err="1">
                <a:solidFill>
                  <a:srgbClr val="000000"/>
                </a:solidFill>
                <a:effectLst/>
                <a:ea typeface="Times New Roman" panose="02020603050405020304" pitchFamily="18" charset="0"/>
              </a:rPr>
              <a:t>createsuperuser</a:t>
            </a:r>
            <a:r>
              <a:rPr lang="en-IN" sz="1800" b="1" dirty="0">
                <a:solidFill>
                  <a:srgbClr val="000000"/>
                </a:solidFill>
                <a:effectLst/>
                <a:ea typeface="Times New Roman" panose="02020603050405020304" pitchFamily="18" charset="0"/>
              </a:rPr>
              <a:t> </a:t>
            </a:r>
            <a:endParaRPr lang="en-IN" sz="1800" dirty="0"/>
          </a:p>
          <a:p>
            <a:endParaRPr lang="en-IN" dirty="0"/>
          </a:p>
        </p:txBody>
      </p:sp>
    </p:spTree>
    <p:extLst>
      <p:ext uri="{BB962C8B-B14F-4D97-AF65-F5344CB8AC3E}">
        <p14:creationId xmlns:p14="http://schemas.microsoft.com/office/powerpoint/2010/main" val="64679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7455-E5F1-EDE2-BADD-44EE6CAC5AA9}"/>
              </a:ext>
            </a:extLst>
          </p:cNvPr>
          <p:cNvSpPr>
            <a:spLocks noGrp="1"/>
          </p:cNvSpPr>
          <p:nvPr>
            <p:ph type="title"/>
          </p:nvPr>
        </p:nvSpPr>
        <p:spPr>
          <a:xfrm>
            <a:off x="614626" y="703209"/>
            <a:ext cx="8761413" cy="706964"/>
          </a:xfrm>
        </p:spPr>
        <p:txBody>
          <a:bodyPr/>
          <a:lstStyle/>
          <a:p>
            <a:r>
              <a:rPr lang="en-IN" dirty="0"/>
              <a:t>Screenshots</a:t>
            </a:r>
          </a:p>
        </p:txBody>
      </p:sp>
      <p:pic>
        <p:nvPicPr>
          <p:cNvPr id="24" name="Content Placeholder 23">
            <a:extLst>
              <a:ext uri="{FF2B5EF4-FFF2-40B4-BE49-F238E27FC236}">
                <a16:creationId xmlns:a16="http://schemas.microsoft.com/office/drawing/2014/main" id="{2D13F024-E615-58B5-8169-73655A6375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580" y="1819780"/>
            <a:ext cx="7337780" cy="2552162"/>
          </a:xfrm>
        </p:spPr>
      </p:pic>
      <p:pic>
        <p:nvPicPr>
          <p:cNvPr id="26" name="Picture 25">
            <a:extLst>
              <a:ext uri="{FF2B5EF4-FFF2-40B4-BE49-F238E27FC236}">
                <a16:creationId xmlns:a16="http://schemas.microsoft.com/office/drawing/2014/main" id="{553E022B-50D0-A2C8-3723-66E4395D4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80" y="4371942"/>
            <a:ext cx="7337780" cy="2324280"/>
          </a:xfrm>
          <a:prstGeom prst="rect">
            <a:avLst/>
          </a:prstGeom>
        </p:spPr>
      </p:pic>
    </p:spTree>
    <p:extLst>
      <p:ext uri="{BB962C8B-B14F-4D97-AF65-F5344CB8AC3E}">
        <p14:creationId xmlns:p14="http://schemas.microsoft.com/office/powerpoint/2010/main" val="2927816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5F3E-B2E3-2EBE-46AB-8C005617306C}"/>
              </a:ext>
            </a:extLst>
          </p:cNvPr>
          <p:cNvSpPr>
            <a:spLocks noGrp="1"/>
          </p:cNvSpPr>
          <p:nvPr>
            <p:ph type="title"/>
          </p:nvPr>
        </p:nvSpPr>
        <p:spPr>
          <a:xfrm>
            <a:off x="706697" y="649780"/>
            <a:ext cx="8761413" cy="706964"/>
          </a:xfrm>
        </p:spPr>
        <p:txBody>
          <a:bodyPr/>
          <a:lstStyle/>
          <a:p>
            <a:r>
              <a:rPr lang="en-IN" dirty="0"/>
              <a:t>Screenshots</a:t>
            </a:r>
          </a:p>
        </p:txBody>
      </p:sp>
      <p:pic>
        <p:nvPicPr>
          <p:cNvPr id="14" name="Content Placeholder 13">
            <a:extLst>
              <a:ext uri="{FF2B5EF4-FFF2-40B4-BE49-F238E27FC236}">
                <a16:creationId xmlns:a16="http://schemas.microsoft.com/office/drawing/2014/main" id="{E8981B27-20BA-4934-EAA9-BC5EF677A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003" y="2536438"/>
            <a:ext cx="7962313" cy="3868730"/>
          </a:xfrm>
        </p:spPr>
      </p:pic>
    </p:spTree>
    <p:extLst>
      <p:ext uri="{BB962C8B-B14F-4D97-AF65-F5344CB8AC3E}">
        <p14:creationId xmlns:p14="http://schemas.microsoft.com/office/powerpoint/2010/main" val="173342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1893-19C4-92F1-EDAE-963807942E27}"/>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38152897-AE73-6C15-7FCA-F752CD53709C}"/>
              </a:ext>
            </a:extLst>
          </p:cNvPr>
          <p:cNvPicPr>
            <a:picLocks noGrp="1"/>
          </p:cNvPicPr>
          <p:nvPr>
            <p:ph idx="1"/>
          </p:nvPr>
        </p:nvPicPr>
        <p:blipFill>
          <a:blip r:embed="rId2"/>
          <a:stretch>
            <a:fillRect/>
          </a:stretch>
        </p:blipFill>
        <p:spPr>
          <a:xfrm>
            <a:off x="1513265" y="2011681"/>
            <a:ext cx="8467348" cy="4529796"/>
          </a:xfrm>
          <a:prstGeom prst="rect">
            <a:avLst/>
          </a:prstGeom>
        </p:spPr>
      </p:pic>
    </p:spTree>
    <p:extLst>
      <p:ext uri="{BB962C8B-B14F-4D97-AF65-F5344CB8AC3E}">
        <p14:creationId xmlns:p14="http://schemas.microsoft.com/office/powerpoint/2010/main" val="297889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F585-53F9-ECC4-5C68-240748D0D3D8}"/>
              </a:ext>
            </a:extLst>
          </p:cNvPr>
          <p:cNvSpPr>
            <a:spLocks noGrp="1"/>
          </p:cNvSpPr>
          <p:nvPr>
            <p:ph type="title"/>
          </p:nvPr>
        </p:nvSpPr>
        <p:spPr/>
        <p:txBody>
          <a:bodyPr/>
          <a:lstStyle/>
          <a:p>
            <a:r>
              <a:rPr lang="en-US" dirty="0"/>
              <a:t>Configuration Command</a:t>
            </a:r>
            <a:endParaRPr lang="en-IN" dirty="0"/>
          </a:p>
        </p:txBody>
      </p:sp>
      <p:sp>
        <p:nvSpPr>
          <p:cNvPr id="3" name="Content Placeholder 2">
            <a:extLst>
              <a:ext uri="{FF2B5EF4-FFF2-40B4-BE49-F238E27FC236}">
                <a16:creationId xmlns:a16="http://schemas.microsoft.com/office/drawing/2014/main" id="{1C4C19C1-104D-1753-F5E9-8DFAD27A839D}"/>
              </a:ext>
            </a:extLst>
          </p:cNvPr>
          <p:cNvSpPr>
            <a:spLocks noGrp="1"/>
          </p:cNvSpPr>
          <p:nvPr>
            <p:ph idx="1"/>
          </p:nvPr>
        </p:nvSpPr>
        <p:spPr>
          <a:xfrm>
            <a:off x="1436308" y="2311106"/>
            <a:ext cx="8825659" cy="4546893"/>
          </a:xfrm>
        </p:spPr>
        <p:txBody>
          <a:bodyPr/>
          <a:lstStyle/>
          <a:p>
            <a:pPr marL="0" indent="0">
              <a:buNone/>
            </a:pP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8) Now run server using </a:t>
            </a:r>
            <a:r>
              <a:rPr lang="en-IN" sz="1800" b="1"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python manage.py </a:t>
            </a:r>
            <a:r>
              <a:rPr lang="en-IN" sz="1800" b="1" u="none" strike="noStrike" kern="100" dirty="0" err="1">
                <a:solidFill>
                  <a:srgbClr val="000000"/>
                </a:solidFill>
                <a:effectLst/>
                <a:uFill>
                  <a:solidFill>
                    <a:srgbClr val="000000"/>
                  </a:solidFill>
                </a:uFill>
                <a:ea typeface="Times New Roman" panose="02020603050405020304" pitchFamily="18" charset="0"/>
                <a:cs typeface="Times New Roman" panose="02020603050405020304" pitchFamily="18" charset="0"/>
              </a:rPr>
              <a:t>runserver</a:t>
            </a:r>
            <a:r>
              <a:rPr lang="en-IN" sz="1800" u="none" strike="noStrike" kern="100" dirty="0">
                <a:solidFill>
                  <a:srgbClr val="000000"/>
                </a:solidFill>
                <a:effectLst/>
                <a:uFill>
                  <a:solidFill>
                    <a:srgbClr val="000000"/>
                  </a:solidFill>
                </a:uFill>
                <a:ea typeface="Times New Roman" panose="02020603050405020304" pitchFamily="18" charset="0"/>
                <a:cs typeface="Times New Roman" panose="02020603050405020304" pitchFamily="18" charset="0"/>
              </a:rPr>
              <a:t> command here one local host address was displayed: - http:// 127.0.0.1.8000.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kern="100" dirty="0">
                <a:solidFill>
                  <a:srgbClr val="000000"/>
                </a:solidFill>
                <a:effectLst/>
                <a:ea typeface="Times New Roman" panose="02020603050405020304" pitchFamily="18" charset="0"/>
                <a:cs typeface="Times New Roman" panose="02020603050405020304" pitchFamily="18" charset="0"/>
              </a:rPr>
              <a:t>Once, the Changes are done in Setting.py (SQLite to SQL Database), Now we have to Create 10 tables by default  with the help of Migrate command as shown in step number 6. </a:t>
            </a:r>
          </a:p>
          <a:p>
            <a:pPr marL="0" indent="0">
              <a:buNone/>
            </a:pPr>
            <a:endParaRPr lang="en-IN" dirty="0"/>
          </a:p>
        </p:txBody>
      </p:sp>
      <p:pic>
        <p:nvPicPr>
          <p:cNvPr id="4" name="Picture 3">
            <a:extLst>
              <a:ext uri="{FF2B5EF4-FFF2-40B4-BE49-F238E27FC236}">
                <a16:creationId xmlns:a16="http://schemas.microsoft.com/office/drawing/2014/main" id="{8CDAD7ED-DDF0-ABB7-B7F5-94BFCCAD3A33}"/>
              </a:ext>
            </a:extLst>
          </p:cNvPr>
          <p:cNvPicPr/>
          <p:nvPr/>
        </p:nvPicPr>
        <p:blipFill>
          <a:blip r:embed="rId2"/>
          <a:stretch>
            <a:fillRect/>
          </a:stretch>
        </p:blipFill>
        <p:spPr>
          <a:xfrm>
            <a:off x="930518" y="3063094"/>
            <a:ext cx="5020115" cy="2103218"/>
          </a:xfrm>
          <a:prstGeom prst="rect">
            <a:avLst/>
          </a:prstGeom>
        </p:spPr>
      </p:pic>
      <p:pic>
        <p:nvPicPr>
          <p:cNvPr id="5" name="Picture 4">
            <a:extLst>
              <a:ext uri="{FF2B5EF4-FFF2-40B4-BE49-F238E27FC236}">
                <a16:creationId xmlns:a16="http://schemas.microsoft.com/office/drawing/2014/main" id="{C242CB7D-1EBD-FCCB-F342-AA4C80C8A677}"/>
              </a:ext>
            </a:extLst>
          </p:cNvPr>
          <p:cNvPicPr/>
          <p:nvPr/>
        </p:nvPicPr>
        <p:blipFill>
          <a:blip r:embed="rId3"/>
          <a:stretch>
            <a:fillRect/>
          </a:stretch>
        </p:blipFill>
        <p:spPr>
          <a:xfrm>
            <a:off x="6548805" y="3063094"/>
            <a:ext cx="4712677" cy="2103218"/>
          </a:xfrm>
          <a:prstGeom prst="rect">
            <a:avLst/>
          </a:prstGeom>
        </p:spPr>
      </p:pic>
    </p:spTree>
    <p:extLst>
      <p:ext uri="{BB962C8B-B14F-4D97-AF65-F5344CB8AC3E}">
        <p14:creationId xmlns:p14="http://schemas.microsoft.com/office/powerpoint/2010/main" val="122551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80FD-80B6-9228-F74C-B45597332DB7}"/>
              </a:ext>
            </a:extLst>
          </p:cNvPr>
          <p:cNvSpPr>
            <a:spLocks noGrp="1"/>
          </p:cNvSpPr>
          <p:nvPr>
            <p:ph type="title"/>
          </p:nvPr>
        </p:nvSpPr>
        <p:spPr/>
        <p:txBody>
          <a:bodyPr/>
          <a:lstStyle/>
          <a:p>
            <a:r>
              <a:rPr lang="en-IN" dirty="0"/>
              <a:t>Configuration command</a:t>
            </a:r>
          </a:p>
        </p:txBody>
      </p:sp>
      <p:pic>
        <p:nvPicPr>
          <p:cNvPr id="4" name="Content Placeholder 3">
            <a:extLst>
              <a:ext uri="{FF2B5EF4-FFF2-40B4-BE49-F238E27FC236}">
                <a16:creationId xmlns:a16="http://schemas.microsoft.com/office/drawing/2014/main" id="{DE9FF373-5140-3D1A-9576-F4FC144BAF9C}"/>
              </a:ext>
            </a:extLst>
          </p:cNvPr>
          <p:cNvPicPr>
            <a:picLocks noGrp="1"/>
          </p:cNvPicPr>
          <p:nvPr>
            <p:ph idx="1"/>
          </p:nvPr>
        </p:nvPicPr>
        <p:blipFill>
          <a:blip r:embed="rId2"/>
          <a:stretch>
            <a:fillRect/>
          </a:stretch>
        </p:blipFill>
        <p:spPr>
          <a:xfrm>
            <a:off x="1154954" y="2138289"/>
            <a:ext cx="8987852" cy="4529797"/>
          </a:xfrm>
          <a:prstGeom prst="rect">
            <a:avLst/>
          </a:prstGeom>
        </p:spPr>
      </p:pic>
    </p:spTree>
    <p:extLst>
      <p:ext uri="{BB962C8B-B14F-4D97-AF65-F5344CB8AC3E}">
        <p14:creationId xmlns:p14="http://schemas.microsoft.com/office/powerpoint/2010/main" val="1070363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B9FE-D14D-5240-5310-2D910DFF167F}"/>
              </a:ext>
            </a:extLst>
          </p:cNvPr>
          <p:cNvSpPr>
            <a:spLocks noGrp="1"/>
          </p:cNvSpPr>
          <p:nvPr>
            <p:ph type="title"/>
          </p:nvPr>
        </p:nvSpPr>
        <p:spPr/>
        <p:txBody>
          <a:bodyPr/>
          <a:lstStyle/>
          <a:p>
            <a:r>
              <a:rPr lang="en-IN" dirty="0"/>
              <a:t>Configuration command</a:t>
            </a:r>
          </a:p>
        </p:txBody>
      </p:sp>
      <p:sp>
        <p:nvSpPr>
          <p:cNvPr id="3" name="Content Placeholder 2">
            <a:extLst>
              <a:ext uri="{FF2B5EF4-FFF2-40B4-BE49-F238E27FC236}">
                <a16:creationId xmlns:a16="http://schemas.microsoft.com/office/drawing/2014/main" id="{CD0625C6-9A0B-B4FC-925A-26E3BAF482B8}"/>
              </a:ext>
            </a:extLst>
          </p:cNvPr>
          <p:cNvSpPr>
            <a:spLocks noGrp="1"/>
          </p:cNvSpPr>
          <p:nvPr>
            <p:ph idx="1"/>
          </p:nvPr>
        </p:nvSpPr>
        <p:spPr/>
        <p:txBody>
          <a:bodyPr/>
          <a:lstStyle/>
          <a:p>
            <a:r>
              <a:rPr lang="en-IN" sz="1800" kern="100" dirty="0">
                <a:solidFill>
                  <a:srgbClr val="000000"/>
                </a:solidFill>
                <a:effectLst/>
                <a:ea typeface="Times New Roman" panose="02020603050405020304" pitchFamily="18" charset="0"/>
              </a:rPr>
              <a:t>Now, we have to create Two superuser named Admin and User. once, the superusers are created in </a:t>
            </a:r>
            <a:r>
              <a:rPr lang="en-IN" sz="1800" kern="100" dirty="0" err="1">
                <a:solidFill>
                  <a:srgbClr val="000000"/>
                </a:solidFill>
                <a:effectLst/>
                <a:ea typeface="Times New Roman" panose="02020603050405020304" pitchFamily="18" charset="0"/>
              </a:rPr>
              <a:t>Noticehub</a:t>
            </a:r>
            <a:r>
              <a:rPr lang="en-IN" sz="1800" kern="100" dirty="0">
                <a:solidFill>
                  <a:srgbClr val="000000"/>
                </a:solidFill>
                <a:effectLst/>
                <a:ea typeface="Times New Roman" panose="02020603050405020304" pitchFamily="18" charset="0"/>
              </a:rPr>
              <a:t>, we have to check it can be run on server or not. </a:t>
            </a:r>
          </a:p>
          <a:p>
            <a:endParaRPr lang="en-IN" dirty="0"/>
          </a:p>
        </p:txBody>
      </p:sp>
      <p:pic>
        <p:nvPicPr>
          <p:cNvPr id="4" name="Picture 3">
            <a:extLst>
              <a:ext uri="{FF2B5EF4-FFF2-40B4-BE49-F238E27FC236}">
                <a16:creationId xmlns:a16="http://schemas.microsoft.com/office/drawing/2014/main" id="{B671C971-15DD-290C-BC0C-06E76A2BE81A}"/>
              </a:ext>
            </a:extLst>
          </p:cNvPr>
          <p:cNvPicPr/>
          <p:nvPr/>
        </p:nvPicPr>
        <p:blipFill>
          <a:blip r:embed="rId2"/>
          <a:stretch>
            <a:fillRect/>
          </a:stretch>
        </p:blipFill>
        <p:spPr>
          <a:xfrm>
            <a:off x="1548616" y="3528060"/>
            <a:ext cx="8825659" cy="3154094"/>
          </a:xfrm>
          <a:prstGeom prst="rect">
            <a:avLst/>
          </a:prstGeom>
        </p:spPr>
      </p:pic>
      <p:sp>
        <p:nvSpPr>
          <p:cNvPr id="6" name="TextBox 5">
            <a:extLst>
              <a:ext uri="{FF2B5EF4-FFF2-40B4-BE49-F238E27FC236}">
                <a16:creationId xmlns:a16="http://schemas.microsoft.com/office/drawing/2014/main" id="{AEF02FB0-4514-C21F-3B68-339914E7D781}"/>
              </a:ext>
            </a:extLst>
          </p:cNvPr>
          <p:cNvSpPr txBox="1"/>
          <p:nvPr/>
        </p:nvSpPr>
        <p:spPr>
          <a:xfrm>
            <a:off x="8495887" y="6312822"/>
            <a:ext cx="1878388" cy="369332"/>
          </a:xfrm>
          <a:prstGeom prst="rect">
            <a:avLst/>
          </a:prstGeom>
          <a:noFill/>
        </p:spPr>
        <p:txBody>
          <a:bodyPr wrap="square" rtlCol="0">
            <a:spAutoFit/>
          </a:bodyPr>
          <a:lstStyle/>
          <a:p>
            <a:r>
              <a:rPr lang="en-IN" dirty="0">
                <a:highlight>
                  <a:srgbClr val="008080"/>
                </a:highlight>
              </a:rPr>
              <a:t>Admin </a:t>
            </a:r>
            <a:r>
              <a:rPr lang="en-IN" dirty="0" err="1">
                <a:highlight>
                  <a:srgbClr val="008080"/>
                </a:highlight>
              </a:rPr>
              <a:t>pannel</a:t>
            </a:r>
            <a:endParaRPr lang="en-IN" dirty="0">
              <a:highlight>
                <a:srgbClr val="008080"/>
              </a:highlight>
            </a:endParaRPr>
          </a:p>
        </p:txBody>
      </p:sp>
    </p:spTree>
    <p:extLst>
      <p:ext uri="{BB962C8B-B14F-4D97-AF65-F5344CB8AC3E}">
        <p14:creationId xmlns:p14="http://schemas.microsoft.com/office/powerpoint/2010/main" val="1295076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97F3-0708-8ACB-9DD7-85BC53A9268D}"/>
              </a:ext>
            </a:extLst>
          </p:cNvPr>
          <p:cNvSpPr>
            <a:spLocks noGrp="1"/>
          </p:cNvSpPr>
          <p:nvPr>
            <p:ph type="title"/>
          </p:nvPr>
        </p:nvSpPr>
        <p:spPr/>
        <p:txBody>
          <a:bodyPr/>
          <a:lstStyle/>
          <a:p>
            <a:r>
              <a:rPr lang="en-IN" b="1" dirty="0">
                <a:effectLst/>
                <a:ea typeface="Times New Roman" panose="02020603050405020304" pitchFamily="18" charset="0"/>
              </a:rPr>
              <a:t>Frontend using </a:t>
            </a:r>
            <a:r>
              <a:rPr lang="en-IN" b="1" dirty="0" err="1">
                <a:effectLst/>
                <a:ea typeface="Times New Roman" panose="02020603050405020304" pitchFamily="18" charset="0"/>
              </a:rPr>
              <a:t>D’jango</a:t>
            </a:r>
            <a:r>
              <a:rPr lang="en-IN" b="1" dirty="0">
                <a:effectLst/>
                <a:ea typeface="Times New Roman" panose="02020603050405020304" pitchFamily="18" charset="0"/>
              </a:rPr>
              <a:t> Framework (using HTML) : </a:t>
            </a:r>
            <a:endParaRPr lang="en-IN" dirty="0"/>
          </a:p>
        </p:txBody>
      </p:sp>
      <p:sp>
        <p:nvSpPr>
          <p:cNvPr id="3" name="Content Placeholder 2">
            <a:extLst>
              <a:ext uri="{FF2B5EF4-FFF2-40B4-BE49-F238E27FC236}">
                <a16:creationId xmlns:a16="http://schemas.microsoft.com/office/drawing/2014/main" id="{F4DD7AF4-95D7-60A9-7D12-3DDDDE097633}"/>
              </a:ext>
            </a:extLst>
          </p:cNvPr>
          <p:cNvSpPr>
            <a:spLocks noGrp="1"/>
          </p:cNvSpPr>
          <p:nvPr>
            <p:ph idx="1"/>
          </p:nvPr>
        </p:nvSpPr>
        <p:spPr/>
        <p:txBody>
          <a:bodyPr/>
          <a:lstStyle/>
          <a:p>
            <a:r>
              <a:rPr lang="en-IN" sz="1800" dirty="0">
                <a:solidFill>
                  <a:srgbClr val="000000"/>
                </a:solidFill>
                <a:effectLst/>
                <a:ea typeface="Times New Roman" panose="02020603050405020304" pitchFamily="18" charset="0"/>
              </a:rPr>
              <a:t>Our Project Setup is done. So now we go to Sublime Text 3 and make HTML file in User side folder. So that we can print notices on the web browser from our Project </a:t>
            </a:r>
            <a:r>
              <a:rPr lang="en-IN" sz="1800" dirty="0" err="1">
                <a:solidFill>
                  <a:srgbClr val="000000"/>
                </a:solidFill>
                <a:effectLst/>
                <a:ea typeface="Times New Roman" panose="02020603050405020304" pitchFamily="18" charset="0"/>
              </a:rPr>
              <a:t>NoticeHub</a:t>
            </a:r>
            <a:r>
              <a:rPr lang="en-IN" sz="1800" dirty="0">
                <a:solidFill>
                  <a:srgbClr val="000000"/>
                </a:solidFill>
                <a:effectLst/>
                <a:ea typeface="Times New Roman" panose="02020603050405020304" pitchFamily="18" charset="0"/>
              </a:rPr>
              <a:t>. For that we have to make </a:t>
            </a:r>
            <a:r>
              <a:rPr lang="en-IN" sz="1800" b="1" dirty="0">
                <a:solidFill>
                  <a:srgbClr val="000000"/>
                </a:solidFill>
                <a:effectLst/>
                <a:ea typeface="Times New Roman" panose="02020603050405020304" pitchFamily="18" charset="0"/>
              </a:rPr>
              <a:t>notice.html </a:t>
            </a:r>
            <a:r>
              <a:rPr lang="en-IN" sz="1800" dirty="0">
                <a:solidFill>
                  <a:srgbClr val="000000"/>
                </a:solidFill>
                <a:effectLst/>
                <a:ea typeface="Times New Roman" panose="02020603050405020304" pitchFamily="18" charset="0"/>
              </a:rPr>
              <a:t>file</a:t>
            </a:r>
            <a:r>
              <a:rPr lang="en-IN" sz="1800" b="1" dirty="0">
                <a:solidFill>
                  <a:srgbClr val="000000"/>
                </a:solidFill>
                <a:effectLst/>
                <a:ea typeface="Times New Roman" panose="02020603050405020304" pitchFamily="18" charset="0"/>
              </a:rPr>
              <a:t> </a:t>
            </a:r>
            <a:r>
              <a:rPr lang="en-IN" sz="1800" dirty="0">
                <a:solidFill>
                  <a:srgbClr val="000000"/>
                </a:solidFill>
                <a:effectLst/>
                <a:ea typeface="Times New Roman" panose="02020603050405020304" pitchFamily="18" charset="0"/>
              </a:rPr>
              <a:t>in </a:t>
            </a:r>
            <a:r>
              <a:rPr lang="en-IN" sz="1800" b="1" dirty="0">
                <a:solidFill>
                  <a:srgbClr val="000000"/>
                </a:solidFill>
                <a:effectLst/>
                <a:ea typeface="Times New Roman" panose="02020603050405020304" pitchFamily="18" charset="0"/>
              </a:rPr>
              <a:t>template</a:t>
            </a:r>
            <a:r>
              <a:rPr lang="en-IN" sz="1800" dirty="0">
                <a:solidFill>
                  <a:srgbClr val="000000"/>
                </a:solidFill>
                <a:effectLst/>
                <a:ea typeface="Times New Roman" panose="02020603050405020304" pitchFamily="18" charset="0"/>
              </a:rPr>
              <a:t> folder</a:t>
            </a:r>
            <a:endParaRPr lang="en-IN" dirty="0"/>
          </a:p>
        </p:txBody>
      </p:sp>
      <p:pic>
        <p:nvPicPr>
          <p:cNvPr id="4" name="Picture 3">
            <a:extLst>
              <a:ext uri="{FF2B5EF4-FFF2-40B4-BE49-F238E27FC236}">
                <a16:creationId xmlns:a16="http://schemas.microsoft.com/office/drawing/2014/main" id="{3F14EB15-7B7B-9E21-C848-1A2870B7D3CF}"/>
              </a:ext>
            </a:extLst>
          </p:cNvPr>
          <p:cNvPicPr/>
          <p:nvPr/>
        </p:nvPicPr>
        <p:blipFill>
          <a:blip r:embed="rId2"/>
          <a:stretch>
            <a:fillRect/>
          </a:stretch>
        </p:blipFill>
        <p:spPr>
          <a:xfrm>
            <a:off x="1502264" y="3889619"/>
            <a:ext cx="5770733" cy="2546350"/>
          </a:xfrm>
          <a:prstGeom prst="rect">
            <a:avLst/>
          </a:prstGeom>
        </p:spPr>
      </p:pic>
    </p:spTree>
    <p:extLst>
      <p:ext uri="{BB962C8B-B14F-4D97-AF65-F5344CB8AC3E}">
        <p14:creationId xmlns:p14="http://schemas.microsoft.com/office/powerpoint/2010/main" val="441838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204F-A35E-89E2-5F00-88B0DB5635BA}"/>
              </a:ext>
            </a:extLst>
          </p:cNvPr>
          <p:cNvSpPr>
            <a:spLocks noGrp="1"/>
          </p:cNvSpPr>
          <p:nvPr>
            <p:ph type="title"/>
          </p:nvPr>
        </p:nvSpPr>
        <p:spPr/>
        <p:txBody>
          <a:bodyPr/>
          <a:lstStyle/>
          <a:p>
            <a:r>
              <a:rPr lang="en-IN" b="1" dirty="0">
                <a:effectLst/>
                <a:ea typeface="Times New Roman" panose="02020603050405020304" pitchFamily="18" charset="0"/>
              </a:rPr>
              <a:t>Frontend using </a:t>
            </a:r>
            <a:r>
              <a:rPr lang="en-IN" b="1" dirty="0" err="1">
                <a:effectLst/>
                <a:ea typeface="Times New Roman" panose="02020603050405020304" pitchFamily="18" charset="0"/>
              </a:rPr>
              <a:t>D’jango</a:t>
            </a:r>
            <a:r>
              <a:rPr lang="en-IN" b="1" dirty="0">
                <a:effectLst/>
                <a:ea typeface="Times New Roman" panose="02020603050405020304" pitchFamily="18" charset="0"/>
              </a:rPr>
              <a:t> Framework (using HTML) : </a:t>
            </a:r>
            <a:endParaRPr lang="en-IN" dirty="0"/>
          </a:p>
        </p:txBody>
      </p:sp>
      <p:pic>
        <p:nvPicPr>
          <p:cNvPr id="4" name="Content Placeholder 3">
            <a:extLst>
              <a:ext uri="{FF2B5EF4-FFF2-40B4-BE49-F238E27FC236}">
                <a16:creationId xmlns:a16="http://schemas.microsoft.com/office/drawing/2014/main" id="{866A4556-A3D3-0031-A836-751B805FBD0D}"/>
              </a:ext>
            </a:extLst>
          </p:cNvPr>
          <p:cNvPicPr>
            <a:picLocks noGrp="1"/>
          </p:cNvPicPr>
          <p:nvPr>
            <p:ph idx="1"/>
          </p:nvPr>
        </p:nvPicPr>
        <p:blipFill>
          <a:blip r:embed="rId2"/>
          <a:stretch>
            <a:fillRect/>
          </a:stretch>
        </p:blipFill>
        <p:spPr>
          <a:xfrm>
            <a:off x="1560395" y="2083239"/>
            <a:ext cx="8825658" cy="4627050"/>
          </a:xfrm>
          <a:prstGeom prst="rect">
            <a:avLst/>
          </a:prstGeom>
        </p:spPr>
      </p:pic>
    </p:spTree>
    <p:extLst>
      <p:ext uri="{BB962C8B-B14F-4D97-AF65-F5344CB8AC3E}">
        <p14:creationId xmlns:p14="http://schemas.microsoft.com/office/powerpoint/2010/main" val="308124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2018-245D-F388-5B12-15FF56C6E37B}"/>
              </a:ext>
            </a:extLst>
          </p:cNvPr>
          <p:cNvSpPr>
            <a:spLocks noGrp="1"/>
          </p:cNvSpPr>
          <p:nvPr>
            <p:ph type="ctrTitle"/>
          </p:nvPr>
        </p:nvSpPr>
        <p:spPr>
          <a:xfrm>
            <a:off x="1376628" y="894387"/>
            <a:ext cx="8825658" cy="2677648"/>
          </a:xfrm>
        </p:spPr>
        <p:txBody>
          <a:bodyPr>
            <a:normAutofit/>
          </a:bodyPr>
          <a:lstStyle/>
          <a:p>
            <a:r>
              <a:rPr lang="en-US" dirty="0" err="1"/>
              <a:t>Noticehub</a:t>
            </a:r>
            <a:r>
              <a:rPr lang="en-US" dirty="0"/>
              <a:t> using Django framework</a:t>
            </a:r>
            <a:endParaRPr lang="en-IN" dirty="0"/>
          </a:p>
        </p:txBody>
      </p:sp>
      <p:sp>
        <p:nvSpPr>
          <p:cNvPr id="3" name="Subtitle 2">
            <a:extLst>
              <a:ext uri="{FF2B5EF4-FFF2-40B4-BE49-F238E27FC236}">
                <a16:creationId xmlns:a16="http://schemas.microsoft.com/office/drawing/2014/main" id="{5E4B2929-7024-BAFA-4E77-A0AAB4DC165A}"/>
              </a:ext>
            </a:extLst>
          </p:cNvPr>
          <p:cNvSpPr>
            <a:spLocks noGrp="1"/>
          </p:cNvSpPr>
          <p:nvPr>
            <p:ph type="subTitle" idx="1"/>
          </p:nvPr>
        </p:nvSpPr>
        <p:spPr>
          <a:xfrm>
            <a:off x="1376628" y="3987670"/>
            <a:ext cx="8825658" cy="1147037"/>
          </a:xfrm>
        </p:spPr>
        <p:txBody>
          <a:bodyPr>
            <a:noAutofit/>
          </a:bodyPr>
          <a:lstStyle/>
          <a:p>
            <a:pPr algn="l"/>
            <a:r>
              <a:rPr lang="en-US" dirty="0">
                <a:solidFill>
                  <a:schemeClr val="accent5">
                    <a:lumMod val="20000"/>
                    <a:lumOff val="80000"/>
                  </a:schemeClr>
                </a:solidFill>
                <a:latin typeface="Bahnschrift SemiBold" panose="020B0502040204020203" pitchFamily="34" charset="0"/>
              </a:rPr>
              <a:t>Submitted By:-                                                              Guided By :-</a:t>
            </a:r>
          </a:p>
          <a:p>
            <a:pPr algn="l"/>
            <a:r>
              <a:rPr lang="en-US" dirty="0">
                <a:solidFill>
                  <a:schemeClr val="accent5">
                    <a:lumMod val="20000"/>
                    <a:lumOff val="80000"/>
                  </a:schemeClr>
                </a:solidFill>
                <a:latin typeface="Bahnschrift SemiBold" panose="020B0502040204020203" pitchFamily="34" charset="0"/>
              </a:rPr>
              <a:t>Dhrumil </a:t>
            </a:r>
            <a:r>
              <a:rPr lang="en-US" dirty="0" err="1">
                <a:solidFill>
                  <a:schemeClr val="accent5">
                    <a:lumMod val="20000"/>
                    <a:lumOff val="80000"/>
                  </a:schemeClr>
                </a:solidFill>
                <a:latin typeface="Bahnschrift SemiBold" panose="020B0502040204020203" pitchFamily="34" charset="0"/>
              </a:rPr>
              <a:t>patel</a:t>
            </a:r>
            <a:r>
              <a:rPr lang="en-US" dirty="0">
                <a:solidFill>
                  <a:schemeClr val="accent5">
                    <a:lumMod val="20000"/>
                    <a:lumOff val="80000"/>
                  </a:schemeClr>
                </a:solidFill>
                <a:latin typeface="Bahnschrift SemiBold" panose="020B0502040204020203" pitchFamily="34" charset="0"/>
              </a:rPr>
              <a:t> </a:t>
            </a:r>
            <a:r>
              <a:rPr lang="en-US" dirty="0" err="1">
                <a:solidFill>
                  <a:schemeClr val="accent5">
                    <a:lumMod val="20000"/>
                    <a:lumOff val="80000"/>
                  </a:schemeClr>
                </a:solidFill>
                <a:latin typeface="Bahnschrift SemiBold" panose="020B0502040204020203" pitchFamily="34" charset="0"/>
              </a:rPr>
              <a:t>pareshbhai</a:t>
            </a:r>
            <a:r>
              <a:rPr lang="en-US" dirty="0">
                <a:solidFill>
                  <a:schemeClr val="accent5">
                    <a:lumMod val="20000"/>
                    <a:lumOff val="80000"/>
                  </a:schemeClr>
                </a:solidFill>
                <a:latin typeface="Bahnschrift SemiBold" panose="020B0502040204020203" pitchFamily="34" charset="0"/>
              </a:rPr>
              <a:t>                                       </a:t>
            </a:r>
            <a:r>
              <a:rPr lang="en-US" dirty="0" err="1">
                <a:solidFill>
                  <a:schemeClr val="accent5">
                    <a:lumMod val="20000"/>
                    <a:lumOff val="80000"/>
                  </a:schemeClr>
                </a:solidFill>
                <a:latin typeface="Bahnschrift SemiBold" panose="020B0502040204020203" pitchFamily="34" charset="0"/>
              </a:rPr>
              <a:t>Prof.Dhruval</a:t>
            </a:r>
            <a:r>
              <a:rPr lang="en-US" dirty="0">
                <a:solidFill>
                  <a:schemeClr val="accent5">
                    <a:lumMod val="20000"/>
                    <a:lumOff val="80000"/>
                  </a:schemeClr>
                </a:solidFill>
                <a:latin typeface="Bahnschrift SemiBold" panose="020B0502040204020203" pitchFamily="34" charset="0"/>
              </a:rPr>
              <a:t> Kachhiya</a:t>
            </a:r>
          </a:p>
          <a:p>
            <a:pPr algn="l"/>
            <a:r>
              <a:rPr lang="en-US" dirty="0">
                <a:solidFill>
                  <a:schemeClr val="accent5">
                    <a:lumMod val="20000"/>
                    <a:lumOff val="80000"/>
                  </a:schemeClr>
                </a:solidFill>
                <a:latin typeface="Bahnschrift SemiBold" panose="020B0502040204020203" pitchFamily="34" charset="0"/>
              </a:rPr>
              <a:t>201180107004</a:t>
            </a:r>
            <a:endParaRPr lang="en-IN" dirty="0">
              <a:solidFill>
                <a:schemeClr val="accent5">
                  <a:lumMod val="20000"/>
                  <a:lumOff val="80000"/>
                </a:schemeClr>
              </a:solidFill>
              <a:latin typeface="Bahnschrift SemiBold" panose="020B0502040204020203" pitchFamily="34" charset="0"/>
            </a:endParaRPr>
          </a:p>
        </p:txBody>
      </p:sp>
    </p:spTree>
    <p:extLst>
      <p:ext uri="{BB962C8B-B14F-4D97-AF65-F5344CB8AC3E}">
        <p14:creationId xmlns:p14="http://schemas.microsoft.com/office/powerpoint/2010/main" val="3128888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DEF8-EF4B-9D54-1DD4-1696A5FAD0DC}"/>
              </a:ext>
            </a:extLst>
          </p:cNvPr>
          <p:cNvSpPr>
            <a:spLocks noGrp="1"/>
          </p:cNvSpPr>
          <p:nvPr>
            <p:ph type="title"/>
          </p:nvPr>
        </p:nvSpPr>
        <p:spPr/>
        <p:txBody>
          <a:bodyPr/>
          <a:lstStyle/>
          <a:p>
            <a:r>
              <a:rPr lang="en-IN" b="1" dirty="0">
                <a:effectLst/>
                <a:ea typeface="Times New Roman" panose="02020603050405020304" pitchFamily="18" charset="0"/>
              </a:rPr>
              <a:t>Frontend using </a:t>
            </a:r>
            <a:r>
              <a:rPr lang="en-IN" b="1" dirty="0" err="1">
                <a:effectLst/>
                <a:ea typeface="Times New Roman" panose="02020603050405020304" pitchFamily="18" charset="0"/>
              </a:rPr>
              <a:t>D’jango</a:t>
            </a:r>
            <a:r>
              <a:rPr lang="en-IN" b="1" dirty="0">
                <a:effectLst/>
                <a:ea typeface="Times New Roman" panose="02020603050405020304" pitchFamily="18" charset="0"/>
              </a:rPr>
              <a:t> Framework (using HTML) : </a:t>
            </a:r>
            <a:endParaRPr lang="en-IN" dirty="0"/>
          </a:p>
        </p:txBody>
      </p:sp>
      <p:pic>
        <p:nvPicPr>
          <p:cNvPr id="4" name="Content Placeholder 3">
            <a:extLst>
              <a:ext uri="{FF2B5EF4-FFF2-40B4-BE49-F238E27FC236}">
                <a16:creationId xmlns:a16="http://schemas.microsoft.com/office/drawing/2014/main" id="{48365338-7F6F-6E9E-3184-A8151F52CAAE}"/>
              </a:ext>
            </a:extLst>
          </p:cNvPr>
          <p:cNvPicPr>
            <a:picLocks noGrp="1"/>
          </p:cNvPicPr>
          <p:nvPr>
            <p:ph idx="1"/>
          </p:nvPr>
        </p:nvPicPr>
        <p:blipFill>
          <a:blip r:embed="rId2"/>
          <a:stretch>
            <a:fillRect/>
          </a:stretch>
        </p:blipFill>
        <p:spPr>
          <a:xfrm>
            <a:off x="2250831" y="2138290"/>
            <a:ext cx="6555543" cy="4360983"/>
          </a:xfrm>
          <a:prstGeom prst="rect">
            <a:avLst/>
          </a:prstGeom>
        </p:spPr>
      </p:pic>
    </p:spTree>
    <p:extLst>
      <p:ext uri="{BB962C8B-B14F-4D97-AF65-F5344CB8AC3E}">
        <p14:creationId xmlns:p14="http://schemas.microsoft.com/office/powerpoint/2010/main" val="228885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B843-6193-94D4-0B57-16A245629F00}"/>
              </a:ext>
            </a:extLst>
          </p:cNvPr>
          <p:cNvSpPr>
            <a:spLocks noGrp="1"/>
          </p:cNvSpPr>
          <p:nvPr>
            <p:ph type="title"/>
          </p:nvPr>
        </p:nvSpPr>
        <p:spPr/>
        <p:txBody>
          <a:bodyPr/>
          <a:lstStyle/>
          <a:p>
            <a:r>
              <a:rPr lang="en-IN" b="1" dirty="0">
                <a:effectLst/>
                <a:ea typeface="Times New Roman" panose="02020603050405020304" pitchFamily="18" charset="0"/>
              </a:rPr>
              <a:t>Frontend using </a:t>
            </a:r>
            <a:r>
              <a:rPr lang="en-IN" b="1" dirty="0" err="1">
                <a:effectLst/>
                <a:ea typeface="Times New Roman" panose="02020603050405020304" pitchFamily="18" charset="0"/>
              </a:rPr>
              <a:t>D’jango</a:t>
            </a:r>
            <a:r>
              <a:rPr lang="en-IN" b="1" dirty="0">
                <a:effectLst/>
                <a:ea typeface="Times New Roman" panose="02020603050405020304" pitchFamily="18" charset="0"/>
              </a:rPr>
              <a:t> Framework (using HTML) : </a:t>
            </a:r>
            <a:endParaRPr lang="en-IN" dirty="0"/>
          </a:p>
        </p:txBody>
      </p:sp>
      <p:pic>
        <p:nvPicPr>
          <p:cNvPr id="4" name="Content Placeholder 3">
            <a:extLst>
              <a:ext uri="{FF2B5EF4-FFF2-40B4-BE49-F238E27FC236}">
                <a16:creationId xmlns:a16="http://schemas.microsoft.com/office/drawing/2014/main" id="{F2EA29FE-CA0E-3139-9C57-2BD2A53F41BD}"/>
              </a:ext>
            </a:extLst>
          </p:cNvPr>
          <p:cNvPicPr>
            <a:picLocks noGrp="1"/>
          </p:cNvPicPr>
          <p:nvPr>
            <p:ph idx="1"/>
          </p:nvPr>
        </p:nvPicPr>
        <p:blipFill rotWithShape="1">
          <a:blip r:embed="rId2"/>
          <a:srcRect b="15122"/>
          <a:stretch/>
        </p:blipFill>
        <p:spPr>
          <a:xfrm>
            <a:off x="2212134" y="1959444"/>
            <a:ext cx="8824913" cy="2447779"/>
          </a:xfrm>
          <a:prstGeom prst="rect">
            <a:avLst/>
          </a:prstGeom>
        </p:spPr>
      </p:pic>
      <p:pic>
        <p:nvPicPr>
          <p:cNvPr id="5" name="Picture 4">
            <a:extLst>
              <a:ext uri="{FF2B5EF4-FFF2-40B4-BE49-F238E27FC236}">
                <a16:creationId xmlns:a16="http://schemas.microsoft.com/office/drawing/2014/main" id="{25B85E1C-CDEC-0567-75BC-9C26C4C36C60}"/>
              </a:ext>
            </a:extLst>
          </p:cNvPr>
          <p:cNvPicPr/>
          <p:nvPr/>
        </p:nvPicPr>
        <p:blipFill rotWithShape="1">
          <a:blip r:embed="rId3"/>
          <a:srcRect t="19103"/>
          <a:stretch/>
        </p:blipFill>
        <p:spPr>
          <a:xfrm>
            <a:off x="3152565" y="4407223"/>
            <a:ext cx="6419337" cy="2335391"/>
          </a:xfrm>
          <a:prstGeom prst="rect">
            <a:avLst/>
          </a:prstGeom>
        </p:spPr>
      </p:pic>
    </p:spTree>
    <p:extLst>
      <p:ext uri="{BB962C8B-B14F-4D97-AF65-F5344CB8AC3E}">
        <p14:creationId xmlns:p14="http://schemas.microsoft.com/office/powerpoint/2010/main" val="423379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7CC0-41A1-0070-9020-EB47B650D387}"/>
              </a:ext>
            </a:extLst>
          </p:cNvPr>
          <p:cNvSpPr>
            <a:spLocks noGrp="1"/>
          </p:cNvSpPr>
          <p:nvPr>
            <p:ph type="title"/>
          </p:nvPr>
        </p:nvSpPr>
        <p:spPr/>
        <p:txBody>
          <a:bodyPr/>
          <a:lstStyle/>
          <a:p>
            <a:r>
              <a:rPr lang="en-IN" dirty="0"/>
              <a:t>CSS</a:t>
            </a:r>
          </a:p>
        </p:txBody>
      </p:sp>
      <p:pic>
        <p:nvPicPr>
          <p:cNvPr id="3" name="Picture 2">
            <a:extLst>
              <a:ext uri="{FF2B5EF4-FFF2-40B4-BE49-F238E27FC236}">
                <a16:creationId xmlns:a16="http://schemas.microsoft.com/office/drawing/2014/main" id="{328EB930-4B70-874D-88FE-5E5C726153CF}"/>
              </a:ext>
            </a:extLst>
          </p:cNvPr>
          <p:cNvPicPr/>
          <p:nvPr/>
        </p:nvPicPr>
        <p:blipFill>
          <a:blip r:embed="rId2"/>
          <a:stretch>
            <a:fillRect/>
          </a:stretch>
        </p:blipFill>
        <p:spPr>
          <a:xfrm>
            <a:off x="2294840" y="2062725"/>
            <a:ext cx="8087116" cy="4492820"/>
          </a:xfrm>
          <a:prstGeom prst="rect">
            <a:avLst/>
          </a:prstGeom>
        </p:spPr>
      </p:pic>
    </p:spTree>
    <p:extLst>
      <p:ext uri="{BB962C8B-B14F-4D97-AF65-F5344CB8AC3E}">
        <p14:creationId xmlns:p14="http://schemas.microsoft.com/office/powerpoint/2010/main" val="857161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4C7DC4-7E66-F63B-BD3C-3A441CD28DBB}"/>
              </a:ext>
            </a:extLst>
          </p:cNvPr>
          <p:cNvSpPr>
            <a:spLocks noGrp="1"/>
          </p:cNvSpPr>
          <p:nvPr>
            <p:ph type="title"/>
          </p:nvPr>
        </p:nvSpPr>
        <p:spPr/>
        <p:txBody>
          <a:bodyPr/>
          <a:lstStyle/>
          <a:p>
            <a:r>
              <a:rPr lang="en-IN" dirty="0"/>
              <a:t>Mini Project</a:t>
            </a:r>
          </a:p>
        </p:txBody>
      </p:sp>
      <p:sp>
        <p:nvSpPr>
          <p:cNvPr id="3" name="TextBox 2">
            <a:extLst>
              <a:ext uri="{FF2B5EF4-FFF2-40B4-BE49-F238E27FC236}">
                <a16:creationId xmlns:a16="http://schemas.microsoft.com/office/drawing/2014/main" id="{2655FE83-EE41-51D7-17C4-DBF9A1F956E9}"/>
              </a:ext>
            </a:extLst>
          </p:cNvPr>
          <p:cNvSpPr txBox="1"/>
          <p:nvPr/>
        </p:nvSpPr>
        <p:spPr>
          <a:xfrm>
            <a:off x="460131" y="2460279"/>
            <a:ext cx="11271738" cy="3709798"/>
          </a:xfrm>
          <a:prstGeom prst="rect">
            <a:avLst/>
          </a:prstGeom>
          <a:noFill/>
        </p:spPr>
        <p:txBody>
          <a:bodyPr wrap="square">
            <a:spAutoFit/>
          </a:bodyPr>
          <a:lstStyle/>
          <a:p>
            <a:pPr marL="358140" marR="38735" indent="-6350" algn="l">
              <a:lnSpc>
                <a:spcPct val="107000"/>
              </a:lnSpc>
              <a:spcAft>
                <a:spcPts val="145"/>
              </a:spcAft>
            </a:pPr>
            <a:r>
              <a:rPr lang="en-IN" sz="2000" b="1" kern="100" dirty="0">
                <a:solidFill>
                  <a:srgbClr val="000000"/>
                </a:solidFill>
                <a:effectLst/>
                <a:latin typeface="+mj-lt"/>
                <a:ea typeface="Times New Roman" panose="02020603050405020304" pitchFamily="18" charset="0"/>
              </a:rPr>
              <a:t>Overview of </a:t>
            </a:r>
            <a:r>
              <a:rPr lang="en-IN" sz="2000" b="1" kern="100" dirty="0" err="1">
                <a:solidFill>
                  <a:srgbClr val="000000"/>
                </a:solidFill>
                <a:effectLst/>
                <a:latin typeface="+mj-lt"/>
                <a:ea typeface="Times New Roman" panose="02020603050405020304" pitchFamily="18" charset="0"/>
              </a:rPr>
              <a:t>NoticeHub</a:t>
            </a:r>
            <a:r>
              <a:rPr lang="en-IN" sz="2000" b="1" kern="100" dirty="0">
                <a:solidFill>
                  <a:srgbClr val="000000"/>
                </a:solidFill>
                <a:effectLst/>
                <a:latin typeface="+mj-lt"/>
                <a:ea typeface="Times New Roman" panose="02020603050405020304" pitchFamily="18" charset="0"/>
              </a:rPr>
              <a:t> :</a:t>
            </a:r>
            <a:r>
              <a:rPr lang="en-IN" sz="1800" b="1" kern="100" dirty="0">
                <a:solidFill>
                  <a:srgbClr val="000000"/>
                </a:solidFill>
                <a:effectLst/>
                <a:latin typeface="+mj-lt"/>
                <a:ea typeface="Times New Roman" panose="02020603050405020304" pitchFamily="18" charset="0"/>
              </a:rPr>
              <a:t> </a:t>
            </a:r>
            <a:endParaRPr lang="en-IN" sz="1800" kern="100" dirty="0">
              <a:solidFill>
                <a:srgbClr val="000000"/>
              </a:solidFill>
              <a:effectLst/>
              <a:latin typeface="+mj-lt"/>
              <a:ea typeface="Times New Roman" panose="02020603050405020304" pitchFamily="18" charset="0"/>
            </a:endParaRPr>
          </a:p>
          <a:p>
            <a:pPr marL="361315" marR="38735" indent="-234950" algn="l">
              <a:lnSpc>
                <a:spcPct val="107000"/>
              </a:lnSpc>
              <a:spcAft>
                <a:spcPts val="15"/>
              </a:spcAft>
            </a:pPr>
            <a:r>
              <a:rPr lang="en-IN" sz="20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R="31750" lvl="0" algn="just" fontAlgn="base">
              <a:lnSpc>
                <a:spcPct val="103000"/>
              </a:lnSpc>
              <a:spcAft>
                <a:spcPts val="145"/>
              </a:spcAft>
              <a:buClr>
                <a:srgbClr val="000000"/>
              </a:buClr>
              <a:buSzPts val="1200"/>
            </a:pPr>
            <a:r>
              <a:rPr lang="en-IN"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	</a:t>
            </a:r>
            <a:r>
              <a:rPr lang="en-IN" u="none" strike="noStrike" kern="100" dirty="0" err="1">
                <a:solidFill>
                  <a:srgbClr val="000000"/>
                </a:solidFill>
                <a:effectLst/>
                <a:uFill>
                  <a:solidFill>
                    <a:srgbClr val="000000"/>
                  </a:solidFill>
                </a:uFill>
                <a:ea typeface="Arial" panose="020B0604020202020204" pitchFamily="34" charset="0"/>
                <a:cs typeface="Arial" panose="020B0604020202020204" pitchFamily="34" charset="0"/>
              </a:rPr>
              <a:t>NoticeHub</a:t>
            </a:r>
            <a:r>
              <a:rPr lang="en-IN"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 is a web application by which we can send the Notice to all employees/students 	etc. it has basically two panels: Admin &amp; User. We can create &amp; update Notices from Admin 	Panel and directly show it to all Users on User Panel. </a:t>
            </a:r>
          </a:p>
          <a:p>
            <a:pPr marL="361315" marR="38735" indent="-234950" algn="l">
              <a:lnSpc>
                <a:spcPct val="107000"/>
              </a:lnSpc>
              <a:spcAft>
                <a:spcPts val="145"/>
              </a:spcAft>
            </a:pPr>
            <a:r>
              <a:rPr lang="en-IN" kern="100" dirty="0">
                <a:solidFill>
                  <a:srgbClr val="000000"/>
                </a:solidFill>
                <a:effectLst/>
                <a:ea typeface="Times New Roman" panose="02020603050405020304" pitchFamily="18" charset="0"/>
              </a:rPr>
              <a:t> </a:t>
            </a:r>
          </a:p>
          <a:p>
            <a:pPr marL="361315" marR="38735" indent="-234950" algn="l">
              <a:lnSpc>
                <a:spcPct val="107000"/>
              </a:lnSpc>
              <a:spcAft>
                <a:spcPts val="145"/>
              </a:spcAft>
            </a:pPr>
            <a:r>
              <a:rPr lang="en-IN"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		It is very easy process to perform task, we just required a network connection. First we have to 	connect XAMPP server then go to browser, open the admin Panel, Create new notice or 	Update existing notice &amp; lastly click on the submit button so that User successfully receive the 	Notices without any failure.  It was implementing using HTML &amp; CSS for frontend and Django, 	Python &amp; MySQL for backend. </a:t>
            </a:r>
          </a:p>
          <a:p>
            <a:pPr marL="818515" marR="38735" indent="-234950" algn="l">
              <a:lnSpc>
                <a:spcPct val="107000"/>
              </a:lnSpc>
              <a:spcAft>
                <a:spcPts val="280"/>
              </a:spcAft>
            </a:pPr>
            <a:r>
              <a:rPr lang="en-IN" b="1" kern="100" dirty="0">
                <a:solidFill>
                  <a:srgbClr val="000000"/>
                </a:solidFill>
                <a:effectLst/>
                <a:ea typeface="Arial" panose="020B0604020202020204" pitchFamily="34" charset="0"/>
              </a:rPr>
              <a:t> </a:t>
            </a:r>
            <a:endParaRPr lang="en-IN" kern="100" dirty="0">
              <a:solidFill>
                <a:srgbClr val="000000"/>
              </a:solidFill>
              <a:effectLst/>
              <a:ea typeface="Times New Roman" panose="02020603050405020304" pitchFamily="18" charset="0"/>
            </a:endParaRPr>
          </a:p>
        </p:txBody>
      </p:sp>
    </p:spTree>
    <p:extLst>
      <p:ext uri="{BB962C8B-B14F-4D97-AF65-F5344CB8AC3E}">
        <p14:creationId xmlns:p14="http://schemas.microsoft.com/office/powerpoint/2010/main" val="93497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88C0-802D-E11B-B61C-58FA4117834A}"/>
              </a:ext>
            </a:extLst>
          </p:cNvPr>
          <p:cNvSpPr>
            <a:spLocks noGrp="1"/>
          </p:cNvSpPr>
          <p:nvPr>
            <p:ph type="title"/>
          </p:nvPr>
        </p:nvSpPr>
        <p:spPr/>
        <p:txBody>
          <a:bodyPr/>
          <a:lstStyle/>
          <a:p>
            <a:r>
              <a:rPr lang="en-IN" dirty="0"/>
              <a:t>Mini project</a:t>
            </a:r>
          </a:p>
        </p:txBody>
      </p:sp>
      <p:sp>
        <p:nvSpPr>
          <p:cNvPr id="8" name="TextBox 7">
            <a:extLst>
              <a:ext uri="{FF2B5EF4-FFF2-40B4-BE49-F238E27FC236}">
                <a16:creationId xmlns:a16="http://schemas.microsoft.com/office/drawing/2014/main" id="{6690BBCD-B553-6BF5-D258-C0F78D10316F}"/>
              </a:ext>
            </a:extLst>
          </p:cNvPr>
          <p:cNvSpPr txBox="1"/>
          <p:nvPr/>
        </p:nvSpPr>
        <p:spPr>
          <a:xfrm>
            <a:off x="593773" y="2411880"/>
            <a:ext cx="11004453" cy="3122906"/>
          </a:xfrm>
          <a:prstGeom prst="rect">
            <a:avLst/>
          </a:prstGeom>
          <a:noFill/>
        </p:spPr>
        <p:txBody>
          <a:bodyPr wrap="square">
            <a:spAutoFit/>
          </a:bodyPr>
          <a:lstStyle/>
          <a:p>
            <a:pPr marL="342900" marR="31750" lvl="0" indent="-342900" algn="just" fontAlgn="base">
              <a:lnSpc>
                <a:spcPct val="107000"/>
              </a:lnSpc>
              <a:spcAft>
                <a:spcPts val="145"/>
              </a:spcAft>
              <a:buClr>
                <a:srgbClr val="000000"/>
              </a:buClr>
              <a:buSzPts val="12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Technology Used :</a:t>
            </a:r>
            <a:endParaRPr lang="en-IN" b="1" kern="100"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31750" lvl="0" algn="just" fontAlgn="base">
              <a:lnSpc>
                <a:spcPct val="107000"/>
              </a:lnSpc>
              <a:spcAft>
                <a:spcPts val="145"/>
              </a:spcAft>
              <a:buClr>
                <a:srgbClr val="000000"/>
              </a:buClr>
              <a:buSzPts val="1200"/>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dirty="0">
                <a:solidFill>
                  <a:srgbClr val="000000"/>
                </a:solidFill>
                <a:effectLst/>
                <a:ea typeface="Times New Roman" panose="02020603050405020304" pitchFamily="18" charset="0"/>
              </a:rPr>
              <a:t>Frontend :</a:t>
            </a:r>
            <a:endParaRPr lang="en-IN" sz="1800" b="1" kern="100" dirty="0">
              <a:solidFill>
                <a:srgbClr val="000000"/>
              </a:solidFill>
              <a:effectLst/>
              <a:uFill>
                <a:solidFill>
                  <a:srgbClr val="000000"/>
                </a:solidFill>
              </a:uFill>
              <a:ea typeface="Times New Roman" panose="02020603050405020304" pitchFamily="18" charset="0"/>
              <a:cs typeface="Arial" panose="020B0604020202020204" pitchFamily="34" charset="0"/>
            </a:endParaRPr>
          </a:p>
          <a:p>
            <a:pPr marR="31750" lvl="0" algn="just" fontAlgn="base">
              <a:lnSpc>
                <a:spcPct val="107000"/>
              </a:lnSpc>
              <a:spcAft>
                <a:spcPts val="145"/>
              </a:spcAft>
              <a:buClr>
                <a:srgbClr val="000000"/>
              </a:buClr>
              <a:buSzPts val="1200"/>
            </a:pPr>
            <a:r>
              <a:rPr lang="en-IN" b="1" u="none" strike="noStrike" kern="100" dirty="0">
                <a:solidFill>
                  <a:srgbClr val="000000"/>
                </a:solidFill>
                <a:uFill>
                  <a:solidFill>
                    <a:srgbClr val="000000"/>
                  </a:solidFill>
                </a:uFill>
                <a:ea typeface="Arial" panose="020B0604020202020204" pitchFamily="34" charset="0"/>
                <a:cs typeface="Arial" panose="020B0604020202020204" pitchFamily="34" charset="0"/>
              </a:rPr>
              <a:t>			</a:t>
            </a:r>
            <a:r>
              <a:rPr lang="en-IN" sz="1800" dirty="0">
                <a:solidFill>
                  <a:srgbClr val="000000"/>
                </a:solidFill>
                <a:effectLst/>
                <a:ea typeface="Times New Roman" panose="02020603050405020304" pitchFamily="18" charset="0"/>
              </a:rPr>
              <a:t>HTML: HTML is used to create and save web document.</a:t>
            </a:r>
          </a:p>
          <a:p>
            <a:pPr marR="31750" lvl="0" algn="just" fontAlgn="base">
              <a:lnSpc>
                <a:spcPct val="107000"/>
              </a:lnSpc>
              <a:spcAft>
                <a:spcPts val="145"/>
              </a:spcAft>
              <a:buClr>
                <a:srgbClr val="000000"/>
              </a:buClr>
              <a:buSzPts val="1200"/>
            </a:pPr>
            <a:r>
              <a:rPr lang="en-IN" u="none" strike="noStrike" kern="100" dirty="0">
                <a:solidFill>
                  <a:srgbClr val="000000"/>
                </a:solidFill>
                <a:uFill>
                  <a:solidFill>
                    <a:srgbClr val="000000"/>
                  </a:solidFill>
                </a:uFill>
                <a:ea typeface="Arial" panose="020B0604020202020204" pitchFamily="34" charset="0"/>
                <a:cs typeface="Arial" panose="020B0604020202020204" pitchFamily="34" charset="0"/>
              </a:rPr>
              <a:t>			CSS:  </a:t>
            </a:r>
            <a:r>
              <a:rPr lang="en-IN" u="none" strike="noStrike" kern="100" dirty="0" err="1">
                <a:solidFill>
                  <a:srgbClr val="000000"/>
                </a:solidFill>
                <a:uFill>
                  <a:solidFill>
                    <a:srgbClr val="000000"/>
                  </a:solidFill>
                </a:uFill>
                <a:ea typeface="Arial" panose="020B0604020202020204" pitchFamily="34" charset="0"/>
                <a:cs typeface="Arial" panose="020B0604020202020204" pitchFamily="34" charset="0"/>
              </a:rPr>
              <a:t>Create</a:t>
            </a:r>
            <a:r>
              <a:rPr lang="en-IN" sz="1800" dirty="0" err="1">
                <a:solidFill>
                  <a:srgbClr val="000000"/>
                </a:solidFill>
                <a:effectLst/>
                <a:ea typeface="Times New Roman" panose="02020603050405020304" pitchFamily="18" charset="0"/>
              </a:rPr>
              <a:t>attractive</a:t>
            </a:r>
            <a:r>
              <a:rPr lang="en-IN" sz="1800" dirty="0">
                <a:solidFill>
                  <a:srgbClr val="000000"/>
                </a:solidFill>
                <a:effectLst/>
                <a:ea typeface="Times New Roman" panose="02020603050405020304" pitchFamily="18" charset="0"/>
              </a:rPr>
              <a:t> Layout and design the web page.</a:t>
            </a:r>
          </a:p>
          <a:p>
            <a:pPr marR="31750" lvl="0" algn="just" fontAlgn="base">
              <a:lnSpc>
                <a:spcPct val="107000"/>
              </a:lnSpc>
              <a:spcAft>
                <a:spcPts val="145"/>
              </a:spcAft>
              <a:buClr>
                <a:srgbClr val="000000"/>
              </a:buClr>
              <a:buSzPts val="1200"/>
            </a:pPr>
            <a:r>
              <a:rPr lang="en-IN" u="none" strike="noStrike" kern="100" dirty="0">
                <a:solidFill>
                  <a:srgbClr val="000000"/>
                </a:solidFill>
                <a:uFill>
                  <a:solidFill>
                    <a:srgbClr val="000000"/>
                  </a:solidFill>
                </a:uFill>
                <a:ea typeface="Arial" panose="020B0604020202020204" pitchFamily="34" charset="0"/>
                <a:cs typeface="Arial" panose="020B0604020202020204" pitchFamily="34" charset="0"/>
              </a:rPr>
              <a:t>		</a:t>
            </a:r>
            <a:r>
              <a:rPr lang="en-IN" sz="1800" dirty="0">
                <a:solidFill>
                  <a:srgbClr val="000000"/>
                </a:solidFill>
                <a:effectLst/>
                <a:latin typeface="+mj-lt"/>
                <a:ea typeface="Times New Roman" panose="02020603050405020304" pitchFamily="18" charset="0"/>
              </a:rPr>
              <a:t> Backend </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dirty="0">
              <a:solidFill>
                <a:srgbClr val="000000"/>
              </a:solidFill>
              <a:latin typeface="Times New Roman" panose="02020603050405020304" pitchFamily="18" charset="0"/>
              <a:ea typeface="Times New Roman" panose="02020603050405020304" pitchFamily="18" charset="0"/>
            </a:endParaRPr>
          </a:p>
          <a:p>
            <a:pPr marR="31750" lvl="0" algn="just" fontAlgn="base">
              <a:lnSpc>
                <a:spcPct val="107000"/>
              </a:lnSpc>
              <a:spcAft>
                <a:spcPts val="145"/>
              </a:spcAft>
              <a:buClr>
                <a:srgbClr val="000000"/>
              </a:buClr>
              <a:buSzPts val="1200"/>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a:t>
            </a:r>
            <a:r>
              <a:rPr lang="en-IN" sz="18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Django:</a:t>
            </a:r>
            <a:r>
              <a:rPr lang="en-IN" sz="1800" dirty="0">
                <a:solidFill>
                  <a:srgbClr val="000000"/>
                </a:solidFill>
                <a:effectLst/>
                <a:ea typeface="Times New Roman" panose="02020603050405020304" pitchFamily="18" charset="0"/>
              </a:rPr>
              <a:t> Django is a Python based web framework that follows the </a:t>
            </a:r>
            <a:r>
              <a:rPr lang="en-IN" sz="1800" dirty="0" err="1">
                <a:solidFill>
                  <a:srgbClr val="000000"/>
                </a:solidFill>
                <a:effectLst/>
                <a:ea typeface="Times New Roman" panose="02020603050405020304" pitchFamily="18" charset="0"/>
              </a:rPr>
              <a:t>modeltemplate</a:t>
            </a:r>
            <a:r>
              <a:rPr lang="en-IN" sz="1800" dirty="0">
                <a:solidFill>
                  <a:srgbClr val="000000"/>
                </a:solidFill>
                <a:effectLst/>
                <a:ea typeface="Times New Roman" panose="02020603050405020304" pitchFamily="18" charset="0"/>
              </a:rPr>
              <a:t>-					views architectural pattern.</a:t>
            </a:r>
            <a:r>
              <a:rPr lang="en-IN" sz="18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 </a:t>
            </a:r>
          </a:p>
          <a:p>
            <a:pPr marR="31750" lvl="0" algn="just" fontAlgn="base">
              <a:lnSpc>
                <a:spcPct val="107000"/>
              </a:lnSpc>
              <a:spcAft>
                <a:spcPts val="145"/>
              </a:spcAft>
              <a:buClr>
                <a:srgbClr val="000000"/>
              </a:buClr>
              <a:buSzPts val="1200"/>
            </a:pPr>
            <a:r>
              <a:rPr lang="en-IN" kern="100" dirty="0">
                <a:solidFill>
                  <a:srgbClr val="000000"/>
                </a:solidFill>
                <a:uFill>
                  <a:solidFill>
                    <a:srgbClr val="000000"/>
                  </a:solidFill>
                </a:uFill>
                <a:ea typeface="Arial" panose="020B0604020202020204" pitchFamily="34" charset="0"/>
                <a:cs typeface="Arial" panose="020B0604020202020204" pitchFamily="34" charset="0"/>
              </a:rPr>
              <a:t>			MYSQL: </a:t>
            </a:r>
            <a:r>
              <a:rPr lang="en-IN" sz="1800" dirty="0">
                <a:solidFill>
                  <a:srgbClr val="000000"/>
                </a:solidFill>
                <a:effectLst/>
                <a:ea typeface="Times New Roman" panose="02020603050405020304" pitchFamily="18" charset="0"/>
              </a:rPr>
              <a:t>MySQL is a database, widely used for accessing querying and managing 						databases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kern="100" dirty="0">
                <a:solidFill>
                  <a:srgbClr val="000000"/>
                </a:solidFill>
                <a:uFill>
                  <a:solidFill>
                    <a:srgbClr val="000000"/>
                  </a:solidFill>
                </a:uFill>
                <a:ea typeface="Arial" panose="020B0604020202020204" pitchFamily="34" charset="0"/>
                <a:cs typeface="Arial" panose="020B0604020202020204" pitchFamily="34" charset="0"/>
              </a:rPr>
              <a:t>			</a:t>
            </a:r>
          </a:p>
          <a:p>
            <a:pPr marR="31750" lvl="0" algn="just" fontAlgn="base">
              <a:lnSpc>
                <a:spcPct val="107000"/>
              </a:lnSpc>
              <a:spcAft>
                <a:spcPts val="145"/>
              </a:spcAft>
              <a:buClr>
                <a:srgbClr val="000000"/>
              </a:buClr>
              <a:buSzPts val="1200"/>
            </a:pPr>
            <a:endParaRPr lang="en-IN" sz="18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80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4E82-C513-6110-4C95-AF7531D221FD}"/>
              </a:ext>
            </a:extLst>
          </p:cNvPr>
          <p:cNvSpPr>
            <a:spLocks noGrp="1"/>
          </p:cNvSpPr>
          <p:nvPr>
            <p:ph type="title"/>
          </p:nvPr>
        </p:nvSpPr>
        <p:spPr/>
        <p:txBody>
          <a:bodyPr/>
          <a:lstStyle/>
          <a:p>
            <a:r>
              <a:rPr lang="en-IN" dirty="0"/>
              <a:t>Mini project</a:t>
            </a:r>
          </a:p>
        </p:txBody>
      </p:sp>
      <p:pic>
        <p:nvPicPr>
          <p:cNvPr id="3" name="Picture 2">
            <a:extLst>
              <a:ext uri="{FF2B5EF4-FFF2-40B4-BE49-F238E27FC236}">
                <a16:creationId xmlns:a16="http://schemas.microsoft.com/office/drawing/2014/main" id="{CFF817A4-ADC8-A673-1678-C535E73E5C4D}"/>
              </a:ext>
            </a:extLst>
          </p:cNvPr>
          <p:cNvPicPr/>
          <p:nvPr/>
        </p:nvPicPr>
        <p:blipFill>
          <a:blip r:embed="rId2"/>
          <a:stretch>
            <a:fillRect/>
          </a:stretch>
        </p:blipFill>
        <p:spPr>
          <a:xfrm>
            <a:off x="1745566" y="1899210"/>
            <a:ext cx="8059616" cy="4529724"/>
          </a:xfrm>
          <a:prstGeom prst="rect">
            <a:avLst/>
          </a:prstGeom>
        </p:spPr>
      </p:pic>
    </p:spTree>
    <p:extLst>
      <p:ext uri="{BB962C8B-B14F-4D97-AF65-F5344CB8AC3E}">
        <p14:creationId xmlns:p14="http://schemas.microsoft.com/office/powerpoint/2010/main" val="4232788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F94A-4555-8C8F-CE1E-87B15806F8F6}"/>
              </a:ext>
            </a:extLst>
          </p:cNvPr>
          <p:cNvSpPr>
            <a:spLocks noGrp="1"/>
          </p:cNvSpPr>
          <p:nvPr>
            <p:ph type="title"/>
          </p:nvPr>
        </p:nvSpPr>
        <p:spPr/>
        <p:txBody>
          <a:bodyPr/>
          <a:lstStyle/>
          <a:p>
            <a:r>
              <a:rPr lang="en-US" dirty="0"/>
              <a:t>Overall Experience </a:t>
            </a:r>
            <a:endParaRPr lang="en-IN" dirty="0"/>
          </a:p>
        </p:txBody>
      </p:sp>
      <p:sp>
        <p:nvSpPr>
          <p:cNvPr id="3" name="Content Placeholder 2">
            <a:extLst>
              <a:ext uri="{FF2B5EF4-FFF2-40B4-BE49-F238E27FC236}">
                <a16:creationId xmlns:a16="http://schemas.microsoft.com/office/drawing/2014/main" id="{905E882B-E325-A3BA-9809-3DD7BC42B79E}"/>
              </a:ext>
            </a:extLst>
          </p:cNvPr>
          <p:cNvSpPr>
            <a:spLocks noGrp="1"/>
          </p:cNvSpPr>
          <p:nvPr>
            <p:ph idx="1"/>
          </p:nvPr>
        </p:nvSpPr>
        <p:spPr/>
        <p:txBody>
          <a:bodyPr/>
          <a:lstStyle/>
          <a:p>
            <a:r>
              <a:rPr lang="en-US" dirty="0"/>
              <a:t>Technical experience: In this internship, I improved my Python knowledge, learned HTML/CSS, Django framework and learned API Concepts. I have done my tasks using </a:t>
            </a:r>
            <a:r>
              <a:rPr lang="en-US" dirty="0" err="1"/>
              <a:t>SublimeText</a:t>
            </a:r>
            <a:r>
              <a:rPr lang="en-US" dirty="0"/>
              <a:t>.</a:t>
            </a:r>
          </a:p>
          <a:p>
            <a:pPr marL="0" indent="0">
              <a:buNone/>
            </a:pPr>
            <a:endParaRPr lang="en-US" dirty="0"/>
          </a:p>
        </p:txBody>
      </p:sp>
    </p:spTree>
    <p:extLst>
      <p:ext uri="{BB962C8B-B14F-4D97-AF65-F5344CB8AC3E}">
        <p14:creationId xmlns:p14="http://schemas.microsoft.com/office/powerpoint/2010/main" val="179362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36A3-4094-2F31-1DF9-D3BD4E54097F}"/>
              </a:ext>
            </a:extLst>
          </p:cNvPr>
          <p:cNvSpPr>
            <a:spLocks noGrp="1"/>
          </p:cNvSpPr>
          <p:nvPr>
            <p:ph type="title"/>
          </p:nvPr>
        </p:nvSpPr>
        <p:spPr/>
        <p:txBody>
          <a:bodyPr/>
          <a:lstStyle/>
          <a:p>
            <a:r>
              <a:rPr lang="en-US" dirty="0"/>
              <a:t>Company Details </a:t>
            </a:r>
            <a:endParaRPr lang="en-IN" dirty="0"/>
          </a:p>
        </p:txBody>
      </p:sp>
      <p:sp>
        <p:nvSpPr>
          <p:cNvPr id="3" name="Content Placeholder 2">
            <a:extLst>
              <a:ext uri="{FF2B5EF4-FFF2-40B4-BE49-F238E27FC236}">
                <a16:creationId xmlns:a16="http://schemas.microsoft.com/office/drawing/2014/main" id="{BCAFE5C8-72F7-F694-B175-AD763EE8C6BB}"/>
              </a:ext>
            </a:extLst>
          </p:cNvPr>
          <p:cNvSpPr>
            <a:spLocks noGrp="1"/>
          </p:cNvSpPr>
          <p:nvPr>
            <p:ph idx="1"/>
          </p:nvPr>
        </p:nvSpPr>
        <p:spPr>
          <a:xfrm>
            <a:off x="1154954" y="2603500"/>
            <a:ext cx="8825659" cy="3881706"/>
          </a:xfrm>
        </p:spPr>
        <p:txBody>
          <a:bodyPr>
            <a:noAutofit/>
          </a:bodyPr>
          <a:lstStyle/>
          <a:p>
            <a:pPr marL="0" indent="0">
              <a:buNone/>
            </a:pPr>
            <a:r>
              <a:rPr lang="en-IN" kern="100" dirty="0" err="1">
                <a:solidFill>
                  <a:srgbClr val="000000"/>
                </a:solidFill>
                <a:effectLst/>
                <a:ea typeface="Times New Roman" panose="02020603050405020304" pitchFamily="18" charset="0"/>
              </a:rPr>
              <a:t>CreArt</a:t>
            </a:r>
            <a:r>
              <a:rPr lang="en-IN" kern="100" dirty="0">
                <a:solidFill>
                  <a:srgbClr val="000000"/>
                </a:solidFill>
                <a:effectLst/>
                <a:ea typeface="Times New Roman" panose="02020603050405020304" pitchFamily="18" charset="0"/>
              </a:rPr>
              <a:t> Solutions is a privately owned venture of IT Solutions and IT Consultants formed in 2013. We always aspire to create a resistant future. We believe in bringing Business, People and Technology together in the way forward. </a:t>
            </a:r>
            <a:r>
              <a:rPr lang="en-IN" kern="100" dirty="0" err="1">
                <a:solidFill>
                  <a:srgbClr val="000000"/>
                </a:solidFill>
                <a:effectLst/>
                <a:ea typeface="Times New Roman" panose="02020603050405020304" pitchFamily="18" charset="0"/>
              </a:rPr>
              <a:t>CreArt</a:t>
            </a:r>
            <a:r>
              <a:rPr lang="en-IN" kern="100" dirty="0">
                <a:solidFill>
                  <a:srgbClr val="000000"/>
                </a:solidFill>
                <a:effectLst/>
                <a:ea typeface="Times New Roman" panose="02020603050405020304" pitchFamily="18" charset="0"/>
              </a:rPr>
              <a:t> is focused on rigorous development and comprehensive quality. </a:t>
            </a:r>
            <a:r>
              <a:rPr lang="en-IN" kern="100" dirty="0" err="1">
                <a:solidFill>
                  <a:srgbClr val="000000"/>
                </a:solidFill>
                <a:effectLst/>
                <a:ea typeface="Times New Roman" panose="02020603050405020304" pitchFamily="18" charset="0"/>
              </a:rPr>
              <a:t>CreArt</a:t>
            </a:r>
            <a:r>
              <a:rPr lang="en-IN" kern="100" dirty="0">
                <a:solidFill>
                  <a:srgbClr val="000000"/>
                </a:solidFill>
                <a:effectLst/>
                <a:ea typeface="Times New Roman" panose="02020603050405020304" pitchFamily="18" charset="0"/>
              </a:rPr>
              <a:t> is dedicated towards perfection in every aspect. Professionalism is the main ingredient of </a:t>
            </a:r>
            <a:r>
              <a:rPr lang="en-IN" kern="100" dirty="0" err="1">
                <a:solidFill>
                  <a:srgbClr val="000000"/>
                </a:solidFill>
                <a:effectLst/>
                <a:ea typeface="Times New Roman" panose="02020603050405020304" pitchFamily="18" charset="0"/>
              </a:rPr>
              <a:t>CreArt</a:t>
            </a:r>
            <a:r>
              <a:rPr lang="en-IN" kern="100" dirty="0">
                <a:solidFill>
                  <a:srgbClr val="000000"/>
                </a:solidFill>
                <a:effectLst/>
                <a:ea typeface="Times New Roman" panose="02020603050405020304" pitchFamily="18" charset="0"/>
              </a:rPr>
              <a:t>. We strongly believe in delivering the best services to the clients till their satisfaction. Main objective of </a:t>
            </a:r>
            <a:r>
              <a:rPr lang="en-IN" kern="100" dirty="0" err="1">
                <a:solidFill>
                  <a:srgbClr val="000000"/>
                </a:solidFill>
                <a:effectLst/>
                <a:ea typeface="Times New Roman" panose="02020603050405020304" pitchFamily="18" charset="0"/>
              </a:rPr>
              <a:t>CreArt</a:t>
            </a:r>
            <a:r>
              <a:rPr lang="en-IN" kern="100" dirty="0">
                <a:solidFill>
                  <a:srgbClr val="000000"/>
                </a:solidFill>
                <a:effectLst/>
                <a:ea typeface="Times New Roman" panose="02020603050405020304" pitchFamily="18" charset="0"/>
              </a:rPr>
              <a:t> is to provide professional , qualitative , innovative and accessible services in every possible form. Our objective is the strong collaboration between design, development, and delivering services on time, which benefits not only clients but also the communities in which the projects are implemented. More to help businesses succeed worldwide, we offer end-</a:t>
            </a:r>
            <a:r>
              <a:rPr lang="en-IN" kern="100" dirty="0" err="1">
                <a:solidFill>
                  <a:srgbClr val="000000"/>
                </a:solidFill>
                <a:effectLst/>
                <a:ea typeface="Times New Roman" panose="02020603050405020304" pitchFamily="18" charset="0"/>
              </a:rPr>
              <a:t>toend</a:t>
            </a:r>
            <a:r>
              <a:rPr lang="en-IN" kern="100" dirty="0">
                <a:solidFill>
                  <a:srgbClr val="000000"/>
                </a:solidFill>
                <a:effectLst/>
                <a:ea typeface="Times New Roman" panose="02020603050405020304" pitchFamily="18" charset="0"/>
              </a:rPr>
              <a:t> development of web and mobile apps that integrate dynamic modern technologies like AR/VR Development, AI, Machine Learning and many more. </a:t>
            </a:r>
          </a:p>
        </p:txBody>
      </p:sp>
    </p:spTree>
    <p:extLst>
      <p:ext uri="{BB962C8B-B14F-4D97-AF65-F5344CB8AC3E}">
        <p14:creationId xmlns:p14="http://schemas.microsoft.com/office/powerpoint/2010/main" val="31011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CD5E-DF5E-FBAC-2347-113BF67F2717}"/>
              </a:ext>
            </a:extLst>
          </p:cNvPr>
          <p:cNvSpPr>
            <a:spLocks noGrp="1"/>
          </p:cNvSpPr>
          <p:nvPr>
            <p:ph type="title"/>
          </p:nvPr>
        </p:nvSpPr>
        <p:spPr/>
        <p:txBody>
          <a:bodyPr/>
          <a:lstStyle/>
          <a:p>
            <a:r>
              <a:rPr lang="en-US" dirty="0"/>
              <a:t>Content </a:t>
            </a:r>
            <a:endParaRPr lang="en-IN" dirty="0"/>
          </a:p>
        </p:txBody>
      </p:sp>
      <p:sp>
        <p:nvSpPr>
          <p:cNvPr id="3" name="Content Placeholder 2">
            <a:extLst>
              <a:ext uri="{FF2B5EF4-FFF2-40B4-BE49-F238E27FC236}">
                <a16:creationId xmlns:a16="http://schemas.microsoft.com/office/drawing/2014/main" id="{3BE22B8C-BD27-EA46-090F-4FF3C41BBCEC}"/>
              </a:ext>
            </a:extLst>
          </p:cNvPr>
          <p:cNvSpPr>
            <a:spLocks noGrp="1"/>
          </p:cNvSpPr>
          <p:nvPr>
            <p:ph idx="1"/>
          </p:nvPr>
        </p:nvSpPr>
        <p:spPr/>
        <p:txBody>
          <a:bodyPr>
            <a:normAutofit/>
          </a:bodyPr>
          <a:lstStyle/>
          <a:p>
            <a:r>
              <a:rPr lang="en-US" dirty="0"/>
              <a:t>Introduction of Python</a:t>
            </a:r>
          </a:p>
          <a:p>
            <a:r>
              <a:rPr lang="en-US" dirty="0"/>
              <a:t>Introduction to Django </a:t>
            </a:r>
          </a:p>
          <a:p>
            <a:r>
              <a:rPr lang="en-US" dirty="0"/>
              <a:t>Why Python ?</a:t>
            </a:r>
          </a:p>
          <a:p>
            <a:r>
              <a:rPr lang="en-US" dirty="0"/>
              <a:t>Installation of </a:t>
            </a:r>
            <a:r>
              <a:rPr lang="en-US" dirty="0" err="1"/>
              <a:t>SublimeText</a:t>
            </a:r>
            <a:r>
              <a:rPr lang="en-US" dirty="0"/>
              <a:t> Editor</a:t>
            </a:r>
          </a:p>
          <a:p>
            <a:r>
              <a:rPr lang="en-US" dirty="0"/>
              <a:t>Web Development using Python (Mini project)</a:t>
            </a:r>
          </a:p>
          <a:p>
            <a:r>
              <a:rPr lang="en-US" dirty="0"/>
              <a:t>Skill Learned</a:t>
            </a:r>
          </a:p>
          <a:p>
            <a:r>
              <a:rPr lang="en-US" dirty="0"/>
              <a:t>Overall Experience</a:t>
            </a:r>
          </a:p>
        </p:txBody>
      </p:sp>
    </p:spTree>
    <p:extLst>
      <p:ext uri="{BB962C8B-B14F-4D97-AF65-F5344CB8AC3E}">
        <p14:creationId xmlns:p14="http://schemas.microsoft.com/office/powerpoint/2010/main" val="410566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D235-2B3C-B799-F3A5-2E9F432F23A1}"/>
              </a:ext>
            </a:extLst>
          </p:cNvPr>
          <p:cNvSpPr>
            <a:spLocks noGrp="1"/>
          </p:cNvSpPr>
          <p:nvPr>
            <p:ph type="title"/>
          </p:nvPr>
        </p:nvSpPr>
        <p:spPr/>
        <p:txBody>
          <a:bodyPr/>
          <a:lstStyle/>
          <a:p>
            <a:r>
              <a:rPr lang="en-US" dirty="0"/>
              <a:t>Introduction to Python </a:t>
            </a:r>
            <a:endParaRPr lang="en-IN" dirty="0"/>
          </a:p>
        </p:txBody>
      </p:sp>
      <p:sp>
        <p:nvSpPr>
          <p:cNvPr id="3" name="Content Placeholder 2">
            <a:extLst>
              <a:ext uri="{FF2B5EF4-FFF2-40B4-BE49-F238E27FC236}">
                <a16:creationId xmlns:a16="http://schemas.microsoft.com/office/drawing/2014/main" id="{13EADBC4-1CCA-7851-001E-76A405719C4F}"/>
              </a:ext>
            </a:extLst>
          </p:cNvPr>
          <p:cNvSpPr>
            <a:spLocks noGrp="1"/>
          </p:cNvSpPr>
          <p:nvPr>
            <p:ph idx="1"/>
          </p:nvPr>
        </p:nvSpPr>
        <p:spPr/>
        <p:txBody>
          <a:bodyPr>
            <a:normAutofit/>
          </a:bodyPr>
          <a:lstStyle/>
          <a:p>
            <a:r>
              <a:rPr lang="en-US" dirty="0"/>
              <a:t>Python is an interpreted, object-oriented, high-level programming language. Its high-level built in data structures, combined with dynamic typing and dynamic binding, make it very attractive for Rapid Application Development. Python's simple, easy to understand. Python supports modules and packages, which encourages program modularity and code reuse. The Python interpreter and the extensive standard library are available in source or binary form without charge for all major platforms, and can be freely distributed. </a:t>
            </a:r>
            <a:endParaRPr lang="en-IN" dirty="0"/>
          </a:p>
          <a:p>
            <a:endParaRPr lang="en-IN" dirty="0"/>
          </a:p>
        </p:txBody>
      </p:sp>
    </p:spTree>
    <p:extLst>
      <p:ext uri="{BB962C8B-B14F-4D97-AF65-F5344CB8AC3E}">
        <p14:creationId xmlns:p14="http://schemas.microsoft.com/office/powerpoint/2010/main" val="125017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6F64-29F1-5845-BBC1-C956CC056610}"/>
              </a:ext>
            </a:extLst>
          </p:cNvPr>
          <p:cNvSpPr>
            <a:spLocks noGrp="1"/>
          </p:cNvSpPr>
          <p:nvPr>
            <p:ph type="title"/>
          </p:nvPr>
        </p:nvSpPr>
        <p:spPr/>
        <p:txBody>
          <a:bodyPr/>
          <a:lstStyle/>
          <a:p>
            <a:r>
              <a:rPr lang="en-US" dirty="0"/>
              <a:t>Introduction to Django</a:t>
            </a:r>
            <a:endParaRPr lang="en-IN" dirty="0"/>
          </a:p>
        </p:txBody>
      </p:sp>
      <p:sp>
        <p:nvSpPr>
          <p:cNvPr id="3" name="Content Placeholder 2">
            <a:extLst>
              <a:ext uri="{FF2B5EF4-FFF2-40B4-BE49-F238E27FC236}">
                <a16:creationId xmlns:a16="http://schemas.microsoft.com/office/drawing/2014/main" id="{F641F55C-0DA2-83CD-16CE-19BFDB20C07E}"/>
              </a:ext>
            </a:extLst>
          </p:cNvPr>
          <p:cNvSpPr>
            <a:spLocks noGrp="1"/>
          </p:cNvSpPr>
          <p:nvPr>
            <p:ph idx="1"/>
          </p:nvPr>
        </p:nvSpPr>
        <p:spPr/>
        <p:txBody>
          <a:bodyPr>
            <a:normAutofit/>
          </a:bodyPr>
          <a:lstStyle/>
          <a:p>
            <a:r>
              <a:rPr lang="en-US" dirty="0"/>
              <a:t>“The framework for perfectionists with deadlines”</a:t>
            </a:r>
          </a:p>
          <a:p>
            <a:r>
              <a:rPr lang="en-US" dirty="0"/>
              <a:t>MVT (Model – View – Template </a:t>
            </a:r>
            <a:r>
              <a:rPr lang="en-US"/>
              <a:t>) controllers.</a:t>
            </a:r>
            <a:endParaRPr lang="en-US" dirty="0"/>
          </a:p>
          <a:p>
            <a:r>
              <a:rPr lang="en-US" dirty="0"/>
              <a:t>Flexible template language that can be HTML, CSS.</a:t>
            </a:r>
          </a:p>
          <a:p>
            <a:r>
              <a:rPr lang="en-US" dirty="0"/>
              <a:t>Includes ORM that supports many databases – MySQL, Oracle, SQLite</a:t>
            </a:r>
          </a:p>
          <a:p>
            <a:r>
              <a:rPr lang="en-US" dirty="0"/>
              <a:t>Lots of extras included – sessions, caching, authentication</a:t>
            </a:r>
          </a:p>
          <a:p>
            <a:endParaRPr lang="en-IN" dirty="0"/>
          </a:p>
        </p:txBody>
      </p:sp>
    </p:spTree>
    <p:extLst>
      <p:ext uri="{BB962C8B-B14F-4D97-AF65-F5344CB8AC3E}">
        <p14:creationId xmlns:p14="http://schemas.microsoft.com/office/powerpoint/2010/main" val="15777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27AE-D5C1-2189-0DE9-5DFCA7755EBD}"/>
              </a:ext>
            </a:extLst>
          </p:cNvPr>
          <p:cNvSpPr>
            <a:spLocks noGrp="1"/>
          </p:cNvSpPr>
          <p:nvPr>
            <p:ph type="title"/>
          </p:nvPr>
        </p:nvSpPr>
        <p:spPr/>
        <p:txBody>
          <a:bodyPr/>
          <a:lstStyle/>
          <a:p>
            <a:r>
              <a:rPr lang="en-US" dirty="0"/>
              <a:t>Why Python ?</a:t>
            </a:r>
            <a:endParaRPr lang="en-IN" dirty="0"/>
          </a:p>
        </p:txBody>
      </p:sp>
      <p:sp>
        <p:nvSpPr>
          <p:cNvPr id="3" name="Content Placeholder 2">
            <a:extLst>
              <a:ext uri="{FF2B5EF4-FFF2-40B4-BE49-F238E27FC236}">
                <a16:creationId xmlns:a16="http://schemas.microsoft.com/office/drawing/2014/main" id="{A576E248-BCD2-054B-5DF7-1BFEDDCF1E67}"/>
              </a:ext>
            </a:extLst>
          </p:cNvPr>
          <p:cNvSpPr>
            <a:spLocks noGrp="1"/>
          </p:cNvSpPr>
          <p:nvPr>
            <p:ph idx="1"/>
          </p:nvPr>
        </p:nvSpPr>
        <p:spPr/>
        <p:txBody>
          <a:bodyPr/>
          <a:lstStyle/>
          <a:p>
            <a:r>
              <a:rPr lang="en-US" dirty="0"/>
              <a:t>High performance, ability to link to C libraries for extensions</a:t>
            </a:r>
          </a:p>
          <a:p>
            <a:r>
              <a:rPr lang="en-US" dirty="0"/>
              <a:t>Interpreted script language </a:t>
            </a:r>
          </a:p>
          <a:p>
            <a:r>
              <a:rPr lang="en-US" dirty="0"/>
              <a:t>Easier to read coding standards – whitespace sensitive</a:t>
            </a:r>
          </a:p>
          <a:p>
            <a:r>
              <a:rPr lang="en-US" dirty="0"/>
              <a:t>Object Oriented</a:t>
            </a:r>
          </a:p>
          <a:p>
            <a:endParaRPr lang="en-IN" dirty="0"/>
          </a:p>
        </p:txBody>
      </p:sp>
    </p:spTree>
    <p:extLst>
      <p:ext uri="{BB962C8B-B14F-4D97-AF65-F5344CB8AC3E}">
        <p14:creationId xmlns:p14="http://schemas.microsoft.com/office/powerpoint/2010/main" val="262674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BF14-91A4-01E8-F9FC-AEF214F1DF97}"/>
              </a:ext>
            </a:extLst>
          </p:cNvPr>
          <p:cNvSpPr>
            <a:spLocks noGrp="1"/>
          </p:cNvSpPr>
          <p:nvPr>
            <p:ph type="title"/>
          </p:nvPr>
        </p:nvSpPr>
        <p:spPr/>
        <p:txBody>
          <a:bodyPr/>
          <a:lstStyle/>
          <a:p>
            <a:r>
              <a:rPr lang="en-US" dirty="0"/>
              <a:t>Introduction and Installation of </a:t>
            </a:r>
            <a:r>
              <a:rPr lang="en-US" dirty="0" err="1"/>
              <a:t>SublimeText</a:t>
            </a:r>
            <a:r>
              <a:rPr lang="en-US" dirty="0"/>
              <a:t> editor</a:t>
            </a:r>
            <a:endParaRPr lang="en-IN" dirty="0"/>
          </a:p>
        </p:txBody>
      </p:sp>
      <p:sp>
        <p:nvSpPr>
          <p:cNvPr id="3" name="Content Placeholder 2">
            <a:extLst>
              <a:ext uri="{FF2B5EF4-FFF2-40B4-BE49-F238E27FC236}">
                <a16:creationId xmlns:a16="http://schemas.microsoft.com/office/drawing/2014/main" id="{2AEC53B7-D080-D34D-7538-34087A6B0AAF}"/>
              </a:ext>
            </a:extLst>
          </p:cNvPr>
          <p:cNvSpPr>
            <a:spLocks noGrp="1"/>
          </p:cNvSpPr>
          <p:nvPr>
            <p:ph idx="1"/>
          </p:nvPr>
        </p:nvSpPr>
        <p:spPr>
          <a:xfrm>
            <a:off x="1154954" y="2321169"/>
            <a:ext cx="8825659" cy="3698631"/>
          </a:xfrm>
        </p:spPr>
        <p:txBody>
          <a:bodyPr>
            <a:noAutofit/>
          </a:bodyPr>
          <a:lstStyle/>
          <a:p>
            <a:pPr marL="0" indent="0">
              <a:buNone/>
            </a:pPr>
            <a:endParaRPr lang="en-US" sz="2000" b="1" dirty="0"/>
          </a:p>
          <a:p>
            <a:r>
              <a:rPr lang="en-IN" sz="20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There is recommended system requirement for python and so many IDEs are available for python. They also told us the pros and cons of different IDEs.  </a:t>
            </a:r>
          </a:p>
          <a:p>
            <a:r>
              <a:rPr lang="en-IN" sz="20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There are many software  available for programming in Python like.. PyCharm, Notepad++, </a:t>
            </a:r>
            <a:r>
              <a:rPr lang="en-IN" sz="2000" u="none" strike="noStrike" kern="100" dirty="0" err="1">
                <a:solidFill>
                  <a:srgbClr val="000000"/>
                </a:solidFill>
                <a:effectLst/>
                <a:uFill>
                  <a:solidFill>
                    <a:srgbClr val="000000"/>
                  </a:solidFill>
                </a:uFill>
                <a:ea typeface="Arial" panose="020B0604020202020204" pitchFamily="34" charset="0"/>
                <a:cs typeface="Arial" panose="020B0604020202020204" pitchFamily="34" charset="0"/>
              </a:rPr>
              <a:t>VScode</a:t>
            </a:r>
            <a:r>
              <a:rPr lang="en-IN" sz="20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 Sublime text 3, atom and NetBeans etc. I have installed PyCharm, </a:t>
            </a:r>
            <a:r>
              <a:rPr lang="en-IN" sz="2000" u="none" strike="noStrike" kern="100" dirty="0" err="1">
                <a:solidFill>
                  <a:srgbClr val="000000"/>
                </a:solidFill>
                <a:effectLst/>
                <a:uFill>
                  <a:solidFill>
                    <a:srgbClr val="000000"/>
                  </a:solidFill>
                </a:uFill>
                <a:ea typeface="Arial" panose="020B0604020202020204" pitchFamily="34" charset="0"/>
                <a:cs typeface="Arial" panose="020B0604020202020204" pitchFamily="34" charset="0"/>
              </a:rPr>
              <a:t>VScode</a:t>
            </a:r>
            <a:r>
              <a:rPr lang="en-IN" sz="20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rPr>
              <a:t> and Sublime text. mostly I am  work on Sublime Text3. </a:t>
            </a:r>
          </a:p>
          <a:p>
            <a:r>
              <a:rPr lang="en-IN" sz="2000" dirty="0">
                <a:solidFill>
                  <a:srgbClr val="000000"/>
                </a:solidFill>
                <a:effectLst/>
                <a:ea typeface="Times New Roman" panose="02020603050405020304" pitchFamily="18" charset="0"/>
              </a:rPr>
              <a:t>We can </a:t>
            </a:r>
            <a:r>
              <a:rPr lang="en-IN" sz="2000" dirty="0" err="1">
                <a:solidFill>
                  <a:srgbClr val="000000"/>
                </a:solidFill>
                <a:effectLst/>
                <a:ea typeface="Times New Roman" panose="02020603050405020304" pitchFamily="18" charset="0"/>
              </a:rPr>
              <a:t>directy</a:t>
            </a:r>
            <a:r>
              <a:rPr lang="en-IN" sz="2000" dirty="0">
                <a:solidFill>
                  <a:srgbClr val="000000"/>
                </a:solidFill>
                <a:effectLst/>
                <a:ea typeface="Times New Roman" panose="02020603050405020304" pitchFamily="18" charset="0"/>
              </a:rPr>
              <a:t> Download Sublime Text 3 from </a:t>
            </a:r>
            <a:r>
              <a:rPr lang="en-IN" sz="2000" u="sng" dirty="0">
                <a:solidFill>
                  <a:srgbClr val="0000FF"/>
                </a:solidFill>
                <a:effectLst/>
                <a:ea typeface="Times New Roman" panose="02020603050405020304" pitchFamily="18" charset="0"/>
                <a:hlinkClick r:id="rId2"/>
              </a:rPr>
              <a:t>https://www.sublimetext.com/3</a:t>
            </a:r>
            <a:r>
              <a:rPr lang="en-IN" sz="2000" u="none" strike="noStrike" dirty="0">
                <a:solidFill>
                  <a:srgbClr val="000000"/>
                </a:solidFill>
                <a:effectLst/>
                <a:ea typeface="Times New Roman" panose="02020603050405020304" pitchFamily="18" charset="0"/>
                <a:hlinkClick r:id="rId2"/>
              </a:rPr>
              <a:t>.</a:t>
            </a:r>
            <a:r>
              <a:rPr lang="en-IN" sz="2000" dirty="0">
                <a:solidFill>
                  <a:srgbClr val="000000"/>
                </a:solidFill>
                <a:effectLst/>
                <a:ea typeface="Times New Roman" panose="02020603050405020304" pitchFamily="18" charset="0"/>
              </a:rPr>
              <a:t> And then directly Install it. After Installation Open Folder as shown below</a:t>
            </a:r>
          </a:p>
          <a:p>
            <a:endParaRPr lang="en-IN" sz="2000" u="none" strike="noStrike" kern="100" dirty="0">
              <a:solidFill>
                <a:srgbClr val="000000"/>
              </a:solidFill>
              <a:effectLst/>
              <a:uFill>
                <a:solidFill>
                  <a:srgbClr val="000000"/>
                </a:solidFill>
              </a:uFill>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736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46FED-D1A3-DDFF-0850-5523177AEBA1}"/>
              </a:ext>
            </a:extLst>
          </p:cNvPr>
          <p:cNvSpPr>
            <a:spLocks noGrp="1"/>
          </p:cNvSpPr>
          <p:nvPr>
            <p:ph type="title"/>
          </p:nvPr>
        </p:nvSpPr>
        <p:spPr/>
        <p:txBody>
          <a:bodyPr/>
          <a:lstStyle/>
          <a:p>
            <a:r>
              <a:rPr lang="en-US" dirty="0"/>
              <a:t>Introduction and Installation of </a:t>
            </a:r>
            <a:r>
              <a:rPr lang="en-US" dirty="0" err="1"/>
              <a:t>SublimeText</a:t>
            </a:r>
            <a:r>
              <a:rPr lang="en-US" dirty="0"/>
              <a:t> editor</a:t>
            </a:r>
            <a:endParaRPr lang="en-IN" dirty="0"/>
          </a:p>
        </p:txBody>
      </p:sp>
      <p:sp>
        <p:nvSpPr>
          <p:cNvPr id="3" name="Content Placeholder 2">
            <a:extLst>
              <a:ext uri="{FF2B5EF4-FFF2-40B4-BE49-F238E27FC236}">
                <a16:creationId xmlns:a16="http://schemas.microsoft.com/office/drawing/2014/main" id="{B6B5E12B-2300-B397-D13A-CB7F1643BFBC}"/>
              </a:ext>
            </a:extLst>
          </p:cNvPr>
          <p:cNvSpPr>
            <a:spLocks noGrp="1"/>
          </p:cNvSpPr>
          <p:nvPr>
            <p:ph idx="1"/>
          </p:nvPr>
        </p:nvSpPr>
        <p:spPr/>
        <p:txBody>
          <a:bodyPr>
            <a:normAutofit/>
          </a:bodyPr>
          <a:lstStyle/>
          <a:p>
            <a:r>
              <a:rPr lang="en-IN" sz="2000" dirty="0">
                <a:solidFill>
                  <a:srgbClr val="000000"/>
                </a:solidFill>
                <a:effectLst/>
                <a:ea typeface="Times New Roman" panose="02020603050405020304" pitchFamily="18" charset="0"/>
              </a:rPr>
              <a:t>In Sublime, We can create a Folder and then create a python file with</a:t>
            </a:r>
            <a:r>
              <a:rPr lang="en-IN" sz="2000" b="1" dirty="0">
                <a:solidFill>
                  <a:srgbClr val="000000"/>
                </a:solidFill>
                <a:effectLst/>
                <a:ea typeface="Times New Roman" panose="02020603050405020304" pitchFamily="18" charset="0"/>
              </a:rPr>
              <a:t> .</a:t>
            </a:r>
            <a:r>
              <a:rPr lang="en-IN" sz="2000" b="1" dirty="0" err="1">
                <a:solidFill>
                  <a:srgbClr val="000000"/>
                </a:solidFill>
                <a:effectLst/>
                <a:ea typeface="Times New Roman" panose="02020603050405020304" pitchFamily="18" charset="0"/>
              </a:rPr>
              <a:t>py</a:t>
            </a:r>
            <a:r>
              <a:rPr lang="en-IN" sz="2000" dirty="0">
                <a:solidFill>
                  <a:srgbClr val="000000"/>
                </a:solidFill>
                <a:effectLst/>
                <a:ea typeface="Times New Roman" panose="02020603050405020304" pitchFamily="18" charset="0"/>
              </a:rPr>
              <a:t> extension. Here we see the folder named </a:t>
            </a:r>
            <a:r>
              <a:rPr lang="en-IN" sz="2000" b="1" dirty="0">
                <a:solidFill>
                  <a:srgbClr val="000000"/>
                </a:solidFill>
                <a:effectLst/>
                <a:ea typeface="Times New Roman" panose="02020603050405020304" pitchFamily="18" charset="0"/>
              </a:rPr>
              <a:t>Project</a:t>
            </a:r>
            <a:r>
              <a:rPr lang="en-IN" sz="2000" dirty="0">
                <a:solidFill>
                  <a:srgbClr val="000000"/>
                </a:solidFill>
                <a:effectLst/>
                <a:ea typeface="Times New Roman" panose="02020603050405020304" pitchFamily="18" charset="0"/>
              </a:rPr>
              <a:t> and inside this folder I created another folder name </a:t>
            </a:r>
            <a:r>
              <a:rPr lang="en-IN" sz="2000" b="1" dirty="0" err="1">
                <a:solidFill>
                  <a:srgbClr val="000000"/>
                </a:solidFill>
                <a:effectLst/>
                <a:ea typeface="Times New Roman" panose="02020603050405020304" pitchFamily="18" charset="0"/>
              </a:rPr>
              <a:t>noticehub</a:t>
            </a:r>
            <a:r>
              <a:rPr lang="en-IN" sz="2000" dirty="0">
                <a:solidFill>
                  <a:srgbClr val="000000"/>
                </a:solidFill>
                <a:effectLst/>
                <a:ea typeface="Times New Roman" panose="02020603050405020304" pitchFamily="18" charset="0"/>
              </a:rPr>
              <a:t> and inside this I created many other folders and many other python files</a:t>
            </a:r>
            <a:endParaRPr lang="en-IN" sz="2000" dirty="0"/>
          </a:p>
          <a:p>
            <a:endParaRPr lang="en-IN" sz="2000" dirty="0"/>
          </a:p>
        </p:txBody>
      </p:sp>
      <p:pic>
        <p:nvPicPr>
          <p:cNvPr id="5" name="Picture 4">
            <a:extLst>
              <a:ext uri="{FF2B5EF4-FFF2-40B4-BE49-F238E27FC236}">
                <a16:creationId xmlns:a16="http://schemas.microsoft.com/office/drawing/2014/main" id="{5634517B-0513-FAA7-6375-9546D327E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03" y="4164036"/>
            <a:ext cx="5103642" cy="2549329"/>
          </a:xfrm>
          <a:prstGeom prst="rect">
            <a:avLst/>
          </a:prstGeom>
        </p:spPr>
      </p:pic>
      <p:pic>
        <p:nvPicPr>
          <p:cNvPr id="7" name="Picture 6">
            <a:extLst>
              <a:ext uri="{FF2B5EF4-FFF2-40B4-BE49-F238E27FC236}">
                <a16:creationId xmlns:a16="http://schemas.microsoft.com/office/drawing/2014/main" id="{73BF17D7-D635-EAF6-07CB-3D89F711D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857" y="4164035"/>
            <a:ext cx="4724400" cy="2549330"/>
          </a:xfrm>
          <a:prstGeom prst="rect">
            <a:avLst/>
          </a:prstGeom>
        </p:spPr>
      </p:pic>
      <p:sp>
        <p:nvSpPr>
          <p:cNvPr id="8" name="Rectangle 7">
            <a:extLst>
              <a:ext uri="{FF2B5EF4-FFF2-40B4-BE49-F238E27FC236}">
                <a16:creationId xmlns:a16="http://schemas.microsoft.com/office/drawing/2014/main" id="{F4021328-C5AD-DCB0-B230-7EEA12DB0411}"/>
              </a:ext>
            </a:extLst>
          </p:cNvPr>
          <p:cNvSpPr/>
          <p:nvPr/>
        </p:nvSpPr>
        <p:spPr>
          <a:xfrm>
            <a:off x="4647231" y="4164035"/>
            <a:ext cx="993913" cy="55289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Step:- 1</a:t>
            </a:r>
          </a:p>
        </p:txBody>
      </p:sp>
      <p:sp>
        <p:nvSpPr>
          <p:cNvPr id="9" name="Rectangle 8">
            <a:extLst>
              <a:ext uri="{FF2B5EF4-FFF2-40B4-BE49-F238E27FC236}">
                <a16:creationId xmlns:a16="http://schemas.microsoft.com/office/drawing/2014/main" id="{1E151E73-E074-FD1B-7C51-A12FD11EA305}"/>
              </a:ext>
            </a:extLst>
          </p:cNvPr>
          <p:cNvSpPr/>
          <p:nvPr/>
        </p:nvSpPr>
        <p:spPr>
          <a:xfrm>
            <a:off x="10281344" y="4164035"/>
            <a:ext cx="993913" cy="55289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Step:- 2</a:t>
            </a:r>
          </a:p>
        </p:txBody>
      </p:sp>
    </p:spTree>
    <p:extLst>
      <p:ext uri="{BB962C8B-B14F-4D97-AF65-F5344CB8AC3E}">
        <p14:creationId xmlns:p14="http://schemas.microsoft.com/office/powerpoint/2010/main" val="2970030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347</TotalTime>
  <Words>1158</Words>
  <Application>Microsoft Office PowerPoint</Application>
  <PresentationFormat>Widescreen</PresentationFormat>
  <Paragraphs>92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Bahnschrift SemiBold</vt:lpstr>
      <vt:lpstr>Century Gothic</vt:lpstr>
      <vt:lpstr>Times New Roman</vt:lpstr>
      <vt:lpstr>Wingdings 3</vt:lpstr>
      <vt:lpstr>Ion Boardroom</vt:lpstr>
      <vt:lpstr>Summer Internship Presentation (3170001)</vt:lpstr>
      <vt:lpstr>Noticehub using Django framework</vt:lpstr>
      <vt:lpstr>Company Details </vt:lpstr>
      <vt:lpstr>Content </vt:lpstr>
      <vt:lpstr>Introduction to Python </vt:lpstr>
      <vt:lpstr>Introduction to Django</vt:lpstr>
      <vt:lpstr>Why Python ?</vt:lpstr>
      <vt:lpstr>Introduction and Installation of SublimeText editor</vt:lpstr>
      <vt:lpstr>Introduction and Installation of SublimeText editor</vt:lpstr>
      <vt:lpstr>Screenshots</vt:lpstr>
      <vt:lpstr>Configuration Command</vt:lpstr>
      <vt:lpstr>Screenshots</vt:lpstr>
      <vt:lpstr>Screenshots</vt:lpstr>
      <vt:lpstr>Output</vt:lpstr>
      <vt:lpstr>Configuration Command</vt:lpstr>
      <vt:lpstr>Configuration command</vt:lpstr>
      <vt:lpstr>Configuration command</vt:lpstr>
      <vt:lpstr>Frontend using D’jango Framework (using HTML) : </vt:lpstr>
      <vt:lpstr>Frontend using D’jango Framework (using HTML) : </vt:lpstr>
      <vt:lpstr>Frontend using D’jango Framework (using HTML) : </vt:lpstr>
      <vt:lpstr>Frontend using D’jango Framework (using HTML) : </vt:lpstr>
      <vt:lpstr>CSS</vt:lpstr>
      <vt:lpstr>Mini Project</vt:lpstr>
      <vt:lpstr>Mini project</vt:lpstr>
      <vt:lpstr>Mini project</vt:lpstr>
      <vt:lpstr>Overall Experience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Presentation (3170001)</dc:title>
  <dc:creator>Akshay Dave</dc:creator>
  <cp:lastModifiedBy>Dhrumil Patel</cp:lastModifiedBy>
  <cp:revision>32</cp:revision>
  <dcterms:created xsi:type="dcterms:W3CDTF">2022-12-22T09:09:48Z</dcterms:created>
  <dcterms:modified xsi:type="dcterms:W3CDTF">2024-01-01T01:44:25Z</dcterms:modified>
</cp:coreProperties>
</file>