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9" r:id="rId4"/>
    <p:sldId id="268" r:id="rId5"/>
    <p:sldId id="279" r:id="rId6"/>
    <p:sldId id="261" r:id="rId7"/>
    <p:sldId id="270" r:id="rId8"/>
    <p:sldId id="276" r:id="rId9"/>
    <p:sldId id="263" r:id="rId10"/>
    <p:sldId id="265" r:id="rId11"/>
    <p:sldId id="281" r:id="rId12"/>
    <p:sldId id="280" r:id="rId13"/>
    <p:sldId id="277" r:id="rId14"/>
    <p:sldId id="278" r:id="rId15"/>
    <p:sldId id="272" r:id="rId16"/>
    <p:sldId id="282" r:id="rId17"/>
    <p:sldId id="273" r:id="rId18"/>
    <p:sldId id="274" r:id="rId19"/>
    <p:sldId id="275" r:id="rId20"/>
    <p:sldId id="258"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I2zLJbBorCa+P19c3mKKKhhr2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4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922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b992af582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
        <p:nvSpPr>
          <p:cNvPr id="86" name="Google Shape;86;gb992af5822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485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416543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89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536824" y="206375"/>
            <a:ext cx="4070351"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1295400"/>
            <a:ext cx="8229600" cy="914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600"/>
              <a:buFont typeface="Calibri"/>
              <a:buNone/>
              <a:defRPr sz="36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2286000"/>
            <a:ext cx="8229600" cy="4070351"/>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5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Calibri"/>
                <a:ea typeface="Calibri"/>
                <a:cs typeface="Calibri"/>
                <a:sym typeface="Calibri"/>
              </a:defRPr>
            </a:lvl1pPr>
            <a:lvl2pPr marL="0" marR="0" lvl="1" indent="0" algn="r" rtl="0">
              <a:spcBef>
                <a:spcPts val="0"/>
              </a:spcBef>
              <a:buNone/>
              <a:defRPr sz="1050" b="0" i="0" u="none" strike="noStrike" cap="none">
                <a:solidFill>
                  <a:srgbClr val="888888"/>
                </a:solidFill>
                <a:latin typeface="Calibri"/>
                <a:ea typeface="Calibri"/>
                <a:cs typeface="Calibri"/>
                <a:sym typeface="Calibri"/>
              </a:defRPr>
            </a:lvl2pPr>
            <a:lvl3pPr marL="0" marR="0" lvl="2" indent="0" algn="r" rtl="0">
              <a:spcBef>
                <a:spcPts val="0"/>
              </a:spcBef>
              <a:buNone/>
              <a:defRPr sz="1050" b="0" i="0" u="none" strike="noStrike" cap="none">
                <a:solidFill>
                  <a:srgbClr val="888888"/>
                </a:solidFill>
                <a:latin typeface="Calibri"/>
                <a:ea typeface="Calibri"/>
                <a:cs typeface="Calibri"/>
                <a:sym typeface="Calibri"/>
              </a:defRPr>
            </a:lvl3pPr>
            <a:lvl4pPr marL="0" marR="0" lvl="3" indent="0" algn="r" rtl="0">
              <a:spcBef>
                <a:spcPts val="0"/>
              </a:spcBef>
              <a:buNone/>
              <a:defRPr sz="1050" b="0" i="0" u="none" strike="noStrike" cap="none">
                <a:solidFill>
                  <a:srgbClr val="888888"/>
                </a:solidFill>
                <a:latin typeface="Calibri"/>
                <a:ea typeface="Calibri"/>
                <a:cs typeface="Calibri"/>
                <a:sym typeface="Calibri"/>
              </a:defRPr>
            </a:lvl4pPr>
            <a:lvl5pPr marL="0" marR="0" lvl="4" indent="0" algn="r" rtl="0">
              <a:spcBef>
                <a:spcPts val="0"/>
              </a:spcBef>
              <a:buNone/>
              <a:defRPr sz="1050" b="0" i="0" u="none" strike="noStrike" cap="none">
                <a:solidFill>
                  <a:srgbClr val="888888"/>
                </a:solidFill>
                <a:latin typeface="Calibri"/>
                <a:ea typeface="Calibri"/>
                <a:cs typeface="Calibri"/>
                <a:sym typeface="Calibri"/>
              </a:defRPr>
            </a:lvl5pPr>
            <a:lvl6pPr marL="0" marR="0" lvl="5" indent="0" algn="r" rtl="0">
              <a:spcBef>
                <a:spcPts val="0"/>
              </a:spcBef>
              <a:buNone/>
              <a:defRPr sz="1050" b="0" i="0" u="none" strike="noStrike" cap="none">
                <a:solidFill>
                  <a:srgbClr val="888888"/>
                </a:solidFill>
                <a:latin typeface="Calibri"/>
                <a:ea typeface="Calibri"/>
                <a:cs typeface="Calibri"/>
                <a:sym typeface="Calibri"/>
              </a:defRPr>
            </a:lvl6pPr>
            <a:lvl7pPr marL="0" marR="0" lvl="6" indent="0" algn="r" rtl="0">
              <a:spcBef>
                <a:spcPts val="0"/>
              </a:spcBef>
              <a:buNone/>
              <a:defRPr sz="1050" b="0" i="0" u="none" strike="noStrike" cap="none">
                <a:solidFill>
                  <a:srgbClr val="888888"/>
                </a:solidFill>
                <a:latin typeface="Calibri"/>
                <a:ea typeface="Calibri"/>
                <a:cs typeface="Calibri"/>
                <a:sym typeface="Calibri"/>
              </a:defRPr>
            </a:lvl7pPr>
            <a:lvl8pPr marL="0" marR="0" lvl="7" indent="0" algn="r" rtl="0">
              <a:spcBef>
                <a:spcPts val="0"/>
              </a:spcBef>
              <a:buNone/>
              <a:defRPr sz="1050" b="0" i="0" u="none" strike="noStrike" cap="none">
                <a:solidFill>
                  <a:srgbClr val="888888"/>
                </a:solidFill>
                <a:latin typeface="Calibri"/>
                <a:ea typeface="Calibri"/>
                <a:cs typeface="Calibri"/>
                <a:sym typeface="Calibri"/>
              </a:defRPr>
            </a:lvl8pPr>
            <a:lvl9pPr marL="0" marR="0" lvl="8" indent="0" algn="r" rtl="0">
              <a:spcBef>
                <a:spcPts val="0"/>
              </a:spcBef>
              <a:buNone/>
              <a:defRPr sz="105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trade.angelbroking.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b992af5822_0_0"/>
          <p:cNvSpPr txBox="1">
            <a:spLocks noGrp="1"/>
          </p:cNvSpPr>
          <p:nvPr>
            <p:ph type="ctrTitle"/>
          </p:nvPr>
        </p:nvSpPr>
        <p:spPr>
          <a:xfrm>
            <a:off x="1115324" y="1196420"/>
            <a:ext cx="6909927" cy="258236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IN" sz="3600" b="1" i="0" u="none" strike="noStrike" cap="none" dirty="0">
                <a:solidFill>
                  <a:schemeClr val="dk1"/>
                </a:solidFill>
                <a:latin typeface="Calibri"/>
                <a:ea typeface="Calibri"/>
                <a:cs typeface="Calibri"/>
                <a:sym typeface="Calibri"/>
              </a:rPr>
              <a:t>       </a:t>
            </a:r>
            <a:br>
              <a:rPr lang="en-IN" sz="3600" b="1" i="0" u="none" strike="noStrike" cap="none" dirty="0">
                <a:solidFill>
                  <a:schemeClr val="dk1"/>
                </a:solidFill>
                <a:latin typeface="Calibri"/>
                <a:ea typeface="Calibri"/>
                <a:cs typeface="Calibri"/>
                <a:sym typeface="Calibri"/>
              </a:rPr>
            </a:br>
            <a:r>
              <a:rPr lang="en-IN" sz="3000" b="1" i="0" u="none" strike="noStrike" cap="none" dirty="0">
                <a:solidFill>
                  <a:schemeClr val="dk1"/>
                </a:solidFill>
                <a:latin typeface="Calibri"/>
                <a:ea typeface="Calibri"/>
                <a:cs typeface="Calibri"/>
                <a:sym typeface="Calibri"/>
              </a:rPr>
              <a:t>B Tech Integrated </a:t>
            </a:r>
            <a:br>
              <a:rPr lang="en-IN" sz="3000" b="1" i="0" u="none" strike="noStrike" cap="none" dirty="0">
                <a:solidFill>
                  <a:schemeClr val="dk1"/>
                </a:solidFill>
                <a:latin typeface="Calibri"/>
                <a:ea typeface="Calibri"/>
                <a:cs typeface="Calibri"/>
                <a:sym typeface="Calibri"/>
              </a:rPr>
            </a:br>
            <a:r>
              <a:rPr lang="en-IN" sz="3000" dirty="0"/>
              <a:t>In Plant Training</a:t>
            </a:r>
            <a:r>
              <a:rPr lang="en-IN" sz="3000" b="1" i="0" u="none" strike="noStrike" cap="none" dirty="0">
                <a:solidFill>
                  <a:schemeClr val="dk1"/>
                </a:solidFill>
                <a:latin typeface="Calibri"/>
                <a:ea typeface="Calibri"/>
                <a:cs typeface="Calibri"/>
                <a:sym typeface="Calibri"/>
              </a:rPr>
              <a:t> </a:t>
            </a:r>
            <a:r>
              <a:rPr lang="en-IN" sz="3000" dirty="0"/>
              <a:t>Presentation</a:t>
            </a:r>
            <a:br>
              <a:rPr lang="en-IN" sz="3000" dirty="0"/>
            </a:br>
            <a:r>
              <a:rPr lang="en-IN" sz="3000" dirty="0"/>
              <a:t>A.Y. </a:t>
            </a:r>
            <a:r>
              <a:rPr lang="en-IN" sz="3000" b="1" i="0" u="none" strike="noStrike" cap="none" dirty="0">
                <a:solidFill>
                  <a:schemeClr val="dk1"/>
                </a:solidFill>
                <a:latin typeface="Calibri"/>
                <a:ea typeface="Calibri"/>
                <a:cs typeface="Calibri"/>
                <a:sym typeface="Calibri"/>
              </a:rPr>
              <a:t/>
            </a:r>
            <a:br>
              <a:rPr lang="en-IN" sz="3000" b="1" i="0" u="none" strike="noStrike" cap="none" dirty="0">
                <a:solidFill>
                  <a:schemeClr val="dk1"/>
                </a:solidFill>
                <a:latin typeface="Calibri"/>
                <a:ea typeface="Calibri"/>
                <a:cs typeface="Calibri"/>
                <a:sym typeface="Calibri"/>
              </a:rPr>
            </a:br>
            <a:r>
              <a:rPr lang="en-IN" sz="3000" dirty="0" smtClean="0"/>
              <a:t>Semester: XII</a:t>
            </a:r>
            <a:endParaRPr sz="3000" b="1" i="0" u="none" strike="noStrike" cap="none" dirty="0">
              <a:solidFill>
                <a:schemeClr val="dk1"/>
              </a:solidFill>
              <a:latin typeface="Calibri"/>
              <a:ea typeface="Calibri"/>
              <a:cs typeface="Calibri"/>
              <a:sym typeface="Calibri"/>
            </a:endParaRPr>
          </a:p>
        </p:txBody>
      </p:sp>
      <p:sp>
        <p:nvSpPr>
          <p:cNvPr id="89" name="Google Shape;89;gb992af5822_0_0"/>
          <p:cNvSpPr txBox="1">
            <a:spLocks noGrp="1"/>
          </p:cNvSpPr>
          <p:nvPr>
            <p:ph type="subTitle" idx="1"/>
          </p:nvPr>
        </p:nvSpPr>
        <p:spPr>
          <a:xfrm>
            <a:off x="295742" y="3415231"/>
            <a:ext cx="8660971" cy="279828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888888"/>
              </a:buClr>
              <a:buSzPts val="2400"/>
              <a:buNone/>
            </a:pPr>
            <a:endParaRPr sz="2400" b="0" i="0" u="none" strike="noStrike" cap="none" dirty="0">
              <a:solidFill>
                <a:srgbClr val="888888"/>
              </a:solidFill>
              <a:latin typeface="Calibri"/>
              <a:ea typeface="Calibri"/>
              <a:cs typeface="Calibri"/>
              <a:sym typeface="Calibri"/>
            </a:endParaRPr>
          </a:p>
          <a:p>
            <a:pPr marL="342900" lvl="0" indent="-342900" algn="just">
              <a:spcBef>
                <a:spcPts val="0"/>
              </a:spcBef>
            </a:pPr>
            <a:r>
              <a:rPr lang="en-IN" sz="2400" b="1" i="0" u="none" strike="noStrike" cap="none" dirty="0">
                <a:solidFill>
                  <a:schemeClr val="tx1"/>
                </a:solidFill>
                <a:sym typeface="Calibri"/>
              </a:rPr>
              <a:t>Presented by </a:t>
            </a:r>
            <a:r>
              <a:rPr lang="en-IN" b="1" dirty="0">
                <a:solidFill>
                  <a:schemeClr val="tx1"/>
                </a:solidFill>
              </a:rPr>
              <a:t>Name </a:t>
            </a:r>
            <a:r>
              <a:rPr lang="en-IN" sz="2400" b="1" i="0" u="none" strike="noStrike" cap="none" dirty="0" smtClean="0">
                <a:solidFill>
                  <a:schemeClr val="tx1"/>
                </a:solidFill>
                <a:sym typeface="Calibri"/>
              </a:rPr>
              <a:t>: </a:t>
            </a:r>
            <a:r>
              <a:rPr lang="en-IN" b="1" dirty="0" err="1" smtClean="0">
                <a:solidFill>
                  <a:schemeClr val="tx1"/>
                </a:solidFill>
              </a:rPr>
              <a:t>Dhrumil</a:t>
            </a:r>
            <a:r>
              <a:rPr lang="en-IN" b="1" dirty="0" smtClean="0">
                <a:solidFill>
                  <a:schemeClr val="tx1"/>
                </a:solidFill>
              </a:rPr>
              <a:t> Shreyans Shah</a:t>
            </a:r>
            <a:r>
              <a:rPr lang="en-IN" sz="2400" b="1" i="0" u="none" strike="noStrike" cap="none" dirty="0" smtClean="0">
                <a:solidFill>
                  <a:schemeClr val="tx1"/>
                </a:solidFill>
                <a:sym typeface="Calibri"/>
              </a:rPr>
              <a:t>, </a:t>
            </a:r>
            <a:r>
              <a:rPr lang="en-IN" sz="2400" b="1" i="0" u="none" strike="noStrike" cap="none" dirty="0">
                <a:solidFill>
                  <a:schemeClr val="tx1"/>
                </a:solidFill>
                <a:sym typeface="Calibri"/>
              </a:rPr>
              <a:t>Roll No</a:t>
            </a:r>
            <a:r>
              <a:rPr lang="en-IN" sz="2400" b="1" i="0" u="none" strike="noStrike" cap="none" dirty="0" smtClean="0">
                <a:solidFill>
                  <a:schemeClr val="tx1"/>
                </a:solidFill>
                <a:sym typeface="Calibri"/>
              </a:rPr>
              <a:t>. C070</a:t>
            </a:r>
            <a:endParaRPr sz="2400" b="1" i="0" u="none" strike="noStrike" cap="none" dirty="0">
              <a:solidFill>
                <a:schemeClr val="tx1"/>
              </a:solidFill>
              <a:sym typeface="Calibri"/>
            </a:endParaRPr>
          </a:p>
          <a:p>
            <a:pPr marL="0" lvl="0" indent="0" algn="just" rtl="0">
              <a:spcBef>
                <a:spcPts val="480"/>
              </a:spcBef>
              <a:spcAft>
                <a:spcPts val="0"/>
              </a:spcAft>
              <a:buNone/>
            </a:pPr>
            <a:r>
              <a:rPr lang="en-IN" b="1" dirty="0">
                <a:solidFill>
                  <a:schemeClr val="tx1"/>
                </a:solidFill>
              </a:rPr>
              <a:t>Organization Name  </a:t>
            </a:r>
            <a:r>
              <a:rPr lang="en-IN" b="1" dirty="0" smtClean="0">
                <a:solidFill>
                  <a:schemeClr val="tx1"/>
                </a:solidFill>
              </a:rPr>
              <a:t>: Angel Broking Private Limited(Angel One)</a:t>
            </a:r>
            <a:endParaRPr b="1" dirty="0">
              <a:solidFill>
                <a:schemeClr val="tx1"/>
              </a:solidFill>
            </a:endParaRPr>
          </a:p>
          <a:p>
            <a:pPr marL="0" lvl="0" indent="0" algn="just" rtl="0">
              <a:spcBef>
                <a:spcPts val="480"/>
              </a:spcBef>
              <a:spcAft>
                <a:spcPts val="0"/>
              </a:spcAft>
              <a:buNone/>
            </a:pPr>
            <a:r>
              <a:rPr lang="en-IN" b="1" dirty="0">
                <a:solidFill>
                  <a:schemeClr val="tx1"/>
                </a:solidFill>
              </a:rPr>
              <a:t>Industry Mentor </a:t>
            </a:r>
            <a:r>
              <a:rPr lang="en-IN" b="1" dirty="0" smtClean="0">
                <a:solidFill>
                  <a:schemeClr val="tx1"/>
                </a:solidFill>
              </a:rPr>
              <a:t>: </a:t>
            </a:r>
            <a:r>
              <a:rPr lang="en-IN" b="1" dirty="0" err="1" smtClean="0">
                <a:solidFill>
                  <a:schemeClr val="tx1"/>
                </a:solidFill>
              </a:rPr>
              <a:t>Shantanu</a:t>
            </a:r>
            <a:r>
              <a:rPr lang="en-IN" b="1" dirty="0" smtClean="0">
                <a:solidFill>
                  <a:schemeClr val="tx1"/>
                </a:solidFill>
              </a:rPr>
              <a:t> </a:t>
            </a:r>
            <a:r>
              <a:rPr lang="en-IN" b="1" dirty="0" err="1" smtClean="0">
                <a:solidFill>
                  <a:schemeClr val="tx1"/>
                </a:solidFill>
              </a:rPr>
              <a:t>Tarani</a:t>
            </a:r>
            <a:r>
              <a:rPr lang="en-IN" b="1" dirty="0" smtClean="0">
                <a:solidFill>
                  <a:schemeClr val="tx1"/>
                </a:solidFill>
              </a:rPr>
              <a:t> Barman</a:t>
            </a:r>
            <a:endParaRPr b="1" dirty="0">
              <a:solidFill>
                <a:schemeClr val="tx1"/>
              </a:solidFill>
            </a:endParaRPr>
          </a:p>
          <a:p>
            <a:pPr marL="0" lvl="0" indent="0" algn="just" rtl="0">
              <a:spcBef>
                <a:spcPts val="480"/>
              </a:spcBef>
              <a:spcAft>
                <a:spcPts val="0"/>
              </a:spcAft>
              <a:buNone/>
            </a:pPr>
            <a:r>
              <a:rPr lang="en-IN" b="1" dirty="0">
                <a:solidFill>
                  <a:schemeClr val="tx1"/>
                </a:solidFill>
              </a:rPr>
              <a:t>Faculty Mentor </a:t>
            </a:r>
            <a:r>
              <a:rPr lang="en-IN" b="1" dirty="0" smtClean="0">
                <a:solidFill>
                  <a:schemeClr val="tx1"/>
                </a:solidFill>
              </a:rPr>
              <a:t>: T </a:t>
            </a:r>
            <a:r>
              <a:rPr lang="en-IN" b="1" dirty="0" err="1" smtClean="0">
                <a:solidFill>
                  <a:schemeClr val="tx1"/>
                </a:solidFill>
              </a:rPr>
              <a:t>Vijayetha</a:t>
            </a:r>
            <a:endParaRPr lang="en-IN" b="1" dirty="0" smtClean="0">
              <a:solidFill>
                <a:schemeClr val="tx1"/>
              </a:solidFill>
            </a:endParaRPr>
          </a:p>
          <a:p>
            <a:pPr marL="0" lvl="0" indent="0" algn="just"/>
            <a:r>
              <a:rPr lang="en-US" b="1" dirty="0" smtClean="0">
                <a:solidFill>
                  <a:schemeClr val="tx1"/>
                </a:solidFill>
              </a:rPr>
              <a:t>Under the guidance of : </a:t>
            </a:r>
            <a:r>
              <a:rPr lang="en-IN" b="1" dirty="0">
                <a:solidFill>
                  <a:schemeClr val="tx1"/>
                </a:solidFill>
              </a:rPr>
              <a:t>T </a:t>
            </a:r>
            <a:r>
              <a:rPr lang="en-IN" b="1" dirty="0" err="1">
                <a:solidFill>
                  <a:schemeClr val="tx1"/>
                </a:solidFill>
              </a:rPr>
              <a:t>Vijayetha</a:t>
            </a:r>
            <a:endParaRPr lang="en-IN" b="1" dirty="0">
              <a:solidFill>
                <a:schemeClr val="tx1"/>
              </a:solidFill>
            </a:endParaRPr>
          </a:p>
          <a:p>
            <a:pPr marL="0" indent="0" algn="just"/>
            <a:endParaRPr b="1" dirty="0">
              <a:solidFill>
                <a:schemeClr val="tx1"/>
              </a:solidFill>
            </a:endParaRPr>
          </a:p>
        </p:txBody>
      </p:sp>
      <p:sp>
        <p:nvSpPr>
          <p:cNvPr id="90" name="Google Shape;90;gb992af5822_0_0"/>
          <p:cNvSpPr txBox="1">
            <a:spLocks noGrp="1"/>
          </p:cNvSpPr>
          <p:nvPr>
            <p:ph type="ftr" idx="11"/>
          </p:nvPr>
        </p:nvSpPr>
        <p:spPr>
          <a:xfrm>
            <a:off x="3122488" y="6373546"/>
            <a:ext cx="28956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050" b="0" i="0" u="none" strike="noStrike" cap="none" dirty="0">
                <a:solidFill>
                  <a:srgbClr val="888888"/>
                </a:solidFill>
                <a:latin typeface="Calibri"/>
                <a:ea typeface="Calibri"/>
                <a:cs typeface="Calibri"/>
                <a:sym typeface="Calibri"/>
              </a:rPr>
              <a:t>Computer Engineering Dept. MPSTME, Mumbai Campus </a:t>
            </a:r>
            <a:endParaRPr sz="1050" b="0" i="0" u="none" strike="noStrike" cap="none" dirty="0">
              <a:solidFill>
                <a:srgbClr val="888888"/>
              </a:solidFill>
              <a:latin typeface="Calibri"/>
              <a:ea typeface="Calibri"/>
              <a:cs typeface="Calibri"/>
              <a:sym typeface="Calibri"/>
            </a:endParaRPr>
          </a:p>
        </p:txBody>
      </p:sp>
      <p:sp>
        <p:nvSpPr>
          <p:cNvPr id="91" name="Google Shape;91;gb992af5822_0_0"/>
          <p:cNvSpPr txBox="1">
            <a:spLocks noGrp="1"/>
          </p:cNvSpPr>
          <p:nvPr>
            <p:ph type="sldNum" idx="12"/>
          </p:nvPr>
        </p:nvSpPr>
        <p:spPr>
          <a:xfrm>
            <a:off x="6553200" y="6373546"/>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0335" y="1471040"/>
            <a:ext cx="8549091" cy="4902506"/>
          </a:xfrm>
        </p:spPr>
        <p:txBody>
          <a:bodyPr>
            <a:normAutofit/>
          </a:bodyPr>
          <a:lstStyle/>
          <a:p>
            <a:pPr marL="114300" lvl="6" indent="0">
              <a:buNone/>
            </a:pPr>
            <a:r>
              <a:rPr lang="en-US" sz="1400" dirty="0" smtClean="0">
                <a:solidFill>
                  <a:schemeClr val="tx1"/>
                </a:solidFill>
                <a:latin typeface="Times New Roman" panose="02020603050405020304" pitchFamily="18" charset="0"/>
                <a:cs typeface="Times New Roman" panose="02020603050405020304" pitchFamily="18" charset="0"/>
              </a:rPr>
              <a:t>In </a:t>
            </a:r>
            <a:r>
              <a:rPr lang="en-US" sz="1400" dirty="0">
                <a:solidFill>
                  <a:schemeClr val="tx1"/>
                </a:solidFill>
                <a:latin typeface="Times New Roman" panose="02020603050405020304" pitchFamily="18" charset="0"/>
                <a:cs typeface="Times New Roman" panose="02020603050405020304" pitchFamily="18" charset="0"/>
              </a:rPr>
              <a:t>this we are instrumenting and creating analytical events by observing the UI (User Interface/screen) of different modules for Angel One Mobile Application. While creating the analytical events we are focusing majorly on ABMA, TAB and Spark applications. While creating the events we are assuming some of the parameters by observing the screen/UI given. The parameters while creating the events used are the </a:t>
            </a:r>
            <a:r>
              <a:rPr lang="en-US" sz="1400" dirty="0" err="1">
                <a:solidFill>
                  <a:schemeClr val="tx1"/>
                </a:solidFill>
                <a:latin typeface="Times New Roman" panose="02020603050405020304" pitchFamily="18" charset="0"/>
                <a:cs typeface="Times New Roman" panose="02020603050405020304" pitchFamily="18" charset="0"/>
              </a:rPr>
              <a:t>screen_name</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event_type</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event_subtype</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event_name</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event_id</a:t>
            </a:r>
            <a:r>
              <a:rPr lang="en-US" sz="1400" dirty="0">
                <a:solidFill>
                  <a:schemeClr val="tx1"/>
                </a:solidFill>
                <a:latin typeface="Times New Roman" panose="02020603050405020304" pitchFamily="18" charset="0"/>
                <a:cs typeface="Times New Roman" panose="02020603050405020304" pitchFamily="18" charset="0"/>
              </a:rPr>
              <a:t> , </a:t>
            </a:r>
            <a:r>
              <a:rPr lang="en-US" sz="1400" dirty="0" err="1">
                <a:solidFill>
                  <a:schemeClr val="tx1"/>
                </a:solidFill>
                <a:latin typeface="Times New Roman" panose="02020603050405020304" pitchFamily="18" charset="0"/>
                <a:cs typeface="Times New Roman" panose="02020603050405020304" pitchFamily="18" charset="0"/>
              </a:rPr>
              <a:t>event_metadata</a:t>
            </a:r>
            <a:r>
              <a:rPr lang="en-US" sz="1400" dirty="0">
                <a:solidFill>
                  <a:schemeClr val="tx1"/>
                </a:solidFill>
                <a:latin typeface="Times New Roman" panose="02020603050405020304" pitchFamily="18" charset="0"/>
                <a:cs typeface="Times New Roman" panose="02020603050405020304" pitchFamily="18" charset="0"/>
              </a:rPr>
              <a:t> and </a:t>
            </a:r>
            <a:r>
              <a:rPr lang="en-US" sz="1400" dirty="0" err="1" smtClean="0">
                <a:solidFill>
                  <a:schemeClr val="tx1"/>
                </a:solidFill>
                <a:latin typeface="Times New Roman" panose="02020603050405020304" pitchFamily="18" charset="0"/>
                <a:cs typeface="Times New Roman" panose="02020603050405020304" pitchFamily="18" charset="0"/>
              </a:rPr>
              <a:t>event_property</a:t>
            </a:r>
            <a:endParaRPr lang="en-US" sz="1400" dirty="0" smtClean="0">
              <a:solidFill>
                <a:schemeClr val="tx1"/>
              </a:solidFill>
              <a:latin typeface="Times New Roman" panose="02020603050405020304" pitchFamily="18" charset="0"/>
              <a:cs typeface="Times New Roman" panose="02020603050405020304" pitchFamily="18" charset="0"/>
            </a:endParaRPr>
          </a:p>
          <a:p>
            <a:pPr marL="114300" lvl="6" indent="0">
              <a:buNone/>
            </a:pPr>
            <a:r>
              <a:rPr lang="en-US" sz="1400" dirty="0" smtClean="0">
                <a:solidFill>
                  <a:schemeClr val="tx1"/>
                </a:solidFill>
                <a:latin typeface="Times New Roman" panose="02020603050405020304" pitchFamily="18" charset="0"/>
                <a:cs typeface="Times New Roman" panose="02020603050405020304" pitchFamily="18" charset="0"/>
              </a:rPr>
              <a:t>In </a:t>
            </a:r>
            <a:r>
              <a:rPr lang="en-US" sz="1400" b="1" dirty="0" err="1" smtClean="0">
                <a:solidFill>
                  <a:schemeClr val="tx1"/>
                </a:solidFill>
                <a:latin typeface="Times New Roman" panose="02020603050405020304" pitchFamily="18" charset="0"/>
                <a:cs typeface="Times New Roman" panose="02020603050405020304" pitchFamily="18" charset="0"/>
              </a:rPr>
              <a:t>screen_name</a:t>
            </a:r>
            <a:r>
              <a:rPr lang="en-US" sz="1400" dirty="0" smtClean="0">
                <a:solidFill>
                  <a:schemeClr val="tx1"/>
                </a:solidFill>
                <a:latin typeface="Times New Roman" panose="02020603050405020304" pitchFamily="18" charset="0"/>
                <a:cs typeface="Times New Roman" panose="02020603050405020304" pitchFamily="18" charset="0"/>
              </a:rPr>
              <a:t> – screen name of the UI is passed as given, </a:t>
            </a:r>
            <a:r>
              <a:rPr lang="en-US" sz="1400" b="1" dirty="0" err="1" smtClean="0">
                <a:solidFill>
                  <a:schemeClr val="tx1"/>
                </a:solidFill>
                <a:latin typeface="Times New Roman" panose="02020603050405020304" pitchFamily="18" charset="0"/>
                <a:cs typeface="Times New Roman" panose="02020603050405020304" pitchFamily="18" charset="0"/>
              </a:rPr>
              <a:t>Event_type</a:t>
            </a:r>
            <a:r>
              <a:rPr lang="en-US" sz="1400" dirty="0" smtClean="0">
                <a:solidFill>
                  <a:schemeClr val="tx1"/>
                </a:solidFill>
                <a:latin typeface="Times New Roman" panose="02020603050405020304" pitchFamily="18" charset="0"/>
                <a:cs typeface="Times New Roman" panose="02020603050405020304" pitchFamily="18" charset="0"/>
              </a:rPr>
              <a:t> –impression/click/swipe/scroll is passed, </a:t>
            </a:r>
            <a:r>
              <a:rPr lang="en-US" sz="1400" b="1" dirty="0" err="1" smtClean="0">
                <a:solidFill>
                  <a:schemeClr val="tx1"/>
                </a:solidFill>
                <a:latin typeface="Times New Roman" panose="02020603050405020304" pitchFamily="18" charset="0"/>
                <a:cs typeface="Times New Roman" panose="02020603050405020304" pitchFamily="18" charset="0"/>
              </a:rPr>
              <a:t>event_subtype</a:t>
            </a:r>
            <a:r>
              <a:rPr lang="en-US" sz="1400" dirty="0" smtClean="0">
                <a:solidFill>
                  <a:schemeClr val="tx1"/>
                </a:solidFill>
                <a:latin typeface="Times New Roman" panose="02020603050405020304" pitchFamily="18" charset="0"/>
                <a:cs typeface="Times New Roman" panose="02020603050405020304" pitchFamily="18" charset="0"/>
              </a:rPr>
              <a:t>- button/icon//drop-</a:t>
            </a:r>
            <a:r>
              <a:rPr lang="en-US" sz="1400" dirty="0" err="1" smtClean="0">
                <a:solidFill>
                  <a:schemeClr val="tx1"/>
                </a:solidFill>
                <a:latin typeface="Times New Roman" panose="02020603050405020304" pitchFamily="18" charset="0"/>
                <a:cs typeface="Times New Roman" panose="02020603050405020304" pitchFamily="18" charset="0"/>
              </a:rPr>
              <a:t>downlist</a:t>
            </a:r>
            <a:r>
              <a:rPr lang="en-US" sz="1400" dirty="0" smtClean="0">
                <a:solidFill>
                  <a:schemeClr val="tx1"/>
                </a:solidFill>
                <a:latin typeface="Times New Roman" panose="02020603050405020304" pitchFamily="18" charset="0"/>
                <a:cs typeface="Times New Roman" panose="02020603050405020304" pitchFamily="18" charset="0"/>
              </a:rPr>
              <a:t>/text/search-bar/tab is passed ,</a:t>
            </a:r>
            <a:r>
              <a:rPr lang="en-US" sz="1400" b="1" dirty="0" err="1" smtClean="0">
                <a:solidFill>
                  <a:schemeClr val="tx1"/>
                </a:solidFill>
                <a:latin typeface="Times New Roman" panose="02020603050405020304" pitchFamily="18" charset="0"/>
                <a:cs typeface="Times New Roman" panose="02020603050405020304" pitchFamily="18" charset="0"/>
              </a:rPr>
              <a:t>event_name</a:t>
            </a:r>
            <a:r>
              <a:rPr lang="en-US" sz="1400" dirty="0" smtClean="0">
                <a:solidFill>
                  <a:schemeClr val="tx1"/>
                </a:solidFill>
                <a:latin typeface="Times New Roman" panose="02020603050405020304" pitchFamily="18" charset="0"/>
                <a:cs typeface="Times New Roman" panose="02020603050405020304" pitchFamily="18" charset="0"/>
              </a:rPr>
              <a:t>- event of the UI is passed and in </a:t>
            </a:r>
            <a:r>
              <a:rPr lang="en-US" sz="1400" b="1" dirty="0" err="1" smtClean="0">
                <a:solidFill>
                  <a:schemeClr val="tx1"/>
                </a:solidFill>
                <a:latin typeface="Times New Roman" panose="02020603050405020304" pitchFamily="18" charset="0"/>
                <a:cs typeface="Times New Roman" panose="02020603050405020304" pitchFamily="18" charset="0"/>
              </a:rPr>
              <a:t>event_metadata</a:t>
            </a:r>
            <a:r>
              <a:rPr lang="en-US" sz="1400" dirty="0" smtClean="0">
                <a:solidFill>
                  <a:schemeClr val="tx1"/>
                </a:solidFill>
                <a:latin typeface="Times New Roman" panose="02020603050405020304" pitchFamily="18" charset="0"/>
                <a:cs typeface="Times New Roman" panose="02020603050405020304" pitchFamily="18" charset="0"/>
              </a:rPr>
              <a:t> – other or extra information is passed and </a:t>
            </a:r>
            <a:r>
              <a:rPr lang="en-US" sz="1400" dirty="0" err="1" smtClean="0">
                <a:solidFill>
                  <a:schemeClr val="tx1"/>
                </a:solidFill>
                <a:latin typeface="Times New Roman" panose="02020603050405020304" pitchFamily="18" charset="0"/>
                <a:cs typeface="Times New Roman" panose="02020603050405020304" pitchFamily="18" charset="0"/>
              </a:rPr>
              <a:t>event_id</a:t>
            </a:r>
            <a:r>
              <a:rPr lang="en-US" sz="1400" dirty="0" smtClean="0">
                <a:solidFill>
                  <a:schemeClr val="tx1"/>
                </a:solidFill>
                <a:latin typeface="Times New Roman" panose="02020603050405020304" pitchFamily="18" charset="0"/>
                <a:cs typeface="Times New Roman" panose="02020603050405020304" pitchFamily="18" charset="0"/>
              </a:rPr>
              <a:t> where we store the events</a:t>
            </a:r>
            <a:r>
              <a:rPr lang="en-US" sz="1400" dirty="0" smtClean="0">
                <a:solidFill>
                  <a:schemeClr val="tx1"/>
                </a:solidFill>
                <a:latin typeface="Times New Roman" panose="02020603050405020304" pitchFamily="18" charset="0"/>
                <a:cs typeface="Times New Roman" panose="02020603050405020304" pitchFamily="18" charset="0"/>
              </a:rPr>
              <a:t>.</a:t>
            </a:r>
          </a:p>
          <a:p>
            <a:pPr marL="114300" lvl="6" indent="0">
              <a:buNone/>
            </a:pPr>
            <a:r>
              <a:rPr lang="en-US" sz="1400" dirty="0" smtClean="0">
                <a:solidFill>
                  <a:schemeClr val="tx1"/>
                </a:solidFill>
                <a:latin typeface="Times New Roman" panose="02020603050405020304" pitchFamily="18" charset="0"/>
                <a:cs typeface="Times New Roman" panose="02020603050405020304" pitchFamily="18" charset="0"/>
              </a:rPr>
              <a:t>While creating the events the main criteria is to cover each and every scenario where the user can click on the screen.</a:t>
            </a:r>
            <a:endParaRPr lang="en-US" sz="1200" dirty="0" smtClean="0">
              <a:solidFill>
                <a:schemeClr val="tx1"/>
              </a:solidFill>
              <a:latin typeface="Times New Roman" panose="02020603050405020304" pitchFamily="18" charset="0"/>
              <a:cs typeface="Times New Roman" panose="02020603050405020304" pitchFamily="18" charset="0"/>
            </a:endParaRPr>
          </a:p>
          <a:p>
            <a:pPr marL="114300" lvl="6" indent="0">
              <a:buNone/>
            </a:pPr>
            <a:endParaRPr lang="en-US" sz="1300" dirty="0" smtClean="0">
              <a:solidFill>
                <a:schemeClr val="tx1"/>
              </a:solidFill>
              <a:latin typeface="Times New Roman" panose="02020603050405020304" pitchFamily="18" charset="0"/>
              <a:cs typeface="Times New Roman" panose="02020603050405020304" pitchFamily="18" charset="0"/>
            </a:endParaRPr>
          </a:p>
          <a:p>
            <a:pPr marL="114300" lvl="6" indent="0">
              <a:buNone/>
            </a:pPr>
            <a:endParaRPr lang="en-IN" sz="13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29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Tree>
    <p:extLst>
      <p:ext uri="{BB962C8B-B14F-4D97-AF65-F5344CB8AC3E}">
        <p14:creationId xmlns:p14="http://schemas.microsoft.com/office/powerpoint/2010/main" val="3049118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1924211450"/>
              </p:ext>
            </p:extLst>
          </p:nvPr>
        </p:nvGraphicFramePr>
        <p:xfrm>
          <a:off x="143219" y="1070165"/>
          <a:ext cx="8835527" cy="5646420"/>
        </p:xfrm>
        <a:graphic>
          <a:graphicData uri="http://schemas.openxmlformats.org/drawingml/2006/table">
            <a:tbl>
              <a:tblPr firstRow="1" firstCol="1" bandRow="1">
                <a:tableStyleId>{5C22544A-7EE6-4342-B048-85BDC9FD1C3A}</a:tableStyleId>
              </a:tblPr>
              <a:tblGrid>
                <a:gridCol w="1932612"/>
                <a:gridCol w="1210976"/>
                <a:gridCol w="1210124"/>
                <a:gridCol w="1934320"/>
                <a:gridCol w="973563"/>
                <a:gridCol w="1573932"/>
              </a:tblGrid>
              <a:tr h="139216">
                <a:tc>
                  <a:txBody>
                    <a:bodyPr/>
                    <a:lstStyle/>
                    <a:p>
                      <a:pPr>
                        <a:lnSpc>
                          <a:spcPct val="107000"/>
                        </a:lnSpc>
                        <a:spcAft>
                          <a:spcPts val="0"/>
                        </a:spcAft>
                      </a:pPr>
                      <a:r>
                        <a:rPr lang="en-IN" sz="1000" dirty="0" err="1">
                          <a:effectLst/>
                          <a:latin typeface="Times New Roman" panose="02020603050405020304" pitchFamily="18" charset="0"/>
                          <a:cs typeface="Times New Roman" panose="02020603050405020304" pitchFamily="18" charset="0"/>
                        </a:rPr>
                        <a:t>screen_name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Event_type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Event_subtype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event_name</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Event_id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Event_metadata</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139216">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Impression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screen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28.0.0.1.0</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139216">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button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Let’sGetStarted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28.0.0.1.1</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139216">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icon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backarrow</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28.0.0.1.2</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139216">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search</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searchbar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28.0.0.1.3</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139216">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icon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SortandFilterby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28.0.0.1.4</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885575">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card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TotalChargesCard</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28.0.0.1.5</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{"Total Charges":"1750.20","NoofTrades":"20","TradeCharges":"320.56",</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"NonTradecharges":'' 750.50"}</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437760">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button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DaysRangeSelection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28.0.0.1.6</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lnSpc>
                          <a:spcPct val="107000"/>
                        </a:lnSpc>
                        <a:spcAft>
                          <a:spcPts val="0"/>
                        </a:spcAft>
                      </a:pPr>
                      <a:r>
                        <a:rPr lang="en-IN" sz="1000">
                          <a:effectLst/>
                          <a:latin typeface="Times New Roman" panose="02020603050405020304" pitchFamily="18" charset="0"/>
                          <a:cs typeface="Times New Roman" panose="02020603050405020304" pitchFamily="18" charset="0"/>
                        </a:rPr>
                        <a:t>{"DaysRangeSelected":"7 days/15 days/30 days/Custom"}</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1116051">
                <a:tc>
                  <a:txBody>
                    <a:bodyPr/>
                    <a:lstStyle/>
                    <a:p>
                      <a:pPr>
                        <a:spcAft>
                          <a:spcPts val="0"/>
                        </a:spcAft>
                      </a:pPr>
                      <a:r>
                        <a:rPr lang="en-IN" sz="1000">
                          <a:effectLst/>
                          <a:latin typeface="Times New Roman" panose="02020603050405020304" pitchFamily="18" charset="0"/>
                          <a:cs typeface="Times New Roman" panose="02020603050405020304" pitchFamily="18" charset="0"/>
                        </a:rPr>
                        <a:t>s-TradesandCharges</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select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TradeDetailsSelection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28.0.0.1.7</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{"stockname":"Reliance","Qty":"5","BuyPrice":"1100","SellPrice":"1200",</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"Exchange":"NSE/BSE"},{"action":"buy/sell"},{"ProductType":"Delivery/Intraday/..."},</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{"Charges":"Rs4.78"}</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279013">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Impression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bottomsheet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28.0.0.2.0</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279013">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button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sortalphabetically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28.0.0.2.1</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{"sorttype": "A-Z/Z-A"}</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418519">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button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dirty="0" err="1">
                          <a:effectLst/>
                          <a:latin typeface="Times New Roman" panose="02020603050405020304" pitchFamily="18" charset="0"/>
                          <a:cs typeface="Times New Roman" panose="02020603050405020304" pitchFamily="18" charset="0"/>
                        </a:rPr>
                        <a:t>FilterbySegment</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28.0.0.2.2</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{"FnO/Equity-Cash/Commodity/Currency"}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279013">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button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FilterbyProduct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28.0.0.2.3</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{"Intraday/Delivery"}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279013">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text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Reset</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28.0.0.2.4</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r h="279013">
                <a:tc>
                  <a:txBody>
                    <a:bodyPr/>
                    <a:lstStyle/>
                    <a:p>
                      <a:pPr>
                        <a:spcAft>
                          <a:spcPts val="0"/>
                        </a:spcAft>
                      </a:pPr>
                      <a:r>
                        <a:rPr lang="en-IN" sz="1000">
                          <a:effectLst/>
                          <a:latin typeface="Times New Roman" panose="02020603050405020304" pitchFamily="18" charset="0"/>
                          <a:cs typeface="Times New Roman" panose="02020603050405020304" pitchFamily="18" charset="0"/>
                        </a:rPr>
                        <a:t>bs-TradesandCharges-SortandFilter</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click</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button</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Apply</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a:effectLst/>
                          <a:latin typeface="Times New Roman" panose="02020603050405020304" pitchFamily="18" charset="0"/>
                          <a:cs typeface="Times New Roman" panose="02020603050405020304" pitchFamily="18" charset="0"/>
                        </a:rPr>
                        <a:t>28.0.0.2.5</a:t>
                      </a:r>
                      <a:endParaRPr lang="en-IN"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c>
                  <a:txBody>
                    <a:bodyPr/>
                    <a:lstStyle/>
                    <a:p>
                      <a:pPr>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5293" marR="35293" marT="0" marB="0"/>
                </a:tc>
              </a:tr>
            </a:tbl>
          </a:graphicData>
        </a:graphic>
      </p:graphicFrame>
    </p:spTree>
    <p:extLst>
      <p:ext uri="{BB962C8B-B14F-4D97-AF65-F5344CB8AC3E}">
        <p14:creationId xmlns:p14="http://schemas.microsoft.com/office/powerpoint/2010/main" val="225851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476" y="407335"/>
            <a:ext cx="8229600" cy="914400"/>
          </a:xfrm>
        </p:spPr>
        <p:txBody>
          <a:bodyPr>
            <a:normAutofit/>
          </a:bodyPr>
          <a:lstStyle/>
          <a:p>
            <a:r>
              <a:rPr lang="en-US" sz="2800" dirty="0" smtClean="0">
                <a:solidFill>
                  <a:schemeClr val="accent4">
                    <a:lumMod val="75000"/>
                  </a:schemeClr>
                </a:solidFill>
                <a:latin typeface="Times New Roman" panose="02020603050405020304" pitchFamily="18" charset="0"/>
                <a:cs typeface="Times New Roman" panose="02020603050405020304" pitchFamily="18" charset="0"/>
              </a:rPr>
              <a:t>Analytical Events-Homepage </a:t>
            </a:r>
            <a:endParaRPr lang="en-IN" sz="28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58047" y="1321736"/>
            <a:ext cx="8598665" cy="4913810"/>
          </a:xfrm>
        </p:spPr>
        <p:txBody>
          <a:bodyPr/>
          <a:lstStyle/>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pic>
        <p:nvPicPr>
          <p:cNvPr id="6" name="Picture 5"/>
          <p:cNvPicPr/>
          <p:nvPr/>
        </p:nvPicPr>
        <p:blipFill rotWithShape="1">
          <a:blip r:embed="rId2"/>
          <a:srcRect l="47117" t="13651" r="33307" b="12489"/>
          <a:stretch/>
        </p:blipFill>
        <p:spPr bwMode="auto">
          <a:xfrm>
            <a:off x="525471" y="1459734"/>
            <a:ext cx="2147135" cy="4775812"/>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47435" t="13261" r="32974" b="10295"/>
          <a:stretch/>
        </p:blipFill>
        <p:spPr bwMode="auto">
          <a:xfrm>
            <a:off x="3231691" y="1520760"/>
            <a:ext cx="2117757" cy="4769674"/>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4"/>
          <a:srcRect l="47567" t="13918" r="32873" b="11164"/>
          <a:stretch/>
        </p:blipFill>
        <p:spPr bwMode="auto">
          <a:xfrm>
            <a:off x="5651154" y="1626139"/>
            <a:ext cx="2218200" cy="466429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472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270592"/>
            <a:ext cx="8912645" cy="5587408"/>
          </a:xfrm>
        </p:spPr>
        <p:txBody>
          <a:bodyPr/>
          <a:lstStyle/>
          <a:p>
            <a:r>
              <a:rPr lang="en-US" sz="2000" b="1" i="1" u="sng" dirty="0" smtClean="0">
                <a:solidFill>
                  <a:schemeClr val="tx1"/>
                </a:solidFill>
                <a:latin typeface="Times New Roman" panose="02020603050405020304" pitchFamily="18" charset="0"/>
                <a:cs typeface="Times New Roman" panose="02020603050405020304" pitchFamily="18" charset="0"/>
              </a:rPr>
              <a:t>Creating Events for Spark Web(Website Events) </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pic>
        <p:nvPicPr>
          <p:cNvPr id="5" name="Picture 4"/>
          <p:cNvPicPr/>
          <p:nvPr/>
        </p:nvPicPr>
        <p:blipFill rotWithShape="1">
          <a:blip r:embed="rId2"/>
          <a:srcRect t="4549" b="4742"/>
          <a:stretch/>
        </p:blipFill>
        <p:spPr bwMode="auto">
          <a:xfrm>
            <a:off x="291946" y="1840577"/>
            <a:ext cx="8620699" cy="46483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75309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728" y="1250413"/>
            <a:ext cx="8708834" cy="5216487"/>
          </a:xfrm>
        </p:spPr>
        <p:txBody>
          <a:bodyPr>
            <a:normAutofit/>
          </a:bodyPr>
          <a:lstStyle/>
          <a:p>
            <a:r>
              <a:rPr lang="en-US" sz="1500" dirty="0" smtClean="0">
                <a:solidFill>
                  <a:schemeClr val="tx1"/>
                </a:solidFill>
                <a:latin typeface="Times New Roman" panose="02020603050405020304" pitchFamily="18" charset="0"/>
                <a:cs typeface="Times New Roman" panose="02020603050405020304" pitchFamily="18" charset="0"/>
              </a:rPr>
              <a:t>In the screenshot shared in the previous slide its an example of the platform of Spark Web(Website).While creating events we consider an impression screen of the website. On the right side of the website screen you can observe there menu clicks(Watch-list/Portfolio/Funds/Reports) so we make events taking click of that. On the top you can observe there are two button clicks (Buy/Sell) so an event is made for that. On the screen you can too observe there sort clicks too(Stock-name/Price/change) so event for that too</a:t>
            </a:r>
            <a:r>
              <a:rPr lang="en-IN" sz="1500" dirty="0" smtClean="0">
                <a:solidFill>
                  <a:schemeClr val="tx1"/>
                </a:solidFill>
                <a:latin typeface="Times New Roman" panose="02020603050405020304" pitchFamily="18" charset="0"/>
                <a:cs typeface="Times New Roman" panose="02020603050405020304" pitchFamily="18" charset="0"/>
              </a:rPr>
              <a:t> is also made.</a:t>
            </a:r>
            <a:r>
              <a:rPr lang="en-US" sz="1500" dirty="0" smtClean="0">
                <a:solidFill>
                  <a:schemeClr val="tx1"/>
                </a:solidFill>
                <a:latin typeface="Times New Roman" panose="02020603050405020304" pitchFamily="18" charset="0"/>
                <a:cs typeface="Times New Roman" panose="02020603050405020304" pitchFamily="18" charset="0"/>
              </a:rPr>
              <a:t>On the screen Tab clicks are also observed(Overview/Technical/Derivatives/Fundamentals). While creating events stock-name, exchange , price, change% is also observed that is also passed in </a:t>
            </a:r>
            <a:r>
              <a:rPr lang="en-US" sz="1500" dirty="0" err="1" smtClean="0">
                <a:solidFill>
                  <a:schemeClr val="tx1"/>
                </a:solidFill>
                <a:latin typeface="Times New Roman" panose="02020603050405020304" pitchFamily="18" charset="0"/>
                <a:cs typeface="Times New Roman" panose="02020603050405020304" pitchFamily="18" charset="0"/>
              </a:rPr>
              <a:t>event_metadata</a:t>
            </a:r>
            <a:r>
              <a:rPr lang="en-US" sz="1500" dirty="0" smtClean="0">
                <a:solidFill>
                  <a:schemeClr val="tx1"/>
                </a:solidFill>
                <a:latin typeface="Times New Roman" panose="02020603050405020304" pitchFamily="18" charset="0"/>
                <a:cs typeface="Times New Roman" panose="02020603050405020304" pitchFamily="18" charset="0"/>
              </a:rPr>
              <a:t>.</a:t>
            </a:r>
          </a:p>
          <a:p>
            <a:pPr marL="114300" indent="0">
              <a:buNone/>
            </a:pPr>
            <a:r>
              <a:rPr lang="en-US" sz="1500" b="1" i="1" u="sng" dirty="0">
                <a:solidFill>
                  <a:schemeClr val="accent4">
                    <a:lumMod val="75000"/>
                  </a:schemeClr>
                </a:solidFill>
                <a:latin typeface="Times New Roman" panose="02020603050405020304" pitchFamily="18" charset="0"/>
                <a:cs typeface="Times New Roman" panose="02020603050405020304" pitchFamily="18" charset="0"/>
              </a:rPr>
              <a:t>2.Testing </a:t>
            </a:r>
            <a:endParaRPr lang="en-IN" sz="1500" dirty="0">
              <a:solidFill>
                <a:schemeClr val="accent4">
                  <a:lumMod val="75000"/>
                </a:schemeClr>
              </a:solidFill>
              <a:latin typeface="Times New Roman" panose="02020603050405020304" pitchFamily="18" charset="0"/>
              <a:cs typeface="Times New Roman" panose="02020603050405020304" pitchFamily="18" charset="0"/>
            </a:endParaRPr>
          </a:p>
          <a:p>
            <a:pPr marL="114300" indent="0">
              <a:buNone/>
            </a:pPr>
            <a:r>
              <a:rPr lang="en-US" sz="1500" dirty="0">
                <a:solidFill>
                  <a:schemeClr val="tx1"/>
                </a:solidFill>
                <a:latin typeface="Times New Roman" panose="02020603050405020304" pitchFamily="18" charset="0"/>
                <a:cs typeface="Times New Roman" panose="02020603050405020304" pitchFamily="18" charset="0"/>
              </a:rPr>
              <a:t>Testing is the process of evaluating and verifying that a software product or application does what it is supposed to do. The benefits of testing include preventing bugs, reducing development costs and improving performance. In testing the main criteria for us is to test the events and check its all parameters by writing the queries to check whether those events are working properly or not. While testing we are checking whether the testing result’s is matching with the events parameters</a:t>
            </a:r>
            <a:r>
              <a:rPr lang="en-US" sz="1500" dirty="0" smtClean="0">
                <a:solidFill>
                  <a:schemeClr val="tx1"/>
                </a:solidFill>
                <a:latin typeface="Times New Roman" panose="02020603050405020304" pitchFamily="18" charset="0"/>
                <a:cs typeface="Times New Roman" panose="02020603050405020304" pitchFamily="18" charset="0"/>
              </a:rPr>
              <a:t>.</a:t>
            </a:r>
          </a:p>
          <a:p>
            <a:pPr marL="114300" lvl="0" indent="0">
              <a:buNone/>
            </a:pPr>
            <a:r>
              <a:rPr lang="en-US" sz="1500" b="1" i="1" u="sng" dirty="0">
                <a:solidFill>
                  <a:schemeClr val="accent4">
                    <a:lumMod val="75000"/>
                  </a:schemeClr>
                </a:solidFill>
                <a:latin typeface="Times New Roman" panose="02020603050405020304" pitchFamily="18" charset="0"/>
                <a:cs typeface="Times New Roman" panose="02020603050405020304" pitchFamily="18" charset="0"/>
              </a:rPr>
              <a:t>3.TPS(Throughput per second time) for Clicks and Users</a:t>
            </a:r>
          </a:p>
          <a:p>
            <a:pPr marL="114300" indent="0">
              <a:buNone/>
            </a:pPr>
            <a:r>
              <a:rPr lang="en-US" sz="1500" dirty="0">
                <a:latin typeface="Times New Roman" panose="02020603050405020304" pitchFamily="18" charset="0"/>
                <a:cs typeface="Times New Roman" panose="02020603050405020304" pitchFamily="18" charset="0"/>
              </a:rPr>
              <a:t>Throughput is one of the key metrics in performance testing. It's used to check how many requests a software will be able to process per second, per minute or hour. In TPS the main criteria for us is to observe the screen/UI given for the module and to create a line chart for the given time intervals and dates for different modules as per given. While creating the TPS we are focusing on the load testing performance as we are analyzing that how many Maximum, Minimum Users and Maximum, Minimum Clicks are there for that particular screen/UI by taking out its data for Users, Clicks and Time Interval.</a:t>
            </a:r>
            <a:endParaRPr lang="en-IN" sz="1500" dirty="0">
              <a:latin typeface="Times New Roman" panose="02020603050405020304" pitchFamily="18" charset="0"/>
              <a:cs typeface="Times New Roman" panose="02020603050405020304" pitchFamily="18" charset="0"/>
            </a:endParaRPr>
          </a:p>
          <a:p>
            <a:pPr marL="114300" indent="0">
              <a:buNone/>
            </a:pPr>
            <a:endParaRPr lang="en-US" sz="1500" dirty="0">
              <a:solidFill>
                <a:schemeClr val="tx1"/>
              </a:solidFill>
              <a:latin typeface="Times New Roman" panose="02020603050405020304" pitchFamily="18" charset="0"/>
              <a:cs typeface="Times New Roman" panose="02020603050405020304" pitchFamily="18" charset="0"/>
            </a:endParaRPr>
          </a:p>
          <a:p>
            <a:endParaRPr lang="en-IN" sz="1500" dirty="0" smtClean="0">
              <a:solidFill>
                <a:schemeClr val="tx1"/>
              </a:solidFill>
              <a:latin typeface="+mn-lt"/>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Tree>
    <p:extLst>
      <p:ext uri="{BB962C8B-B14F-4D97-AF65-F5344CB8AC3E}">
        <p14:creationId xmlns:p14="http://schemas.microsoft.com/office/powerpoint/2010/main" val="622549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81" y="1041907"/>
            <a:ext cx="7915619" cy="752799"/>
          </a:xfrm>
        </p:spPr>
        <p:txBody>
          <a:bodyPr/>
          <a:lstStyle/>
          <a:p>
            <a:r>
              <a:rPr lang="en-US" i="1" u="sng" dirty="0">
                <a:solidFill>
                  <a:srgbClr val="FF0000"/>
                </a:solidFill>
                <a:latin typeface="Times New Roman" panose="02020603050405020304" pitchFamily="18" charset="0"/>
                <a:cs typeface="Times New Roman" panose="02020603050405020304" pitchFamily="18" charset="0"/>
              </a:rPr>
              <a:t>Description of Technical Tasks</a:t>
            </a:r>
            <a:endParaRPr lang="en-IN" dirty="0"/>
          </a:p>
        </p:txBody>
      </p:sp>
      <p:sp>
        <p:nvSpPr>
          <p:cNvPr id="3" name="Text Placeholder 2"/>
          <p:cNvSpPr>
            <a:spLocks noGrp="1"/>
          </p:cNvSpPr>
          <p:nvPr>
            <p:ph type="body" idx="1"/>
          </p:nvPr>
        </p:nvSpPr>
        <p:spPr>
          <a:xfrm>
            <a:off x="181778" y="1568104"/>
            <a:ext cx="9094424" cy="4988003"/>
          </a:xfrm>
        </p:spPr>
        <p:txBody>
          <a:bodyPr/>
          <a:lstStyle/>
          <a:p>
            <a:r>
              <a:rPr lang="en-US" sz="1500" dirty="0">
                <a:solidFill>
                  <a:schemeClr val="tx1"/>
                </a:solidFill>
                <a:latin typeface="Times New Roman" panose="02020603050405020304" pitchFamily="18" charset="0"/>
                <a:cs typeface="Times New Roman" panose="02020603050405020304" pitchFamily="18" charset="0"/>
              </a:rPr>
              <a:t>For Example-Creating TPS for </a:t>
            </a:r>
            <a:r>
              <a:rPr lang="en-US" sz="1500" dirty="0" smtClean="0">
                <a:solidFill>
                  <a:schemeClr val="tx1"/>
                </a:solidFill>
                <a:latin typeface="Times New Roman" panose="02020603050405020304" pitchFamily="18" charset="0"/>
                <a:cs typeface="Times New Roman" panose="02020603050405020304" pitchFamily="18" charset="0"/>
              </a:rPr>
              <a:t>IPO for </a:t>
            </a:r>
            <a:r>
              <a:rPr lang="en-US" sz="1500" dirty="0">
                <a:solidFill>
                  <a:schemeClr val="tx1"/>
                </a:solidFill>
                <a:latin typeface="Times New Roman" panose="02020603050405020304" pitchFamily="18" charset="0"/>
                <a:cs typeface="Times New Roman" panose="02020603050405020304" pitchFamily="18" charset="0"/>
              </a:rPr>
              <a:t>the particular screen/UI given </a:t>
            </a:r>
            <a:r>
              <a:rPr lang="en-US" sz="1500" dirty="0" smtClean="0">
                <a:solidFill>
                  <a:schemeClr val="tx1"/>
                </a:solidFill>
                <a:latin typeface="Times New Roman" panose="02020603050405020304" pitchFamily="18" charset="0"/>
                <a:cs typeface="Times New Roman" panose="02020603050405020304" pitchFamily="18" charset="0"/>
              </a:rPr>
              <a:t>below </a:t>
            </a:r>
            <a:r>
              <a:rPr lang="en-US" sz="1500" dirty="0">
                <a:solidFill>
                  <a:schemeClr val="tx1"/>
                </a:solidFill>
                <a:latin typeface="Times New Roman" panose="02020603050405020304" pitchFamily="18" charset="0"/>
                <a:cs typeface="Times New Roman" panose="02020603050405020304" pitchFamily="18" charset="0"/>
              </a:rPr>
              <a: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568" y="2122318"/>
            <a:ext cx="2067024" cy="461635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198" y="1884956"/>
            <a:ext cx="2335576" cy="4671152"/>
          </a:xfrm>
          <a:prstGeom prst="rect">
            <a:avLst/>
          </a:prstGeom>
        </p:spPr>
      </p:pic>
    </p:spTree>
    <p:extLst>
      <p:ext uri="{BB962C8B-B14F-4D97-AF65-F5344CB8AC3E}">
        <p14:creationId xmlns:p14="http://schemas.microsoft.com/office/powerpoint/2010/main" val="26090041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3204" y="606558"/>
            <a:ext cx="8229600" cy="914400"/>
          </a:xfrm>
        </p:spPr>
        <p:txBody>
          <a:bodyPr/>
          <a:lstStyle/>
          <a:p>
            <a:r>
              <a:rPr lang="en-US" dirty="0" smtClean="0"/>
              <a:t>TPS and Testing Query Code</a:t>
            </a:r>
            <a:endParaRPr lang="en-IN" dirty="0"/>
          </a:p>
        </p:txBody>
      </p:sp>
      <p:sp>
        <p:nvSpPr>
          <p:cNvPr id="3" name="Text Placeholder 2"/>
          <p:cNvSpPr>
            <a:spLocks noGrp="1"/>
          </p:cNvSpPr>
          <p:nvPr>
            <p:ph type="body" idx="1"/>
          </p:nvPr>
        </p:nvSpPr>
        <p:spPr>
          <a:xfrm>
            <a:off x="137710" y="1295399"/>
            <a:ext cx="8841037" cy="5292687"/>
          </a:xfrm>
        </p:spPr>
        <p:txBody>
          <a:bodyPr>
            <a:normAutofit fontScale="85000" lnSpcReduction="20000"/>
          </a:bodyPr>
          <a:lstStyle/>
          <a:p>
            <a:r>
              <a:rPr lang="en-US" sz="1600" b="1" dirty="0" smtClean="0">
                <a:latin typeface="Times New Roman" panose="02020603050405020304" pitchFamily="18" charset="0"/>
                <a:cs typeface="Times New Roman" panose="02020603050405020304" pitchFamily="18" charset="0"/>
              </a:rPr>
              <a:t>15 minute Query </a:t>
            </a:r>
            <a:r>
              <a:rPr lang="en-US" sz="1600" b="1" dirty="0">
                <a:latin typeface="Times New Roman" panose="02020603050405020304" pitchFamily="18" charset="0"/>
                <a:cs typeface="Times New Roman" panose="02020603050405020304" pitchFamily="18" charset="0"/>
              </a:rPr>
              <a:t>C</a:t>
            </a:r>
            <a:r>
              <a:rPr lang="en-US" sz="1600" b="1" dirty="0" smtClean="0">
                <a:latin typeface="Times New Roman" panose="02020603050405020304" pitchFamily="18" charset="0"/>
                <a:cs typeface="Times New Roman" panose="02020603050405020304" pitchFamily="18" charset="0"/>
              </a:rPr>
              <a:t>ode </a:t>
            </a:r>
            <a:endParaRPr lang="en-IN" sz="1600" b="1" dirty="0" smtClean="0">
              <a:latin typeface="Times New Roman" panose="02020603050405020304" pitchFamily="18" charset="0"/>
              <a:cs typeface="Times New Roman" panose="02020603050405020304" pitchFamily="18" charset="0"/>
            </a:endParaRPr>
          </a:p>
          <a:p>
            <a:pPr marL="114300" indent="0">
              <a:buNone/>
            </a:pPr>
            <a:r>
              <a:rPr lang="en-IN" sz="1800" i="1" dirty="0" smtClean="0">
                <a:latin typeface="Times New Roman" panose="02020603050405020304" pitchFamily="18" charset="0"/>
                <a:cs typeface="Times New Roman" panose="02020603050405020304" pitchFamily="18" charset="0"/>
              </a:rPr>
              <a:t>with </a:t>
            </a:r>
            <a:r>
              <a:rPr lang="en-IN" sz="1800" i="1" dirty="0" err="1">
                <a:latin typeface="Times New Roman" panose="02020603050405020304" pitchFamily="18" charset="0"/>
                <a:cs typeface="Times New Roman" panose="02020603050405020304" pitchFamily="18" charset="0"/>
              </a:rPr>
              <a:t>raw_data</a:t>
            </a:r>
            <a:r>
              <a:rPr lang="en-IN" sz="1800" i="1" dirty="0">
                <a:latin typeface="Times New Roman" panose="02020603050405020304" pitchFamily="18" charset="0"/>
                <a:cs typeface="Times New Roman" panose="02020603050405020304" pitchFamily="18" charset="0"/>
              </a:rPr>
              <a:t> as(</a:t>
            </a:r>
            <a:r>
              <a:rPr lang="en-IN" sz="1800" i="1" dirty="0">
                <a:latin typeface="Times New Roman" panose="02020603050405020304" pitchFamily="18" charset="0"/>
                <a:cs typeface="Times New Roman" panose="02020603050405020304" pitchFamily="18" charset="0"/>
              </a:rPr>
              <a:t/>
            </a:r>
            <a:br>
              <a:rPr lang="en-IN" sz="1800" i="1" dirty="0">
                <a:latin typeface="Times New Roman" panose="02020603050405020304" pitchFamily="18" charset="0"/>
                <a:cs typeface="Times New Roman" panose="02020603050405020304" pitchFamily="18" charset="0"/>
              </a:rPr>
            </a:br>
            <a:r>
              <a:rPr lang="en-IN" sz="1800" i="1" dirty="0">
                <a:latin typeface="Times New Roman" panose="02020603050405020304" pitchFamily="18" charset="0"/>
                <a:cs typeface="Times New Roman" panose="02020603050405020304" pitchFamily="18" charset="0"/>
              </a:rPr>
              <a:t>Select COUNT(</a:t>
            </a:r>
            <a:r>
              <a:rPr lang="en-IN" sz="1800" i="1" dirty="0" err="1">
                <a:latin typeface="Times New Roman" panose="02020603050405020304" pitchFamily="18" charset="0"/>
                <a:cs typeface="Times New Roman" panose="02020603050405020304" pitchFamily="18" charset="0"/>
              </a:rPr>
              <a:t>app_id</a:t>
            </a:r>
            <a:r>
              <a:rPr lang="en-IN" sz="1800" i="1" dirty="0">
                <a:latin typeface="Times New Roman" panose="02020603050405020304" pitchFamily="18" charset="0"/>
                <a:cs typeface="Times New Roman" panose="02020603050405020304" pitchFamily="18" charset="0"/>
              </a:rPr>
              <a:t>) as Hits, </a:t>
            </a:r>
            <a:r>
              <a:rPr lang="en-IN" sz="1800" i="1" dirty="0" err="1">
                <a:latin typeface="Times New Roman" panose="02020603050405020304" pitchFamily="18" charset="0"/>
                <a:cs typeface="Times New Roman" panose="02020603050405020304" pitchFamily="18" charset="0"/>
              </a:rPr>
              <a:t>approx_distinct</a:t>
            </a:r>
            <a:r>
              <a:rPr lang="en-IN" sz="1800" i="1" dirty="0">
                <a:latin typeface="Times New Roman" panose="02020603050405020304" pitchFamily="18" charset="0"/>
                <a:cs typeface="Times New Roman" panose="02020603050405020304" pitchFamily="18" charset="0"/>
              </a:rPr>
              <a:t>(client_id,0.005) as Users, </a:t>
            </a:r>
            <a:r>
              <a:rPr lang="en-IN" sz="1800" i="1" dirty="0" err="1">
                <a:latin typeface="Times New Roman" panose="02020603050405020304" pitchFamily="18" charset="0"/>
                <a:cs typeface="Times New Roman" panose="02020603050405020304" pitchFamily="18" charset="0"/>
              </a:rPr>
              <a:t>date_trunc</a:t>
            </a:r>
            <a:r>
              <a:rPr lang="en-IN" sz="1800" i="1" dirty="0">
                <a:latin typeface="Times New Roman" panose="02020603050405020304" pitchFamily="18" charset="0"/>
                <a:cs typeface="Times New Roman" panose="02020603050405020304" pitchFamily="18" charset="0"/>
              </a:rPr>
              <a:t>('</a:t>
            </a:r>
            <a:r>
              <a:rPr lang="en-IN" sz="1800" i="1" dirty="0" err="1">
                <a:latin typeface="Times New Roman" panose="02020603050405020304" pitchFamily="18" charset="0"/>
                <a:cs typeface="Times New Roman" panose="02020603050405020304" pitchFamily="18" charset="0"/>
              </a:rPr>
              <a:t>minute',CAST</a:t>
            </a:r>
            <a:r>
              <a:rPr lang="en-IN" sz="1800" i="1" dirty="0">
                <a:latin typeface="Times New Roman" panose="02020603050405020304" pitchFamily="18" charset="0"/>
                <a:cs typeface="Times New Roman" panose="02020603050405020304" pitchFamily="18" charset="0"/>
              </a:rPr>
              <a:t>(</a:t>
            </a:r>
            <a:r>
              <a:rPr lang="en-IN" sz="1800" i="1" dirty="0" err="1">
                <a:latin typeface="Times New Roman" panose="02020603050405020304" pitchFamily="18" charset="0"/>
                <a:cs typeface="Times New Roman" panose="02020603050405020304" pitchFamily="18" charset="0"/>
              </a:rPr>
              <a:t>api_timestamp</a:t>
            </a:r>
            <a:r>
              <a:rPr lang="en-IN" sz="1800" i="1" dirty="0">
                <a:latin typeface="Times New Roman" panose="02020603050405020304" pitchFamily="18" charset="0"/>
                <a:cs typeface="Times New Roman" panose="02020603050405020304" pitchFamily="18" charset="0"/>
              </a:rPr>
              <a:t> as timestamp) - interval '1' minute * (minute(CAST(</a:t>
            </a:r>
            <a:r>
              <a:rPr lang="en-IN" sz="1800" i="1" dirty="0" err="1">
                <a:latin typeface="Times New Roman" panose="02020603050405020304" pitchFamily="18" charset="0"/>
                <a:cs typeface="Times New Roman" panose="02020603050405020304" pitchFamily="18" charset="0"/>
              </a:rPr>
              <a:t>api_timestamp</a:t>
            </a:r>
            <a:r>
              <a:rPr lang="en-IN" sz="1800" i="1" dirty="0">
                <a:latin typeface="Times New Roman" panose="02020603050405020304" pitchFamily="18" charset="0"/>
                <a:cs typeface="Times New Roman" panose="02020603050405020304" pitchFamily="18" charset="0"/>
              </a:rPr>
              <a:t> as timestamp)) % 15))  as </a:t>
            </a:r>
            <a:r>
              <a:rPr lang="en-IN" sz="1800" i="1" dirty="0" err="1">
                <a:latin typeface="Times New Roman" panose="02020603050405020304" pitchFamily="18" charset="0"/>
                <a:cs typeface="Times New Roman" panose="02020603050405020304" pitchFamily="18" charset="0"/>
              </a:rPr>
              <a:t>sec_time</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dt</a:t>
            </a:r>
            <a:r>
              <a:rPr lang="en-IN" sz="1800" i="1" dirty="0">
                <a:latin typeface="Times New Roman" panose="02020603050405020304" pitchFamily="18" charset="0"/>
                <a:cs typeface="Times New Roman" panose="02020603050405020304" pitchFamily="18" charset="0"/>
              </a:rPr>
              <a:t> from </a:t>
            </a:r>
            <a:r>
              <a:rPr lang="en-IN" sz="1800" i="1" dirty="0" err="1">
                <a:latin typeface="Times New Roman" panose="02020603050405020304" pitchFamily="18" charset="0"/>
                <a:cs typeface="Times New Roman" panose="02020603050405020304" pitchFamily="18" charset="0"/>
              </a:rPr>
              <a:t>dbo_clickstream_data.dp_clickstream_abma_android</a:t>
            </a:r>
            <a:r>
              <a:rPr lang="en-IN" sz="1800" i="1" dirty="0">
                <a:latin typeface="Times New Roman" panose="02020603050405020304" pitchFamily="18" charset="0"/>
                <a:cs typeface="Times New Roman" panose="02020603050405020304" pitchFamily="18" charset="0"/>
              </a:rPr>
              <a:t> where </a:t>
            </a:r>
            <a:r>
              <a:rPr lang="en-IN" sz="1800" i="1" dirty="0" err="1">
                <a:latin typeface="Times New Roman" panose="02020603050405020304" pitchFamily="18" charset="0"/>
                <a:cs typeface="Times New Roman" panose="02020603050405020304" pitchFamily="18" charset="0"/>
              </a:rPr>
              <a:t>dt</a:t>
            </a:r>
            <a:r>
              <a:rPr lang="en-IN" sz="1800" i="1" dirty="0">
                <a:latin typeface="Times New Roman" panose="02020603050405020304" pitchFamily="18" charset="0"/>
                <a:cs typeface="Times New Roman" panose="02020603050405020304" pitchFamily="18" charset="0"/>
              </a:rPr>
              <a:t> in ('2021-08-02','2021-08-05')  and  </a:t>
            </a:r>
            <a:r>
              <a:rPr lang="en-IN" sz="1800" i="1" dirty="0" err="1">
                <a:latin typeface="Times New Roman" panose="02020603050405020304" pitchFamily="18" charset="0"/>
                <a:cs typeface="Times New Roman" panose="02020603050405020304" pitchFamily="18" charset="0"/>
              </a:rPr>
              <a:t>event_id</a:t>
            </a:r>
            <a:r>
              <a:rPr lang="en-IN" sz="1800" i="1" dirty="0">
                <a:latin typeface="Times New Roman" panose="02020603050405020304" pitchFamily="18" charset="0"/>
                <a:cs typeface="Times New Roman" panose="02020603050405020304" pitchFamily="18" charset="0"/>
              </a:rPr>
              <a:t> = '8.6.3.0.0.0' group by 3,4)</a:t>
            </a:r>
            <a:r>
              <a:rPr lang="en-IN" sz="1800" i="1" dirty="0">
                <a:latin typeface="Times New Roman" panose="02020603050405020304" pitchFamily="18" charset="0"/>
                <a:cs typeface="Times New Roman" panose="02020603050405020304" pitchFamily="18" charset="0"/>
              </a:rPr>
              <a:t/>
            </a:r>
            <a:br>
              <a:rPr lang="en-IN" sz="1800" i="1" dirty="0">
                <a:latin typeface="Times New Roman" panose="02020603050405020304" pitchFamily="18" charset="0"/>
                <a:cs typeface="Times New Roman" panose="02020603050405020304" pitchFamily="18" charset="0"/>
              </a:rPr>
            </a:br>
            <a:r>
              <a:rPr lang="en-IN" sz="1800" i="1" dirty="0">
                <a:latin typeface="Times New Roman" panose="02020603050405020304" pitchFamily="18" charset="0"/>
                <a:cs typeface="Times New Roman" panose="02020603050405020304" pitchFamily="18" charset="0"/>
              </a:rPr>
              <a:t>Select </a:t>
            </a:r>
            <a:r>
              <a:rPr lang="en-IN" sz="1800" i="1" dirty="0" err="1">
                <a:latin typeface="Times New Roman" panose="02020603050405020304" pitchFamily="18" charset="0"/>
                <a:cs typeface="Times New Roman" panose="02020603050405020304" pitchFamily="18" charset="0"/>
              </a:rPr>
              <a:t>Avg</a:t>
            </a:r>
            <a:r>
              <a:rPr lang="en-IN" sz="1800" i="1" dirty="0">
                <a:latin typeface="Times New Roman" panose="02020603050405020304" pitchFamily="18" charset="0"/>
                <a:cs typeface="Times New Roman" panose="02020603050405020304" pitchFamily="18" charset="0"/>
              </a:rPr>
              <a:t>(Hits) as </a:t>
            </a:r>
            <a:r>
              <a:rPr lang="en-IN" sz="1800" i="1" dirty="0" err="1">
                <a:latin typeface="Times New Roman" panose="02020603050405020304" pitchFamily="18" charset="0"/>
                <a:cs typeface="Times New Roman" panose="02020603050405020304" pitchFamily="18" charset="0"/>
              </a:rPr>
              <a:t>AvgH</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Avg</a:t>
            </a:r>
            <a:r>
              <a:rPr lang="en-IN" sz="1800" i="1" dirty="0">
                <a:latin typeface="Times New Roman" panose="02020603050405020304" pitchFamily="18" charset="0"/>
                <a:cs typeface="Times New Roman" panose="02020603050405020304" pitchFamily="18" charset="0"/>
              </a:rPr>
              <a:t>(Users) as </a:t>
            </a:r>
            <a:r>
              <a:rPr lang="en-IN" sz="1800" i="1" dirty="0" err="1">
                <a:latin typeface="Times New Roman" panose="02020603050405020304" pitchFamily="18" charset="0"/>
                <a:cs typeface="Times New Roman" panose="02020603050405020304" pitchFamily="18" charset="0"/>
              </a:rPr>
              <a:t>AvgU</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date_format</a:t>
            </a:r>
            <a:r>
              <a:rPr lang="en-IN" sz="1800" i="1" dirty="0">
                <a:latin typeface="Times New Roman" panose="02020603050405020304" pitchFamily="18" charset="0"/>
                <a:cs typeface="Times New Roman" panose="02020603050405020304" pitchFamily="18" charset="0"/>
              </a:rPr>
              <a:t> (CAST(</a:t>
            </a:r>
            <a:r>
              <a:rPr lang="en-IN" sz="1800" i="1" dirty="0" err="1">
                <a:latin typeface="Times New Roman" panose="02020603050405020304" pitchFamily="18" charset="0"/>
                <a:cs typeface="Times New Roman" panose="02020603050405020304" pitchFamily="18" charset="0"/>
              </a:rPr>
              <a:t>sec_time</a:t>
            </a:r>
            <a:r>
              <a:rPr lang="en-IN" sz="1800" i="1" dirty="0">
                <a:latin typeface="Times New Roman" panose="02020603050405020304" pitchFamily="18" charset="0"/>
                <a:cs typeface="Times New Roman" panose="02020603050405020304" pitchFamily="18" charset="0"/>
              </a:rPr>
              <a:t> as timestamp),'%k:%</a:t>
            </a:r>
            <a:r>
              <a:rPr lang="en-IN" sz="1800" i="1" dirty="0" err="1">
                <a:latin typeface="Times New Roman" panose="02020603050405020304" pitchFamily="18" charset="0"/>
                <a:cs typeface="Times New Roman" panose="02020603050405020304" pitchFamily="18" charset="0"/>
              </a:rPr>
              <a:t>i</a:t>
            </a:r>
            <a:r>
              <a:rPr lang="en-IN" sz="1800" i="1" dirty="0">
                <a:latin typeface="Times New Roman" panose="02020603050405020304" pitchFamily="18" charset="0"/>
                <a:cs typeface="Times New Roman" panose="02020603050405020304" pitchFamily="18" charset="0"/>
              </a:rPr>
              <a:t>:%s') from </a:t>
            </a:r>
            <a:r>
              <a:rPr lang="en-IN" sz="1800" i="1" dirty="0" err="1">
                <a:latin typeface="Times New Roman" panose="02020603050405020304" pitchFamily="18" charset="0"/>
                <a:cs typeface="Times New Roman" panose="02020603050405020304" pitchFamily="18" charset="0"/>
              </a:rPr>
              <a:t>raw_data</a:t>
            </a:r>
            <a:r>
              <a:rPr lang="en-IN" sz="1800" i="1" dirty="0">
                <a:latin typeface="Times New Roman" panose="02020603050405020304" pitchFamily="18" charset="0"/>
                <a:cs typeface="Times New Roman" panose="02020603050405020304" pitchFamily="18" charset="0"/>
              </a:rPr>
              <a:t> GROUP BY </a:t>
            </a:r>
            <a:r>
              <a:rPr lang="en-IN" sz="1800" i="1" dirty="0" smtClean="0">
                <a:latin typeface="Times New Roman" panose="02020603050405020304" pitchFamily="18" charset="0"/>
                <a:cs typeface="Times New Roman" panose="02020603050405020304" pitchFamily="18" charset="0"/>
              </a:rPr>
              <a:t>3</a:t>
            </a:r>
            <a:endParaRPr lang="en-US" sz="1800" i="1" dirty="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1 minute Query </a:t>
            </a:r>
            <a:r>
              <a:rPr lang="en-US" sz="1600" b="1" dirty="0">
                <a:latin typeface="Times New Roman" panose="02020603050405020304" pitchFamily="18" charset="0"/>
                <a:cs typeface="Times New Roman" panose="02020603050405020304" pitchFamily="18" charset="0"/>
              </a:rPr>
              <a:t>C</a:t>
            </a:r>
            <a:r>
              <a:rPr lang="en-US" sz="1600" b="1" dirty="0" smtClean="0">
                <a:latin typeface="Times New Roman" panose="02020603050405020304" pitchFamily="18" charset="0"/>
                <a:cs typeface="Times New Roman" panose="02020603050405020304" pitchFamily="18" charset="0"/>
              </a:rPr>
              <a:t>ode </a:t>
            </a:r>
            <a:endParaRPr lang="en-IN" sz="1600" b="1" dirty="0" smtClean="0">
              <a:latin typeface="Times New Roman" panose="02020603050405020304" pitchFamily="18" charset="0"/>
              <a:cs typeface="Times New Roman" panose="02020603050405020304" pitchFamily="18" charset="0"/>
            </a:endParaRPr>
          </a:p>
          <a:p>
            <a:pPr marL="114300" indent="0">
              <a:buNone/>
            </a:pPr>
            <a:r>
              <a:rPr lang="en-IN" sz="1800" i="1" dirty="0" smtClean="0">
                <a:latin typeface="Times New Roman" panose="02020603050405020304" pitchFamily="18" charset="0"/>
                <a:cs typeface="Times New Roman" panose="02020603050405020304" pitchFamily="18" charset="0"/>
              </a:rPr>
              <a:t>with </a:t>
            </a:r>
            <a:r>
              <a:rPr lang="en-IN" sz="1800" i="1" dirty="0" err="1">
                <a:latin typeface="Times New Roman" panose="02020603050405020304" pitchFamily="18" charset="0"/>
                <a:cs typeface="Times New Roman" panose="02020603050405020304" pitchFamily="18" charset="0"/>
              </a:rPr>
              <a:t>raw_data</a:t>
            </a:r>
            <a:r>
              <a:rPr lang="en-IN" sz="1800" i="1" dirty="0">
                <a:latin typeface="Times New Roman" panose="02020603050405020304" pitchFamily="18" charset="0"/>
                <a:cs typeface="Times New Roman" panose="02020603050405020304" pitchFamily="18" charset="0"/>
              </a:rPr>
              <a:t> as(</a:t>
            </a:r>
            <a:r>
              <a:rPr lang="en-IN" sz="1800" i="1" dirty="0">
                <a:latin typeface="Times New Roman" panose="02020603050405020304" pitchFamily="18" charset="0"/>
                <a:cs typeface="Times New Roman" panose="02020603050405020304" pitchFamily="18" charset="0"/>
              </a:rPr>
              <a:t/>
            </a:r>
            <a:br>
              <a:rPr lang="en-IN" sz="1800" i="1" dirty="0">
                <a:latin typeface="Times New Roman" panose="02020603050405020304" pitchFamily="18" charset="0"/>
                <a:cs typeface="Times New Roman" panose="02020603050405020304" pitchFamily="18" charset="0"/>
              </a:rPr>
            </a:br>
            <a:r>
              <a:rPr lang="en-IN" sz="1800" i="1" dirty="0">
                <a:latin typeface="Times New Roman" panose="02020603050405020304" pitchFamily="18" charset="0"/>
                <a:cs typeface="Times New Roman" panose="02020603050405020304" pitchFamily="18" charset="0"/>
              </a:rPr>
              <a:t>Select COUNT(</a:t>
            </a:r>
            <a:r>
              <a:rPr lang="en-IN" sz="1800" i="1" dirty="0" err="1">
                <a:latin typeface="Times New Roman" panose="02020603050405020304" pitchFamily="18" charset="0"/>
                <a:cs typeface="Times New Roman" panose="02020603050405020304" pitchFamily="18" charset="0"/>
              </a:rPr>
              <a:t>app_id</a:t>
            </a:r>
            <a:r>
              <a:rPr lang="en-IN" sz="1800" i="1" dirty="0">
                <a:latin typeface="Times New Roman" panose="02020603050405020304" pitchFamily="18" charset="0"/>
                <a:cs typeface="Times New Roman" panose="02020603050405020304" pitchFamily="18" charset="0"/>
              </a:rPr>
              <a:t>) as Hits, </a:t>
            </a:r>
            <a:r>
              <a:rPr lang="en-IN" sz="1800" i="1" dirty="0" err="1">
                <a:latin typeface="Times New Roman" panose="02020603050405020304" pitchFamily="18" charset="0"/>
                <a:cs typeface="Times New Roman" panose="02020603050405020304" pitchFamily="18" charset="0"/>
              </a:rPr>
              <a:t>approx_distinct</a:t>
            </a:r>
            <a:r>
              <a:rPr lang="en-IN" sz="1800" i="1" dirty="0">
                <a:latin typeface="Times New Roman" panose="02020603050405020304" pitchFamily="18" charset="0"/>
                <a:cs typeface="Times New Roman" panose="02020603050405020304" pitchFamily="18" charset="0"/>
              </a:rPr>
              <a:t>(client_id,0.005) as Users, </a:t>
            </a:r>
            <a:r>
              <a:rPr lang="en-IN" sz="1800" i="1" dirty="0" err="1">
                <a:latin typeface="Times New Roman" panose="02020603050405020304" pitchFamily="18" charset="0"/>
                <a:cs typeface="Times New Roman" panose="02020603050405020304" pitchFamily="18" charset="0"/>
              </a:rPr>
              <a:t>date_trunc</a:t>
            </a:r>
            <a:r>
              <a:rPr lang="en-IN" sz="1800" i="1" dirty="0">
                <a:latin typeface="Times New Roman" panose="02020603050405020304" pitchFamily="18" charset="0"/>
                <a:cs typeface="Times New Roman" panose="02020603050405020304" pitchFamily="18" charset="0"/>
              </a:rPr>
              <a:t>('</a:t>
            </a:r>
            <a:r>
              <a:rPr lang="en-IN" sz="1800" i="1" dirty="0" err="1">
                <a:latin typeface="Times New Roman" panose="02020603050405020304" pitchFamily="18" charset="0"/>
                <a:cs typeface="Times New Roman" panose="02020603050405020304" pitchFamily="18" charset="0"/>
              </a:rPr>
              <a:t>second',CAST</a:t>
            </a:r>
            <a:r>
              <a:rPr lang="en-IN" sz="1800" i="1" dirty="0">
                <a:latin typeface="Times New Roman" panose="02020603050405020304" pitchFamily="18" charset="0"/>
                <a:cs typeface="Times New Roman" panose="02020603050405020304" pitchFamily="18" charset="0"/>
              </a:rPr>
              <a:t>(</a:t>
            </a:r>
            <a:r>
              <a:rPr lang="en-IN" sz="1800" i="1" dirty="0" err="1">
                <a:latin typeface="Times New Roman" panose="02020603050405020304" pitchFamily="18" charset="0"/>
                <a:cs typeface="Times New Roman" panose="02020603050405020304" pitchFamily="18" charset="0"/>
              </a:rPr>
              <a:t>api_timestamp</a:t>
            </a:r>
            <a:r>
              <a:rPr lang="en-IN" sz="1800" i="1" dirty="0">
                <a:latin typeface="Times New Roman" panose="02020603050405020304" pitchFamily="18" charset="0"/>
                <a:cs typeface="Times New Roman" panose="02020603050405020304" pitchFamily="18" charset="0"/>
              </a:rPr>
              <a:t> as timestamp) - interval '1' minute * (minute(CAST(</a:t>
            </a:r>
            <a:r>
              <a:rPr lang="en-IN" sz="1800" i="1" dirty="0" err="1">
                <a:latin typeface="Times New Roman" panose="02020603050405020304" pitchFamily="18" charset="0"/>
                <a:cs typeface="Times New Roman" panose="02020603050405020304" pitchFamily="18" charset="0"/>
              </a:rPr>
              <a:t>api_timestamp</a:t>
            </a:r>
            <a:r>
              <a:rPr lang="en-IN" sz="1800" i="1" dirty="0">
                <a:latin typeface="Times New Roman" panose="02020603050405020304" pitchFamily="18" charset="0"/>
                <a:cs typeface="Times New Roman" panose="02020603050405020304" pitchFamily="18" charset="0"/>
              </a:rPr>
              <a:t> as timestamp)) % 1))  as </a:t>
            </a:r>
            <a:r>
              <a:rPr lang="en-IN" sz="1800" i="1" dirty="0" err="1">
                <a:latin typeface="Times New Roman" panose="02020603050405020304" pitchFamily="18" charset="0"/>
                <a:cs typeface="Times New Roman" panose="02020603050405020304" pitchFamily="18" charset="0"/>
              </a:rPr>
              <a:t>sec_time</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dt</a:t>
            </a:r>
            <a:r>
              <a:rPr lang="en-IN" sz="1800" i="1" dirty="0">
                <a:latin typeface="Times New Roman" panose="02020603050405020304" pitchFamily="18" charset="0"/>
                <a:cs typeface="Times New Roman" panose="02020603050405020304" pitchFamily="18" charset="0"/>
              </a:rPr>
              <a:t> from </a:t>
            </a:r>
            <a:r>
              <a:rPr lang="en-IN" sz="1800" i="1" dirty="0" err="1">
                <a:latin typeface="Times New Roman" panose="02020603050405020304" pitchFamily="18" charset="0"/>
                <a:cs typeface="Times New Roman" panose="02020603050405020304" pitchFamily="18" charset="0"/>
              </a:rPr>
              <a:t>dbo_clickstream_data.dp_clickstream_abma_android</a:t>
            </a:r>
            <a:r>
              <a:rPr lang="en-IN" sz="1800" i="1" dirty="0">
                <a:latin typeface="Times New Roman" panose="02020603050405020304" pitchFamily="18" charset="0"/>
                <a:cs typeface="Times New Roman" panose="02020603050405020304" pitchFamily="18" charset="0"/>
              </a:rPr>
              <a:t> where </a:t>
            </a:r>
            <a:r>
              <a:rPr lang="en-IN" sz="1800" i="1" dirty="0" err="1">
                <a:latin typeface="Times New Roman" panose="02020603050405020304" pitchFamily="18" charset="0"/>
                <a:cs typeface="Times New Roman" panose="02020603050405020304" pitchFamily="18" charset="0"/>
              </a:rPr>
              <a:t>dt</a:t>
            </a:r>
            <a:r>
              <a:rPr lang="en-IN" sz="1800" i="1" dirty="0">
                <a:latin typeface="Times New Roman" panose="02020603050405020304" pitchFamily="18" charset="0"/>
                <a:cs typeface="Times New Roman" panose="02020603050405020304" pitchFamily="18" charset="0"/>
              </a:rPr>
              <a:t> in ('2021-08-02','2021-08-05')  and  </a:t>
            </a:r>
            <a:r>
              <a:rPr lang="en-IN" sz="1800" i="1" dirty="0" err="1">
                <a:latin typeface="Times New Roman" panose="02020603050405020304" pitchFamily="18" charset="0"/>
                <a:cs typeface="Times New Roman" panose="02020603050405020304" pitchFamily="18" charset="0"/>
              </a:rPr>
              <a:t>event_id</a:t>
            </a:r>
            <a:r>
              <a:rPr lang="en-IN" sz="1800" i="1" dirty="0">
                <a:latin typeface="Times New Roman" panose="02020603050405020304" pitchFamily="18" charset="0"/>
                <a:cs typeface="Times New Roman" panose="02020603050405020304" pitchFamily="18" charset="0"/>
              </a:rPr>
              <a:t> = '8.6.3.0.0.0' group by 3,4)</a:t>
            </a:r>
            <a:r>
              <a:rPr lang="en-IN" sz="1800" i="1" dirty="0">
                <a:latin typeface="Times New Roman" panose="02020603050405020304" pitchFamily="18" charset="0"/>
                <a:cs typeface="Times New Roman" panose="02020603050405020304" pitchFamily="18" charset="0"/>
              </a:rPr>
              <a:t/>
            </a:r>
            <a:br>
              <a:rPr lang="en-IN" sz="1800" i="1" dirty="0">
                <a:latin typeface="Times New Roman" panose="02020603050405020304" pitchFamily="18" charset="0"/>
                <a:cs typeface="Times New Roman" panose="02020603050405020304" pitchFamily="18" charset="0"/>
              </a:rPr>
            </a:br>
            <a:r>
              <a:rPr lang="en-IN" sz="1800" i="1" dirty="0">
                <a:latin typeface="Times New Roman" panose="02020603050405020304" pitchFamily="18" charset="0"/>
                <a:cs typeface="Times New Roman" panose="02020603050405020304" pitchFamily="18" charset="0"/>
              </a:rPr>
              <a:t>Select </a:t>
            </a:r>
            <a:r>
              <a:rPr lang="en-IN" sz="1800" i="1" dirty="0" err="1">
                <a:latin typeface="Times New Roman" panose="02020603050405020304" pitchFamily="18" charset="0"/>
                <a:cs typeface="Times New Roman" panose="02020603050405020304" pitchFamily="18" charset="0"/>
              </a:rPr>
              <a:t>Avg</a:t>
            </a:r>
            <a:r>
              <a:rPr lang="en-IN" sz="1800" i="1" dirty="0">
                <a:latin typeface="Times New Roman" panose="02020603050405020304" pitchFamily="18" charset="0"/>
                <a:cs typeface="Times New Roman" panose="02020603050405020304" pitchFamily="18" charset="0"/>
              </a:rPr>
              <a:t>(Hits) as </a:t>
            </a:r>
            <a:r>
              <a:rPr lang="en-IN" sz="1800" i="1" dirty="0" err="1">
                <a:latin typeface="Times New Roman" panose="02020603050405020304" pitchFamily="18" charset="0"/>
                <a:cs typeface="Times New Roman" panose="02020603050405020304" pitchFamily="18" charset="0"/>
              </a:rPr>
              <a:t>AvgH</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Avg</a:t>
            </a:r>
            <a:r>
              <a:rPr lang="en-IN" sz="1800" i="1" dirty="0">
                <a:latin typeface="Times New Roman" panose="02020603050405020304" pitchFamily="18" charset="0"/>
                <a:cs typeface="Times New Roman" panose="02020603050405020304" pitchFamily="18" charset="0"/>
              </a:rPr>
              <a:t>(Users) as </a:t>
            </a:r>
            <a:r>
              <a:rPr lang="en-IN" sz="1800" i="1" dirty="0" err="1">
                <a:latin typeface="Times New Roman" panose="02020603050405020304" pitchFamily="18" charset="0"/>
                <a:cs typeface="Times New Roman" panose="02020603050405020304" pitchFamily="18" charset="0"/>
              </a:rPr>
              <a:t>AvgU</a:t>
            </a:r>
            <a:r>
              <a:rPr lang="en-IN" sz="1800" i="1" dirty="0">
                <a:latin typeface="Times New Roman" panose="02020603050405020304" pitchFamily="18" charset="0"/>
                <a:cs typeface="Times New Roman" panose="02020603050405020304" pitchFamily="18" charset="0"/>
              </a:rPr>
              <a:t>, </a:t>
            </a:r>
            <a:r>
              <a:rPr lang="en-IN" sz="1800" i="1" dirty="0" err="1">
                <a:latin typeface="Times New Roman" panose="02020603050405020304" pitchFamily="18" charset="0"/>
                <a:cs typeface="Times New Roman" panose="02020603050405020304" pitchFamily="18" charset="0"/>
              </a:rPr>
              <a:t>date_format</a:t>
            </a:r>
            <a:r>
              <a:rPr lang="en-IN" sz="1800" i="1" dirty="0">
                <a:latin typeface="Times New Roman" panose="02020603050405020304" pitchFamily="18" charset="0"/>
                <a:cs typeface="Times New Roman" panose="02020603050405020304" pitchFamily="18" charset="0"/>
              </a:rPr>
              <a:t> (CAST(</a:t>
            </a:r>
            <a:r>
              <a:rPr lang="en-IN" sz="1800" i="1" dirty="0" err="1">
                <a:latin typeface="Times New Roman" panose="02020603050405020304" pitchFamily="18" charset="0"/>
                <a:cs typeface="Times New Roman" panose="02020603050405020304" pitchFamily="18" charset="0"/>
              </a:rPr>
              <a:t>sec_time</a:t>
            </a:r>
            <a:r>
              <a:rPr lang="en-IN" sz="1800" i="1" dirty="0">
                <a:latin typeface="Times New Roman" panose="02020603050405020304" pitchFamily="18" charset="0"/>
                <a:cs typeface="Times New Roman" panose="02020603050405020304" pitchFamily="18" charset="0"/>
              </a:rPr>
              <a:t> as timestamp),'%k:%</a:t>
            </a:r>
            <a:r>
              <a:rPr lang="en-IN" sz="1800" i="1" dirty="0" err="1">
                <a:latin typeface="Times New Roman" panose="02020603050405020304" pitchFamily="18" charset="0"/>
                <a:cs typeface="Times New Roman" panose="02020603050405020304" pitchFamily="18" charset="0"/>
              </a:rPr>
              <a:t>i</a:t>
            </a:r>
            <a:r>
              <a:rPr lang="en-IN" sz="1800" i="1" dirty="0">
                <a:latin typeface="Times New Roman" panose="02020603050405020304" pitchFamily="18" charset="0"/>
                <a:cs typeface="Times New Roman" panose="02020603050405020304" pitchFamily="18" charset="0"/>
              </a:rPr>
              <a:t>:%s') from </a:t>
            </a:r>
            <a:r>
              <a:rPr lang="en-IN" sz="1800" i="1" dirty="0" err="1">
                <a:latin typeface="Times New Roman" panose="02020603050405020304" pitchFamily="18" charset="0"/>
                <a:cs typeface="Times New Roman" panose="02020603050405020304" pitchFamily="18" charset="0"/>
              </a:rPr>
              <a:t>raw_data</a:t>
            </a:r>
            <a:r>
              <a:rPr lang="en-IN" sz="1800" i="1" dirty="0">
                <a:latin typeface="Times New Roman" panose="02020603050405020304" pitchFamily="18" charset="0"/>
                <a:cs typeface="Times New Roman" panose="02020603050405020304" pitchFamily="18" charset="0"/>
              </a:rPr>
              <a:t> GROUP BY </a:t>
            </a:r>
            <a:r>
              <a:rPr lang="en-IN" sz="1800" i="1" dirty="0" smtClean="0">
                <a:latin typeface="Times New Roman" panose="02020603050405020304" pitchFamily="18" charset="0"/>
                <a:cs typeface="Times New Roman" panose="02020603050405020304" pitchFamily="18" charset="0"/>
              </a:rPr>
              <a:t>3</a:t>
            </a:r>
          </a:p>
          <a:p>
            <a:r>
              <a:rPr lang="en-US" sz="1900" b="1" dirty="0" smtClean="0">
                <a:latin typeface="Times New Roman" panose="02020603050405020304" pitchFamily="18" charset="0"/>
                <a:cs typeface="Times New Roman" panose="02020603050405020304" pitchFamily="18" charset="0"/>
              </a:rPr>
              <a:t>Testing Query Code </a:t>
            </a:r>
          </a:p>
          <a:p>
            <a:pPr marL="114300" indent="0">
              <a:buNone/>
            </a:pPr>
            <a:r>
              <a:rPr lang="en-US" sz="1800" i="1" dirty="0">
                <a:latin typeface="Times New Roman" panose="02020603050405020304" pitchFamily="18" charset="0"/>
                <a:cs typeface="Times New Roman" panose="02020603050405020304" pitchFamily="18" charset="0"/>
              </a:rPr>
              <a:t>select * </a:t>
            </a:r>
            <a:r>
              <a:rPr lang="en-US" sz="1800" i="1" dirty="0" smtClean="0">
                <a:latin typeface="Times New Roman" panose="02020603050405020304" pitchFamily="18" charset="0"/>
                <a:cs typeface="Times New Roman" panose="02020603050405020304" pitchFamily="18" charset="0"/>
              </a:rPr>
              <a:t>from </a:t>
            </a:r>
            <a:r>
              <a:rPr lang="en-US" sz="1800" i="1" dirty="0" err="1" smtClean="0">
                <a:latin typeface="Times New Roman" panose="02020603050405020304" pitchFamily="18" charset="0"/>
                <a:cs typeface="Times New Roman" panose="02020603050405020304" pitchFamily="18" charset="0"/>
              </a:rPr>
              <a:t>dbo_clickstream_data.dp_clickstream_uat_cug_real_time</a:t>
            </a:r>
            <a:r>
              <a:rPr lang="en-US" sz="1800" i="1" dirty="0" smtClean="0">
                <a:latin typeface="Times New Roman" panose="02020603050405020304" pitchFamily="18" charset="0"/>
                <a:cs typeface="Times New Roman" panose="02020603050405020304" pitchFamily="18" charset="0"/>
              </a:rPr>
              <a:t> where </a:t>
            </a:r>
            <a:r>
              <a:rPr lang="en-US" sz="1800" i="1" dirty="0" err="1">
                <a:latin typeface="Times New Roman" panose="02020603050405020304" pitchFamily="18" charset="0"/>
                <a:cs typeface="Times New Roman" panose="02020603050405020304" pitchFamily="18" charset="0"/>
              </a:rPr>
              <a:t>dt</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'2022-04-22‘ and </a:t>
            </a:r>
            <a:r>
              <a:rPr lang="en-US" sz="1800" i="1" dirty="0" err="1">
                <a:latin typeface="Times New Roman" panose="02020603050405020304" pitchFamily="18" charset="0"/>
                <a:cs typeface="Times New Roman" panose="02020603050405020304" pitchFamily="18" charset="0"/>
              </a:rPr>
              <a:t>event_id</a:t>
            </a:r>
            <a:r>
              <a:rPr lang="en-US" sz="1800" i="1" dirty="0">
                <a:latin typeface="Times New Roman" panose="02020603050405020304" pitchFamily="18" charset="0"/>
                <a:cs typeface="Times New Roman" panose="02020603050405020304" pitchFamily="18" charset="0"/>
              </a:rPr>
              <a:t> in('5.0.0.9.31','5.0.0.9.32</a:t>
            </a:r>
            <a:r>
              <a:rPr lang="en-US" sz="1800" i="1" dirty="0" smtClean="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api_hr</a:t>
            </a:r>
            <a:r>
              <a:rPr lang="en-US" sz="1800" i="1" dirty="0">
                <a:latin typeface="Times New Roman" panose="02020603050405020304" pitchFamily="18" charset="0"/>
                <a:cs typeface="Times New Roman" panose="02020603050405020304" pitchFamily="18" charset="0"/>
              </a:rPr>
              <a:t>='13' and </a:t>
            </a:r>
            <a:r>
              <a:rPr lang="en-US" sz="1800" i="1" dirty="0" err="1">
                <a:latin typeface="Times New Roman" panose="02020603050405020304" pitchFamily="18" charset="0"/>
                <a:cs typeface="Times New Roman" panose="02020603050405020304" pitchFamily="18" charset="0"/>
              </a:rPr>
              <a:t>client_id</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'S783844‘</a:t>
            </a:r>
          </a:p>
          <a:p>
            <a:pPr marL="114300" indent="0">
              <a:buNone/>
            </a:pPr>
            <a:endParaRPr lang="en-US" sz="1800" i="1" dirty="0" smtClean="0">
              <a:latin typeface="Times New Roman" panose="02020603050405020304" pitchFamily="18" charset="0"/>
              <a:cs typeface="Times New Roman" panose="02020603050405020304" pitchFamily="18" charset="0"/>
            </a:endParaRPr>
          </a:p>
          <a:p>
            <a:pPr marL="114300" indent="0">
              <a:buNone/>
            </a:pPr>
            <a:r>
              <a:rPr lang="en-US" sz="1800" i="1" dirty="0" smtClean="0">
                <a:latin typeface="Times New Roman" panose="02020603050405020304" pitchFamily="18" charset="0"/>
                <a:cs typeface="Times New Roman" panose="02020603050405020304" pitchFamily="18" charset="0"/>
              </a:rPr>
              <a:t>select </a:t>
            </a:r>
            <a:r>
              <a:rPr lang="en-US" sz="1800" i="1" dirty="0">
                <a:latin typeface="Times New Roman" panose="02020603050405020304" pitchFamily="18" charset="0"/>
                <a:cs typeface="Times New Roman" panose="02020603050405020304" pitchFamily="18" charset="0"/>
              </a:rPr>
              <a:t>* </a:t>
            </a:r>
            <a:r>
              <a:rPr lang="en-US" sz="1800" i="1" dirty="0" smtClean="0">
                <a:latin typeface="Times New Roman" panose="02020603050405020304" pitchFamily="18" charset="0"/>
                <a:cs typeface="Times New Roman" panose="02020603050405020304" pitchFamily="18" charset="0"/>
              </a:rPr>
              <a:t>from  </a:t>
            </a:r>
            <a:r>
              <a:rPr lang="en-US" sz="1800" i="1" dirty="0" err="1" smtClean="0">
                <a:latin typeface="Times New Roman" panose="02020603050405020304" pitchFamily="18" charset="0"/>
                <a:cs typeface="Times New Roman" panose="02020603050405020304" pitchFamily="18" charset="0"/>
              </a:rPr>
              <a:t>dbo_clickstream_data.dp_clickstream_spark_android_real_time</a:t>
            </a:r>
            <a:r>
              <a:rPr lang="en-US" sz="1800" i="1" dirty="0" smtClean="0">
                <a:latin typeface="Times New Roman" panose="02020603050405020304" pitchFamily="18" charset="0"/>
                <a:cs typeface="Times New Roman" panose="02020603050405020304" pitchFamily="18" charset="0"/>
              </a:rPr>
              <a:t> where </a:t>
            </a:r>
            <a:r>
              <a:rPr lang="en-US" sz="1800" i="1" dirty="0" err="1">
                <a:latin typeface="Times New Roman" panose="02020603050405020304" pitchFamily="18" charset="0"/>
                <a:cs typeface="Times New Roman" panose="02020603050405020304" pitchFamily="18" charset="0"/>
              </a:rPr>
              <a:t>dt</a:t>
            </a:r>
            <a:r>
              <a:rPr lang="en-US" sz="1800" i="1" dirty="0">
                <a:latin typeface="Times New Roman" panose="02020603050405020304" pitchFamily="18" charset="0"/>
                <a:cs typeface="Times New Roman" panose="02020603050405020304" pitchFamily="18" charset="0"/>
              </a:rPr>
              <a:t>=</a:t>
            </a:r>
            <a:r>
              <a:rPr lang="en-US" sz="1800" i="1" dirty="0" smtClean="0">
                <a:latin typeface="Times New Roman" panose="02020603050405020304" pitchFamily="18" charset="0"/>
                <a:cs typeface="Times New Roman" panose="02020603050405020304" pitchFamily="18" charset="0"/>
              </a:rPr>
              <a:t>'2022-03-24‘  and </a:t>
            </a:r>
            <a:r>
              <a:rPr lang="en-US" sz="1800" i="1" dirty="0" err="1">
                <a:latin typeface="Times New Roman" panose="02020603050405020304" pitchFamily="18" charset="0"/>
                <a:cs typeface="Times New Roman" panose="02020603050405020304" pitchFamily="18" charset="0"/>
              </a:rPr>
              <a:t>event_id</a:t>
            </a:r>
            <a:r>
              <a:rPr lang="en-US" sz="1800" i="1" dirty="0">
                <a:latin typeface="Times New Roman" panose="02020603050405020304" pitchFamily="18" charset="0"/>
                <a:cs typeface="Times New Roman" panose="02020603050405020304" pitchFamily="18" charset="0"/>
              </a:rPr>
              <a:t> in('7.0.0.4.7','7.0.0.2.7','7.0.0.2.8','7.0.0.41.0</a:t>
            </a:r>
            <a:r>
              <a:rPr lang="en-US" sz="1800" i="1" dirty="0" smtClean="0">
                <a:latin typeface="Times New Roman" panose="02020603050405020304" pitchFamily="18" charset="0"/>
                <a:cs typeface="Times New Roman" panose="02020603050405020304" pitchFamily="18" charset="0"/>
              </a:rPr>
              <a:t>','7.0.0.41.3</a:t>
            </a:r>
            <a:r>
              <a:rPr lang="en-US" sz="1800" i="1" dirty="0">
                <a:latin typeface="Times New Roman" panose="02020603050405020304" pitchFamily="18" charset="0"/>
                <a:cs typeface="Times New Roman" panose="02020603050405020304" pitchFamily="18" charset="0"/>
              </a:rPr>
              <a:t>','7.0.0.42.0','7.0.0.42.1','7.0.0.45.0','7.0.0.45.1','7.0.0.45.2','7.0.0.46.0</a:t>
            </a:r>
            <a:r>
              <a:rPr lang="en-US" sz="1800" i="1" dirty="0" smtClean="0">
                <a:latin typeface="Times New Roman" panose="02020603050405020304" pitchFamily="18" charset="0"/>
                <a:cs typeface="Times New Roman" panose="02020603050405020304" pitchFamily="18" charset="0"/>
              </a:rPr>
              <a:t>','7.0.0.46.1</a:t>
            </a:r>
            <a:r>
              <a:rPr lang="en-US" sz="1800" i="1" dirty="0">
                <a:latin typeface="Times New Roman" panose="02020603050405020304" pitchFamily="18" charset="0"/>
                <a:cs typeface="Times New Roman" panose="02020603050405020304" pitchFamily="18" charset="0"/>
              </a:rPr>
              <a:t>','7.0.0.2.10','7.0.0.47.0','7.0.0.47.1','7.0.0.47.2','7.0.0.47.3','7.0.0.6.3</a:t>
            </a:r>
            <a:r>
              <a:rPr lang="en-US" sz="1800" i="1" dirty="0" smtClean="0">
                <a:latin typeface="Times New Roman" panose="02020603050405020304" pitchFamily="18" charset="0"/>
                <a:cs typeface="Times New Roman" panose="02020603050405020304" pitchFamily="18" charset="0"/>
              </a:rPr>
              <a:t>') and </a:t>
            </a:r>
            <a:r>
              <a:rPr lang="en-US" sz="1800" i="1" dirty="0" err="1">
                <a:latin typeface="Times New Roman" panose="02020603050405020304" pitchFamily="18" charset="0"/>
                <a:cs typeface="Times New Roman" panose="02020603050405020304" pitchFamily="18" charset="0"/>
              </a:rPr>
              <a:t>api_hr</a:t>
            </a:r>
            <a:r>
              <a:rPr lang="en-US" sz="1800" i="1" dirty="0">
                <a:latin typeface="Times New Roman" panose="02020603050405020304" pitchFamily="18" charset="0"/>
                <a:cs typeface="Times New Roman" panose="02020603050405020304" pitchFamily="18" charset="0"/>
              </a:rPr>
              <a:t>='14' and </a:t>
            </a:r>
            <a:r>
              <a:rPr lang="en-US" sz="1800" i="1" dirty="0" err="1">
                <a:latin typeface="Times New Roman" panose="02020603050405020304" pitchFamily="18" charset="0"/>
                <a:cs typeface="Times New Roman" panose="02020603050405020304" pitchFamily="18" charset="0"/>
              </a:rPr>
              <a:t>client_id</a:t>
            </a:r>
            <a:r>
              <a:rPr lang="en-US" sz="1800" i="1" dirty="0">
                <a:latin typeface="Times New Roman" panose="02020603050405020304" pitchFamily="18" charset="0"/>
                <a:cs typeface="Times New Roman" panose="02020603050405020304" pitchFamily="18" charset="0"/>
              </a:rPr>
              <a:t>='D71365'</a:t>
            </a:r>
            <a:endParaRPr lang="en-US" sz="1800" i="1" dirty="0" smtClean="0">
              <a:latin typeface="Times New Roman" panose="02020603050405020304" pitchFamily="18" charset="0"/>
              <a:cs typeface="Times New Roman" panose="02020603050405020304" pitchFamily="18" charset="0"/>
            </a:endParaRPr>
          </a:p>
          <a:p>
            <a:pPr marL="114300" indent="0">
              <a:buNone/>
            </a:pPr>
            <a:endParaRPr lang="en-IN" sz="1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Tree>
    <p:extLst>
      <p:ext uri="{BB962C8B-B14F-4D97-AF65-F5344CB8AC3E}">
        <p14:creationId xmlns:p14="http://schemas.microsoft.com/office/powerpoint/2010/main" val="203413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642" y="1075290"/>
            <a:ext cx="8229600" cy="533400"/>
          </a:xfrm>
        </p:spPr>
        <p:txBody>
          <a:bodyPr>
            <a:normAutofit/>
          </a:bodyPr>
          <a:lstStyle/>
          <a:p>
            <a:r>
              <a:rPr lang="en-US" sz="2000" dirty="0" smtClean="0">
                <a:solidFill>
                  <a:schemeClr val="bg2">
                    <a:lumMod val="75000"/>
                  </a:schemeClr>
                </a:solidFill>
                <a:latin typeface="Times New Roman" panose="02020603050405020304" pitchFamily="18" charset="0"/>
                <a:cs typeface="Times New Roman" panose="02020603050405020304" pitchFamily="18" charset="0"/>
              </a:rPr>
              <a:t>Line Charts for the TPS(IPO Order-Book and IPO-List)</a:t>
            </a:r>
            <a:endParaRPr lang="en-IN" sz="20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9106" y="1341991"/>
            <a:ext cx="8707440" cy="5396679"/>
          </a:xfrm>
        </p:spPr>
        <p:txBody>
          <a:bodyPr/>
          <a:lstStyle/>
          <a:p>
            <a:pPr marL="114300" indent="0">
              <a:buNone/>
            </a:pPr>
            <a:r>
              <a:rPr lang="en-US" sz="1500" b="1" i="1" dirty="0" smtClean="0">
                <a:solidFill>
                  <a:schemeClr val="tx1"/>
                </a:solidFill>
                <a:latin typeface="Times New Roman" panose="02020603050405020304" pitchFamily="18" charset="0"/>
                <a:cs typeface="Times New Roman" panose="02020603050405020304" pitchFamily="18" charset="0"/>
              </a:rPr>
              <a:t>Line </a:t>
            </a:r>
            <a:r>
              <a:rPr lang="en-US" sz="1500" b="1" i="1" dirty="0">
                <a:solidFill>
                  <a:schemeClr val="tx1"/>
                </a:solidFill>
                <a:latin typeface="Times New Roman" panose="02020603050405020304" pitchFamily="18" charset="0"/>
                <a:cs typeface="Times New Roman" panose="02020603050405020304" pitchFamily="18" charset="0"/>
              </a:rPr>
              <a:t>Chart for 15 minutes Time </a:t>
            </a:r>
            <a:r>
              <a:rPr lang="en-US" sz="1500" b="1" dirty="0" smtClean="0">
                <a:solidFill>
                  <a:schemeClr val="accent4">
                    <a:lumMod val="50000"/>
                  </a:schemeClr>
                </a:solidFill>
                <a:latin typeface="Times New Roman" panose="02020603050405020304" pitchFamily="18" charset="0"/>
                <a:cs typeface="Times New Roman" panose="02020603050405020304" pitchFamily="18" charset="0"/>
              </a:rPr>
              <a:t>Interval                   Line </a:t>
            </a:r>
            <a:r>
              <a:rPr lang="en-US" sz="1500" b="1" dirty="0">
                <a:solidFill>
                  <a:schemeClr val="accent4">
                    <a:lumMod val="50000"/>
                  </a:schemeClr>
                </a:solidFill>
                <a:latin typeface="Times New Roman" panose="02020603050405020304" pitchFamily="18" charset="0"/>
                <a:cs typeface="Times New Roman" panose="02020603050405020304" pitchFamily="18" charset="0"/>
              </a:rPr>
              <a:t>Chart for 1 second Time Interval </a:t>
            </a:r>
            <a:endParaRPr lang="en-IN" sz="1500" b="1" dirty="0">
              <a:solidFill>
                <a:schemeClr val="accent4">
                  <a:lumMod val="50000"/>
                </a:schemeClr>
              </a:solidFill>
              <a:latin typeface="Times New Roman" panose="02020603050405020304" pitchFamily="18" charset="0"/>
              <a:cs typeface="Times New Roman" panose="02020603050405020304" pitchFamily="18" charset="0"/>
            </a:endParaRPr>
          </a:p>
          <a:p>
            <a:pPr marL="11430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pic>
        <p:nvPicPr>
          <p:cNvPr id="9" name="Picture 8"/>
          <p:cNvPicPr>
            <a:picLocks noChangeAspect="1"/>
          </p:cNvPicPr>
          <p:nvPr/>
        </p:nvPicPr>
        <p:blipFill>
          <a:blip r:embed="rId2"/>
          <a:stretch>
            <a:fillRect/>
          </a:stretch>
        </p:blipFill>
        <p:spPr>
          <a:xfrm>
            <a:off x="139106" y="1706430"/>
            <a:ext cx="3694131" cy="2281669"/>
          </a:xfrm>
          <a:prstGeom prst="rect">
            <a:avLst/>
          </a:prstGeom>
        </p:spPr>
      </p:pic>
      <p:pic>
        <p:nvPicPr>
          <p:cNvPr id="10" name="Picture 9"/>
          <p:cNvPicPr>
            <a:picLocks noChangeAspect="1"/>
          </p:cNvPicPr>
          <p:nvPr/>
        </p:nvPicPr>
        <p:blipFill>
          <a:blip r:embed="rId3"/>
          <a:stretch>
            <a:fillRect/>
          </a:stretch>
        </p:blipFill>
        <p:spPr>
          <a:xfrm>
            <a:off x="4380866" y="1675196"/>
            <a:ext cx="3709811" cy="2390028"/>
          </a:xfrm>
          <a:prstGeom prst="rect">
            <a:avLst/>
          </a:prstGeom>
        </p:spPr>
      </p:pic>
      <p:pic>
        <p:nvPicPr>
          <p:cNvPr id="11" name="Picture 10"/>
          <p:cNvPicPr>
            <a:picLocks noChangeAspect="1"/>
          </p:cNvPicPr>
          <p:nvPr/>
        </p:nvPicPr>
        <p:blipFill>
          <a:blip r:embed="rId4"/>
          <a:stretch>
            <a:fillRect/>
          </a:stretch>
        </p:blipFill>
        <p:spPr>
          <a:xfrm>
            <a:off x="139106" y="4085839"/>
            <a:ext cx="3932006" cy="2425130"/>
          </a:xfrm>
          <a:prstGeom prst="rect">
            <a:avLst/>
          </a:prstGeom>
        </p:spPr>
      </p:pic>
      <p:pic>
        <p:nvPicPr>
          <p:cNvPr id="12" name="Picture 11"/>
          <p:cNvPicPr>
            <a:picLocks noChangeAspect="1"/>
          </p:cNvPicPr>
          <p:nvPr/>
        </p:nvPicPr>
        <p:blipFill>
          <a:blip r:embed="rId5"/>
          <a:stretch>
            <a:fillRect/>
          </a:stretch>
        </p:blipFill>
        <p:spPr>
          <a:xfrm>
            <a:off x="4366830" y="4085839"/>
            <a:ext cx="4053248" cy="2563802"/>
          </a:xfrm>
          <a:prstGeom prst="rect">
            <a:avLst/>
          </a:prstGeom>
        </p:spPr>
      </p:pic>
    </p:spTree>
    <p:extLst>
      <p:ext uri="{BB962C8B-B14F-4D97-AF65-F5344CB8AC3E}">
        <p14:creationId xmlns:p14="http://schemas.microsoft.com/office/powerpoint/2010/main" val="2075094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241" y="667439"/>
            <a:ext cx="8229600" cy="914400"/>
          </a:xfrm>
        </p:spPr>
        <p:txBody>
          <a:bodyPr/>
          <a:lstStyle/>
          <a:p>
            <a:r>
              <a:rPr lang="en-US" dirty="0" smtClean="0">
                <a:solidFill>
                  <a:schemeClr val="accent6">
                    <a:lumMod val="75000"/>
                  </a:schemeClr>
                </a:solidFill>
              </a:rPr>
              <a:t>Brief of new skills gained</a:t>
            </a:r>
            <a:endParaRPr lang="en-IN" dirty="0">
              <a:solidFill>
                <a:schemeClr val="accent6">
                  <a:lumMod val="75000"/>
                </a:schemeClr>
              </a:solidFill>
            </a:endParaRPr>
          </a:p>
        </p:txBody>
      </p:sp>
      <p:sp>
        <p:nvSpPr>
          <p:cNvPr id="3" name="Text Placeholder 2"/>
          <p:cNvSpPr>
            <a:spLocks noGrp="1"/>
          </p:cNvSpPr>
          <p:nvPr>
            <p:ph type="body" idx="1"/>
          </p:nvPr>
        </p:nvSpPr>
        <p:spPr>
          <a:xfrm>
            <a:off x="150562" y="1336255"/>
            <a:ext cx="8817168" cy="5185731"/>
          </a:xfrm>
        </p:spPr>
        <p:txBody>
          <a:bodyPr>
            <a:normAutofit lnSpcReduction="10000"/>
          </a:bodyPr>
          <a:lstStyle/>
          <a:p>
            <a:r>
              <a:rPr lang="en-US" sz="1500" b="1" dirty="0" err="1" smtClean="0">
                <a:solidFill>
                  <a:schemeClr val="tx1"/>
                </a:solidFill>
                <a:latin typeface="Times New Roman" panose="02020603050405020304" pitchFamily="18" charset="0"/>
                <a:cs typeface="Times New Roman" panose="02020603050405020304" pitchFamily="18" charset="0"/>
              </a:rPr>
              <a:t>Qubole</a:t>
            </a:r>
            <a:r>
              <a:rPr lang="en-US" sz="1500" dirty="0" smtClean="0">
                <a:solidFill>
                  <a:schemeClr val="tx1"/>
                </a:solidFill>
                <a:latin typeface="Times New Roman" panose="02020603050405020304" pitchFamily="18" charset="0"/>
                <a:cs typeface="Times New Roman" panose="02020603050405020304" pitchFamily="18" charset="0"/>
              </a:rPr>
              <a:t>- </a:t>
            </a:r>
            <a:r>
              <a:rPr lang="en-US" sz="1500" dirty="0" err="1" smtClean="0">
                <a:solidFill>
                  <a:schemeClr val="tx1"/>
                </a:solidFill>
                <a:latin typeface="Times New Roman" panose="02020603050405020304" pitchFamily="18" charset="0"/>
                <a:cs typeface="Times New Roman" panose="02020603050405020304" pitchFamily="18" charset="0"/>
              </a:rPr>
              <a:t>Qubole</a:t>
            </a:r>
            <a:r>
              <a:rPr lang="en-US" sz="1500" dirty="0">
                <a:solidFill>
                  <a:schemeClr val="tx1"/>
                </a:solidFill>
                <a:latin typeface="Times New Roman" panose="02020603050405020304" pitchFamily="18" charset="0"/>
                <a:cs typeface="Times New Roman" panose="02020603050405020304" pitchFamily="18" charset="0"/>
              </a:rPr>
              <a:t>, an </a:t>
            </a:r>
            <a:r>
              <a:rPr lang="en-US" sz="1500" dirty="0" err="1">
                <a:solidFill>
                  <a:schemeClr val="tx1"/>
                </a:solidFill>
                <a:latin typeface="Times New Roman" panose="02020603050405020304" pitchFamily="18" charset="0"/>
                <a:cs typeface="Times New Roman" panose="02020603050405020304" pitchFamily="18" charset="0"/>
              </a:rPr>
              <a:t>Idera</a:t>
            </a:r>
            <a:r>
              <a:rPr lang="en-US" sz="1500" dirty="0">
                <a:solidFill>
                  <a:schemeClr val="tx1"/>
                </a:solidFill>
                <a:latin typeface="Times New Roman" panose="02020603050405020304" pitchFamily="18" charset="0"/>
                <a:cs typeface="Times New Roman" panose="02020603050405020304" pitchFamily="18" charset="0"/>
              </a:rPr>
              <a:t> Inc. company, provides a simple and secure data lake platform for machine learning, streaming, and ad-hoc analytics. </a:t>
            </a:r>
            <a:r>
              <a:rPr lang="en-US" sz="1500" dirty="0" err="1">
                <a:solidFill>
                  <a:schemeClr val="tx1"/>
                </a:solidFill>
                <a:latin typeface="Times New Roman" panose="02020603050405020304" pitchFamily="18" charset="0"/>
                <a:cs typeface="Times New Roman" panose="02020603050405020304" pitchFamily="18" charset="0"/>
              </a:rPr>
              <a:t>Qubole</a:t>
            </a:r>
            <a:r>
              <a:rPr lang="en-US" sz="1500" dirty="0">
                <a:solidFill>
                  <a:schemeClr val="tx1"/>
                </a:solidFill>
                <a:latin typeface="Times New Roman" panose="02020603050405020304" pitchFamily="18" charset="0"/>
                <a:cs typeface="Times New Roman" panose="02020603050405020304" pitchFamily="18" charset="0"/>
              </a:rPr>
              <a:t> is a simple, open, and secure Data Lake Platform for machine learning, streaming, and ad-hoc analytics. The platform provides end-to-end services that reduce the time and effort required to run Data pipelines, Streaming Analytics, and Machine Learning workloads on any cloud. </a:t>
            </a:r>
            <a:endParaRPr lang="en-US" sz="1500" dirty="0" smtClean="0">
              <a:solidFill>
                <a:schemeClr val="tx1"/>
              </a:solidFill>
              <a:latin typeface="Times New Roman" panose="02020603050405020304" pitchFamily="18" charset="0"/>
              <a:cs typeface="Times New Roman" panose="02020603050405020304" pitchFamily="18" charset="0"/>
            </a:endParaRPr>
          </a:p>
          <a:p>
            <a:r>
              <a:rPr lang="en-US" sz="1500" b="1" dirty="0" err="1" smtClean="0">
                <a:solidFill>
                  <a:schemeClr val="tx1"/>
                </a:solidFill>
                <a:latin typeface="Times New Roman" panose="02020603050405020304" pitchFamily="18" charset="0"/>
                <a:cs typeface="Times New Roman" panose="02020603050405020304" pitchFamily="18" charset="0"/>
              </a:rPr>
              <a:t>Redash</a:t>
            </a:r>
            <a:r>
              <a:rPr lang="en-US" sz="1500" dirty="0" smtClean="0">
                <a:solidFill>
                  <a:schemeClr val="tx1"/>
                </a:solidFill>
                <a:latin typeface="Times New Roman" panose="02020603050405020304" pitchFamily="18" charset="0"/>
                <a:cs typeface="Times New Roman" panose="02020603050405020304" pitchFamily="18" charset="0"/>
              </a:rPr>
              <a:t> - </a:t>
            </a:r>
            <a:r>
              <a:rPr lang="en-US" sz="1500" dirty="0" err="1">
                <a:solidFill>
                  <a:schemeClr val="tx1"/>
                </a:solidFill>
                <a:latin typeface="Times New Roman" panose="02020603050405020304" pitchFamily="18" charset="0"/>
                <a:cs typeface="Times New Roman" panose="02020603050405020304" pitchFamily="18" charset="0"/>
              </a:rPr>
              <a:t>Redash</a:t>
            </a:r>
            <a:r>
              <a:rPr lang="en-US" sz="1500" dirty="0">
                <a:solidFill>
                  <a:schemeClr val="tx1"/>
                </a:solidFill>
                <a:latin typeface="Times New Roman" panose="02020603050405020304" pitchFamily="18" charset="0"/>
                <a:cs typeface="Times New Roman" panose="02020603050405020304" pitchFamily="18" charset="0"/>
              </a:rPr>
              <a:t> is an open source SQL-based service for analytics and dashboard visualizations. It offers a familiar SQL editor interface to browse the data schema, build queries, and view results that should be familiar to anyone who’s worked with a relational database. Queries can be easily converted into visualizations for quick insights, connected to alerts to notify on specific data events, or managed by API for automated workflows. </a:t>
            </a:r>
            <a:endParaRPr lang="en-US" sz="1500" dirty="0" smtClean="0">
              <a:solidFill>
                <a:schemeClr val="tx1"/>
              </a:solidFill>
              <a:latin typeface="Times New Roman" panose="02020603050405020304" pitchFamily="18" charset="0"/>
              <a:cs typeface="Times New Roman" panose="02020603050405020304" pitchFamily="18" charset="0"/>
            </a:endParaRPr>
          </a:p>
          <a:p>
            <a:r>
              <a:rPr lang="en-US" sz="1500" b="1" dirty="0" err="1" smtClean="0">
                <a:solidFill>
                  <a:schemeClr val="tx1"/>
                </a:solidFill>
                <a:latin typeface="Times New Roman" panose="02020603050405020304" pitchFamily="18" charset="0"/>
                <a:cs typeface="Times New Roman" panose="02020603050405020304" pitchFamily="18" charset="0"/>
              </a:rPr>
              <a:t>Jira</a:t>
            </a:r>
            <a:r>
              <a:rPr lang="en-US" sz="1500" dirty="0" smtClean="0">
                <a:solidFill>
                  <a:schemeClr val="tx1"/>
                </a:solidFill>
                <a:latin typeface="Times New Roman" panose="02020603050405020304" pitchFamily="18" charset="0"/>
                <a:cs typeface="Times New Roman" panose="02020603050405020304" pitchFamily="18" charset="0"/>
              </a:rPr>
              <a:t>- </a:t>
            </a:r>
            <a:r>
              <a:rPr lang="en-US" sz="1500" dirty="0" err="1">
                <a:solidFill>
                  <a:schemeClr val="tx1"/>
                </a:solidFill>
                <a:latin typeface="Times New Roman" panose="02020603050405020304" pitchFamily="18" charset="0"/>
                <a:cs typeface="Times New Roman" panose="02020603050405020304" pitchFamily="18" charset="0"/>
              </a:rPr>
              <a:t>Jira</a:t>
            </a:r>
            <a:r>
              <a:rPr lang="en-US" sz="1500" dirty="0">
                <a:solidFill>
                  <a:schemeClr val="tx1"/>
                </a:solidFill>
                <a:latin typeface="Times New Roman" panose="02020603050405020304" pitchFamily="18" charset="0"/>
                <a:cs typeface="Times New Roman" panose="02020603050405020304" pitchFamily="18" charset="0"/>
              </a:rPr>
              <a:t> is a proprietary issue tracking product developed by </a:t>
            </a:r>
            <a:r>
              <a:rPr lang="en-US" sz="1500" dirty="0" err="1">
                <a:solidFill>
                  <a:schemeClr val="tx1"/>
                </a:solidFill>
                <a:latin typeface="Times New Roman" panose="02020603050405020304" pitchFamily="18" charset="0"/>
                <a:cs typeface="Times New Roman" panose="02020603050405020304" pitchFamily="18" charset="0"/>
              </a:rPr>
              <a:t>Atlassian</a:t>
            </a:r>
            <a:r>
              <a:rPr lang="en-US" sz="1500" dirty="0">
                <a:solidFill>
                  <a:schemeClr val="tx1"/>
                </a:solidFill>
                <a:latin typeface="Times New Roman" panose="02020603050405020304" pitchFamily="18" charset="0"/>
                <a:cs typeface="Times New Roman" panose="02020603050405020304" pitchFamily="18" charset="0"/>
              </a:rPr>
              <a:t> that allows bug tracking and agile project management. </a:t>
            </a:r>
            <a:r>
              <a:rPr lang="en-US" sz="1500" dirty="0" err="1">
                <a:solidFill>
                  <a:schemeClr val="tx1"/>
                </a:solidFill>
                <a:latin typeface="Times New Roman" panose="02020603050405020304" pitchFamily="18" charset="0"/>
                <a:cs typeface="Times New Roman" panose="02020603050405020304" pitchFamily="18" charset="0"/>
              </a:rPr>
              <a:t>Jira</a:t>
            </a:r>
            <a:r>
              <a:rPr lang="en-US" sz="1500" dirty="0">
                <a:solidFill>
                  <a:schemeClr val="tx1"/>
                </a:solidFill>
                <a:latin typeface="Times New Roman" panose="02020603050405020304" pitchFamily="18" charset="0"/>
                <a:cs typeface="Times New Roman" panose="02020603050405020304" pitchFamily="18" charset="0"/>
              </a:rPr>
              <a:t> Software is part of a family of products designed to help teams of all types manage work. Originally, </a:t>
            </a:r>
            <a:r>
              <a:rPr lang="en-US" sz="1500" dirty="0" err="1">
                <a:solidFill>
                  <a:schemeClr val="tx1"/>
                </a:solidFill>
                <a:latin typeface="Times New Roman" panose="02020603050405020304" pitchFamily="18" charset="0"/>
                <a:cs typeface="Times New Roman" panose="02020603050405020304" pitchFamily="18" charset="0"/>
              </a:rPr>
              <a:t>Jira</a:t>
            </a:r>
            <a:r>
              <a:rPr lang="en-US" sz="1500" dirty="0">
                <a:solidFill>
                  <a:schemeClr val="tx1"/>
                </a:solidFill>
                <a:latin typeface="Times New Roman" panose="02020603050405020304" pitchFamily="18" charset="0"/>
                <a:cs typeface="Times New Roman" panose="02020603050405020304" pitchFamily="18" charset="0"/>
              </a:rPr>
              <a:t> was designed as a bug and issue tracker. But today, </a:t>
            </a:r>
            <a:r>
              <a:rPr lang="en-US" sz="1500" dirty="0" err="1">
                <a:solidFill>
                  <a:schemeClr val="tx1"/>
                </a:solidFill>
                <a:latin typeface="Times New Roman" panose="02020603050405020304" pitchFamily="18" charset="0"/>
                <a:cs typeface="Times New Roman" panose="02020603050405020304" pitchFamily="18" charset="0"/>
              </a:rPr>
              <a:t>Jira</a:t>
            </a:r>
            <a:r>
              <a:rPr lang="en-US" sz="1500" dirty="0">
                <a:solidFill>
                  <a:schemeClr val="tx1"/>
                </a:solidFill>
                <a:latin typeface="Times New Roman" panose="02020603050405020304" pitchFamily="18" charset="0"/>
                <a:cs typeface="Times New Roman" panose="02020603050405020304" pitchFamily="18" charset="0"/>
              </a:rPr>
              <a:t> has evolved into a powerful work management tool for all kinds of use cases, from requirements and test case management to agile software development. </a:t>
            </a:r>
            <a:endParaRPr lang="en-US" sz="1500" dirty="0" smtClean="0">
              <a:solidFill>
                <a:schemeClr val="tx1"/>
              </a:solidFill>
              <a:latin typeface="Times New Roman" panose="02020603050405020304" pitchFamily="18" charset="0"/>
              <a:cs typeface="Times New Roman" panose="02020603050405020304" pitchFamily="18" charset="0"/>
            </a:endParaRPr>
          </a:p>
          <a:p>
            <a:r>
              <a:rPr lang="en-US" sz="1500" b="1" dirty="0">
                <a:solidFill>
                  <a:schemeClr val="tx1"/>
                </a:solidFill>
                <a:latin typeface="Times New Roman" panose="02020603050405020304" pitchFamily="18" charset="0"/>
                <a:cs typeface="Times New Roman" panose="02020603050405020304" pitchFamily="18" charset="0"/>
              </a:rPr>
              <a:t>Google sheet </a:t>
            </a:r>
            <a:r>
              <a:rPr lang="en-US" sz="1500" b="1" dirty="0" smtClean="0">
                <a:solidFill>
                  <a:schemeClr val="tx1"/>
                </a:solidFill>
                <a:latin typeface="Times New Roman" panose="02020603050405020304" pitchFamily="18" charset="0"/>
                <a:cs typeface="Times New Roman" panose="02020603050405020304" pitchFamily="18" charset="0"/>
              </a:rPr>
              <a:t>Excel</a:t>
            </a:r>
            <a:r>
              <a:rPr lang="en-US" sz="1500" dirty="0">
                <a:solidFill>
                  <a:schemeClr val="tx1"/>
                </a:solidFill>
                <a:latin typeface="Times New Roman" panose="02020603050405020304" pitchFamily="18" charset="0"/>
                <a:cs typeface="Times New Roman" panose="02020603050405020304" pitchFamily="18" charset="0"/>
              </a:rPr>
              <a:t> </a:t>
            </a:r>
            <a:r>
              <a:rPr lang="en-IN" sz="1500" dirty="0" smtClean="0">
                <a:solidFill>
                  <a:schemeClr val="tx1"/>
                </a:solidFill>
                <a:latin typeface="Times New Roman" panose="02020603050405020304" pitchFamily="18" charset="0"/>
                <a:cs typeface="Times New Roman" panose="02020603050405020304" pitchFamily="18" charset="0"/>
              </a:rPr>
              <a:t>- </a:t>
            </a:r>
            <a:r>
              <a:rPr lang="en-US" sz="1500" dirty="0" smtClean="0">
                <a:solidFill>
                  <a:schemeClr val="tx1"/>
                </a:solidFill>
                <a:latin typeface="Times New Roman" panose="02020603050405020304" pitchFamily="18" charset="0"/>
                <a:cs typeface="Times New Roman" panose="02020603050405020304" pitchFamily="18" charset="0"/>
              </a:rPr>
              <a:t>Google </a:t>
            </a:r>
            <a:r>
              <a:rPr lang="en-US" sz="1500" dirty="0">
                <a:solidFill>
                  <a:schemeClr val="tx1"/>
                </a:solidFill>
                <a:latin typeface="Times New Roman" panose="02020603050405020304" pitchFamily="18" charset="0"/>
                <a:cs typeface="Times New Roman" panose="02020603050405020304" pitchFamily="18" charset="0"/>
              </a:rPr>
              <a:t>Sheets is an online spreadsheet app that lets you create and format spreadsheets and work with other people. Google Sheets is a free, web-based spreadsheet application that is provided by Google within the Google Drive service. </a:t>
            </a:r>
            <a:endParaRPr lang="en-US" sz="1500" dirty="0" smtClean="0">
              <a:solidFill>
                <a:schemeClr val="tx1"/>
              </a:solidFill>
              <a:latin typeface="Times New Roman" panose="02020603050405020304" pitchFamily="18" charset="0"/>
              <a:cs typeface="Times New Roman" panose="02020603050405020304" pitchFamily="18" charset="0"/>
            </a:endParaRPr>
          </a:p>
          <a:p>
            <a:r>
              <a:rPr lang="en-US" sz="1500" b="1" dirty="0" smtClean="0">
                <a:solidFill>
                  <a:schemeClr val="tx1"/>
                </a:solidFill>
                <a:latin typeface="Times New Roman" panose="02020603050405020304" pitchFamily="18" charset="0"/>
                <a:cs typeface="Times New Roman" panose="02020603050405020304" pitchFamily="18" charset="0"/>
              </a:rPr>
              <a:t>Confluence</a:t>
            </a:r>
            <a:r>
              <a:rPr lang="en-US" sz="1500" dirty="0" smtClean="0">
                <a:solidFill>
                  <a:schemeClr val="tx1"/>
                </a:solidFill>
                <a:latin typeface="Times New Roman" panose="02020603050405020304" pitchFamily="18" charset="0"/>
                <a:cs typeface="Times New Roman" panose="02020603050405020304" pitchFamily="18" charset="0"/>
              </a:rPr>
              <a:t> - </a:t>
            </a:r>
            <a:r>
              <a:rPr lang="en-US" sz="1600" dirty="0"/>
              <a:t>Confluence is a collaboration wiki tool used to help teams to collaborate and share knowledge efficiently.  With confluence, we can capture project requirements, assign tasks to specific users, and manage several calendars at once with the help of </a:t>
            </a:r>
            <a:r>
              <a:rPr lang="en-US" sz="1600" dirty="0">
                <a:solidFill>
                  <a:schemeClr val="tx1"/>
                </a:solidFill>
                <a:latin typeface="Times New Roman" panose="02020603050405020304" pitchFamily="18" charset="0"/>
                <a:cs typeface="Times New Roman" panose="02020603050405020304" pitchFamily="18" charset="0"/>
              </a:rPr>
              <a:t>Team </a:t>
            </a:r>
            <a:r>
              <a:rPr lang="en-US" sz="1600" dirty="0" smtClean="0">
                <a:solidFill>
                  <a:schemeClr val="tx1"/>
                </a:solidFill>
                <a:latin typeface="Times New Roman" panose="02020603050405020304" pitchFamily="18" charset="0"/>
                <a:cs typeface="Times New Roman" panose="02020603050405020304" pitchFamily="18" charset="0"/>
              </a:rPr>
              <a:t>Calendar</a:t>
            </a:r>
            <a:r>
              <a:rPr lang="en-US" sz="1600" u="sng" dirty="0">
                <a:solidFill>
                  <a:schemeClr val="tx1"/>
                </a:solidFill>
                <a:latin typeface="Times New Roman" panose="02020603050405020304" pitchFamily="18" charset="0"/>
                <a:cs typeface="Times New Roman" panose="02020603050405020304" pitchFamily="18" charset="0"/>
              </a:rPr>
              <a:t> </a:t>
            </a:r>
            <a:r>
              <a:rPr lang="en-US" sz="1600" dirty="0"/>
              <a:t>add-on.</a:t>
            </a:r>
            <a:endParaRPr lang="en-US" sz="1500" dirty="0" smtClean="0">
              <a:solidFill>
                <a:schemeClr val="tx1"/>
              </a:solidFill>
              <a:latin typeface="Times New Roman" panose="02020603050405020304" pitchFamily="18" charset="0"/>
              <a:cs typeface="Times New Roman" panose="02020603050405020304" pitchFamily="18" charset="0"/>
            </a:endParaRPr>
          </a:p>
          <a:p>
            <a:endParaRPr lang="en-US" sz="1500" dirty="0" smtClean="0">
              <a:solidFill>
                <a:schemeClr val="tx1"/>
              </a:solidFill>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Tree>
    <p:extLst>
      <p:ext uri="{BB962C8B-B14F-4D97-AF65-F5344CB8AC3E}">
        <p14:creationId xmlns:p14="http://schemas.microsoft.com/office/powerpoint/2010/main" val="1557421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861" y="1290370"/>
            <a:ext cx="8229600" cy="914400"/>
          </a:xfrm>
        </p:spPr>
        <p:txBody>
          <a:bodyPr>
            <a:normAutofit fontScale="90000"/>
          </a:bodyPr>
          <a:lstStyle/>
          <a:p>
            <a:r>
              <a:rPr lang="en-US" dirty="0" smtClean="0"/>
              <a:t>Overall learnings and </a:t>
            </a:r>
            <a:r>
              <a:rPr lang="en-IN" dirty="0" smtClean="0"/>
              <a:t>Comments </a:t>
            </a:r>
            <a:r>
              <a:rPr lang="en-IN" dirty="0"/>
              <a:t>and Future Plan</a:t>
            </a:r>
          </a:p>
        </p:txBody>
      </p:sp>
      <p:sp>
        <p:nvSpPr>
          <p:cNvPr id="3" name="Text Placeholder 2"/>
          <p:cNvSpPr>
            <a:spLocks noGrp="1"/>
          </p:cNvSpPr>
          <p:nvPr>
            <p:ph type="body" idx="1"/>
          </p:nvPr>
        </p:nvSpPr>
        <p:spPr>
          <a:xfrm>
            <a:off x="164564" y="2112695"/>
            <a:ext cx="8401050" cy="4260851"/>
          </a:xfrm>
        </p:spPr>
        <p:txBody>
          <a:bodyPr>
            <a:normAutofit fontScale="92500" lnSpcReduction="20000"/>
          </a:bodyPr>
          <a:lstStyle/>
          <a:p>
            <a:r>
              <a:rPr lang="en-US" sz="1500" dirty="0">
                <a:solidFill>
                  <a:schemeClr val="tx1"/>
                </a:solidFill>
                <a:latin typeface="Times New Roman" panose="02020603050405020304" pitchFamily="18" charset="0"/>
                <a:cs typeface="Times New Roman" panose="02020603050405020304" pitchFamily="18" charset="0"/>
              </a:rPr>
              <a:t>Learned about how to write a basic SQL Query with its advanced part </a:t>
            </a:r>
            <a:r>
              <a:rPr lang="en-US" sz="1500" dirty="0" smtClean="0">
                <a:solidFill>
                  <a:schemeClr val="tx1"/>
                </a:solidFill>
                <a:latin typeface="Times New Roman" panose="02020603050405020304" pitchFamily="18" charset="0"/>
                <a:cs typeface="Times New Roman" panose="02020603050405020304" pitchFamily="18" charset="0"/>
              </a:rPr>
              <a:t>too and also learned about the Presto too.</a:t>
            </a:r>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Updating and backfilling the data numbers from the queries and also learned how to extract data too from database mainly and also understand how analytics is done across various platforms, how the numbers are monitored and how they vary on a trading day and a non-trading day. Also, every new update has an impact on numbers and how the pattern of the user changes. </a:t>
            </a:r>
          </a:p>
          <a:p>
            <a:r>
              <a:rPr lang="en-US" sz="1500" dirty="0">
                <a:solidFill>
                  <a:schemeClr val="tx1"/>
                </a:solidFill>
                <a:latin typeface="Times New Roman" panose="02020603050405020304" pitchFamily="18" charset="0"/>
                <a:cs typeface="Times New Roman" panose="02020603050405020304" pitchFamily="18" charset="0"/>
              </a:rPr>
              <a:t>Creating Events and Testing the events</a:t>
            </a:r>
          </a:p>
          <a:p>
            <a:r>
              <a:rPr lang="en-US" sz="1500" dirty="0">
                <a:solidFill>
                  <a:schemeClr val="tx1"/>
                </a:solidFill>
                <a:latin typeface="Times New Roman" panose="02020603050405020304" pitchFamily="18" charset="0"/>
                <a:cs typeface="Times New Roman" panose="02020603050405020304" pitchFamily="18" charset="0"/>
              </a:rPr>
              <a:t>TPS(Throughput per second time interval for both users and clicks) making a line chart for users and clicks</a:t>
            </a:r>
          </a:p>
          <a:p>
            <a:r>
              <a:rPr lang="en-US" sz="1500" dirty="0">
                <a:solidFill>
                  <a:schemeClr val="tx1"/>
                </a:solidFill>
                <a:latin typeface="Times New Roman" panose="02020603050405020304" pitchFamily="18" charset="0"/>
                <a:cs typeface="Times New Roman" panose="02020603050405020304" pitchFamily="18" charset="0"/>
              </a:rPr>
              <a:t>Making Dashboards for the different modules</a:t>
            </a:r>
            <a:r>
              <a:rPr lang="en-US" sz="1500" dirty="0" smtClean="0">
                <a:solidFill>
                  <a:schemeClr val="tx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 learnt a lot during my internship experience. In fact, I have gained a lot of experience in the past </a:t>
            </a:r>
            <a:r>
              <a:rPr lang="en-US" sz="1500" dirty="0" smtClean="0">
                <a:latin typeface="Times New Roman" panose="02020603050405020304" pitchFamily="18" charset="0"/>
                <a:cs typeface="Times New Roman" panose="02020603050405020304" pitchFamily="18" charset="0"/>
              </a:rPr>
              <a:t>year from where I had joined.  </a:t>
            </a: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500" dirty="0">
                <a:latin typeface="Times New Roman" panose="02020603050405020304" pitchFamily="18" charset="0"/>
                <a:cs typeface="Times New Roman" panose="02020603050405020304" pitchFamily="18" charset="0"/>
              </a:rPr>
              <a:t>I can conclude that as a business analyst I have to find ways to improve efficiency, reduce waste, identify and implement solutions, meet project deadlines, and accurately document the necessary requirements.</a:t>
            </a:r>
            <a:endParaRPr lang="en-IN"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As a Business Analyst my main role is responsible for bridging the gap between IT and the business using data analytics to assess processes, determine requirements and deliver data-driven recommendations and reports to executives and stakeholders</a:t>
            </a:r>
          </a:p>
          <a:p>
            <a:r>
              <a:rPr lang="en-US" sz="1500" dirty="0">
                <a:latin typeface="Times New Roman" panose="02020603050405020304" pitchFamily="18" charset="0"/>
                <a:cs typeface="Times New Roman" panose="02020603050405020304" pitchFamily="18" charset="0"/>
              </a:rPr>
              <a:t>I am very open to whatever opportunities the future may hold, especially within this company. I pride myself in being flexible and adaptable. I think the best way of Planning for the future is to make the most of the present. I applied for this internship because it is a perfect fit with my interests and skill set. </a:t>
            </a:r>
            <a:endParaRPr lang="en-IN"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In coming months, I’d love to grow into a more senior business analyst role. It’s exciting that your company has a strong focus on hands-on experience and continued learning opportunities. </a:t>
            </a:r>
            <a:endParaRPr lang="en-IN" sz="1500" dirty="0">
              <a:latin typeface="Times New Roman" panose="02020603050405020304" pitchFamily="18" charset="0"/>
              <a:cs typeface="Times New Roman" panose="02020603050405020304" pitchFamily="18" charset="0"/>
            </a:endParaRPr>
          </a:p>
          <a:p>
            <a:endParaRPr lang="en-US" sz="1500" dirty="0" smtClean="0">
              <a:solidFill>
                <a:schemeClr val="tx1"/>
              </a:solidFill>
              <a:latin typeface="Times New Roman" panose="02020603050405020304" pitchFamily="18" charset="0"/>
              <a:cs typeface="Times New Roman" panose="02020603050405020304" pitchFamily="18" charset="0"/>
            </a:endParaRPr>
          </a:p>
          <a:p>
            <a:endParaRPr lang="en-US" sz="15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Tree>
    <p:extLst>
      <p:ext uri="{BB962C8B-B14F-4D97-AF65-F5344CB8AC3E}">
        <p14:creationId xmlns:p14="http://schemas.microsoft.com/office/powerpoint/2010/main" val="1815525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214829" y="1052111"/>
            <a:ext cx="8229600" cy="914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a:t>Roadmap</a:t>
            </a:r>
            <a:endParaRPr/>
          </a:p>
        </p:txBody>
      </p:sp>
      <p:sp>
        <p:nvSpPr>
          <p:cNvPr id="99" name="Google Shape;99;p2"/>
          <p:cNvSpPr txBox="1">
            <a:spLocks noGrp="1"/>
          </p:cNvSpPr>
          <p:nvPr>
            <p:ph type="body" idx="1"/>
          </p:nvPr>
        </p:nvSpPr>
        <p:spPr>
          <a:xfrm>
            <a:off x="347031" y="1966511"/>
            <a:ext cx="8229600" cy="4070351"/>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0"/>
              </a:spcAft>
              <a:buNone/>
            </a:pPr>
            <a:endParaRPr dirty="0"/>
          </a:p>
          <a:p>
            <a:pPr marL="342900" lvl="0" indent="-342900" algn="l" rtl="0">
              <a:spcBef>
                <a:spcPts val="480"/>
              </a:spcBef>
              <a:spcAft>
                <a:spcPts val="0"/>
              </a:spcAft>
              <a:buClr>
                <a:schemeClr val="dk1"/>
              </a:buClr>
              <a:buSzPts val="2400"/>
              <a:buChar char="❑"/>
            </a:pPr>
            <a:r>
              <a:rPr lang="en-IN" dirty="0"/>
              <a:t>About the Organization </a:t>
            </a:r>
            <a:endParaRPr lang="en-IN" dirty="0" smtClean="0"/>
          </a:p>
          <a:p>
            <a:pPr marL="342900" lvl="0" indent="-342900" algn="l" rtl="0">
              <a:spcBef>
                <a:spcPts val="480"/>
              </a:spcBef>
              <a:spcAft>
                <a:spcPts val="0"/>
              </a:spcAft>
              <a:buClr>
                <a:schemeClr val="dk1"/>
              </a:buClr>
              <a:buSzPts val="2400"/>
              <a:buChar char="❑"/>
            </a:pPr>
            <a:r>
              <a:rPr lang="en-IN" dirty="0" smtClean="0"/>
              <a:t>About </a:t>
            </a:r>
            <a:r>
              <a:rPr lang="en-IN" dirty="0"/>
              <a:t>the </a:t>
            </a:r>
            <a:r>
              <a:rPr lang="en-IN" dirty="0" smtClean="0"/>
              <a:t>Department</a:t>
            </a:r>
            <a:endParaRPr dirty="0"/>
          </a:p>
          <a:p>
            <a:pPr marL="342900" lvl="0" indent="-342900" algn="l" rtl="0">
              <a:spcBef>
                <a:spcPts val="480"/>
              </a:spcBef>
              <a:spcAft>
                <a:spcPts val="0"/>
              </a:spcAft>
              <a:buClr>
                <a:schemeClr val="dk1"/>
              </a:buClr>
              <a:buSzPts val="2400"/>
              <a:buChar char="❑"/>
            </a:pPr>
            <a:r>
              <a:rPr lang="en-IN" dirty="0"/>
              <a:t>About the Project/s </a:t>
            </a:r>
            <a:endParaRPr dirty="0"/>
          </a:p>
          <a:p>
            <a:pPr marL="342900" lvl="0" indent="-304800" algn="l" rtl="0">
              <a:spcBef>
                <a:spcPts val="480"/>
              </a:spcBef>
              <a:spcAft>
                <a:spcPts val="0"/>
              </a:spcAft>
              <a:buSzPts val="1800"/>
              <a:buChar char="❑"/>
            </a:pPr>
            <a:r>
              <a:rPr lang="en-IN" dirty="0"/>
              <a:t>Description of technical tasks </a:t>
            </a:r>
            <a:endParaRPr dirty="0"/>
          </a:p>
          <a:p>
            <a:pPr marL="342900" lvl="0" indent="-342900" algn="l" rtl="0">
              <a:spcBef>
                <a:spcPts val="480"/>
              </a:spcBef>
              <a:spcAft>
                <a:spcPts val="0"/>
              </a:spcAft>
              <a:buClr>
                <a:schemeClr val="dk1"/>
              </a:buClr>
              <a:buSzPts val="2400"/>
              <a:buChar char="❑"/>
            </a:pPr>
            <a:r>
              <a:rPr lang="en-IN" dirty="0"/>
              <a:t>Brief of new skills gained </a:t>
            </a:r>
            <a:endParaRPr dirty="0"/>
          </a:p>
          <a:p>
            <a:pPr marL="342900" lvl="0" indent="-342900" algn="l" rtl="0">
              <a:spcBef>
                <a:spcPts val="480"/>
              </a:spcBef>
              <a:spcAft>
                <a:spcPts val="0"/>
              </a:spcAft>
              <a:buClr>
                <a:schemeClr val="dk1"/>
              </a:buClr>
              <a:buSzPts val="2400"/>
              <a:buChar char="❑"/>
            </a:pPr>
            <a:r>
              <a:rPr lang="en-IN" dirty="0"/>
              <a:t>Overall learnings </a:t>
            </a:r>
            <a:endParaRPr dirty="0"/>
          </a:p>
          <a:p>
            <a:pPr marL="342900" lvl="0" indent="-342900" algn="l" rtl="0">
              <a:spcBef>
                <a:spcPts val="480"/>
              </a:spcBef>
              <a:spcAft>
                <a:spcPts val="0"/>
              </a:spcAft>
              <a:buClr>
                <a:schemeClr val="dk1"/>
              </a:buClr>
              <a:buSzPts val="2400"/>
              <a:buChar char="❑"/>
            </a:pPr>
            <a:r>
              <a:rPr lang="en-IN" dirty="0"/>
              <a:t>Comments and Future </a:t>
            </a:r>
            <a:r>
              <a:rPr lang="en-IN" dirty="0" smtClean="0"/>
              <a:t>Plan</a:t>
            </a:r>
            <a:endParaRPr dirty="0"/>
          </a:p>
        </p:txBody>
      </p:sp>
      <p:sp>
        <p:nvSpPr>
          <p:cNvPr id="100" name="Google Shape;100;p2"/>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 September 2019</a:t>
            </a:r>
            <a:endParaRPr/>
          </a:p>
        </p:txBody>
      </p:sp>
      <p:sp>
        <p:nvSpPr>
          <p:cNvPr id="101" name="Google Shape;101;p2"/>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a:p>
            <a:pPr marL="0" lvl="0" indent="0" algn="ctr" rtl="0">
              <a:spcBef>
                <a:spcPts val="0"/>
              </a:spcBef>
              <a:spcAft>
                <a:spcPts val="0"/>
              </a:spcAft>
              <a:buNone/>
            </a:pPr>
            <a:r>
              <a:rPr lang="en-IN"/>
              <a:t> MPSTME, Mumbai Campus </a:t>
            </a:r>
            <a:endParaRPr/>
          </a:p>
        </p:txBody>
      </p:sp>
      <p:sp>
        <p:nvSpPr>
          <p:cNvPr id="102" name="Google Shape;102;p2"/>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IN" dirty="0" smtClean="0"/>
              <a:t>Thank you </a:t>
            </a:r>
            <a:br>
              <a:rPr lang="en-IN" dirty="0" smtClean="0"/>
            </a:br>
            <a:r>
              <a:rPr lang="en-IN" dirty="0" smtClean="0"/>
              <a:t>Questions</a:t>
            </a:r>
            <a:r>
              <a:rPr lang="en-IN" dirty="0"/>
              <a:t>??</a:t>
            </a:r>
            <a:endParaRPr dirty="0"/>
          </a:p>
        </p:txBody>
      </p:sp>
      <p:sp>
        <p:nvSpPr>
          <p:cNvPr id="108" name="Google Shape;108;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400"/>
              <a:buNone/>
            </a:pPr>
            <a:endParaRPr/>
          </a:p>
        </p:txBody>
      </p:sp>
      <p:sp>
        <p:nvSpPr>
          <p:cNvPr id="109" name="Google Shape;109;p11"/>
          <p:cNvSpPr txBox="1">
            <a:spLocks noGrp="1"/>
          </p:cNvSpPr>
          <p:nvPr>
            <p:ph type="dt" idx="10"/>
          </p:nvPr>
        </p:nvSpPr>
        <p:spPr>
          <a:xfrm>
            <a:off x="457200" y="6381396"/>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25 September 2019</a:t>
            </a:r>
            <a:endParaRPr/>
          </a:p>
        </p:txBody>
      </p:sp>
      <p:sp>
        <p:nvSpPr>
          <p:cNvPr id="110" name="Google Shape;110;p11"/>
          <p:cNvSpPr txBox="1">
            <a:spLocks noGrp="1"/>
          </p:cNvSpPr>
          <p:nvPr>
            <p:ph type="ftr" idx="11"/>
          </p:nvPr>
        </p:nvSpPr>
        <p:spPr>
          <a:xfrm>
            <a:off x="3122488" y="6373546"/>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 MPSTME, Mumbai Campus </a:t>
            </a:r>
            <a:endParaRPr/>
          </a:p>
        </p:txBody>
      </p:sp>
      <p:sp>
        <p:nvSpPr>
          <p:cNvPr id="111" name="Google Shape;111;p11"/>
          <p:cNvSpPr txBox="1">
            <a:spLocks noGrp="1"/>
          </p:cNvSpPr>
          <p:nvPr>
            <p:ph type="sldNum" idx="12"/>
          </p:nvPr>
        </p:nvSpPr>
        <p:spPr>
          <a:xfrm>
            <a:off x="6553200" y="6373546"/>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386" y="1156772"/>
            <a:ext cx="8229600" cy="914400"/>
          </a:xfrm>
        </p:spPr>
        <p:txBody>
          <a:bodyPr>
            <a:normAutofit fontScale="90000"/>
          </a:bodyPr>
          <a:lstStyle/>
          <a:p>
            <a:r>
              <a:rPr lang="en-US" sz="3200" i="1" u="sng" dirty="0" smtClean="0">
                <a:solidFill>
                  <a:srgbClr val="7030A0"/>
                </a:solidFill>
                <a:latin typeface="Times New Roman" panose="02020603050405020304" pitchFamily="18" charset="0"/>
                <a:cs typeface="Times New Roman" panose="02020603050405020304" pitchFamily="18" charset="0"/>
              </a:rPr>
              <a:t>About the Organization and </a:t>
            </a:r>
            <a:r>
              <a:rPr lang="en-US" sz="3200" i="1" u="sng" dirty="0">
                <a:solidFill>
                  <a:srgbClr val="7030A0"/>
                </a:solidFill>
                <a:latin typeface="Times New Roman" panose="02020603050405020304" pitchFamily="18" charset="0"/>
                <a:cs typeface="Times New Roman" panose="02020603050405020304" pitchFamily="18" charset="0"/>
              </a:rPr>
              <a:t>A</a:t>
            </a:r>
            <a:r>
              <a:rPr lang="en-US" sz="3200" i="1" u="sng" dirty="0" smtClean="0">
                <a:solidFill>
                  <a:srgbClr val="7030A0"/>
                </a:solidFill>
                <a:latin typeface="Times New Roman" panose="02020603050405020304" pitchFamily="18" charset="0"/>
                <a:cs typeface="Times New Roman" panose="02020603050405020304" pitchFamily="18" charset="0"/>
              </a:rPr>
              <a:t>bout the Department</a:t>
            </a:r>
            <a:endParaRPr lang="en-IN" sz="3200" i="1" u="sng"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87287" y="1828800"/>
            <a:ext cx="8620699" cy="4638101"/>
          </a:xfrm>
        </p:spPr>
        <p:txBody>
          <a:bodyPr>
            <a:normAutofit fontScale="92500" lnSpcReduction="10000"/>
          </a:bodyPr>
          <a:lstStyle/>
          <a:p>
            <a:pPr marL="114300" indent="0">
              <a:buNone/>
            </a:pPr>
            <a:r>
              <a:rPr lang="en-US" sz="1600" dirty="0">
                <a:solidFill>
                  <a:schemeClr val="tx1"/>
                </a:solidFill>
                <a:latin typeface="Times New Roman" panose="02020603050405020304" pitchFamily="18" charset="0"/>
                <a:cs typeface="Times New Roman" panose="02020603050405020304" pitchFamily="18" charset="0"/>
              </a:rPr>
              <a:t>Angel Broking Limited, trading under the brand name Angel One, is an Indian stockbroker firm established in 1996.The company is a member of the Bombay Stock Exchange, National Stock Exchange of India, National Commodity &amp; Derivatives Exchange Limited and Multi Commodity Exchange of India Limited. It is a depository participant with Central Depository Services Limited (CDSL). </a:t>
            </a:r>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company's services include online stock broking, depository services, commodity trading and investment advisory services. Personal loans and insurance are also delivered by this company. In 2006, Angel Broking also started its portfolio management services, IPOs business and mutual funds distribution arm. </a:t>
            </a:r>
            <a:endParaRPr lang="en-US" sz="1600" dirty="0" smtClean="0">
              <a:solidFill>
                <a:schemeClr val="tx1"/>
              </a:solidFill>
              <a:latin typeface="Times New Roman" panose="02020603050405020304" pitchFamily="18" charset="0"/>
              <a:cs typeface="Times New Roman" panose="02020603050405020304" pitchFamily="18" charset="0"/>
            </a:endParaRPr>
          </a:p>
          <a:p>
            <a:r>
              <a:rPr lang="en-US" sz="1600" dirty="0"/>
              <a:t>Corporate Planning and Strategies- Creating a strategy for meeting business goals and improving business and overall performance on the digital products (Angel One Mobile Application, Angel Spark, Trade Angel Broking Website).</a:t>
            </a:r>
            <a:endParaRPr lang="en-IN" sz="1600" dirty="0"/>
          </a:p>
          <a:p>
            <a:r>
              <a:rPr lang="en-US" sz="1600" dirty="0"/>
              <a:t>Role – Business Analyst Intern (more on Data Analyst side) </a:t>
            </a:r>
            <a:endParaRPr lang="en-IN" sz="1600" dirty="0"/>
          </a:p>
          <a:p>
            <a:r>
              <a:rPr lang="en-US" sz="1600" dirty="0"/>
              <a:t>Prime Responsibility - Data analytics for a product driven trading platform. </a:t>
            </a:r>
            <a:endParaRPr lang="en-IN" sz="1600" dirty="0"/>
          </a:p>
          <a:p>
            <a:r>
              <a:rPr lang="en-US" sz="1600" dirty="0"/>
              <a:t>Deep dive into massive data sets to answer key business questions using MS Office, SQL, Python, Spark, </a:t>
            </a:r>
            <a:r>
              <a:rPr lang="en-US" sz="1600" dirty="0" err="1"/>
              <a:t>Scala</a:t>
            </a:r>
            <a:r>
              <a:rPr lang="en-US" sz="1600" dirty="0"/>
              <a:t> and other data manipulation languages. Build new reports/dashboards to enable emerging business use cases.  </a:t>
            </a:r>
            <a:endParaRPr lang="en-IN" sz="1600" dirty="0"/>
          </a:p>
          <a:p>
            <a:r>
              <a:rPr lang="en-US" sz="1600" dirty="0"/>
              <a:t>Partner with Data Engineering team to ensure timely up-gradation to new data technology. Present written recommendations and insights to key stakeholders that will help shape effective selection expansion strategies worldwide.  </a:t>
            </a:r>
            <a:endParaRPr lang="en-IN" sz="1600" dirty="0"/>
          </a:p>
          <a:p>
            <a:r>
              <a:rPr lang="en-US" sz="1600" dirty="0"/>
              <a:t>ABMA(Angel One Application for both IOS AND Android),SPARK(Angel Spark Application only on Android Version) and TAB (</a:t>
            </a:r>
            <a:r>
              <a:rPr lang="en-US" sz="1600" dirty="0">
                <a:hlinkClick r:id="rId2"/>
              </a:rPr>
              <a:t>https://trade.angelbroking.com/</a:t>
            </a:r>
            <a:r>
              <a:rPr lang="en-US" sz="1600" dirty="0"/>
              <a:t>)</a:t>
            </a:r>
          </a:p>
          <a:p>
            <a:pPr marL="114300" indent="0">
              <a:buNone/>
            </a:pPr>
            <a:endParaRPr lang="en-US" sz="1600" dirty="0" smtClean="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1600" dirty="0"/>
          </a:p>
          <a:p>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3606401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1175" y="621956"/>
            <a:ext cx="8229600" cy="914400"/>
          </a:xfrm>
        </p:spPr>
        <p:txBody>
          <a:bodyPr>
            <a:normAutofit/>
          </a:bodyPr>
          <a:lstStyle/>
          <a:p>
            <a:r>
              <a:rPr lang="en-US" sz="3200" i="1" u="sng" dirty="0" smtClean="0">
                <a:solidFill>
                  <a:srgbClr val="002060"/>
                </a:solidFill>
                <a:latin typeface="Times New Roman" panose="02020603050405020304" pitchFamily="18" charset="0"/>
                <a:cs typeface="Times New Roman" panose="02020603050405020304" pitchFamily="18" charset="0"/>
              </a:rPr>
              <a:t>Products and Services </a:t>
            </a:r>
            <a:endParaRPr lang="en-IN" sz="3200" i="1" u="sng" dirty="0">
              <a:solidFill>
                <a:srgbClr val="00206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34108" y="1268011"/>
            <a:ext cx="8788706" cy="5375160"/>
          </a:xfrm>
        </p:spPr>
        <p:txBody>
          <a:bodyPr>
            <a:normAutofit fontScale="25000" lnSpcReduction="20000"/>
          </a:bodyPr>
          <a:lstStyle/>
          <a:p>
            <a:pPr marL="114300" indent="0">
              <a:buNone/>
            </a:pPr>
            <a:r>
              <a:rPr lang="en-US" dirty="0"/>
              <a:t> </a:t>
            </a:r>
            <a:r>
              <a:rPr lang="en-US" sz="5200" b="1" dirty="0" smtClean="0">
                <a:latin typeface="Times New Roman" panose="02020603050405020304" pitchFamily="18" charset="0"/>
                <a:cs typeface="Times New Roman" panose="02020603050405020304" pitchFamily="18" charset="0"/>
              </a:rPr>
              <a:t>Products </a:t>
            </a:r>
            <a:endParaRPr lang="en-IN" sz="5200" dirty="0">
              <a:latin typeface="Times New Roman" panose="02020603050405020304" pitchFamily="18" charset="0"/>
              <a:cs typeface="Times New Roman" panose="02020603050405020304" pitchFamily="18" charset="0"/>
            </a:endParaRPr>
          </a:p>
          <a:p>
            <a:pPr marL="114300" indent="0">
              <a:buNone/>
            </a:pPr>
            <a:r>
              <a:rPr lang="en-US" sz="5200" u="sng" dirty="0">
                <a:latin typeface="Times New Roman" panose="02020603050405020304" pitchFamily="18" charset="0"/>
                <a:cs typeface="Times New Roman" panose="02020603050405020304" pitchFamily="18" charset="0"/>
              </a:rPr>
              <a:t>1. </a:t>
            </a:r>
            <a:r>
              <a:rPr lang="en-US" sz="5200" b="1" u="sng" dirty="0">
                <a:latin typeface="Times New Roman" panose="02020603050405020304" pitchFamily="18" charset="0"/>
                <a:cs typeface="Times New Roman" panose="02020603050405020304" pitchFamily="18" charset="0"/>
              </a:rPr>
              <a:t>Equity </a:t>
            </a:r>
            <a:r>
              <a:rPr lang="en-US" sz="5200" b="1" u="sng" dirty="0" smtClean="0">
                <a:latin typeface="Times New Roman" panose="02020603050405020304" pitchFamily="18" charset="0"/>
                <a:cs typeface="Times New Roman" panose="02020603050405020304" pitchFamily="18" charset="0"/>
              </a:rPr>
              <a:t>Trading</a:t>
            </a:r>
            <a:r>
              <a:rPr lang="en-IN" sz="5200" dirty="0">
                <a:latin typeface="Times New Roman" panose="02020603050405020304" pitchFamily="18" charset="0"/>
                <a:cs typeface="Times New Roman" panose="02020603050405020304" pitchFamily="18" charset="0"/>
              </a:rPr>
              <a:t>-</a:t>
            </a:r>
            <a:r>
              <a:rPr lang="en-US" sz="5200" dirty="0" smtClean="0">
                <a:latin typeface="Times New Roman" panose="02020603050405020304" pitchFamily="18" charset="0"/>
                <a:cs typeface="Times New Roman" panose="02020603050405020304" pitchFamily="18" charset="0"/>
              </a:rPr>
              <a:t> </a:t>
            </a:r>
            <a:r>
              <a:rPr lang="en-US" sz="5200" dirty="0">
                <a:latin typeface="Times New Roman" panose="02020603050405020304" pitchFamily="18" charset="0"/>
                <a:cs typeface="Times New Roman" panose="02020603050405020304" pitchFamily="18" charset="0"/>
              </a:rPr>
              <a:t>Equity trading is the buying/selling of company shares at a market value. Equity trading is the buying and selling of company shares or stocks, also known as equities, on the financial market</a:t>
            </a:r>
            <a:r>
              <a:rPr lang="en-US" sz="5200" dirty="0" smtClean="0">
                <a:latin typeface="Times New Roman" panose="02020603050405020304" pitchFamily="18" charset="0"/>
                <a:cs typeface="Times New Roman" panose="02020603050405020304" pitchFamily="18" charset="0"/>
              </a:rPr>
              <a:t>..</a:t>
            </a:r>
            <a:endParaRPr lang="en-IN" sz="5200" dirty="0">
              <a:latin typeface="Times New Roman" panose="02020603050405020304" pitchFamily="18" charset="0"/>
              <a:cs typeface="Times New Roman" panose="02020603050405020304" pitchFamily="18" charset="0"/>
            </a:endParaRPr>
          </a:p>
          <a:p>
            <a:pPr marL="114300" indent="0">
              <a:buNone/>
            </a:pPr>
            <a:r>
              <a:rPr lang="en-US" sz="5200" b="1" u="sng" dirty="0">
                <a:latin typeface="Times New Roman" panose="02020603050405020304" pitchFamily="18" charset="0"/>
                <a:cs typeface="Times New Roman" panose="02020603050405020304" pitchFamily="18" charset="0"/>
              </a:rPr>
              <a:t>2</a:t>
            </a:r>
            <a:r>
              <a:rPr lang="en-US" sz="5200" u="sng" dirty="0">
                <a:latin typeface="Times New Roman" panose="02020603050405020304" pitchFamily="18" charset="0"/>
                <a:cs typeface="Times New Roman" panose="02020603050405020304" pitchFamily="18" charset="0"/>
              </a:rPr>
              <a:t>. </a:t>
            </a:r>
            <a:r>
              <a:rPr lang="en-US" sz="5200" b="1" u="sng" dirty="0" smtClean="0">
                <a:latin typeface="Times New Roman" panose="02020603050405020304" pitchFamily="18" charset="0"/>
                <a:cs typeface="Times New Roman" panose="02020603050405020304" pitchFamily="18" charset="0"/>
              </a:rPr>
              <a:t>Commodity</a:t>
            </a:r>
            <a:r>
              <a:rPr lang="en-IN" sz="5200" dirty="0">
                <a:latin typeface="Times New Roman" panose="02020603050405020304" pitchFamily="18" charset="0"/>
                <a:cs typeface="Times New Roman" panose="02020603050405020304" pitchFamily="18" charset="0"/>
              </a:rPr>
              <a:t>-</a:t>
            </a:r>
            <a:r>
              <a:rPr lang="en-US" sz="5200" dirty="0" smtClean="0">
                <a:latin typeface="Times New Roman" panose="02020603050405020304" pitchFamily="18" charset="0"/>
                <a:cs typeface="Times New Roman" panose="02020603050405020304" pitchFamily="18" charset="0"/>
              </a:rPr>
              <a:t>A </a:t>
            </a:r>
            <a:r>
              <a:rPr lang="en-US" sz="5200" dirty="0">
                <a:latin typeface="Times New Roman" panose="02020603050405020304" pitchFamily="18" charset="0"/>
                <a:cs typeface="Times New Roman" panose="02020603050405020304" pitchFamily="18" charset="0"/>
              </a:rPr>
              <a:t>commodity trading are physicals goods that they can trade such as precious metals, energy, agriculture and base metals. </a:t>
            </a:r>
            <a:r>
              <a:rPr lang="en-IN" sz="5200" dirty="0">
                <a:latin typeface="Times New Roman" panose="02020603050405020304" pitchFamily="18" charset="0"/>
                <a:cs typeface="Times New Roman" panose="02020603050405020304" pitchFamily="18" charset="0"/>
              </a:rPr>
              <a:t>Commodity trading is the buying, selling and trading of </a:t>
            </a:r>
            <a:r>
              <a:rPr lang="en-IN" sz="5200" dirty="0" smtClean="0">
                <a:latin typeface="Times New Roman" panose="02020603050405020304" pitchFamily="18" charset="0"/>
                <a:cs typeface="Times New Roman" panose="02020603050405020304" pitchFamily="18" charset="0"/>
              </a:rPr>
              <a:t>commodities. of wheat, etc.</a:t>
            </a:r>
          </a:p>
          <a:p>
            <a:pPr marL="114300" indent="0">
              <a:buNone/>
            </a:pPr>
            <a:r>
              <a:rPr lang="en-US" sz="5200" b="1" u="sng" dirty="0" smtClean="0">
                <a:latin typeface="Times New Roman" panose="02020603050405020304" pitchFamily="18" charset="0"/>
                <a:cs typeface="Times New Roman" panose="02020603050405020304" pitchFamily="18" charset="0"/>
              </a:rPr>
              <a:t>3</a:t>
            </a:r>
            <a:r>
              <a:rPr lang="en-US" sz="5200" b="1" u="sng" dirty="0">
                <a:latin typeface="Times New Roman" panose="02020603050405020304" pitchFamily="18" charset="0"/>
                <a:cs typeface="Times New Roman" panose="02020603050405020304" pitchFamily="18" charset="0"/>
              </a:rPr>
              <a:t>. Currency </a:t>
            </a:r>
            <a:r>
              <a:rPr lang="en-US" sz="5200" b="1" u="sng" dirty="0" smtClean="0">
                <a:latin typeface="Times New Roman" panose="02020603050405020304" pitchFamily="18" charset="0"/>
                <a:cs typeface="Times New Roman" panose="02020603050405020304" pitchFamily="18" charset="0"/>
              </a:rPr>
              <a:t>trading</a:t>
            </a:r>
            <a:r>
              <a:rPr lang="en-IN" sz="5200" dirty="0">
                <a:latin typeface="Times New Roman" panose="02020603050405020304" pitchFamily="18" charset="0"/>
                <a:cs typeface="Times New Roman" panose="02020603050405020304" pitchFamily="18" charset="0"/>
              </a:rPr>
              <a:t>-</a:t>
            </a:r>
            <a:r>
              <a:rPr lang="en-US" sz="5200" dirty="0" smtClean="0">
                <a:latin typeface="Times New Roman" panose="02020603050405020304" pitchFamily="18" charset="0"/>
                <a:cs typeface="Times New Roman" panose="02020603050405020304" pitchFamily="18" charset="0"/>
              </a:rPr>
              <a:t>It </a:t>
            </a:r>
            <a:r>
              <a:rPr lang="en-US" sz="5200" dirty="0">
                <a:latin typeface="Times New Roman" panose="02020603050405020304" pitchFamily="18" charset="0"/>
                <a:cs typeface="Times New Roman" panose="02020603050405020304" pitchFamily="18" charset="0"/>
              </a:rPr>
              <a:t>allows investors and traders can buy/sell international currencies. Currency trading, often referred to as foreign exchange or Forex, is the purchasing and selling of currencies in the foreign exchange marketplace, done with the objective of making profits.</a:t>
            </a:r>
            <a:endParaRPr lang="en-IN" sz="5200" dirty="0">
              <a:latin typeface="Times New Roman" panose="02020603050405020304" pitchFamily="18" charset="0"/>
              <a:cs typeface="Times New Roman" panose="02020603050405020304" pitchFamily="18" charset="0"/>
            </a:endParaRPr>
          </a:p>
          <a:p>
            <a:pPr marL="114300" indent="0">
              <a:buNone/>
            </a:pPr>
            <a:r>
              <a:rPr lang="en-US" sz="5200" b="1" u="sng" dirty="0">
                <a:latin typeface="Times New Roman" panose="02020603050405020304" pitchFamily="18" charset="0"/>
                <a:cs typeface="Times New Roman" panose="02020603050405020304" pitchFamily="18" charset="0"/>
              </a:rPr>
              <a:t>4.  Futures and Option</a:t>
            </a:r>
            <a:r>
              <a:rPr lang="en-US" sz="5200" u="sng" dirty="0">
                <a:latin typeface="Times New Roman" panose="02020603050405020304" pitchFamily="18" charset="0"/>
                <a:cs typeface="Times New Roman" panose="02020603050405020304" pitchFamily="18" charset="0"/>
              </a:rPr>
              <a:t>s</a:t>
            </a:r>
            <a:endParaRPr lang="en-IN" sz="5200" dirty="0">
              <a:latin typeface="Times New Roman" panose="02020603050405020304" pitchFamily="18" charset="0"/>
              <a:cs typeface="Times New Roman" panose="02020603050405020304" pitchFamily="18" charset="0"/>
            </a:endParaRPr>
          </a:p>
          <a:p>
            <a:pPr marL="114300" indent="0">
              <a:buNone/>
            </a:pPr>
            <a:r>
              <a:rPr lang="en-US" sz="5200" dirty="0">
                <a:latin typeface="Times New Roman" panose="02020603050405020304" pitchFamily="18" charset="0"/>
                <a:cs typeface="Times New Roman" panose="02020603050405020304" pitchFamily="18" charset="0"/>
              </a:rPr>
              <a:t>It lets you to trade in futures and options respectively. In future traders can buy/sell the underlying securities at predefined or future date. Whereas options give the rights to buy/sell underlying securities at specified date without any obligation.</a:t>
            </a:r>
            <a:endParaRPr lang="en-IN" sz="5200" dirty="0">
              <a:latin typeface="Times New Roman" panose="02020603050405020304" pitchFamily="18" charset="0"/>
              <a:cs typeface="Times New Roman" panose="02020603050405020304" pitchFamily="18" charset="0"/>
            </a:endParaRPr>
          </a:p>
          <a:p>
            <a:pPr marL="114300" indent="0">
              <a:buNone/>
            </a:pPr>
            <a:r>
              <a:rPr lang="en-US" sz="5200" b="1" u="sng" dirty="0">
                <a:latin typeface="Times New Roman" panose="02020603050405020304" pitchFamily="18" charset="0"/>
                <a:cs typeface="Times New Roman" panose="02020603050405020304" pitchFamily="18" charset="0"/>
              </a:rPr>
              <a:t>5.  Mutual Funds and SIP</a:t>
            </a:r>
            <a:endParaRPr lang="en-IN" sz="5200" dirty="0">
              <a:latin typeface="Times New Roman" panose="02020603050405020304" pitchFamily="18" charset="0"/>
              <a:cs typeface="Times New Roman" panose="02020603050405020304" pitchFamily="18" charset="0"/>
            </a:endParaRPr>
          </a:p>
          <a:p>
            <a:pPr marL="114300" indent="0">
              <a:buNone/>
            </a:pPr>
            <a:r>
              <a:rPr lang="en-US" sz="5200" dirty="0">
                <a:latin typeface="Times New Roman" panose="02020603050405020304" pitchFamily="18" charset="0"/>
                <a:cs typeface="Times New Roman" panose="02020603050405020304" pitchFamily="18" charset="0"/>
              </a:rPr>
              <a:t>It enables investors to pool their money into the one professionally managed investment that are mutual funds. If you want to invest money in an ideal way you can go for SIP that allows investors to invest in regular intervals.</a:t>
            </a:r>
            <a:endParaRPr lang="en-IN" sz="5200" dirty="0">
              <a:latin typeface="Times New Roman" panose="02020603050405020304" pitchFamily="18" charset="0"/>
              <a:cs typeface="Times New Roman" panose="02020603050405020304" pitchFamily="18" charset="0"/>
            </a:endParaRPr>
          </a:p>
          <a:p>
            <a:pPr marL="114300" indent="0">
              <a:buNone/>
            </a:pPr>
            <a:r>
              <a:rPr lang="en-US" sz="5200" b="1" dirty="0" smtClean="0">
                <a:latin typeface="Times New Roman" panose="02020603050405020304" pitchFamily="18" charset="0"/>
                <a:cs typeface="Times New Roman" panose="02020603050405020304" pitchFamily="18" charset="0"/>
              </a:rPr>
              <a:t>Services</a:t>
            </a:r>
          </a:p>
          <a:p>
            <a:pPr marL="114300" indent="0">
              <a:buNone/>
            </a:pPr>
            <a:r>
              <a:rPr lang="en-US" sz="5200" b="1" u="sng" dirty="0">
                <a:latin typeface="Times New Roman" panose="02020603050405020304" pitchFamily="18" charset="0"/>
                <a:cs typeface="Times New Roman" panose="02020603050405020304" pitchFamily="18" charset="0"/>
              </a:rPr>
              <a:t>1. </a:t>
            </a:r>
            <a:r>
              <a:rPr lang="en-US" sz="5200" b="1" u="sng" dirty="0" err="1">
                <a:latin typeface="Times New Roman" panose="02020603050405020304" pitchFamily="18" charset="0"/>
                <a:cs typeface="Times New Roman" panose="02020603050405020304" pitchFamily="18" charset="0"/>
              </a:rPr>
              <a:t>Demat</a:t>
            </a:r>
            <a:r>
              <a:rPr lang="en-US" sz="5200" b="1" u="sng" dirty="0">
                <a:latin typeface="Times New Roman" panose="02020603050405020304" pitchFamily="18" charset="0"/>
                <a:cs typeface="Times New Roman" panose="02020603050405020304" pitchFamily="18" charset="0"/>
              </a:rPr>
              <a:t> </a:t>
            </a:r>
            <a:r>
              <a:rPr lang="en-US" sz="5200" b="1" u="sng" dirty="0" smtClean="0">
                <a:latin typeface="Times New Roman" panose="02020603050405020304" pitchFamily="18" charset="0"/>
                <a:cs typeface="Times New Roman" panose="02020603050405020304" pitchFamily="18" charset="0"/>
              </a:rPr>
              <a:t>Services</a:t>
            </a:r>
            <a:r>
              <a:rPr lang="en-IN" sz="5200" dirty="0" smtClean="0">
                <a:latin typeface="Times New Roman" panose="02020603050405020304" pitchFamily="18" charset="0"/>
                <a:cs typeface="Times New Roman" panose="02020603050405020304" pitchFamily="18" charset="0"/>
              </a:rPr>
              <a:t>-</a:t>
            </a:r>
            <a:r>
              <a:rPr lang="en-US" sz="5200" dirty="0" smtClean="0">
                <a:latin typeface="Times New Roman" panose="02020603050405020304" pitchFamily="18" charset="0"/>
                <a:cs typeface="Times New Roman" panose="02020603050405020304" pitchFamily="18" charset="0"/>
              </a:rPr>
              <a:t>Through </a:t>
            </a:r>
            <a:r>
              <a:rPr lang="en-US" sz="5200" dirty="0" err="1">
                <a:latin typeface="Times New Roman" panose="02020603050405020304" pitchFamily="18" charset="0"/>
                <a:cs typeface="Times New Roman" panose="02020603050405020304" pitchFamily="18" charset="0"/>
              </a:rPr>
              <a:t>demat</a:t>
            </a:r>
            <a:r>
              <a:rPr lang="en-US" sz="5200" dirty="0">
                <a:latin typeface="Times New Roman" panose="02020603050405020304" pitchFamily="18" charset="0"/>
                <a:cs typeface="Times New Roman" panose="02020603050405020304" pitchFamily="18" charset="0"/>
              </a:rPr>
              <a:t> services Angel Broking is offering securities in electronic form. </a:t>
            </a:r>
            <a:r>
              <a:rPr lang="en-US" sz="5200" dirty="0" err="1">
                <a:latin typeface="Times New Roman" panose="02020603050405020304" pitchFamily="18" charset="0"/>
                <a:cs typeface="Times New Roman" panose="02020603050405020304" pitchFamily="18" charset="0"/>
              </a:rPr>
              <a:t>Demat</a:t>
            </a:r>
            <a:r>
              <a:rPr lang="en-US" sz="5200" dirty="0">
                <a:latin typeface="Times New Roman" panose="02020603050405020304" pitchFamily="18" charset="0"/>
                <a:cs typeface="Times New Roman" panose="02020603050405020304" pitchFamily="18" charset="0"/>
              </a:rPr>
              <a:t> services are one of the secure and convenient way to keep track of shares, time saving and since it holds the securities electronically there will be a no storage risk.</a:t>
            </a:r>
            <a:endParaRPr lang="en-IN" sz="5200" dirty="0">
              <a:latin typeface="Times New Roman" panose="02020603050405020304" pitchFamily="18" charset="0"/>
              <a:cs typeface="Times New Roman" panose="02020603050405020304" pitchFamily="18" charset="0"/>
            </a:endParaRPr>
          </a:p>
          <a:p>
            <a:pPr marL="114300" indent="0">
              <a:buNone/>
            </a:pPr>
            <a:r>
              <a:rPr lang="en-US" sz="5200" b="1" u="sng" dirty="0">
                <a:latin typeface="Times New Roman" panose="02020603050405020304" pitchFamily="18" charset="0"/>
                <a:cs typeface="Times New Roman" panose="02020603050405020304" pitchFamily="18" charset="0"/>
              </a:rPr>
              <a:t>2. </a:t>
            </a:r>
            <a:r>
              <a:rPr lang="en-US" sz="5200" b="1" u="sng" dirty="0" smtClean="0">
                <a:latin typeface="Times New Roman" panose="02020603050405020304" pitchFamily="18" charset="0"/>
                <a:cs typeface="Times New Roman" panose="02020603050405020304" pitchFamily="18" charset="0"/>
              </a:rPr>
              <a:t>Trading Services</a:t>
            </a:r>
            <a:r>
              <a:rPr lang="en-IN" sz="5200" dirty="0" smtClean="0">
                <a:latin typeface="Times New Roman" panose="02020603050405020304" pitchFamily="18" charset="0"/>
                <a:cs typeface="Times New Roman" panose="02020603050405020304" pitchFamily="18" charset="0"/>
              </a:rPr>
              <a:t>- </a:t>
            </a:r>
            <a:r>
              <a:rPr lang="en-US" sz="5200" dirty="0" smtClean="0">
                <a:latin typeface="Times New Roman" panose="02020603050405020304" pitchFamily="18" charset="0"/>
                <a:cs typeface="Times New Roman" panose="02020603050405020304" pitchFamily="18" charset="0"/>
              </a:rPr>
              <a:t>Like </a:t>
            </a:r>
            <a:r>
              <a:rPr lang="en-US" sz="5200" dirty="0">
                <a:latin typeface="Times New Roman" panose="02020603050405020304" pitchFamily="18" charset="0"/>
                <a:cs typeface="Times New Roman" panose="02020603050405020304" pitchFamily="18" charset="0"/>
              </a:rPr>
              <a:t>bank accounts, trading accounts acts as a platform that use to buying/selling securities. With the help of Angel Broking online trading platforms traders and investors can buy/sell stocks at one </a:t>
            </a:r>
            <a:r>
              <a:rPr lang="en-US" sz="5200" dirty="0" smtClean="0">
                <a:latin typeface="Times New Roman" panose="02020603050405020304" pitchFamily="18" charset="0"/>
                <a:cs typeface="Times New Roman" panose="02020603050405020304" pitchFamily="18" charset="0"/>
              </a:rPr>
              <a:t>click.</a:t>
            </a:r>
            <a:endParaRPr lang="en-IN" sz="5200" dirty="0" smtClean="0">
              <a:latin typeface="Times New Roman" panose="02020603050405020304" pitchFamily="18" charset="0"/>
              <a:cs typeface="Times New Roman" panose="02020603050405020304" pitchFamily="18" charset="0"/>
            </a:endParaRPr>
          </a:p>
          <a:p>
            <a:pPr marL="114300" indent="0">
              <a:buNone/>
            </a:pPr>
            <a:r>
              <a:rPr lang="en-IN" sz="5200" b="1" u="sng" dirty="0" smtClean="0">
                <a:latin typeface="Times New Roman" panose="02020603050405020304" pitchFamily="18" charset="0"/>
                <a:cs typeface="Times New Roman" panose="02020603050405020304" pitchFamily="18" charset="0"/>
              </a:rPr>
              <a:t>3. </a:t>
            </a:r>
            <a:r>
              <a:rPr lang="en-US" sz="5200" b="1" u="sng" dirty="0" smtClean="0">
                <a:latin typeface="Times New Roman" panose="02020603050405020304" pitchFamily="18" charset="0"/>
                <a:cs typeface="Times New Roman" panose="02020603050405020304" pitchFamily="18" charset="0"/>
              </a:rPr>
              <a:t>Intraday Services</a:t>
            </a:r>
            <a:r>
              <a:rPr lang="en-IN" sz="5200" dirty="0" smtClean="0">
                <a:latin typeface="Times New Roman" panose="02020603050405020304" pitchFamily="18" charset="0"/>
                <a:cs typeface="Times New Roman" panose="02020603050405020304" pitchFamily="18" charset="0"/>
              </a:rPr>
              <a:t>- </a:t>
            </a:r>
            <a:r>
              <a:rPr lang="en-US" sz="5200" dirty="0" smtClean="0">
                <a:latin typeface="Times New Roman" panose="02020603050405020304" pitchFamily="18" charset="0"/>
                <a:cs typeface="Times New Roman" panose="02020603050405020304" pitchFamily="18" charset="0"/>
              </a:rPr>
              <a:t>It </a:t>
            </a:r>
            <a:r>
              <a:rPr lang="en-US" sz="5200" dirty="0">
                <a:latin typeface="Times New Roman" panose="02020603050405020304" pitchFamily="18" charset="0"/>
                <a:cs typeface="Times New Roman" panose="02020603050405020304" pitchFamily="18" charset="0"/>
              </a:rPr>
              <a:t>doesn’t let you to keep your stock for 2-3 days. With the Intraday services you can sell/buy stocks within a same day hassle-free</a:t>
            </a:r>
            <a:r>
              <a:rPr lang="en-US" sz="5200" dirty="0" smtClean="0">
                <a:latin typeface="Times New Roman" panose="02020603050405020304" pitchFamily="18" charset="0"/>
                <a:cs typeface="Times New Roman" panose="02020603050405020304" pitchFamily="18" charset="0"/>
              </a:rPr>
              <a:t>.</a:t>
            </a:r>
          </a:p>
          <a:p>
            <a:pPr marL="114300" indent="0">
              <a:buNone/>
            </a:pPr>
            <a:r>
              <a:rPr lang="en-US" sz="5200" dirty="0" smtClean="0">
                <a:latin typeface="Times New Roman" panose="02020603050405020304" pitchFamily="18" charset="0"/>
                <a:cs typeface="Times New Roman" panose="02020603050405020304" pitchFamily="18" charset="0"/>
              </a:rPr>
              <a:t>4.</a:t>
            </a:r>
            <a:r>
              <a:rPr lang="en-US" sz="5200" b="1" u="sng" dirty="0">
                <a:latin typeface="Times New Roman" panose="02020603050405020304" pitchFamily="18" charset="0"/>
                <a:cs typeface="Times New Roman" panose="02020603050405020304" pitchFamily="18" charset="0"/>
              </a:rPr>
              <a:t> IPO Services</a:t>
            </a:r>
            <a:endParaRPr lang="en-IN" sz="5200" dirty="0">
              <a:latin typeface="Times New Roman" panose="02020603050405020304" pitchFamily="18" charset="0"/>
              <a:cs typeface="Times New Roman" panose="02020603050405020304" pitchFamily="18" charset="0"/>
            </a:endParaRPr>
          </a:p>
          <a:p>
            <a:pPr marL="114300" indent="0">
              <a:buNone/>
            </a:pPr>
            <a:r>
              <a:rPr lang="en-US" sz="5200" dirty="0">
                <a:latin typeface="Times New Roman" panose="02020603050405020304" pitchFamily="18" charset="0"/>
                <a:cs typeface="Times New Roman" panose="02020603050405020304" pitchFamily="18" charset="0"/>
              </a:rPr>
              <a:t>IPO stands for Initial Public Offering in which company’s shares are traded for the first time in Public</a:t>
            </a:r>
            <a:endParaRPr lang="en-IN" sz="5200" dirty="0">
              <a:latin typeface="Times New Roman" panose="02020603050405020304" pitchFamily="18" charset="0"/>
              <a:cs typeface="Times New Roman" panose="02020603050405020304" pitchFamily="18" charset="0"/>
            </a:endParaRPr>
          </a:p>
          <a:p>
            <a:pPr marL="114300" indent="0">
              <a:buNone/>
            </a:pPr>
            <a:r>
              <a:rPr lang="en-US" sz="5200" dirty="0">
                <a:latin typeface="Times New Roman" panose="02020603050405020304" pitchFamily="18" charset="0"/>
                <a:cs typeface="Times New Roman" panose="02020603050405020304" pitchFamily="18" charset="0"/>
              </a:rPr>
              <a:t>Whenever a company needs capital then it can be collected in two ways; bank borrowings and share capital. When a firm decides to collect money through going to the public, it comes out in the form of IPO. A client can apply in IPO either online or offline, online IPO subscription is possible through website or </a:t>
            </a:r>
            <a:r>
              <a:rPr lang="en-US" sz="6000" dirty="0">
                <a:latin typeface="Times New Roman" panose="02020603050405020304" pitchFamily="18" charset="0"/>
                <a:cs typeface="Times New Roman" panose="02020603050405020304" pitchFamily="18" charset="0"/>
              </a:rPr>
              <a:t>mobile app whereas offline IPO application can be placed through filling manual forms at any of the nearest broker’s branches. </a:t>
            </a:r>
          </a:p>
          <a:p>
            <a:pPr marL="114300" indent="0">
              <a:buNone/>
            </a:pPr>
            <a:endParaRPr lang="en-US" sz="6000" dirty="0" smtClean="0">
              <a:latin typeface="Times New Roman" panose="02020603050405020304" pitchFamily="18" charset="0"/>
              <a:cs typeface="Times New Roman" panose="02020603050405020304" pitchFamily="18" charset="0"/>
            </a:endParaRPr>
          </a:p>
          <a:p>
            <a:pPr marL="1028700" indent="-914400">
              <a:buAutoNum type="arabicPeriod" startAt="3"/>
            </a:pPr>
            <a:endParaRPr lang="en-US" sz="5600" dirty="0" smtClean="0">
              <a:latin typeface="Times New Roman" panose="02020603050405020304" pitchFamily="18" charset="0"/>
              <a:cs typeface="Times New Roman" panose="02020603050405020304" pitchFamily="18" charset="0"/>
            </a:endParaRPr>
          </a:p>
          <a:p>
            <a:pPr marL="114300" indent="0">
              <a:buNone/>
            </a:pPr>
            <a:endParaRPr lang="en-US" sz="5600" dirty="0" smtClean="0">
              <a:latin typeface="Times New Roman" panose="02020603050405020304" pitchFamily="18" charset="0"/>
              <a:cs typeface="Times New Roman" panose="02020603050405020304" pitchFamily="18" charset="0"/>
            </a:endParaRPr>
          </a:p>
          <a:p>
            <a:pPr marL="114300" indent="0">
              <a:buNone/>
            </a:pPr>
            <a:endParaRPr lang="en-US" sz="5600" dirty="0" smtClean="0">
              <a:latin typeface="Times New Roman" panose="02020603050405020304" pitchFamily="18" charset="0"/>
              <a:cs typeface="Times New Roman" panose="02020603050405020304" pitchFamily="18" charset="0"/>
            </a:endParaRPr>
          </a:p>
          <a:p>
            <a:pPr marL="114300" indent="0">
              <a:buNone/>
            </a:pPr>
            <a:endParaRPr lang="en-US" sz="5600" dirty="0" smtClean="0">
              <a:latin typeface="Times New Roman" panose="02020603050405020304" pitchFamily="18" charset="0"/>
              <a:cs typeface="Times New Roman" panose="02020603050405020304" pitchFamily="18" charset="0"/>
            </a:endParaRPr>
          </a:p>
          <a:p>
            <a:pPr marL="114300" indent="0">
              <a:buNone/>
            </a:pPr>
            <a:endParaRPr lang="en-IN" sz="5600" dirty="0">
              <a:latin typeface="Times New Roman" panose="02020603050405020304" pitchFamily="18" charset="0"/>
              <a:cs typeface="Times New Roman" panose="02020603050405020304" pitchFamily="18" charset="0"/>
            </a:endParaRPr>
          </a:p>
          <a:p>
            <a:pPr marL="114300" indent="0">
              <a:buNone/>
            </a:pPr>
            <a:r>
              <a:rPr lang="en-US" sz="4300" dirty="0">
                <a:latin typeface="Times New Roman" panose="02020603050405020304" pitchFamily="18" charset="0"/>
                <a:cs typeface="Times New Roman" panose="02020603050405020304" pitchFamily="18" charset="0"/>
              </a:rPr>
              <a:t> </a:t>
            </a:r>
            <a:endParaRPr lang="en-IN" sz="43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1259246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359" y="623372"/>
            <a:ext cx="8229600" cy="914400"/>
          </a:xfrm>
        </p:spPr>
        <p:txBody>
          <a:bodyPr/>
          <a:lstStyle/>
          <a:p>
            <a:r>
              <a:rPr lang="en-US" dirty="0" smtClean="0">
                <a:solidFill>
                  <a:schemeClr val="bg2">
                    <a:lumMod val="50000"/>
                  </a:schemeClr>
                </a:solidFill>
              </a:rPr>
              <a:t>Platforms of Angel Broking</a:t>
            </a:r>
            <a:endParaRPr lang="en-IN" dirty="0">
              <a:solidFill>
                <a:schemeClr val="bg2">
                  <a:lumMod val="50000"/>
                </a:schemeClr>
              </a:solidFill>
            </a:endParaRPr>
          </a:p>
        </p:txBody>
      </p:sp>
      <p:sp>
        <p:nvSpPr>
          <p:cNvPr id="3" name="Text Placeholder 2"/>
          <p:cNvSpPr>
            <a:spLocks noGrp="1"/>
          </p:cNvSpPr>
          <p:nvPr>
            <p:ph type="body" idx="1"/>
          </p:nvPr>
        </p:nvSpPr>
        <p:spPr>
          <a:xfrm>
            <a:off x="148727" y="794133"/>
            <a:ext cx="8675784" cy="5658099"/>
          </a:xfrm>
        </p:spPr>
        <p:txBody>
          <a:bodyPr>
            <a:normAutofit fontScale="25000" lnSpcReduction="20000"/>
          </a:bodyPr>
          <a:lstStyle/>
          <a:p>
            <a:pPr lvl="0"/>
            <a:endParaRPr lang="en-IN" sz="5600" dirty="0" smtClean="0">
              <a:latin typeface="Times New Roman" panose="02020603050405020304" pitchFamily="18" charset="0"/>
              <a:cs typeface="Times New Roman" panose="02020603050405020304" pitchFamily="18" charset="0"/>
            </a:endParaRPr>
          </a:p>
          <a:p>
            <a:pPr lvl="0"/>
            <a:endParaRPr lang="en-IN" sz="5600" dirty="0">
              <a:latin typeface="Times New Roman" panose="02020603050405020304" pitchFamily="18" charset="0"/>
              <a:cs typeface="Times New Roman" panose="02020603050405020304" pitchFamily="18" charset="0"/>
            </a:endParaRPr>
          </a:p>
          <a:p>
            <a:pPr lvl="0"/>
            <a:endParaRPr lang="en-IN" sz="5600" dirty="0" smtClean="0">
              <a:latin typeface="Times New Roman" panose="02020603050405020304" pitchFamily="18" charset="0"/>
              <a:cs typeface="Times New Roman" panose="02020603050405020304" pitchFamily="18" charset="0"/>
            </a:endParaRPr>
          </a:p>
          <a:p>
            <a:pPr lvl="0"/>
            <a:r>
              <a:rPr lang="en-IN" sz="5600" dirty="0" smtClean="0">
                <a:latin typeface="Times New Roman" panose="02020603050405020304" pitchFamily="18" charset="0"/>
                <a:cs typeface="Times New Roman" panose="02020603050405020304" pitchFamily="18" charset="0"/>
              </a:rPr>
              <a:t>Angel </a:t>
            </a:r>
            <a:r>
              <a:rPr lang="en-IN" sz="5600" dirty="0">
                <a:latin typeface="Times New Roman" panose="02020603050405020304" pitchFamily="18" charset="0"/>
                <a:cs typeface="Times New Roman" panose="02020603050405020304" pitchFamily="18" charset="0"/>
              </a:rPr>
              <a:t>Broking App (mobile trading application) - </a:t>
            </a:r>
            <a:r>
              <a:rPr lang="en-US" sz="5600" dirty="0">
                <a:latin typeface="Times New Roman" panose="02020603050405020304" pitchFamily="18" charset="0"/>
                <a:cs typeface="Times New Roman" panose="02020603050405020304" pitchFamily="18" charset="0"/>
              </a:rPr>
              <a:t>Angel Broking Mobile app has launched ARQ powered auto advisory tool which completely runs on algorithms which help investors to stay invested in top-performing stocks and mutual funds. It lets the traders and investors to trade on their fingertips anywhere and everywhere in the world. It also provides financial assistance to clients so that you can invest in the right stock. </a:t>
            </a:r>
            <a:r>
              <a:rPr lang="en-US" sz="5600" b="1" dirty="0">
                <a:latin typeface="Times New Roman" panose="02020603050405020304" pitchFamily="18" charset="0"/>
                <a:cs typeface="Times New Roman" panose="02020603050405020304" pitchFamily="18" charset="0"/>
              </a:rPr>
              <a:t>Angel Broking app</a:t>
            </a:r>
            <a:r>
              <a:rPr lang="en-US" sz="5600" dirty="0">
                <a:latin typeface="Times New Roman" panose="02020603050405020304" pitchFamily="18" charset="0"/>
                <a:cs typeface="Times New Roman" panose="02020603050405020304" pitchFamily="18" charset="0"/>
              </a:rPr>
              <a:t> is a highly secured and easy-to use platform which incorporates many innovative features, faster stock trading, market analysis, real-time market coverage, advanced charting, funds transfer facility to multiple banks and much more. The app is available for free to all the clients.</a:t>
            </a:r>
            <a:endParaRPr lang="en-IN" sz="5600" dirty="0">
              <a:latin typeface="Times New Roman" panose="02020603050405020304" pitchFamily="18" charset="0"/>
              <a:cs typeface="Times New Roman" panose="02020603050405020304" pitchFamily="18" charset="0"/>
            </a:endParaRPr>
          </a:p>
          <a:p>
            <a:pPr lvl="0"/>
            <a:r>
              <a:rPr lang="en-IN" sz="5600" dirty="0">
                <a:latin typeface="Times New Roman" panose="02020603050405020304" pitchFamily="18" charset="0"/>
                <a:cs typeface="Times New Roman" panose="02020603050405020304" pitchFamily="18" charset="0"/>
              </a:rPr>
              <a:t>Trade Angel Broking (Online trading platform) -</a:t>
            </a:r>
            <a:r>
              <a:rPr lang="en-US" sz="5600" b="1" dirty="0">
                <a:latin typeface="Times New Roman" panose="02020603050405020304" pitchFamily="18" charset="0"/>
                <a:cs typeface="Times New Roman" panose="02020603050405020304" pitchFamily="18" charset="0"/>
              </a:rPr>
              <a:t>Web-based online platform</a:t>
            </a:r>
            <a:r>
              <a:rPr lang="en-US" sz="5600" dirty="0">
                <a:latin typeface="Times New Roman" panose="02020603050405020304" pitchFamily="18" charset="0"/>
                <a:cs typeface="Times New Roman" panose="02020603050405020304" pitchFamily="18" charset="0"/>
              </a:rPr>
              <a:t> of Angel Broking is where any client can login and trade through the broker’s web platform on any of the supported browser. It is an updated version of earlier platform “</a:t>
            </a:r>
            <a:r>
              <a:rPr lang="en-US" sz="5600" b="1" dirty="0">
                <a:latin typeface="Times New Roman" panose="02020603050405020304" pitchFamily="18" charset="0"/>
                <a:cs typeface="Times New Roman" panose="02020603050405020304" pitchFamily="18" charset="0"/>
              </a:rPr>
              <a:t>Angel Eye</a:t>
            </a:r>
            <a:r>
              <a:rPr lang="en-US" sz="5600" dirty="0">
                <a:latin typeface="Times New Roman" panose="02020603050405020304" pitchFamily="18" charset="0"/>
                <a:cs typeface="Times New Roman" panose="02020603050405020304" pitchFamily="18" charset="0"/>
              </a:rPr>
              <a:t>” and can be traded at </a:t>
            </a:r>
            <a:r>
              <a:rPr lang="en-US" sz="5600" b="1" dirty="0">
                <a:latin typeface="Times New Roman" panose="02020603050405020304" pitchFamily="18" charset="0"/>
                <a:cs typeface="Times New Roman" panose="02020603050405020304" pitchFamily="18" charset="0"/>
              </a:rPr>
              <a:t>trade.angelbroking.com</a:t>
            </a:r>
            <a:r>
              <a:rPr lang="en-US" sz="5600" dirty="0">
                <a:latin typeface="Times New Roman" panose="02020603050405020304" pitchFamily="18" charset="0"/>
                <a:cs typeface="Times New Roman" panose="02020603050405020304" pitchFamily="18" charset="0"/>
              </a:rPr>
              <a:t>. One can trade in equity cash and intraday, derivatives, currency, bonds, IPO, mutual funds, futures &amp; options, commodity and others through this platform.</a:t>
            </a:r>
            <a:endParaRPr lang="en-IN" sz="5600" dirty="0">
              <a:latin typeface="Times New Roman" panose="02020603050405020304" pitchFamily="18" charset="0"/>
              <a:cs typeface="Times New Roman" panose="02020603050405020304" pitchFamily="18" charset="0"/>
            </a:endParaRPr>
          </a:p>
          <a:p>
            <a:pPr lvl="0"/>
            <a:r>
              <a:rPr lang="en-IN" sz="5600" dirty="0" smtClean="0">
                <a:latin typeface="Times New Roman" panose="02020603050405020304" pitchFamily="18" charset="0"/>
                <a:cs typeface="Times New Roman" panose="02020603050405020304" pitchFamily="18" charset="0"/>
              </a:rPr>
              <a:t>Angel </a:t>
            </a:r>
            <a:r>
              <a:rPr lang="en-IN" sz="5600" dirty="0">
                <a:latin typeface="Times New Roman" panose="02020603050405020304" pitchFamily="18" charset="0"/>
                <a:cs typeface="Times New Roman" panose="02020603050405020304" pitchFamily="18" charset="0"/>
              </a:rPr>
              <a:t>Bee (Mutual Fund investment app)- </a:t>
            </a:r>
            <a:r>
              <a:rPr lang="en-US" sz="5600" dirty="0">
                <a:latin typeface="Times New Roman" panose="02020603050405020304" pitchFamily="18" charset="0"/>
                <a:cs typeface="Times New Roman" panose="02020603050405020304" pitchFamily="18" charset="0"/>
              </a:rPr>
              <a:t>Angel Broking offers a special app for mutual fund investors, Angel Bee, where they can invest and track the investments in mutual funds of various categories. The app comes with the option of both the types of investments, i.e., SIP and lump-sum with other benefits such as zero paper work, tailor made recommendations, and much more. </a:t>
            </a:r>
            <a:endParaRPr lang="en-IN" sz="5600" dirty="0">
              <a:latin typeface="Times New Roman" panose="02020603050405020304" pitchFamily="18" charset="0"/>
              <a:cs typeface="Times New Roman" panose="02020603050405020304" pitchFamily="18" charset="0"/>
            </a:endParaRPr>
          </a:p>
          <a:p>
            <a:pPr lvl="0"/>
            <a:r>
              <a:rPr lang="en-IN" sz="5600" dirty="0">
                <a:latin typeface="Times New Roman" panose="02020603050405020304" pitchFamily="18" charset="0"/>
                <a:cs typeface="Times New Roman" panose="02020603050405020304" pitchFamily="18" charset="0"/>
              </a:rPr>
              <a:t>Angel Broking ARQ (Investment advisory tool) - </a:t>
            </a:r>
            <a:r>
              <a:rPr lang="en-US" sz="5600" dirty="0">
                <a:latin typeface="Times New Roman" panose="02020603050405020304" pitchFamily="18" charset="0"/>
                <a:cs typeface="Times New Roman" panose="02020603050405020304" pitchFamily="18" charset="0"/>
              </a:rPr>
              <a:t>Angel Broking has launched an innovative investment engine, called ARQ to build efficient portfolio. ARQ comes up with multiple power including machine learning, cognitive technology, and deep industry insights. The automated advisory tool provides personalized advice to clients based on individual’s investment requirements. The tool creates, monitor and rebalance investors’ portfolio to offer them index-beating returns.</a:t>
            </a:r>
            <a:endParaRPr lang="en-IN" sz="5600" dirty="0">
              <a:latin typeface="Times New Roman" panose="02020603050405020304" pitchFamily="18" charset="0"/>
              <a:cs typeface="Times New Roman" panose="02020603050405020304" pitchFamily="18" charset="0"/>
            </a:endParaRPr>
          </a:p>
          <a:p>
            <a:pPr lvl="0"/>
            <a:r>
              <a:rPr lang="en-IN" sz="5600" dirty="0">
                <a:latin typeface="Times New Roman" panose="02020603050405020304" pitchFamily="18" charset="0"/>
                <a:cs typeface="Times New Roman" panose="02020603050405020304" pitchFamily="18" charset="0"/>
              </a:rPr>
              <a:t>Angel Broking Smart-APIs (Build </a:t>
            </a:r>
            <a:r>
              <a:rPr lang="en-IN" sz="5600" dirty="0" err="1">
                <a:latin typeface="Times New Roman" panose="02020603050405020304" pitchFamily="18" charset="0"/>
                <a:cs typeface="Times New Roman" panose="02020603050405020304" pitchFamily="18" charset="0"/>
              </a:rPr>
              <a:t>Traing</a:t>
            </a:r>
            <a:r>
              <a:rPr lang="en-IN" sz="5600" dirty="0">
                <a:latin typeface="Times New Roman" panose="02020603050405020304" pitchFamily="18" charset="0"/>
                <a:cs typeface="Times New Roman" panose="02020603050405020304" pitchFamily="18" charset="0"/>
              </a:rPr>
              <a:t> and Investing Platform) -</a:t>
            </a:r>
            <a:r>
              <a:rPr lang="en-US" sz="5600" b="1" dirty="0">
                <a:latin typeface="Times New Roman" panose="02020603050405020304" pitchFamily="18" charset="0"/>
                <a:cs typeface="Times New Roman" panose="02020603050405020304" pitchFamily="18" charset="0"/>
              </a:rPr>
              <a:t>Angle Broking Smart-API</a:t>
            </a:r>
            <a:r>
              <a:rPr lang="en-US" sz="5600" dirty="0">
                <a:latin typeface="Times New Roman" panose="02020603050405020304" pitchFamily="18" charset="0"/>
                <a:cs typeface="Times New Roman" panose="02020603050405020304" pitchFamily="18" charset="0"/>
              </a:rPr>
              <a:t> offers free algorithmic trading to retail investors, advisors, startups, or essentially anyone who wants to get into the algorithmic trading game. This helps in boosting the investing power of retail investors and executes real-time trades via Angel Broking which is deployed in 5 programming languages. Therefore, Smart-API allows you to execute trades through small snippets of code in a language you are familiar with.</a:t>
            </a:r>
            <a:endParaRPr lang="en-IN" sz="56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Tree>
    <p:extLst>
      <p:ext uri="{BB962C8B-B14F-4D97-AF65-F5344CB8AC3E}">
        <p14:creationId xmlns:p14="http://schemas.microsoft.com/office/powerpoint/2010/main" val="3224129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465" y="385880"/>
            <a:ext cx="8229600" cy="914400"/>
          </a:xfrm>
        </p:spPr>
        <p:txBody>
          <a:bodyPr>
            <a:normAutofit/>
          </a:bodyPr>
          <a:lstStyle/>
          <a:p>
            <a:r>
              <a:rPr lang="en-US" sz="2800" i="1" u="sng" dirty="0" smtClean="0">
                <a:solidFill>
                  <a:srgbClr val="00B050"/>
                </a:solidFill>
                <a:latin typeface="Times New Roman" panose="02020603050405020304" pitchFamily="18" charset="0"/>
                <a:cs typeface="Times New Roman" panose="02020603050405020304" pitchFamily="18" charset="0"/>
              </a:rPr>
              <a:t>About the Projects</a:t>
            </a:r>
            <a:endParaRPr lang="en-IN" sz="2800" i="1" u="sng" dirty="0">
              <a:solidFill>
                <a:srgbClr val="00B05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0" y="1335188"/>
            <a:ext cx="8896121" cy="5403483"/>
          </a:xfrm>
        </p:spPr>
        <p:txBody>
          <a:bodyPr>
            <a:normAutofit fontScale="85000" lnSpcReduction="20000"/>
          </a:bodyPr>
          <a:lstStyle/>
          <a:p>
            <a:pPr marL="114300" lvl="0" indent="0">
              <a:buNone/>
            </a:pPr>
            <a:r>
              <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rPr>
              <a:t>ABMA Projects (Tasks done in the project)- Android and </a:t>
            </a:r>
            <a:r>
              <a:rPr lang="en-US" sz="1900" b="1" i="1" u="sng" dirty="0" err="1" smtClean="0">
                <a:solidFill>
                  <a:schemeClr val="accent1">
                    <a:lumMod val="75000"/>
                  </a:schemeClr>
                </a:solidFill>
                <a:latin typeface="Times New Roman" panose="02020603050405020304" pitchFamily="18" charset="0"/>
                <a:cs typeface="Times New Roman" panose="02020603050405020304" pitchFamily="18" charset="0"/>
              </a:rPr>
              <a:t>iOS</a:t>
            </a:r>
            <a:endPar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endParaRPr>
          </a:p>
          <a:p>
            <a:pPr lvl="0" fontAlgn="base"/>
            <a:r>
              <a:rPr lang="en-IN" sz="1500" dirty="0">
                <a:solidFill>
                  <a:schemeClr val="tx1"/>
                </a:solidFill>
                <a:latin typeface="Times New Roman" panose="02020603050405020304" pitchFamily="18" charset="0"/>
                <a:cs typeface="Times New Roman" panose="02020603050405020304" pitchFamily="18" charset="0"/>
              </a:rPr>
              <a:t>Daily app metrics update -ABMA IOS </a:t>
            </a:r>
          </a:p>
          <a:p>
            <a:pPr lvl="0" fontAlgn="base"/>
            <a:r>
              <a:rPr lang="en-IN" sz="1500" dirty="0">
                <a:solidFill>
                  <a:schemeClr val="tx1"/>
                </a:solidFill>
                <a:latin typeface="Times New Roman" panose="02020603050405020304" pitchFamily="18" charset="0"/>
                <a:cs typeface="Times New Roman" panose="02020603050405020304" pitchFamily="18" charset="0"/>
              </a:rPr>
              <a:t>Daily app metrics update –IPO ABMA Android </a:t>
            </a:r>
          </a:p>
          <a:p>
            <a:pPr lvl="0" fontAlgn="base"/>
            <a:r>
              <a:rPr lang="en-IN" sz="1500" dirty="0">
                <a:solidFill>
                  <a:schemeClr val="tx1"/>
                </a:solidFill>
                <a:latin typeface="Times New Roman" panose="02020603050405020304" pitchFamily="18" charset="0"/>
                <a:cs typeface="Times New Roman" panose="02020603050405020304" pitchFamily="18" charset="0"/>
              </a:rPr>
              <a:t>Daily app metrics update –TAB </a:t>
            </a:r>
          </a:p>
          <a:p>
            <a:pPr lvl="0" fontAlgn="base"/>
            <a:r>
              <a:rPr lang="en-IN" sz="1500" dirty="0">
                <a:solidFill>
                  <a:schemeClr val="tx1"/>
                </a:solidFill>
                <a:latin typeface="Times New Roman" panose="02020603050405020304" pitchFamily="18" charset="0"/>
                <a:cs typeface="Times New Roman" panose="02020603050405020304" pitchFamily="18" charset="0"/>
              </a:rPr>
              <a:t>Daily app metrics update –Spark Web </a:t>
            </a:r>
          </a:p>
          <a:p>
            <a:pPr lvl="0" fontAlgn="base"/>
            <a:r>
              <a:rPr lang="en-IN" sz="1500" dirty="0">
                <a:solidFill>
                  <a:schemeClr val="tx1"/>
                </a:solidFill>
                <a:latin typeface="Times New Roman" panose="02020603050405020304" pitchFamily="18" charset="0"/>
                <a:cs typeface="Times New Roman" panose="02020603050405020304" pitchFamily="18" charset="0"/>
              </a:rPr>
              <a:t>Event creation (Creating Analytical Events for Stock Overview for ABMA Android and </a:t>
            </a:r>
            <a:r>
              <a:rPr lang="en-IN" sz="1500" dirty="0" err="1">
                <a:solidFill>
                  <a:schemeClr val="tx1"/>
                </a:solidFill>
                <a:latin typeface="Times New Roman" panose="02020603050405020304" pitchFamily="18" charset="0"/>
                <a:cs typeface="Times New Roman" panose="02020603050405020304" pitchFamily="18" charset="0"/>
              </a:rPr>
              <a:t>iOS</a:t>
            </a:r>
            <a:r>
              <a:rPr lang="en-IN" sz="1500" dirty="0">
                <a:solidFill>
                  <a:schemeClr val="tx1"/>
                </a:solidFill>
                <a:latin typeface="Times New Roman" panose="02020603050405020304" pitchFamily="18" charset="0"/>
                <a:cs typeface="Times New Roman" panose="02020603050405020304" pitchFamily="18" charset="0"/>
              </a:rPr>
              <a:t>) </a:t>
            </a:r>
          </a:p>
          <a:p>
            <a:pPr lvl="0" fontAlgn="base"/>
            <a:r>
              <a:rPr lang="en-IN" sz="1500" dirty="0">
                <a:solidFill>
                  <a:schemeClr val="tx1"/>
                </a:solidFill>
                <a:latin typeface="Times New Roman" panose="02020603050405020304" pitchFamily="18" charset="0"/>
                <a:cs typeface="Times New Roman" panose="02020603050405020304" pitchFamily="18" charset="0"/>
              </a:rPr>
              <a:t>Event creation (Creating Analytical Events for Mutual Funds for ABMA Android and </a:t>
            </a:r>
            <a:r>
              <a:rPr lang="en-IN" sz="1500" dirty="0" err="1">
                <a:solidFill>
                  <a:schemeClr val="tx1"/>
                </a:solidFill>
                <a:latin typeface="Times New Roman" panose="02020603050405020304" pitchFamily="18" charset="0"/>
                <a:cs typeface="Times New Roman" panose="02020603050405020304" pitchFamily="18" charset="0"/>
              </a:rPr>
              <a:t>iOS</a:t>
            </a:r>
            <a:r>
              <a:rPr lang="en-IN" sz="1500" dirty="0">
                <a:solidFill>
                  <a:schemeClr val="tx1"/>
                </a:solidFill>
                <a:latin typeface="Times New Roman" panose="02020603050405020304" pitchFamily="18" charset="0"/>
                <a:cs typeface="Times New Roman" panose="02020603050405020304" pitchFamily="18" charset="0"/>
              </a:rPr>
              <a:t>) </a:t>
            </a:r>
          </a:p>
          <a:p>
            <a:pPr lvl="0" fontAlgn="base"/>
            <a:r>
              <a:rPr lang="en-IN" sz="1500" dirty="0">
                <a:solidFill>
                  <a:schemeClr val="tx1"/>
                </a:solidFill>
                <a:latin typeface="Times New Roman" panose="02020603050405020304" pitchFamily="18" charset="0"/>
                <a:cs typeface="Times New Roman" panose="02020603050405020304" pitchFamily="18" charset="0"/>
              </a:rPr>
              <a:t>Event creation (Creating Analytical Events for Reports for ABMA Android and </a:t>
            </a:r>
            <a:r>
              <a:rPr lang="en-IN" sz="1500" dirty="0" err="1">
                <a:solidFill>
                  <a:schemeClr val="tx1"/>
                </a:solidFill>
                <a:latin typeface="Times New Roman" panose="02020603050405020304" pitchFamily="18" charset="0"/>
                <a:cs typeface="Times New Roman" panose="02020603050405020304" pitchFamily="18" charset="0"/>
              </a:rPr>
              <a:t>iOS</a:t>
            </a:r>
            <a:r>
              <a:rPr lang="en-IN" sz="1500" dirty="0">
                <a:solidFill>
                  <a:schemeClr val="tx1"/>
                </a:solidFill>
                <a:latin typeface="Times New Roman" panose="02020603050405020304" pitchFamily="18" charset="0"/>
                <a:cs typeface="Times New Roman" panose="02020603050405020304" pitchFamily="18" charset="0"/>
              </a:rPr>
              <a:t>) </a:t>
            </a:r>
          </a:p>
          <a:p>
            <a:pPr lvl="0" fontAlgn="base"/>
            <a:r>
              <a:rPr lang="en-IN" sz="1500" dirty="0">
                <a:solidFill>
                  <a:schemeClr val="tx1"/>
                </a:solidFill>
                <a:latin typeface="Times New Roman" panose="02020603050405020304" pitchFamily="18" charset="0"/>
                <a:cs typeface="Times New Roman" panose="02020603050405020304" pitchFamily="18" charset="0"/>
              </a:rPr>
              <a:t>Event creation Creating Analytical Events for NFO(New Fund Offering) for ABMA Android and </a:t>
            </a:r>
            <a:r>
              <a:rPr lang="en-IN" sz="1500" dirty="0" err="1">
                <a:solidFill>
                  <a:schemeClr val="tx1"/>
                </a:solidFill>
                <a:latin typeface="Times New Roman" panose="02020603050405020304" pitchFamily="18" charset="0"/>
                <a:cs typeface="Times New Roman" panose="02020603050405020304" pitchFamily="18" charset="0"/>
              </a:rPr>
              <a:t>iOS</a:t>
            </a:r>
            <a:r>
              <a:rPr lang="en-IN" sz="1500" dirty="0">
                <a:solidFill>
                  <a:schemeClr val="tx1"/>
                </a:solidFill>
                <a:latin typeface="Times New Roman" panose="02020603050405020304" pitchFamily="18" charset="0"/>
                <a:cs typeface="Times New Roman" panose="02020603050405020304" pitchFamily="18" charset="0"/>
              </a:rPr>
              <a:t> </a:t>
            </a:r>
          </a:p>
          <a:p>
            <a:pPr lvl="0" fontAlgn="base"/>
            <a:r>
              <a:rPr lang="en-IN" sz="1500" dirty="0" smtClean="0">
                <a:solidFill>
                  <a:schemeClr val="tx1"/>
                </a:solidFill>
                <a:latin typeface="Times New Roman" panose="02020603050405020304" pitchFamily="18" charset="0"/>
                <a:cs typeface="Times New Roman" panose="02020603050405020304" pitchFamily="18" charset="0"/>
              </a:rPr>
              <a:t>Hamburger </a:t>
            </a:r>
            <a:r>
              <a:rPr lang="en-IN" sz="1500" dirty="0">
                <a:solidFill>
                  <a:schemeClr val="tx1"/>
                </a:solidFill>
                <a:latin typeface="Times New Roman" panose="02020603050405020304" pitchFamily="18" charset="0"/>
                <a:cs typeface="Times New Roman" panose="02020603050405020304" pitchFamily="18" charset="0"/>
              </a:rPr>
              <a:t>Menu and More section Update for Users and Clicks (Data Filling) </a:t>
            </a:r>
            <a:endParaRPr lang="en-IN" sz="1500" dirty="0">
              <a:latin typeface="Times New Roman" panose="02020603050405020304" pitchFamily="18" charset="0"/>
              <a:cs typeface="Times New Roman" panose="02020603050405020304" pitchFamily="18" charset="0"/>
            </a:endParaRPr>
          </a:p>
          <a:p>
            <a:pPr marL="114300" indent="0">
              <a:buNone/>
            </a:pPr>
            <a:r>
              <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rPr>
              <a:t>Spark Projects</a:t>
            </a:r>
            <a:r>
              <a:rPr lang="en-US" sz="1900" b="1" i="1" u="sng" dirty="0">
                <a:solidFill>
                  <a:schemeClr val="accent1">
                    <a:lumMod val="75000"/>
                  </a:schemeClr>
                </a:solidFill>
                <a:latin typeface="Times New Roman" panose="02020603050405020304" pitchFamily="18" charset="0"/>
                <a:cs typeface="Times New Roman" panose="02020603050405020304" pitchFamily="18" charset="0"/>
              </a:rPr>
              <a:t>(Tasks done in the project</a:t>
            </a:r>
            <a:r>
              <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rPr>
              <a:t>)</a:t>
            </a:r>
            <a:r>
              <a:rPr lang="en-US" sz="1900" b="1" i="1" u="sng" dirty="0">
                <a:solidFill>
                  <a:schemeClr val="accent1">
                    <a:lumMod val="75000"/>
                  </a:schemeClr>
                </a:solidFill>
                <a:latin typeface="Times New Roman" panose="02020603050405020304" pitchFamily="18" charset="0"/>
                <a:cs typeface="Times New Roman" panose="02020603050405020304" pitchFamily="18" charset="0"/>
              </a:rPr>
              <a:t> </a:t>
            </a:r>
            <a:r>
              <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1900" b="1" i="1" u="sng" dirty="0">
                <a:solidFill>
                  <a:schemeClr val="accent1">
                    <a:lumMod val="75000"/>
                  </a:schemeClr>
                </a:solidFill>
                <a:latin typeface="Times New Roman" panose="02020603050405020304" pitchFamily="18" charset="0"/>
                <a:cs typeface="Times New Roman" panose="02020603050405020304" pitchFamily="18" charset="0"/>
              </a:rPr>
              <a:t>Android and </a:t>
            </a:r>
            <a:r>
              <a:rPr lang="en-US" sz="1900" b="1" i="1" u="sng" dirty="0" err="1" smtClean="0">
                <a:solidFill>
                  <a:schemeClr val="accent1">
                    <a:lumMod val="75000"/>
                  </a:schemeClr>
                </a:solidFill>
                <a:latin typeface="Times New Roman" panose="02020603050405020304" pitchFamily="18" charset="0"/>
                <a:cs typeface="Times New Roman" panose="02020603050405020304" pitchFamily="18" charset="0"/>
              </a:rPr>
              <a:t>iOS</a:t>
            </a:r>
            <a:endParaRPr lang="en-IN" sz="1900" b="1" i="1" u="sng" dirty="0">
              <a:solidFill>
                <a:schemeClr val="accent1">
                  <a:lumMod val="75000"/>
                </a:schemeClr>
              </a:solidFill>
              <a:latin typeface="Times New Roman" panose="02020603050405020304" pitchFamily="18" charset="0"/>
              <a:cs typeface="Times New Roman" panose="02020603050405020304" pitchFamily="18" charset="0"/>
            </a:endParaRPr>
          </a:p>
          <a:p>
            <a:pPr lvl="0" fontAlgn="base"/>
            <a:r>
              <a:rPr lang="en-IN" sz="1500" dirty="0">
                <a:latin typeface="Times New Roman" panose="02020603050405020304" pitchFamily="18" charset="0"/>
                <a:cs typeface="Times New Roman" panose="02020603050405020304" pitchFamily="18" charset="0"/>
              </a:rPr>
              <a:t>Event creation for Login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Homepage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Watch-list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Profile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Search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Buy/Sell/Option Chain/Stock Details Module for Spark (Creating Analytical Events) </a:t>
            </a:r>
          </a:p>
          <a:p>
            <a:pPr lvl="0"/>
            <a:r>
              <a:rPr lang="en-US" sz="1500" dirty="0" smtClean="0">
                <a:latin typeface="Times New Roman" panose="02020603050405020304" pitchFamily="18" charset="0"/>
                <a:cs typeface="Times New Roman" panose="02020603050405020304" pitchFamily="18" charset="0"/>
              </a:rPr>
              <a:t>Data </a:t>
            </a:r>
            <a:r>
              <a:rPr lang="en-US" sz="1500" dirty="0">
                <a:latin typeface="Times New Roman" panose="02020603050405020304" pitchFamily="18" charset="0"/>
                <a:cs typeface="Times New Roman" panose="02020603050405020304" pitchFamily="18" charset="0"/>
              </a:rPr>
              <a:t>Extraction for Testing Feedback for App Reviews for Google Play Console(Play Store</a:t>
            </a:r>
            <a:r>
              <a:rPr lang="en-US" sz="1500" dirty="0" smtClean="0">
                <a:latin typeface="Times New Roman" panose="02020603050405020304" pitchFamily="18" charset="0"/>
                <a:cs typeface="Times New Roman" panose="02020603050405020304" pitchFamily="18" charset="0"/>
              </a:rPr>
              <a:t>)</a:t>
            </a:r>
          </a:p>
          <a:p>
            <a:pPr marL="114300" lvl="0" indent="0">
              <a:buNone/>
            </a:pPr>
            <a:r>
              <a:rPr lang="en-US" sz="1900" b="1" i="1" u="sng" dirty="0">
                <a:solidFill>
                  <a:schemeClr val="accent1">
                    <a:lumMod val="75000"/>
                  </a:schemeClr>
                </a:solidFill>
                <a:latin typeface="Times New Roman" panose="02020603050405020304" pitchFamily="18" charset="0"/>
                <a:cs typeface="Times New Roman" panose="02020603050405020304" pitchFamily="18" charset="0"/>
              </a:rPr>
              <a:t>Spark </a:t>
            </a:r>
            <a:r>
              <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rPr>
              <a:t>Web Projects(Tasks </a:t>
            </a:r>
            <a:r>
              <a:rPr lang="en-US" sz="1900" b="1" i="1" u="sng" dirty="0">
                <a:solidFill>
                  <a:schemeClr val="accent1">
                    <a:lumMod val="75000"/>
                  </a:schemeClr>
                </a:solidFill>
                <a:latin typeface="Times New Roman" panose="02020603050405020304" pitchFamily="18" charset="0"/>
                <a:cs typeface="Times New Roman" panose="02020603050405020304" pitchFamily="18" charset="0"/>
              </a:rPr>
              <a:t>done in the project</a:t>
            </a:r>
            <a:r>
              <a:rPr lang="en-US" sz="1900" b="1" i="1" u="sng" dirty="0" smtClean="0">
                <a:solidFill>
                  <a:schemeClr val="accent1">
                    <a:lumMod val="75000"/>
                  </a:schemeClr>
                </a:solidFill>
                <a:latin typeface="Times New Roman" panose="02020603050405020304" pitchFamily="18" charset="0"/>
                <a:cs typeface="Times New Roman" panose="02020603050405020304" pitchFamily="18" charset="0"/>
              </a:rPr>
              <a:t>)</a:t>
            </a:r>
          </a:p>
          <a:p>
            <a:pPr lvl="0" fontAlgn="base"/>
            <a:r>
              <a:rPr lang="en-IN" sz="1500" dirty="0">
                <a:latin typeface="Times New Roman" panose="02020603050405020304" pitchFamily="18" charset="0"/>
                <a:cs typeface="Times New Roman" panose="02020603050405020304" pitchFamily="18" charset="0"/>
              </a:rPr>
              <a:t>Event creation for Generic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Login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Watch-list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Profile Module for Spark (Creating Analytical Events) </a:t>
            </a:r>
          </a:p>
          <a:p>
            <a:pPr lvl="0" fontAlgn="base"/>
            <a:r>
              <a:rPr lang="en-IN" sz="1500" dirty="0">
                <a:latin typeface="Times New Roman" panose="02020603050405020304" pitchFamily="18" charset="0"/>
                <a:cs typeface="Times New Roman" panose="02020603050405020304" pitchFamily="18" charset="0"/>
              </a:rPr>
              <a:t>Event creation for Search Module for Spark (Creating Analytical Events) </a:t>
            </a:r>
          </a:p>
          <a:p>
            <a:pPr marL="114300" lvl="0" indent="0">
              <a:buNone/>
            </a:pPr>
            <a:endParaRPr lang="en-IN" sz="1400" b="1" i="1" u="sng" dirty="0">
              <a:solidFill>
                <a:schemeClr val="accent1">
                  <a:lumMod val="75000"/>
                </a:schemeClr>
              </a:solidFill>
              <a:latin typeface="Times New Roman" panose="02020603050405020304" pitchFamily="18" charset="0"/>
              <a:cs typeface="Times New Roman" panose="02020603050405020304" pitchFamily="18" charset="0"/>
            </a:endParaRPr>
          </a:p>
          <a:p>
            <a:pPr marL="114300" lvl="0" indent="0">
              <a:buNone/>
            </a:pPr>
            <a:endParaRPr lang="en-IN" sz="1300" dirty="0">
              <a:latin typeface="Times New Roman" panose="02020603050405020304" pitchFamily="18" charset="0"/>
              <a:cs typeface="Times New Roman" panose="02020603050405020304" pitchFamily="18" charset="0"/>
            </a:endParaRPr>
          </a:p>
          <a:p>
            <a:pPr lvl="0"/>
            <a:endParaRPr lang="en-US" sz="1600" dirty="0" smtClean="0">
              <a:latin typeface="Times New Roman" panose="02020603050405020304" pitchFamily="18" charset="0"/>
              <a:cs typeface="Times New Roman" panose="02020603050405020304" pitchFamily="18" charset="0"/>
            </a:endParaRPr>
          </a:p>
          <a:p>
            <a:pPr lvl="0"/>
            <a:endParaRPr lang="en-US" sz="1600" dirty="0" smtClean="0">
              <a:latin typeface="Times New Roman" panose="02020603050405020304" pitchFamily="18" charset="0"/>
              <a:cs typeface="Times New Roman" panose="02020603050405020304" pitchFamily="18" charset="0"/>
            </a:endParaRPr>
          </a:p>
          <a:p>
            <a:pPr marL="114300" lvl="0" indent="0">
              <a:buNone/>
            </a:pPr>
            <a:endParaRPr lang="en-US" sz="1600" dirty="0" smtClean="0">
              <a:latin typeface="Times New Roman" panose="02020603050405020304" pitchFamily="18" charset="0"/>
              <a:cs typeface="Times New Roman" panose="02020603050405020304" pitchFamily="18" charset="0"/>
            </a:endParaRPr>
          </a:p>
          <a:p>
            <a:pPr lvl="0"/>
            <a:endParaRPr lang="en-IN" sz="1600" dirty="0">
              <a:latin typeface="Times New Roman" panose="02020603050405020304" pitchFamily="18" charset="0"/>
              <a:cs typeface="Times New Roman" panose="02020603050405020304" pitchFamily="18" charset="0"/>
            </a:endParaRPr>
          </a:p>
          <a:p>
            <a:endParaRPr lang="en-IN" sz="1800" dirty="0"/>
          </a:p>
          <a:p>
            <a:pPr lvl="0"/>
            <a:endParaRPr lang="en-IN" sz="1700" dirty="0"/>
          </a:p>
          <a:p>
            <a:endParaRPr lang="en-IN"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Tree>
    <p:extLst>
      <p:ext uri="{BB962C8B-B14F-4D97-AF65-F5344CB8AC3E}">
        <p14:creationId xmlns:p14="http://schemas.microsoft.com/office/powerpoint/2010/main" val="2057564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5494" y="711506"/>
            <a:ext cx="7992737" cy="588484"/>
          </a:xfrm>
        </p:spPr>
        <p:txBody>
          <a:bodyPr>
            <a:normAutofit/>
          </a:bodyPr>
          <a:lstStyle/>
          <a:p>
            <a:r>
              <a:rPr lang="en-US" sz="2800" i="1" u="sng" dirty="0" smtClean="0">
                <a:solidFill>
                  <a:srgbClr val="FF0000"/>
                </a:solidFill>
                <a:latin typeface="Times New Roman" panose="02020603050405020304" pitchFamily="18" charset="0"/>
                <a:cs typeface="Times New Roman" panose="02020603050405020304" pitchFamily="18" charset="0"/>
              </a:rPr>
              <a:t>Description of Technical Tasks</a:t>
            </a:r>
            <a:endParaRPr lang="en-IN" sz="2800" i="1" u="sng"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2201" y="1299990"/>
            <a:ext cx="8868580" cy="5343181"/>
          </a:xfrm>
        </p:spPr>
        <p:txBody>
          <a:bodyPr>
            <a:normAutofit fontScale="25000" lnSpcReduction="20000"/>
          </a:bodyPr>
          <a:lstStyle/>
          <a:p>
            <a:pPr marL="114300" indent="0">
              <a:buNone/>
            </a:pPr>
            <a:r>
              <a:rPr lang="en-US" sz="5600" u="sng" dirty="0" smtClean="0">
                <a:solidFill>
                  <a:schemeClr val="tx1"/>
                </a:solidFill>
                <a:latin typeface="Times New Roman" panose="02020603050405020304" pitchFamily="18" charset="0"/>
                <a:cs typeface="Times New Roman" panose="02020603050405020304" pitchFamily="18" charset="0"/>
              </a:rPr>
              <a:t>Updating the daily metrics numbers for ABMA_IOS for the metrics on a daily basis also updating its weekly numbers and Monthly Numbers for trading days and non trading days </a:t>
            </a:r>
          </a:p>
          <a:p>
            <a:r>
              <a:rPr lang="en-US" sz="5600" dirty="0" smtClean="0">
                <a:solidFill>
                  <a:schemeClr val="tx1"/>
                </a:solidFill>
                <a:latin typeface="Times New Roman" panose="02020603050405020304" pitchFamily="18" charset="0"/>
                <a:cs typeface="Times New Roman" panose="02020603050405020304" pitchFamily="18" charset="0"/>
              </a:rPr>
              <a:t>These are the following metrics</a:t>
            </a:r>
          </a:p>
          <a:p>
            <a:r>
              <a:rPr lang="en-IN" sz="5600" b="1" dirty="0" smtClean="0">
                <a:solidFill>
                  <a:schemeClr val="tx1"/>
                </a:solidFill>
                <a:latin typeface="Times New Roman" panose="02020603050405020304" pitchFamily="18" charset="0"/>
                <a:cs typeface="Times New Roman" panose="02020603050405020304" pitchFamily="18" charset="0"/>
              </a:rPr>
              <a:t>DAD-</a:t>
            </a:r>
            <a:r>
              <a:rPr lang="en-US" sz="5600" dirty="0" smtClean="0">
                <a:solidFill>
                  <a:schemeClr val="tx1"/>
                </a:solidFill>
                <a:latin typeface="Times New Roman" panose="02020603050405020304" pitchFamily="18" charset="0"/>
                <a:cs typeface="Times New Roman" panose="02020603050405020304" pitchFamily="18" charset="0"/>
              </a:rPr>
              <a:t>Daily unique devices launching the app</a:t>
            </a:r>
          </a:p>
          <a:p>
            <a:r>
              <a:rPr lang="en-IN" sz="5600" b="1" dirty="0" smtClean="0">
                <a:solidFill>
                  <a:schemeClr val="tx1"/>
                </a:solidFill>
                <a:latin typeface="Times New Roman" panose="02020603050405020304" pitchFamily="18" charset="0"/>
                <a:cs typeface="Times New Roman" panose="02020603050405020304" pitchFamily="18" charset="0"/>
              </a:rPr>
              <a:t>DAU-</a:t>
            </a:r>
            <a:r>
              <a:rPr lang="en-US" sz="5600" dirty="0" smtClean="0">
                <a:solidFill>
                  <a:schemeClr val="tx1"/>
                </a:solidFill>
                <a:latin typeface="Times New Roman" panose="02020603050405020304" pitchFamily="18" charset="0"/>
                <a:cs typeface="Times New Roman" panose="02020603050405020304" pitchFamily="18" charset="0"/>
              </a:rPr>
              <a:t>Daily unique users (KYC users) who launched the app</a:t>
            </a:r>
          </a:p>
          <a:p>
            <a:r>
              <a:rPr lang="en-IN" sz="5600" b="1" dirty="0" smtClean="0">
                <a:solidFill>
                  <a:schemeClr val="tx1"/>
                </a:solidFill>
                <a:latin typeface="Times New Roman" panose="02020603050405020304" pitchFamily="18" charset="0"/>
                <a:cs typeface="Times New Roman" panose="02020603050405020304" pitchFamily="18" charset="0"/>
              </a:rPr>
              <a:t>Guest User -</a:t>
            </a:r>
            <a:r>
              <a:rPr lang="en-US" sz="5600" dirty="0" smtClean="0">
                <a:solidFill>
                  <a:schemeClr val="tx1"/>
                </a:solidFill>
                <a:latin typeface="Times New Roman" panose="02020603050405020304" pitchFamily="18" charset="0"/>
                <a:cs typeface="Times New Roman" panose="02020603050405020304" pitchFamily="18" charset="0"/>
              </a:rPr>
              <a:t>Users who launched the app and are unknown as they have not logged in</a:t>
            </a:r>
          </a:p>
          <a:p>
            <a:r>
              <a:rPr lang="en-IN" sz="5600" b="1" dirty="0" smtClean="0">
                <a:solidFill>
                  <a:schemeClr val="tx1"/>
                </a:solidFill>
                <a:latin typeface="Times New Roman" panose="02020603050405020304" pitchFamily="18" charset="0"/>
                <a:cs typeface="Times New Roman" panose="02020603050405020304" pitchFamily="18" charset="0"/>
              </a:rPr>
              <a:t>First time app launch-</a:t>
            </a:r>
            <a:r>
              <a:rPr lang="en-US" sz="5600" dirty="0" smtClean="0">
                <a:solidFill>
                  <a:schemeClr val="tx1"/>
                </a:solidFill>
                <a:latin typeface="Times New Roman" panose="02020603050405020304" pitchFamily="18" charset="0"/>
                <a:cs typeface="Times New Roman" panose="02020603050405020304" pitchFamily="18" charset="0"/>
              </a:rPr>
              <a:t>Users who launched the app for first time after install</a:t>
            </a:r>
          </a:p>
          <a:p>
            <a:r>
              <a:rPr lang="en-IN" sz="5600" b="1" dirty="0" smtClean="0">
                <a:solidFill>
                  <a:schemeClr val="tx1"/>
                </a:solidFill>
                <a:latin typeface="Times New Roman" panose="02020603050405020304" pitchFamily="18" charset="0"/>
                <a:cs typeface="Times New Roman" panose="02020603050405020304" pitchFamily="18" charset="0"/>
              </a:rPr>
              <a:t>Sign Up (button click)-</a:t>
            </a:r>
            <a:r>
              <a:rPr lang="en-US" sz="5600" dirty="0" smtClean="0">
                <a:solidFill>
                  <a:schemeClr val="tx1"/>
                </a:solidFill>
                <a:latin typeface="Times New Roman" panose="02020603050405020304" pitchFamily="18" charset="0"/>
                <a:cs typeface="Times New Roman" panose="02020603050405020304" pitchFamily="18" charset="0"/>
              </a:rPr>
              <a:t>Users who clicked on the signup button on the welcome screen</a:t>
            </a:r>
          </a:p>
          <a:p>
            <a:r>
              <a:rPr lang="en-IN" sz="5600" b="1" dirty="0" smtClean="0">
                <a:solidFill>
                  <a:schemeClr val="tx1"/>
                </a:solidFill>
                <a:latin typeface="Times New Roman" panose="02020603050405020304" pitchFamily="18" charset="0"/>
                <a:cs typeface="Times New Roman" panose="02020603050405020304" pitchFamily="18" charset="0"/>
              </a:rPr>
              <a:t>Order Punched-</a:t>
            </a:r>
            <a:r>
              <a:rPr lang="en-US" sz="5600" dirty="0" smtClean="0">
                <a:solidFill>
                  <a:schemeClr val="tx1"/>
                </a:solidFill>
                <a:latin typeface="Times New Roman" panose="02020603050405020304" pitchFamily="18" charset="0"/>
                <a:cs typeface="Times New Roman" panose="02020603050405020304" pitchFamily="18" charset="0"/>
              </a:rPr>
              <a:t>Buy/Sell orders that are submitted from the app but execution status not confirmed from the exchange</a:t>
            </a:r>
          </a:p>
          <a:p>
            <a:r>
              <a:rPr lang="en-IN" sz="5600" b="1" dirty="0" smtClean="0">
                <a:solidFill>
                  <a:schemeClr val="tx1"/>
                </a:solidFill>
                <a:latin typeface="Times New Roman" panose="02020603050405020304" pitchFamily="18" charset="0"/>
                <a:cs typeface="Times New Roman" panose="02020603050405020304" pitchFamily="18" charset="0"/>
              </a:rPr>
              <a:t>Order Rejection-</a:t>
            </a:r>
            <a:r>
              <a:rPr lang="en-US" sz="5600" dirty="0" smtClean="0">
                <a:solidFill>
                  <a:schemeClr val="tx1"/>
                </a:solidFill>
                <a:latin typeface="Times New Roman" panose="02020603050405020304" pitchFamily="18" charset="0"/>
                <a:cs typeface="Times New Roman" panose="02020603050405020304" pitchFamily="18" charset="0"/>
              </a:rPr>
              <a:t>Order that gets rejected from the app at the time of placing (primarily due to insufficient fund)</a:t>
            </a:r>
          </a:p>
          <a:p>
            <a:r>
              <a:rPr lang="en-IN" sz="5600" b="1" dirty="0" smtClean="0">
                <a:solidFill>
                  <a:schemeClr val="tx1"/>
                </a:solidFill>
                <a:latin typeface="Times New Roman" panose="02020603050405020304" pitchFamily="18" charset="0"/>
                <a:cs typeface="Times New Roman" panose="02020603050405020304" pitchFamily="18" charset="0"/>
              </a:rPr>
              <a:t>Portfolio-</a:t>
            </a:r>
            <a:r>
              <a:rPr lang="en-US" sz="5600" dirty="0" smtClean="0">
                <a:solidFill>
                  <a:schemeClr val="tx1"/>
                </a:solidFill>
                <a:latin typeface="Times New Roman" panose="02020603050405020304" pitchFamily="18" charset="0"/>
                <a:cs typeface="Times New Roman" panose="02020603050405020304" pitchFamily="18" charset="0"/>
              </a:rPr>
              <a:t>Users who click on the Portfolio icon on the footer menu and landed on portfolio screen</a:t>
            </a:r>
          </a:p>
          <a:p>
            <a:pPr marL="114300" indent="0">
              <a:buNone/>
            </a:pPr>
            <a:r>
              <a:rPr lang="en-US" sz="5600" u="sng" dirty="0" smtClean="0">
                <a:solidFill>
                  <a:schemeClr val="tx1"/>
                </a:solidFill>
                <a:latin typeface="Times New Roman" panose="02020603050405020304" pitchFamily="18" charset="0"/>
                <a:cs typeface="Times New Roman" panose="02020603050405020304" pitchFamily="18" charset="0"/>
              </a:rPr>
              <a:t>Updating the daily metrics numbers for IPO ABMA Android for the metrics on a daily basis also updating its weekly numbers and Monthly Numbers for trading days and non trading days </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DAU (Unique Users)</a:t>
            </a:r>
          </a:p>
          <a:p>
            <a:pPr>
              <a:buFont typeface="Wingdings" panose="05000000000000000000" pitchFamily="2" charset="2"/>
              <a:buChar char="q"/>
            </a:pPr>
            <a:r>
              <a:rPr lang="fr-FR" sz="5600" dirty="0" smtClean="0">
                <a:latin typeface="Times New Roman" panose="02020603050405020304" pitchFamily="18" charset="0"/>
                <a:cs typeface="Times New Roman" panose="02020603050405020304" pitchFamily="18" charset="0"/>
              </a:rPr>
              <a:t>Hamburger menu </a:t>
            </a:r>
            <a:r>
              <a:rPr lang="fr-FR" sz="5600" dirty="0" err="1" smtClean="0">
                <a:latin typeface="Times New Roman" panose="02020603050405020304" pitchFamily="18" charset="0"/>
                <a:cs typeface="Times New Roman" panose="02020603050405020304" pitchFamily="18" charset="0"/>
              </a:rPr>
              <a:t>visits</a:t>
            </a:r>
            <a:r>
              <a:rPr lang="fr-FR" sz="5600" dirty="0" smtClean="0">
                <a:latin typeface="Times New Roman" panose="02020603050405020304" pitchFamily="18" charset="0"/>
                <a:cs typeface="Times New Roman" panose="02020603050405020304" pitchFamily="18" charset="0"/>
              </a:rPr>
              <a:t> (Unique </a:t>
            </a:r>
            <a:r>
              <a:rPr lang="fr-FR" sz="5600" dirty="0" err="1" smtClean="0">
                <a:latin typeface="Times New Roman" panose="02020603050405020304" pitchFamily="18" charset="0"/>
                <a:cs typeface="Times New Roman" panose="02020603050405020304" pitchFamily="18" charset="0"/>
              </a:rPr>
              <a:t>users</a:t>
            </a:r>
            <a:r>
              <a:rPr lang="fr-FR" sz="56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Trade menu visits(Unique users)</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IPO Section Click(Trade Menu Sub option) </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Investment Opportunity Visits(Unique users)</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IPOs and FPOs Clicks(Unique users)</a:t>
            </a:r>
          </a:p>
          <a:p>
            <a:pPr>
              <a:buFont typeface="Wingdings" panose="05000000000000000000" pitchFamily="2" charset="2"/>
              <a:buChar char="q"/>
            </a:pPr>
            <a:r>
              <a:rPr lang="en-IN" sz="5600" b="1" dirty="0" smtClean="0">
                <a:latin typeface="Times New Roman" panose="02020603050405020304" pitchFamily="18" charset="0"/>
                <a:cs typeface="Times New Roman" panose="02020603050405020304" pitchFamily="18" charset="0"/>
              </a:rPr>
              <a:t>IPO list visits (Unique Users Trade </a:t>
            </a:r>
            <a:r>
              <a:rPr lang="en-IN" sz="5600" b="1" dirty="0" err="1" smtClean="0">
                <a:latin typeface="Times New Roman" panose="02020603050405020304" pitchFamily="18" charset="0"/>
                <a:cs typeface="Times New Roman" panose="02020603050405020304" pitchFamily="18" charset="0"/>
              </a:rPr>
              <a:t>Menu+Investment</a:t>
            </a:r>
            <a:r>
              <a:rPr lang="en-IN" sz="5600" b="1" dirty="0" smtClean="0">
                <a:latin typeface="Times New Roman" panose="02020603050405020304" pitchFamily="18" charset="0"/>
                <a:cs typeface="Times New Roman" panose="02020603050405020304" pitchFamily="18" charset="0"/>
              </a:rPr>
              <a:t> </a:t>
            </a:r>
            <a:r>
              <a:rPr lang="en-IN" sz="5600" b="1" dirty="0" err="1" smtClean="0">
                <a:latin typeface="Times New Roman" panose="02020603050405020304" pitchFamily="18" charset="0"/>
                <a:cs typeface="Times New Roman" panose="02020603050405020304" pitchFamily="18" charset="0"/>
              </a:rPr>
              <a:t>Opp</a:t>
            </a:r>
            <a:r>
              <a:rPr lang="en-IN" sz="5600"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Order modified (unique users)</a:t>
            </a:r>
          </a:p>
          <a:p>
            <a:pPr>
              <a:buFont typeface="Wingdings" panose="05000000000000000000" pitchFamily="2" charset="2"/>
              <a:buChar char="q"/>
            </a:pPr>
            <a:r>
              <a:rPr lang="en-US" sz="5600" dirty="0" smtClean="0">
                <a:latin typeface="Times New Roman" panose="02020603050405020304" pitchFamily="18" charset="0"/>
                <a:cs typeface="Times New Roman" panose="02020603050405020304" pitchFamily="18" charset="0"/>
              </a:rPr>
              <a:t>First Time Initiated IPO (clicked on apply button)</a:t>
            </a:r>
          </a:p>
          <a:p>
            <a:pPr>
              <a:buFont typeface="Wingdings" panose="05000000000000000000" pitchFamily="2" charset="2"/>
              <a:buChar char="q"/>
            </a:pPr>
            <a:r>
              <a:rPr lang="en-IN" sz="5600" dirty="0" smtClean="0">
                <a:latin typeface="Times New Roman" panose="02020603050405020304" pitchFamily="18" charset="0"/>
                <a:cs typeface="Times New Roman" panose="02020603050405020304" pitchFamily="18" charset="0"/>
              </a:rPr>
              <a:t>Order Cancelled(unique users)</a:t>
            </a:r>
            <a:endParaRPr lang="en-US" sz="5600" u="sng" dirty="0" smtClean="0">
              <a:solidFill>
                <a:schemeClr val="tx1"/>
              </a:solidFill>
              <a:latin typeface="Times New Roman" panose="02020603050405020304" pitchFamily="18" charset="0"/>
              <a:cs typeface="Times New Roman" panose="02020603050405020304" pitchFamily="18" charset="0"/>
            </a:endParaRPr>
          </a:p>
          <a:p>
            <a:endParaRPr lang="en-US" sz="1600" dirty="0" smtClean="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3343056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595" y="689472"/>
            <a:ext cx="8229600" cy="914400"/>
          </a:xfrm>
        </p:spPr>
        <p:txBody>
          <a:bodyPr/>
          <a:lstStyle/>
          <a:p>
            <a:r>
              <a:rPr lang="en-US" i="1" u="sng" dirty="0">
                <a:solidFill>
                  <a:srgbClr val="FF0000"/>
                </a:solidFill>
                <a:latin typeface="Times New Roman" panose="02020603050405020304" pitchFamily="18" charset="0"/>
                <a:cs typeface="Times New Roman" panose="02020603050405020304" pitchFamily="18" charset="0"/>
              </a:rPr>
              <a:t>Description of Technical Tasks</a:t>
            </a:r>
            <a:endParaRPr lang="en-IN" dirty="0"/>
          </a:p>
        </p:txBody>
      </p:sp>
      <p:sp>
        <p:nvSpPr>
          <p:cNvPr id="3" name="Text Placeholder 2"/>
          <p:cNvSpPr>
            <a:spLocks noGrp="1"/>
          </p:cNvSpPr>
          <p:nvPr>
            <p:ph type="body" idx="1"/>
          </p:nvPr>
        </p:nvSpPr>
        <p:spPr>
          <a:xfrm>
            <a:off x="336014" y="1603872"/>
            <a:ext cx="8686799" cy="5134799"/>
          </a:xfrm>
        </p:spPr>
        <p:txBody>
          <a:bodyPr/>
          <a:lstStyle/>
          <a:p>
            <a:r>
              <a:rPr lang="en-US" sz="1400" u="sng" dirty="0">
                <a:solidFill>
                  <a:schemeClr val="tx1"/>
                </a:solidFill>
                <a:latin typeface="Times New Roman" panose="02020603050405020304" pitchFamily="18" charset="0"/>
                <a:cs typeface="Times New Roman" panose="02020603050405020304" pitchFamily="18" charset="0"/>
              </a:rPr>
              <a:t>Updating the daily metrics numbers </a:t>
            </a:r>
            <a:r>
              <a:rPr lang="en-US" sz="1400" u="sng" dirty="0" smtClean="0">
                <a:solidFill>
                  <a:schemeClr val="tx1"/>
                </a:solidFill>
                <a:latin typeface="Times New Roman" panose="02020603050405020304" pitchFamily="18" charset="0"/>
                <a:cs typeface="Times New Roman" panose="02020603050405020304" pitchFamily="18" charset="0"/>
              </a:rPr>
              <a:t>for Hamburger-Menu for </a:t>
            </a:r>
            <a:r>
              <a:rPr lang="en-US" sz="1400" u="sng" dirty="0">
                <a:solidFill>
                  <a:schemeClr val="tx1"/>
                </a:solidFill>
                <a:latin typeface="Times New Roman" panose="02020603050405020304" pitchFamily="18" charset="0"/>
                <a:cs typeface="Times New Roman" panose="02020603050405020304" pitchFamily="18" charset="0"/>
              </a:rPr>
              <a:t>the metrics on a daily basis </a:t>
            </a:r>
            <a:r>
              <a:rPr lang="en-US" sz="1400" u="sng" dirty="0" smtClean="0">
                <a:solidFill>
                  <a:schemeClr val="tx1"/>
                </a:solidFill>
                <a:latin typeface="Times New Roman" panose="02020603050405020304" pitchFamily="18" charset="0"/>
                <a:cs typeface="Times New Roman" panose="02020603050405020304" pitchFamily="18" charset="0"/>
              </a:rPr>
              <a:t>for </a:t>
            </a:r>
            <a:r>
              <a:rPr lang="en-US" sz="1400" u="sng" dirty="0">
                <a:solidFill>
                  <a:schemeClr val="tx1"/>
                </a:solidFill>
                <a:latin typeface="Times New Roman" panose="02020603050405020304" pitchFamily="18" charset="0"/>
                <a:cs typeface="Times New Roman" panose="02020603050405020304" pitchFamily="18" charset="0"/>
              </a:rPr>
              <a:t>trading days and non trading days </a:t>
            </a:r>
          </a:p>
          <a:p>
            <a:pPr marL="114300" indent="0">
              <a:buNone/>
            </a:pPr>
            <a:r>
              <a:rPr lang="en-US" sz="1400" dirty="0" smtClean="0">
                <a:solidFill>
                  <a:schemeClr val="tx1"/>
                </a:solidFill>
                <a:latin typeface="Times New Roman" panose="02020603050405020304" pitchFamily="18" charset="0"/>
                <a:cs typeface="Times New Roman" panose="02020603050405020304" pitchFamily="18" charset="0"/>
              </a:rPr>
              <a:t>These </a:t>
            </a:r>
            <a:r>
              <a:rPr lang="en-US" sz="1400" dirty="0">
                <a:solidFill>
                  <a:schemeClr val="tx1"/>
                </a:solidFill>
                <a:latin typeface="Times New Roman" panose="02020603050405020304" pitchFamily="18" charset="0"/>
                <a:cs typeface="Times New Roman" panose="02020603050405020304" pitchFamily="18" charset="0"/>
              </a:rPr>
              <a:t>are the following </a:t>
            </a:r>
            <a:r>
              <a:rPr lang="en-US" sz="1400" dirty="0" smtClean="0">
                <a:solidFill>
                  <a:schemeClr val="tx1"/>
                </a:solidFill>
                <a:latin typeface="Times New Roman" panose="02020603050405020304" pitchFamily="18" charset="0"/>
                <a:cs typeface="Times New Roman" panose="02020603050405020304" pitchFamily="18" charset="0"/>
              </a:rPr>
              <a:t>metrics -</a:t>
            </a:r>
          </a:p>
          <a:p>
            <a:r>
              <a:rPr lang="en-IN" sz="1400" dirty="0">
                <a:solidFill>
                  <a:schemeClr val="tx1"/>
                </a:solidFill>
                <a:latin typeface="Times New Roman" panose="02020603050405020304" pitchFamily="18" charset="0"/>
                <a:cs typeface="Times New Roman" panose="02020603050405020304" pitchFamily="18" charset="0"/>
              </a:rPr>
              <a:t>Overall </a:t>
            </a:r>
            <a:r>
              <a:rPr lang="en-IN" sz="1400" dirty="0" smtClean="0">
                <a:solidFill>
                  <a:schemeClr val="tx1"/>
                </a:solidFill>
                <a:latin typeface="Times New Roman" panose="02020603050405020304" pitchFamily="18" charset="0"/>
                <a:cs typeface="Times New Roman" panose="02020603050405020304" pitchFamily="18" charset="0"/>
              </a:rPr>
              <a:t>Users</a:t>
            </a:r>
          </a:p>
          <a:p>
            <a:r>
              <a:rPr lang="en-IN" sz="1400" dirty="0">
                <a:solidFill>
                  <a:schemeClr val="tx1"/>
                </a:solidFill>
                <a:latin typeface="Times New Roman" panose="02020603050405020304" pitchFamily="18" charset="0"/>
                <a:cs typeface="Times New Roman" panose="02020603050405020304" pitchFamily="18" charset="0"/>
              </a:rPr>
              <a:t>Total Hamburger Menu </a:t>
            </a:r>
            <a:r>
              <a:rPr lang="en-IN" sz="1400" dirty="0" smtClean="0">
                <a:solidFill>
                  <a:schemeClr val="tx1"/>
                </a:solidFill>
                <a:latin typeface="Times New Roman" panose="02020603050405020304" pitchFamily="18" charset="0"/>
                <a:cs typeface="Times New Roman" panose="02020603050405020304" pitchFamily="18" charset="0"/>
              </a:rPr>
              <a:t>Users</a:t>
            </a:r>
          </a:p>
          <a:p>
            <a:r>
              <a:rPr lang="en-IN" sz="1400" dirty="0">
                <a:solidFill>
                  <a:schemeClr val="tx1"/>
                </a:solidFill>
                <a:latin typeface="Times New Roman" panose="02020603050405020304" pitchFamily="18" charset="0"/>
                <a:cs typeface="Times New Roman" panose="02020603050405020304" pitchFamily="18" charset="0"/>
              </a:rPr>
              <a:t>Trade </a:t>
            </a:r>
            <a:r>
              <a:rPr lang="en-IN" sz="1400" dirty="0" smtClean="0">
                <a:solidFill>
                  <a:schemeClr val="tx1"/>
                </a:solidFill>
                <a:latin typeface="Times New Roman" panose="02020603050405020304" pitchFamily="18" charset="0"/>
                <a:cs typeface="Times New Roman" panose="02020603050405020304" pitchFamily="18" charset="0"/>
              </a:rPr>
              <a:t>Menu- Overall,</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smtClean="0">
                <a:solidFill>
                  <a:schemeClr val="tx1"/>
                </a:solidFill>
                <a:latin typeface="Times New Roman" panose="02020603050405020304" pitchFamily="18" charset="0"/>
                <a:cs typeface="Times New Roman" panose="02020603050405020304" pitchFamily="18" charset="0"/>
              </a:rPr>
              <a:t>IPO,</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smtClean="0">
                <a:solidFill>
                  <a:schemeClr val="tx1"/>
                </a:solidFill>
                <a:latin typeface="Times New Roman" panose="02020603050405020304" pitchFamily="18" charset="0"/>
                <a:cs typeface="Times New Roman" panose="02020603050405020304" pitchFamily="18" charset="0"/>
              </a:rPr>
              <a:t>Limits,</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smtClean="0">
                <a:solidFill>
                  <a:schemeClr val="tx1"/>
                </a:solidFill>
                <a:latin typeface="Times New Roman" panose="02020603050405020304" pitchFamily="18" charset="0"/>
                <a:cs typeface="Times New Roman" panose="02020603050405020304" pitchFamily="18" charset="0"/>
              </a:rPr>
              <a:t>StockSIP</a:t>
            </a:r>
            <a:r>
              <a:rPr lang="en-IN" sz="1400" dirty="0" smtClean="0">
                <a:solidFill>
                  <a:schemeClr val="tx1"/>
                </a:solidFill>
                <a:latin typeface="Times New Roman" panose="02020603050405020304" pitchFamily="18" charset="0"/>
                <a:cs typeface="Times New Roman" panose="02020603050405020304" pitchFamily="18" charset="0"/>
              </a:rPr>
              <a:t>,</a:t>
            </a:r>
            <a:r>
              <a:rPr lang="en-IN" sz="1400" dirty="0">
                <a:solidFill>
                  <a:schemeClr val="tx1"/>
                </a:solidFill>
                <a:latin typeface="Times New Roman" panose="02020603050405020304" pitchFamily="18" charset="0"/>
                <a:cs typeface="Times New Roman" panose="02020603050405020304" pitchFamily="18" charset="0"/>
              </a:rPr>
              <a:t> </a:t>
            </a:r>
            <a:endParaRPr lang="en-IN" sz="1400"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IN" sz="1400" dirty="0" smtClean="0">
                <a:solidFill>
                  <a:schemeClr val="tx1"/>
                </a:solidFill>
                <a:latin typeface="Times New Roman" panose="02020603050405020304" pitchFamily="18" charset="0"/>
                <a:cs typeface="Times New Roman" panose="02020603050405020304" pitchFamily="18" charset="0"/>
              </a:rPr>
              <a:t>Margin Calculator,</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err="1" smtClean="0">
                <a:solidFill>
                  <a:schemeClr val="tx1"/>
                </a:solidFill>
                <a:latin typeface="Times New Roman" panose="02020603050405020304" pitchFamily="18" charset="0"/>
                <a:cs typeface="Times New Roman" panose="02020603050405020304" pitchFamily="18" charset="0"/>
              </a:rPr>
              <a:t>StockSIPOB</a:t>
            </a:r>
            <a:endParaRPr lang="en-IN" sz="1400" dirty="0" smtClean="0">
              <a:solidFill>
                <a:schemeClr val="tx1"/>
              </a:solidFill>
              <a:latin typeface="Times New Roman" panose="02020603050405020304" pitchFamily="18" charset="0"/>
              <a:cs typeface="Times New Roman" panose="02020603050405020304" pitchFamily="18" charset="0"/>
            </a:endParaRPr>
          </a:p>
          <a:p>
            <a:r>
              <a:rPr lang="en-IN" sz="1400" dirty="0">
                <a:solidFill>
                  <a:schemeClr val="tx1"/>
                </a:solidFill>
                <a:latin typeface="Times New Roman" panose="02020603050405020304" pitchFamily="18" charset="0"/>
                <a:cs typeface="Times New Roman" panose="02020603050405020304" pitchFamily="18" charset="0"/>
              </a:rPr>
              <a:t>My </a:t>
            </a:r>
            <a:r>
              <a:rPr lang="en-IN" sz="1400" dirty="0" smtClean="0">
                <a:solidFill>
                  <a:schemeClr val="tx1"/>
                </a:solidFill>
                <a:latin typeface="Times New Roman" panose="02020603050405020304" pitchFamily="18" charset="0"/>
                <a:cs typeface="Times New Roman" panose="02020603050405020304" pitchFamily="18" charset="0"/>
              </a:rPr>
              <a:t>Profile-Overall</a:t>
            </a:r>
          </a:p>
          <a:p>
            <a:r>
              <a:rPr lang="en-IN" sz="1400" dirty="0" err="1">
                <a:solidFill>
                  <a:schemeClr val="tx1"/>
                </a:solidFill>
                <a:latin typeface="Times New Roman" panose="02020603050405020304" pitchFamily="18" charset="0"/>
                <a:cs typeface="Times New Roman" panose="02020603050405020304" pitchFamily="18" charset="0"/>
              </a:rPr>
              <a:t>Insta</a:t>
            </a:r>
            <a:r>
              <a:rPr lang="en-IN" sz="1400" dirty="0">
                <a:solidFill>
                  <a:schemeClr val="tx1"/>
                </a:solidFill>
                <a:latin typeface="Times New Roman" panose="02020603050405020304" pitchFamily="18" charset="0"/>
                <a:cs typeface="Times New Roman" panose="02020603050405020304" pitchFamily="18" charset="0"/>
              </a:rPr>
              <a:t> </a:t>
            </a:r>
            <a:r>
              <a:rPr lang="en-IN" sz="1400" dirty="0" smtClean="0">
                <a:solidFill>
                  <a:schemeClr val="tx1"/>
                </a:solidFill>
                <a:latin typeface="Times New Roman" panose="02020603050405020304" pitchFamily="18" charset="0"/>
                <a:cs typeface="Times New Roman" panose="02020603050405020304" pitchFamily="18" charset="0"/>
              </a:rPr>
              <a:t>Trade-Overall</a:t>
            </a:r>
          </a:p>
          <a:p>
            <a:r>
              <a:rPr lang="en-IN" sz="1400" dirty="0" smtClean="0">
                <a:solidFill>
                  <a:schemeClr val="tx1"/>
                </a:solidFill>
                <a:latin typeface="Times New Roman" panose="02020603050405020304" pitchFamily="18" charset="0"/>
                <a:cs typeface="Times New Roman" panose="02020603050405020304" pitchFamily="18" charset="0"/>
              </a:rPr>
              <a:t>More-Overall</a:t>
            </a:r>
          </a:p>
          <a:p>
            <a:r>
              <a:rPr lang="en-IN" sz="1400" dirty="0" err="1" smtClean="0">
                <a:solidFill>
                  <a:schemeClr val="tx1"/>
                </a:solidFill>
                <a:latin typeface="Times New Roman" panose="02020603050405020304" pitchFamily="18" charset="0"/>
                <a:cs typeface="Times New Roman" panose="02020603050405020304" pitchFamily="18" charset="0"/>
              </a:rPr>
              <a:t>Logintotrade</a:t>
            </a:r>
            <a:r>
              <a:rPr lang="en-IN" sz="1400" dirty="0" smtClean="0">
                <a:solidFill>
                  <a:schemeClr val="tx1"/>
                </a:solidFill>
                <a:latin typeface="Times New Roman" panose="02020603050405020304" pitchFamily="18" charset="0"/>
                <a:cs typeface="Times New Roman" panose="02020603050405020304" pitchFamily="18" charset="0"/>
              </a:rPr>
              <a:t>-Overall</a:t>
            </a:r>
          </a:p>
          <a:p>
            <a:r>
              <a:rPr lang="en-IN" sz="1400" dirty="0">
                <a:solidFill>
                  <a:schemeClr val="tx1"/>
                </a:solidFill>
                <a:latin typeface="Times New Roman" panose="02020603050405020304" pitchFamily="18" charset="0"/>
                <a:cs typeface="Times New Roman" panose="02020603050405020304" pitchFamily="18" charset="0"/>
              </a:rPr>
              <a:t>Refer and </a:t>
            </a:r>
            <a:r>
              <a:rPr lang="en-IN" sz="1400" dirty="0" smtClean="0">
                <a:solidFill>
                  <a:schemeClr val="tx1"/>
                </a:solidFill>
                <a:latin typeface="Times New Roman" panose="02020603050405020304" pitchFamily="18" charset="0"/>
                <a:cs typeface="Times New Roman" panose="02020603050405020304" pitchFamily="18" charset="0"/>
              </a:rPr>
              <a:t>Earn-Overall</a:t>
            </a:r>
          </a:p>
          <a:p>
            <a:r>
              <a:rPr lang="en-IN" sz="1400" dirty="0">
                <a:solidFill>
                  <a:schemeClr val="tx1"/>
                </a:solidFill>
                <a:latin typeface="Times New Roman" panose="02020603050405020304" pitchFamily="18" charset="0"/>
                <a:cs typeface="Times New Roman" panose="02020603050405020304" pitchFamily="18" charset="0"/>
              </a:rPr>
              <a:t>Options </a:t>
            </a:r>
            <a:r>
              <a:rPr lang="en-IN" sz="1400" dirty="0" smtClean="0">
                <a:solidFill>
                  <a:schemeClr val="tx1"/>
                </a:solidFill>
                <a:latin typeface="Times New Roman" panose="02020603050405020304" pitchFamily="18" charset="0"/>
                <a:cs typeface="Times New Roman" panose="02020603050405020304" pitchFamily="18" charset="0"/>
              </a:rPr>
              <a:t>Simplified-Overall</a:t>
            </a:r>
          </a:p>
          <a:p>
            <a:endParaRPr lang="en-US" sz="1400" dirty="0" smtClean="0">
              <a:solidFill>
                <a:schemeClr val="tx1"/>
              </a:solidFill>
              <a:latin typeface="Times New Roman" panose="02020603050405020304" pitchFamily="18" charset="0"/>
              <a:cs typeface="Times New Roman" panose="02020603050405020304" pitchFamily="18" charset="0"/>
            </a:endParaRPr>
          </a:p>
          <a:p>
            <a:pPr marL="114300" indent="0">
              <a:buNone/>
            </a:pPr>
            <a:endParaRPr lang="en-US" sz="1400" dirty="0">
              <a:solidFill>
                <a:schemeClr val="tx1"/>
              </a:solidFill>
              <a:latin typeface="Times New Roman" panose="02020603050405020304" pitchFamily="18" charset="0"/>
              <a:cs typeface="Times New Roman" panose="02020603050405020304" pitchFamily="18" charset="0"/>
            </a:endParaRPr>
          </a:p>
          <a:p>
            <a:endParaRPr lang="en-US" sz="1400" u="sng"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840" y="1960190"/>
            <a:ext cx="2111176" cy="45713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860" y="1960190"/>
            <a:ext cx="2180096" cy="4720634"/>
          </a:xfrm>
          <a:prstGeom prst="rect">
            <a:avLst/>
          </a:prstGeom>
        </p:spPr>
      </p:pic>
    </p:spTree>
    <p:extLst>
      <p:ext uri="{BB962C8B-B14F-4D97-AF65-F5344CB8AC3E}">
        <p14:creationId xmlns:p14="http://schemas.microsoft.com/office/powerpoint/2010/main" val="1030267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545" y="568068"/>
            <a:ext cx="8229600" cy="914400"/>
          </a:xfrm>
        </p:spPr>
        <p:txBody>
          <a:bodyPr>
            <a:normAutofit/>
          </a:bodyPr>
          <a:lstStyle/>
          <a:p>
            <a:r>
              <a:rPr lang="en-US" sz="2800" i="1" u="sng" dirty="0">
                <a:solidFill>
                  <a:srgbClr val="FF0000"/>
                </a:solidFill>
                <a:latin typeface="Times New Roman" panose="02020603050405020304" pitchFamily="18" charset="0"/>
                <a:cs typeface="Times New Roman" panose="02020603050405020304" pitchFamily="18" charset="0"/>
              </a:rPr>
              <a:t>Description of Technical Tasks</a:t>
            </a:r>
            <a:endParaRPr lang="en-IN" sz="2800" dirty="0"/>
          </a:p>
        </p:txBody>
      </p:sp>
      <p:sp>
        <p:nvSpPr>
          <p:cNvPr id="3" name="Text Placeholder 2"/>
          <p:cNvSpPr>
            <a:spLocks noGrp="1"/>
          </p:cNvSpPr>
          <p:nvPr>
            <p:ph type="body" idx="1"/>
          </p:nvPr>
        </p:nvSpPr>
        <p:spPr>
          <a:xfrm>
            <a:off x="0" y="1365839"/>
            <a:ext cx="8901629" cy="5507649"/>
          </a:xfrm>
        </p:spPr>
        <p:txBody>
          <a:bodyPr>
            <a:normAutofit/>
          </a:bodyPr>
          <a:lstStyle/>
          <a:p>
            <a:pPr marL="114300" lvl="6" indent="0">
              <a:buNone/>
            </a:pPr>
            <a:r>
              <a:rPr lang="en-US" sz="1800" b="1" i="1" u="sng" dirty="0" smtClean="0">
                <a:solidFill>
                  <a:schemeClr val="accent4">
                    <a:lumMod val="75000"/>
                  </a:schemeClr>
                </a:solidFill>
                <a:latin typeface="Times New Roman" panose="02020603050405020304" pitchFamily="18" charset="0"/>
                <a:cs typeface="Times New Roman" panose="02020603050405020304" pitchFamily="18" charset="0"/>
              </a:rPr>
              <a:t>1.Analytical Event Instrumentation(Creating Events)</a:t>
            </a:r>
          </a:p>
          <a:p>
            <a:pPr marL="457200" lvl="6">
              <a:buFont typeface="Noto Sans Symbols"/>
              <a:buChar char="❑"/>
            </a:pPr>
            <a:r>
              <a:rPr lang="en-US" sz="1600" dirty="0">
                <a:solidFill>
                  <a:schemeClr val="tx1"/>
                </a:solidFill>
                <a:latin typeface="Times New Roman" panose="02020603050405020304" pitchFamily="18" charset="0"/>
                <a:cs typeface="Times New Roman" panose="02020603050405020304" pitchFamily="18" charset="0"/>
              </a:rPr>
              <a:t>For example- Creating the Events for </a:t>
            </a:r>
            <a:r>
              <a:rPr lang="en-US" sz="1600" dirty="0" smtClean="0">
                <a:solidFill>
                  <a:schemeClr val="tx1"/>
                </a:solidFill>
                <a:latin typeface="Times New Roman" panose="02020603050405020304" pitchFamily="18" charset="0"/>
                <a:cs typeface="Times New Roman" panose="02020603050405020304" pitchFamily="18" charset="0"/>
              </a:rPr>
              <a:t>Spark Android and </a:t>
            </a:r>
            <a:r>
              <a:rPr lang="en-US" sz="1600" dirty="0" err="1" smtClean="0">
                <a:solidFill>
                  <a:schemeClr val="tx1"/>
                </a:solidFill>
                <a:latin typeface="Times New Roman" panose="02020603050405020304" pitchFamily="18" charset="0"/>
                <a:cs typeface="Times New Roman" panose="02020603050405020304" pitchFamily="18" charset="0"/>
              </a:rPr>
              <a:t>iOS</a:t>
            </a:r>
            <a:r>
              <a:rPr lang="en-US" sz="1600" dirty="0" smtClean="0">
                <a:solidFill>
                  <a:schemeClr val="tx1"/>
                </a:solidFill>
                <a:latin typeface="Times New Roman" panose="02020603050405020304" pitchFamily="18" charset="0"/>
                <a:cs typeface="Times New Roman" panose="02020603050405020304" pitchFamily="18" charset="0"/>
              </a:rPr>
              <a:t>- Trade and Charges for Spark(Android and </a:t>
            </a:r>
            <a:r>
              <a:rPr lang="en-US" sz="1600" dirty="0" err="1" smtClean="0">
                <a:solidFill>
                  <a:schemeClr val="tx1"/>
                </a:solidFill>
                <a:latin typeface="Times New Roman" panose="02020603050405020304" pitchFamily="18" charset="0"/>
                <a:cs typeface="Times New Roman" panose="02020603050405020304" pitchFamily="18" charset="0"/>
              </a:rPr>
              <a:t>iOS</a:t>
            </a:r>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by observing the following screens/UI given below-</a:t>
            </a:r>
          </a:p>
          <a:p>
            <a:pPr marL="457200" lvl="6">
              <a:buFont typeface="Noto Sans Symbols"/>
              <a:buChar char="❑"/>
            </a:pPr>
            <a:r>
              <a:rPr lang="en-US" sz="1800" b="1" i="1" dirty="0" smtClean="0">
                <a:solidFill>
                  <a:schemeClr val="accent4">
                    <a:lumMod val="75000"/>
                  </a:schemeClr>
                </a:solidFill>
                <a:latin typeface="Times New Roman" panose="02020603050405020304" pitchFamily="18" charset="0"/>
                <a:cs typeface="Times New Roman" panose="02020603050405020304" pitchFamily="18" charset="0"/>
              </a:rPr>
              <a:t>Screen 1                      Screen 2                          Screen 3                           Screen 4 </a:t>
            </a:r>
          </a:p>
          <a:p>
            <a:pPr marL="457200" lvl="6">
              <a:buFont typeface="Noto Sans Symbols"/>
              <a:buChar char="❑"/>
            </a:pPr>
            <a:endParaRPr lang="en-IN" sz="1800"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pic>
        <p:nvPicPr>
          <p:cNvPr id="13" name="Picture 12"/>
          <p:cNvPicPr/>
          <p:nvPr/>
        </p:nvPicPr>
        <p:blipFill rotWithShape="1">
          <a:blip r:embed="rId2"/>
          <a:srcRect l="27094" t="18468" r="51085" b="15171"/>
          <a:stretch/>
        </p:blipFill>
        <p:spPr bwMode="auto">
          <a:xfrm>
            <a:off x="407630" y="2629573"/>
            <a:ext cx="1857261" cy="3754702"/>
          </a:xfrm>
          <a:prstGeom prst="rect">
            <a:avLst/>
          </a:prstGeom>
          <a:ln>
            <a:noFill/>
          </a:ln>
          <a:extLst>
            <a:ext uri="{53640926-AAD7-44D8-BBD7-CCE9431645EC}">
              <a14:shadowObscured xmlns:a14="http://schemas.microsoft.com/office/drawing/2010/main"/>
            </a:ext>
          </a:extLst>
        </p:spPr>
      </p:pic>
      <p:pic>
        <p:nvPicPr>
          <p:cNvPr id="14" name="Picture 13"/>
          <p:cNvPicPr/>
          <p:nvPr/>
        </p:nvPicPr>
        <p:blipFill rotWithShape="1">
          <a:blip r:embed="rId3"/>
          <a:srcRect l="26040" t="24360" r="49730" b="11961"/>
          <a:stretch/>
        </p:blipFill>
        <p:spPr bwMode="auto">
          <a:xfrm>
            <a:off x="2508182" y="2601231"/>
            <a:ext cx="2247433" cy="4008090"/>
          </a:xfrm>
          <a:prstGeom prst="rect">
            <a:avLst/>
          </a:prstGeom>
          <a:ln>
            <a:noFill/>
          </a:ln>
          <a:extLst>
            <a:ext uri="{53640926-AAD7-44D8-BBD7-CCE9431645EC}">
              <a14:shadowObscured xmlns:a14="http://schemas.microsoft.com/office/drawing/2010/main"/>
            </a:ext>
          </a:extLst>
        </p:spPr>
      </p:pic>
      <p:pic>
        <p:nvPicPr>
          <p:cNvPr id="15" name="Picture 14"/>
          <p:cNvPicPr/>
          <p:nvPr/>
        </p:nvPicPr>
        <p:blipFill rotWithShape="1">
          <a:blip r:embed="rId4"/>
          <a:srcRect l="26496" t="14991" r="50021" b="11673"/>
          <a:stretch/>
        </p:blipFill>
        <p:spPr bwMode="auto">
          <a:xfrm>
            <a:off x="4803352" y="2601231"/>
            <a:ext cx="1949987" cy="4085208"/>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5"/>
          <a:srcRect l="26042" t="14721" r="50618" b="12487"/>
          <a:stretch/>
        </p:blipFill>
        <p:spPr bwMode="auto">
          <a:xfrm>
            <a:off x="6753339" y="2688966"/>
            <a:ext cx="2148290" cy="39097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93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MPST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4056</TotalTime>
  <Words>1869</Words>
  <Application>Microsoft Office PowerPoint</Application>
  <PresentationFormat>On-screen Show (4:3)</PresentationFormat>
  <Paragraphs>293</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Noto Sans Symbols</vt:lpstr>
      <vt:lpstr>Times New Roman</vt:lpstr>
      <vt:lpstr>Wingdings</vt:lpstr>
      <vt:lpstr>MPSTME</vt:lpstr>
      <vt:lpstr>        B Tech Integrated  In Plant Training Presentation A.Y.  Semester: XII</vt:lpstr>
      <vt:lpstr>Roadmap</vt:lpstr>
      <vt:lpstr>About the Organization and About the Department</vt:lpstr>
      <vt:lpstr>Products and Services </vt:lpstr>
      <vt:lpstr>Platforms of Angel Broking</vt:lpstr>
      <vt:lpstr>About the Projects</vt:lpstr>
      <vt:lpstr>Description of Technical Tasks</vt:lpstr>
      <vt:lpstr>Description of Technical Tasks</vt:lpstr>
      <vt:lpstr>Description of Technical Tasks</vt:lpstr>
      <vt:lpstr>PowerPoint Presentation</vt:lpstr>
      <vt:lpstr>PowerPoint Presentation</vt:lpstr>
      <vt:lpstr>Analytical Events-Homepage </vt:lpstr>
      <vt:lpstr>PowerPoint Presentation</vt:lpstr>
      <vt:lpstr>PowerPoint Presentation</vt:lpstr>
      <vt:lpstr>Description of Technical Tasks</vt:lpstr>
      <vt:lpstr>TPS and Testing Query Code</vt:lpstr>
      <vt:lpstr>Line Charts for the TPS(IPO Order-Book and IPO-List)</vt:lpstr>
      <vt:lpstr>Brief of new skills gained</vt:lpstr>
      <vt:lpstr>Overall learnings and Comments and Future Plan</vt:lpstr>
      <vt:lpstr>Thank you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Integrated  In Plant Training Presentation A.Y.  Semester:</dc:title>
  <dc:creator>Dhirendra Mishra</dc:creator>
  <cp:lastModifiedBy>Microsoft account</cp:lastModifiedBy>
  <cp:revision>53</cp:revision>
  <dcterms:created xsi:type="dcterms:W3CDTF">2017-04-11T09:48:28Z</dcterms:created>
  <dcterms:modified xsi:type="dcterms:W3CDTF">2022-04-23T01:49:52Z</dcterms:modified>
</cp:coreProperties>
</file>