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70" r:id="rId3"/>
    <p:sldId id="257" r:id="rId4"/>
    <p:sldId id="263" r:id="rId5"/>
    <p:sldId id="264" r:id="rId6"/>
    <p:sldId id="265" r:id="rId7"/>
    <p:sldId id="266" r:id="rId8"/>
    <p:sldId id="267" r:id="rId9"/>
    <p:sldId id="268"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660"/>
  </p:normalViewPr>
  <p:slideViewPr>
    <p:cSldViewPr snapToGrid="0">
      <p:cViewPr varScale="1">
        <p:scale>
          <a:sx n="70" d="100"/>
          <a:sy n="70"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D927-E4EA-4C4B-811C-6F413F7E09ED}" type="datetimeFigureOut">
              <a:rPr lang="en-IN" smtClean="0"/>
              <a:t>01-05-2017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EF5C-4120-49C5-B6B1-FF580431456D}" type="slidenum">
              <a:rPr lang="en-IN" smtClean="0"/>
              <a:t>‹#›</a:t>
            </a:fld>
            <a:endParaRPr lang="en-IN"/>
          </a:p>
        </p:txBody>
      </p:sp>
    </p:spTree>
    <p:extLst>
      <p:ext uri="{BB962C8B-B14F-4D97-AF65-F5344CB8AC3E}">
        <p14:creationId xmlns:p14="http://schemas.microsoft.com/office/powerpoint/2010/main" val="240948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87FEF5C-4120-49C5-B6B1-FF580431456D}" type="slidenum">
              <a:rPr lang="en-IN" smtClean="0"/>
              <a:t>8</a:t>
            </a:fld>
            <a:endParaRPr lang="en-IN"/>
          </a:p>
        </p:txBody>
      </p:sp>
    </p:spTree>
    <p:extLst>
      <p:ext uri="{BB962C8B-B14F-4D97-AF65-F5344CB8AC3E}">
        <p14:creationId xmlns:p14="http://schemas.microsoft.com/office/powerpoint/2010/main" val="84195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F3B6909-F9FD-45FE-9F6E-5E6410B30E0C}" type="datetimeFigureOut">
              <a:rPr lang="en-IN" smtClean="0"/>
              <a:t>01-05-2017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81769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128690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82875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77789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38105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EF3B6909-F9FD-45FE-9F6E-5E6410B30E0C}" type="datetimeFigureOut">
              <a:rPr lang="en-IN" smtClean="0"/>
              <a:t>01-05-2017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332599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EF3B6909-F9FD-45FE-9F6E-5E6410B30E0C}" type="datetimeFigureOut">
              <a:rPr lang="en-IN" smtClean="0"/>
              <a:t>01-05-2017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4221407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6909-F9FD-45FE-9F6E-5E6410B30E0C}"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560287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6909-F9FD-45FE-9F6E-5E6410B30E0C}"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147691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6909-F9FD-45FE-9F6E-5E6410B30E0C}"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85823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B6909-F9FD-45FE-9F6E-5E6410B30E0C}" type="datetimeFigureOut">
              <a:rPr lang="en-IN" smtClean="0"/>
              <a:t>01-05-2017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3674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191262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B6909-F9FD-45FE-9F6E-5E6410B30E0C}" type="datetimeFigureOut">
              <a:rPr lang="en-IN" smtClean="0"/>
              <a:t>01-05-2017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19344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B6909-F9FD-45FE-9F6E-5E6410B30E0C}" type="datetimeFigureOut">
              <a:rPr lang="en-IN" smtClean="0"/>
              <a:t>01-05-2017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245786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B6909-F9FD-45FE-9F6E-5E6410B30E0C}" type="datetimeFigureOut">
              <a:rPr lang="en-IN" smtClean="0"/>
              <a:t>01-05-2017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278721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239474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B6909-F9FD-45FE-9F6E-5E6410B30E0C}" type="datetimeFigureOut">
              <a:rPr lang="en-IN" smtClean="0"/>
              <a:t>01-05-2017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C8D2A-F719-4A95-86A2-BBC5B4E2C352}" type="slidenum">
              <a:rPr lang="en-IN" smtClean="0"/>
              <a:t>‹#›</a:t>
            </a:fld>
            <a:endParaRPr lang="en-IN"/>
          </a:p>
        </p:txBody>
      </p:sp>
    </p:spTree>
    <p:extLst>
      <p:ext uri="{BB962C8B-B14F-4D97-AF65-F5344CB8AC3E}">
        <p14:creationId xmlns:p14="http://schemas.microsoft.com/office/powerpoint/2010/main" val="164125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F3B6909-F9FD-45FE-9F6E-5E6410B30E0C}" type="datetimeFigureOut">
              <a:rPr lang="en-IN" smtClean="0"/>
              <a:t>01-05-2017</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0FC8D2A-F719-4A95-86A2-BBC5B4E2C352}" type="slidenum">
              <a:rPr lang="en-IN" smtClean="0"/>
              <a:t>‹#›</a:t>
            </a:fld>
            <a:endParaRPr lang="en-IN"/>
          </a:p>
        </p:txBody>
      </p:sp>
    </p:spTree>
    <p:extLst>
      <p:ext uri="{BB962C8B-B14F-4D97-AF65-F5344CB8AC3E}">
        <p14:creationId xmlns:p14="http://schemas.microsoft.com/office/powerpoint/2010/main" val="3413837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085" y="1897095"/>
            <a:ext cx="6858000" cy="1194650"/>
          </a:xfrm>
        </p:spPr>
        <p:txBody>
          <a:bodyPr>
            <a:normAutofit fontScale="90000"/>
          </a:bodyPr>
          <a:lstStyle/>
          <a:p>
            <a:pPr algn="l"/>
            <a:r>
              <a:rPr lang="en-IN" dirty="0" smtClean="0">
                <a:solidFill>
                  <a:schemeClr val="bg1"/>
                </a:solidFill>
                <a:effectLst/>
                <a:latin typeface="Typewriter - Remington RIVIERA" pitchFamily="2" charset="0"/>
              </a:rPr>
              <a:t>HAM RADIO</a:t>
            </a:r>
            <a:br>
              <a:rPr lang="en-IN" dirty="0" smtClean="0">
                <a:solidFill>
                  <a:schemeClr val="bg1"/>
                </a:solidFill>
                <a:effectLst/>
                <a:latin typeface="Typewriter - Remington RIVIERA" pitchFamily="2" charset="0"/>
              </a:rPr>
            </a:br>
            <a:r>
              <a:rPr lang="en-IN" dirty="0" smtClean="0">
                <a:solidFill>
                  <a:schemeClr val="bg1"/>
                </a:solidFill>
                <a:effectLst/>
                <a:latin typeface="Typewriter - Remington RIVIERA" pitchFamily="2" charset="0"/>
              </a:rPr>
              <a:t>101</a:t>
            </a:r>
            <a:endParaRPr lang="en-IN" dirty="0">
              <a:solidFill>
                <a:schemeClr val="bg1"/>
              </a:solidFill>
              <a:effectLst/>
              <a:latin typeface="Typewriter - Remington RIVIERA" pitchFamily="2" charset="0"/>
            </a:endParaRPr>
          </a:p>
        </p:txBody>
      </p:sp>
    </p:spTree>
    <p:extLst>
      <p:ext uri="{BB962C8B-B14F-4D97-AF65-F5344CB8AC3E}">
        <p14:creationId xmlns:p14="http://schemas.microsoft.com/office/powerpoint/2010/main" val="1496986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ham radio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7" y="95534"/>
            <a:ext cx="9023143" cy="67624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62401" y="3616657"/>
            <a:ext cx="5989527" cy="1015663"/>
          </a:xfrm>
          <a:prstGeom prst="rect">
            <a:avLst/>
          </a:prstGeom>
          <a:noFill/>
        </p:spPr>
        <p:txBody>
          <a:bodyPr wrap="square" rtlCol="0">
            <a:spAutoFit/>
          </a:bodyPr>
          <a:lstStyle/>
          <a:p>
            <a:pPr algn="ctr"/>
            <a:r>
              <a:rPr lang="en-IN" sz="6000" dirty="0" smtClean="0">
                <a:solidFill>
                  <a:srgbClr val="92D050"/>
                </a:solidFill>
                <a:latin typeface="Traveling _Typewriter"/>
              </a:rPr>
              <a:t>THANK YOU</a:t>
            </a:r>
            <a:endParaRPr lang="en-IN" sz="6000" dirty="0">
              <a:solidFill>
                <a:srgbClr val="92D050"/>
              </a:solidFill>
              <a:latin typeface="Traveling _Typewriter"/>
            </a:endParaRPr>
          </a:p>
        </p:txBody>
      </p:sp>
    </p:spTree>
    <p:extLst>
      <p:ext uri="{BB962C8B-B14F-4D97-AF65-F5344CB8AC3E}">
        <p14:creationId xmlns:p14="http://schemas.microsoft.com/office/powerpoint/2010/main" val="375505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imgflip.com/1d1my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48"/>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43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IN" b="1" dirty="0">
                <a:solidFill>
                  <a:schemeClr val="bg1"/>
                </a:solidFill>
                <a:effectLst>
                  <a:outerShdw blurRad="38100" dist="38100" dir="2700000" algn="tl">
                    <a:srgbClr val="000000">
                      <a:alpha val="43137"/>
                    </a:srgbClr>
                  </a:outerShdw>
                </a:effectLst>
                <a:latin typeface="Traveling _Typewriter" panose="02000506000000020004" pitchFamily="50" charset="0"/>
              </a:rPr>
              <a:t>What is Amateur </a:t>
            </a:r>
            <a:r>
              <a:rPr lang="en-IN"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Radio?</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3" name="Content Placeholder 2"/>
          <p:cNvSpPr>
            <a:spLocks noGrp="1"/>
          </p:cNvSpPr>
          <p:nvPr>
            <p:ph idx="1"/>
            <p:extLst>
              <p:ext uri="{D42A27DB-BD31-4B8C-83A1-F6EECF244321}">
                <p14:modId xmlns:p14="http://schemas.microsoft.com/office/powerpoint/2010/main" val="594718676"/>
              </p:ext>
            </p:extLst>
          </p:nvPr>
        </p:nvSpPr>
        <p:spPr>
          <a:xfrm>
            <a:off x="795932" y="1605285"/>
            <a:ext cx="7675350" cy="4351338"/>
          </a:xfrm>
        </p:spPr>
        <p:txBody>
          <a:bodyPr vert="horz" lIns="91440" tIns="45720" rIns="91440" bIns="45720" rtlCol="0" anchor="t">
            <a:normAutofit/>
          </a:bodyPr>
          <a:lstStyle/>
          <a:p>
            <a:pPr marL="0" indent="0" algn="just">
              <a:buSzPct val="84000"/>
              <a:buNone/>
            </a:pPr>
            <a:r>
              <a:rPr lang="en-IN" dirty="0">
                <a:solidFill>
                  <a:schemeClr val="bg1"/>
                </a:solidFill>
                <a:latin typeface="Traveling _Typewriter" panose="02000506000000020004"/>
              </a:rPr>
              <a:t>Amateur </a:t>
            </a:r>
            <a:r>
              <a:rPr lang="en-IN" dirty="0" smtClean="0">
                <a:solidFill>
                  <a:schemeClr val="bg1"/>
                </a:solidFill>
                <a:latin typeface="Traveling _Typewriter" panose="02000506000000020004"/>
              </a:rPr>
              <a:t>Radio </a:t>
            </a:r>
            <a:r>
              <a:rPr lang="en-IN" dirty="0">
                <a:solidFill>
                  <a:schemeClr val="bg1"/>
                </a:solidFill>
                <a:latin typeface="Traveling _Typewriter" panose="02000506000000020004"/>
              </a:rPr>
              <a:t>is a popular hobby and service that brings people, electronics and communication together. People use ham radio to talk across town, around the world, or even into space, all without the Internet or cell phones. </a:t>
            </a:r>
            <a:endParaRPr lang="en-US" dirty="0">
              <a:solidFill>
                <a:schemeClr val="bg1"/>
              </a:solidFill>
              <a:latin typeface="Traveling _Typewriter" panose="02000506000000020004"/>
            </a:endParaRPr>
          </a:p>
          <a:p>
            <a:endParaRPr lang="en-US" dirty="0">
              <a:solidFill>
                <a:schemeClr val="bg1"/>
              </a:solidFill>
              <a:effectLst>
                <a:outerShdw blurRad="38100" dist="38100" dir="2700000" algn="tl">
                  <a:srgbClr val="000000">
                    <a:alpha val="43137"/>
                  </a:srgbClr>
                </a:outerShdw>
              </a:effectLst>
            </a:endParaRPr>
          </a:p>
          <a:p>
            <a:endParaRPr lang="en-IN" dirty="0"/>
          </a:p>
        </p:txBody>
      </p:sp>
      <p:pic>
        <p:nvPicPr>
          <p:cNvPr id="4" name="Picture 4" descr="Ham_Radio_Female.jpg"/>
          <p:cNvPicPr>
            <a:picLocks noChangeAspect="1"/>
          </p:cNvPicPr>
          <p:nvPr/>
        </p:nvPicPr>
        <p:blipFill>
          <a:blip r:embed="rId2"/>
          <a:stretch>
            <a:fillRect/>
          </a:stretch>
        </p:blipFill>
        <p:spPr>
          <a:xfrm>
            <a:off x="491350" y="3363638"/>
            <a:ext cx="4142257" cy="2343724"/>
          </a:xfrm>
          <a:prstGeom prst="rect">
            <a:avLst/>
          </a:prstGeom>
        </p:spPr>
      </p:pic>
      <p:pic>
        <p:nvPicPr>
          <p:cNvPr id="6" name="Picture 6" descr="WhenAllElseFails-1.png"/>
          <p:cNvPicPr>
            <a:picLocks noChangeAspect="1"/>
          </p:cNvPicPr>
          <p:nvPr/>
        </p:nvPicPr>
        <p:blipFill>
          <a:blip r:embed="rId3"/>
          <a:stretch>
            <a:fillRect/>
          </a:stretch>
        </p:blipFill>
        <p:spPr>
          <a:xfrm>
            <a:off x="5225745" y="3143335"/>
            <a:ext cx="3245537" cy="3255062"/>
          </a:xfrm>
          <a:prstGeom prst="rect">
            <a:avLst/>
          </a:prstGeom>
        </p:spPr>
      </p:pic>
    </p:spTree>
    <p:extLst>
      <p:ext uri="{BB962C8B-B14F-4D97-AF65-F5344CB8AC3E}">
        <p14:creationId xmlns:p14="http://schemas.microsoft.com/office/powerpoint/2010/main" val="202586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IN" b="1" dirty="0">
                <a:solidFill>
                  <a:schemeClr val="bg1"/>
                </a:solidFill>
                <a:effectLst>
                  <a:outerShdw blurRad="38100" dist="38100" dir="2700000" algn="tl">
                    <a:srgbClr val="000000">
                      <a:alpha val="43137"/>
                    </a:srgbClr>
                  </a:outerShdw>
                </a:effectLst>
                <a:latin typeface="Traveling _Typewriter" panose="02000506000000020004" pitchFamily="50" charset="0"/>
              </a:rPr>
              <a:t>History of </a:t>
            </a:r>
            <a:r>
              <a:rPr lang="en-IN"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HAM</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3" name="Content Placeholder 2"/>
          <p:cNvSpPr>
            <a:spLocks noGrp="1"/>
          </p:cNvSpPr>
          <p:nvPr>
            <p:ph idx="1"/>
            <p:extLst>
              <p:ext uri="{D42A27DB-BD31-4B8C-83A1-F6EECF244321}">
                <p14:modId xmlns:p14="http://schemas.microsoft.com/office/powerpoint/2010/main" val="594718676"/>
              </p:ext>
            </p:extLst>
          </p:nvPr>
        </p:nvSpPr>
        <p:spPr>
          <a:xfrm>
            <a:off x="795932" y="1605285"/>
            <a:ext cx="7675350" cy="4351338"/>
          </a:xfrm>
        </p:spPr>
        <p:txBody>
          <a:bodyPr vert="horz" lIns="91440" tIns="45720" rIns="91440" bIns="45720" rtlCol="0" anchor="t">
            <a:normAutofit/>
          </a:bodyPr>
          <a:lstStyle/>
          <a:p>
            <a:pPr algn="just">
              <a:buSzPct val="84000"/>
            </a:pPr>
            <a:r>
              <a:rPr lang="en-US" dirty="0" smtClean="0">
                <a:solidFill>
                  <a:schemeClr val="bg1"/>
                </a:solidFill>
                <a:latin typeface="Traveling _Typewriter" panose="02000506000000020004" pitchFamily="50" charset="0"/>
              </a:rPr>
              <a:t>Became popular</a:t>
            </a:r>
            <a:r>
              <a:rPr lang="en-US" dirty="0" smtClean="0">
                <a:solidFill>
                  <a:schemeClr val="bg1"/>
                </a:solidFill>
                <a:latin typeface="Traveling _Typewriter" panose="02000506000000020004" pitchFamily="50" charset="0"/>
              </a:rPr>
              <a:t> </a:t>
            </a:r>
            <a:r>
              <a:rPr lang="en-US" dirty="0">
                <a:solidFill>
                  <a:schemeClr val="bg1"/>
                </a:solidFill>
                <a:latin typeface="Traveling _Typewriter" panose="02000506000000020004" pitchFamily="50" charset="0"/>
              </a:rPr>
              <a:t>around 1910​</a:t>
            </a:r>
          </a:p>
          <a:p>
            <a:pPr algn="just">
              <a:buSzPct val="84000"/>
            </a:pPr>
            <a:r>
              <a:rPr lang="en-US" dirty="0">
                <a:solidFill>
                  <a:schemeClr val="bg1"/>
                </a:solidFill>
                <a:latin typeface="Traveling _Typewriter" panose="02000506000000020004" pitchFamily="50" charset="0"/>
              </a:rPr>
              <a:t>Sinking of Titanic and Radio Act 1912​</a:t>
            </a:r>
          </a:p>
          <a:p>
            <a:pPr algn="just">
              <a:buSzPct val="84000"/>
            </a:pPr>
            <a:r>
              <a:rPr lang="en-US" dirty="0">
                <a:solidFill>
                  <a:schemeClr val="bg1"/>
                </a:solidFill>
                <a:latin typeface="Traveling _Typewriter" panose="02000506000000020004" pitchFamily="50" charset="0"/>
              </a:rPr>
              <a:t>World Wars​</a:t>
            </a:r>
          </a:p>
          <a:p>
            <a:pPr algn="just">
              <a:buSzPct val="84000"/>
            </a:pPr>
            <a:r>
              <a:rPr lang="en-US" dirty="0">
                <a:solidFill>
                  <a:schemeClr val="bg1"/>
                </a:solidFill>
                <a:latin typeface="Traveling _Typewriter" panose="02000506000000020004" pitchFamily="50" charset="0"/>
              </a:rPr>
              <a:t>Further Research​</a:t>
            </a:r>
          </a:p>
          <a:p>
            <a:pPr algn="just">
              <a:buSzPct val="84000"/>
            </a:pPr>
            <a:r>
              <a:rPr lang="en-US" dirty="0">
                <a:solidFill>
                  <a:schemeClr val="bg1"/>
                </a:solidFill>
                <a:latin typeface="Traveling _Typewriter" panose="02000506000000020004" pitchFamily="50" charset="0"/>
              </a:rPr>
              <a:t>Astronomy​</a:t>
            </a:r>
          </a:p>
          <a:p>
            <a:pPr algn="just">
              <a:buSzPct val="84000"/>
            </a:pPr>
            <a:r>
              <a:rPr lang="en-US" dirty="0">
                <a:solidFill>
                  <a:schemeClr val="bg1"/>
                </a:solidFill>
                <a:latin typeface="Traveling _Typewriter" panose="02000506000000020004" pitchFamily="50" charset="0"/>
              </a:rPr>
              <a:t>Development of Mobile Telephone-Inspired from </a:t>
            </a:r>
            <a:r>
              <a:rPr lang="en-US" dirty="0" smtClean="0">
                <a:solidFill>
                  <a:schemeClr val="bg1"/>
                </a:solidFill>
                <a:latin typeface="Traveling _Typewriter" panose="02000506000000020004" pitchFamily="50" charset="0"/>
              </a:rPr>
              <a:t>HAM</a:t>
            </a:r>
            <a:endParaRPr lang="en-US" dirty="0">
              <a:solidFill>
                <a:schemeClr val="bg1"/>
              </a:solidFill>
              <a:latin typeface="Traveling _Typewriter" panose="02000506000000020004" pitchFamily="50" charset="0"/>
            </a:endParaRPr>
          </a:p>
          <a:p>
            <a:pPr marL="0" indent="0" algn="just">
              <a:buSzPct val="84000"/>
              <a:buNone/>
            </a:pPr>
            <a:endParaRPr lang="en-US" sz="2000" dirty="0">
              <a:solidFill>
                <a:schemeClr val="bg1"/>
              </a:solidFill>
              <a:latin typeface="Traveling _Typewriter" panose="02000506000000020004" pitchFamily="50" charset="0"/>
            </a:endParaRPr>
          </a:p>
        </p:txBody>
      </p:sp>
    </p:spTree>
    <p:extLst>
      <p:ext uri="{BB962C8B-B14F-4D97-AF65-F5344CB8AC3E}">
        <p14:creationId xmlns:p14="http://schemas.microsoft.com/office/powerpoint/2010/main" val="3031799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IN" b="1" dirty="0">
                <a:solidFill>
                  <a:schemeClr val="bg1"/>
                </a:solidFill>
                <a:effectLst>
                  <a:outerShdw blurRad="38100" dist="38100" dir="2700000" algn="tl">
                    <a:srgbClr val="000000">
                      <a:alpha val="43137"/>
                    </a:srgbClr>
                  </a:outerShdw>
                </a:effectLst>
                <a:latin typeface="Traveling _Typewriter" panose="02000506000000020004" pitchFamily="50" charset="0"/>
              </a:rPr>
              <a:t>What </a:t>
            </a:r>
            <a:r>
              <a:rPr lang="en-IN"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HAM </a:t>
            </a:r>
            <a:r>
              <a:rPr lang="en-IN" b="1" dirty="0">
                <a:solidFill>
                  <a:schemeClr val="bg1"/>
                </a:solidFill>
                <a:effectLst>
                  <a:outerShdw blurRad="38100" dist="38100" dir="2700000" algn="tl">
                    <a:srgbClr val="000000">
                      <a:alpha val="43137"/>
                    </a:srgbClr>
                  </a:outerShdw>
                </a:effectLst>
                <a:latin typeface="Traveling _Typewriter" panose="02000506000000020004" pitchFamily="50" charset="0"/>
              </a:rPr>
              <a:t>clubs </a:t>
            </a:r>
            <a:r>
              <a:rPr lang="en-IN"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do?</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pic>
        <p:nvPicPr>
          <p:cNvPr id="5" name="Content Placeholder 4"/>
          <p:cNvPicPr>
            <a:picLocks noGrp="1" noChangeAspect="1" noChangeArrowheads="1"/>
          </p:cNvPicPr>
          <p:nvPr>
            <p:ph idx="1"/>
          </p:nvPr>
        </p:nvPicPr>
        <p:blipFill>
          <a:blip r:embed="rId2">
            <a:clrChange>
              <a:clrFrom>
                <a:srgbClr val="FEFDFC"/>
              </a:clrFrom>
              <a:clrTo>
                <a:srgbClr val="FEFDFC">
                  <a:alpha val="0"/>
                </a:srgbClr>
              </a:clrTo>
            </a:clrChange>
          </a:blip>
          <a:srcRect/>
          <a:stretch>
            <a:fillRect/>
          </a:stretch>
        </p:blipFill>
        <p:spPr bwMode="auto">
          <a:xfrm>
            <a:off x="839788" y="2273946"/>
            <a:ext cx="7675562" cy="3454695"/>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63196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IN" b="1" dirty="0">
                <a:solidFill>
                  <a:schemeClr val="bg1"/>
                </a:solidFill>
                <a:effectLst>
                  <a:outerShdw blurRad="38100" dist="38100" dir="2700000" algn="tl">
                    <a:srgbClr val="000000">
                      <a:alpha val="43137"/>
                    </a:srgbClr>
                  </a:outerShdw>
                </a:effectLst>
                <a:latin typeface="Traveling _Typewriter" panose="02000506000000020004" pitchFamily="50" charset="0"/>
              </a:rPr>
              <a:t>Significance of </a:t>
            </a:r>
            <a:r>
              <a:rPr lang="en-IN"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HAM</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3" name="Content Placeholder 2"/>
          <p:cNvSpPr>
            <a:spLocks noGrp="1"/>
          </p:cNvSpPr>
          <p:nvPr>
            <p:ph idx="1"/>
            <p:extLst>
              <p:ext uri="{D42A27DB-BD31-4B8C-83A1-F6EECF244321}">
                <p14:modId xmlns:p14="http://schemas.microsoft.com/office/powerpoint/2010/main" val="594718676"/>
              </p:ext>
            </p:extLst>
          </p:nvPr>
        </p:nvSpPr>
        <p:spPr>
          <a:xfrm>
            <a:off x="795932" y="1605285"/>
            <a:ext cx="7675350" cy="4351338"/>
          </a:xfrm>
        </p:spPr>
        <p:txBody>
          <a:bodyPr vert="horz" lIns="91440" tIns="45720" rIns="91440" bIns="45720" rtlCol="0" anchor="t">
            <a:normAutofit/>
          </a:bodyPr>
          <a:lstStyle/>
          <a:p>
            <a:pPr algn="just">
              <a:buSzPct val="84000"/>
            </a:pPr>
            <a:r>
              <a:rPr lang="en-US" dirty="0">
                <a:solidFill>
                  <a:schemeClr val="bg1"/>
                </a:solidFill>
                <a:latin typeface="Traveling _Typewriter" panose="02000506000000020004" pitchFamily="50" charset="0"/>
              </a:rPr>
              <a:t>Astronomy research</a:t>
            </a:r>
          </a:p>
          <a:p>
            <a:pPr algn="just">
              <a:buSzPct val="84000"/>
            </a:pPr>
            <a:r>
              <a:rPr lang="en-US" dirty="0" smtClean="0">
                <a:solidFill>
                  <a:schemeClr val="bg1"/>
                </a:solidFill>
                <a:latin typeface="Traveling _Typewriter" panose="02000506000000020004" pitchFamily="50" charset="0"/>
              </a:rPr>
              <a:t>Disaster relief management</a:t>
            </a:r>
            <a:endParaRPr lang="en-US" dirty="0">
              <a:solidFill>
                <a:schemeClr val="bg1"/>
              </a:solidFill>
              <a:latin typeface="Traveling _Typewriter" panose="02000506000000020004" pitchFamily="50" charset="0"/>
            </a:endParaRPr>
          </a:p>
          <a:p>
            <a:pPr algn="just">
              <a:buSzPct val="84000"/>
            </a:pPr>
            <a:r>
              <a:rPr lang="en-US" dirty="0">
                <a:solidFill>
                  <a:schemeClr val="bg1"/>
                </a:solidFill>
                <a:latin typeface="Traveling _Typewriter" panose="02000506000000020004" pitchFamily="50" charset="0"/>
              </a:rPr>
              <a:t>The most reliable form of communication</a:t>
            </a:r>
          </a:p>
          <a:p>
            <a:pPr algn="just">
              <a:buSzPct val="84000"/>
            </a:pPr>
            <a:r>
              <a:rPr lang="en-US" dirty="0">
                <a:solidFill>
                  <a:schemeClr val="bg1"/>
                </a:solidFill>
                <a:latin typeface="Traveling _Typewriter" panose="02000506000000020004" pitchFamily="50" charset="0"/>
              </a:rPr>
              <a:t>Tough to hack into</a:t>
            </a:r>
          </a:p>
          <a:p>
            <a:pPr algn="just">
              <a:buSzPct val="84000"/>
            </a:pPr>
            <a:r>
              <a:rPr lang="en-US" dirty="0">
                <a:solidFill>
                  <a:schemeClr val="bg1"/>
                </a:solidFill>
                <a:latin typeface="Traveling _Typewriter" panose="02000506000000020004" pitchFamily="50" charset="0"/>
              </a:rPr>
              <a:t>Important to improve communications</a:t>
            </a:r>
          </a:p>
          <a:p>
            <a:pPr algn="just">
              <a:buSzPct val="84000"/>
            </a:pPr>
            <a:r>
              <a:rPr lang="en-US" dirty="0">
                <a:solidFill>
                  <a:schemeClr val="bg1"/>
                </a:solidFill>
                <a:latin typeface="Traveling _Typewriter" panose="02000506000000020004" pitchFamily="50" charset="0"/>
              </a:rPr>
              <a:t>Tight-Knit Community</a:t>
            </a:r>
          </a:p>
        </p:txBody>
      </p:sp>
    </p:spTree>
    <p:extLst>
      <p:ext uri="{BB962C8B-B14F-4D97-AF65-F5344CB8AC3E}">
        <p14:creationId xmlns:p14="http://schemas.microsoft.com/office/powerpoint/2010/main" val="213755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US"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Why </a:t>
            </a:r>
            <a:r>
              <a:rPr lang="en-US" b="1" dirty="0">
                <a:solidFill>
                  <a:schemeClr val="bg1"/>
                </a:solidFill>
                <a:effectLst>
                  <a:outerShdw blurRad="38100" dist="38100" dir="2700000" algn="tl">
                    <a:srgbClr val="000000">
                      <a:alpha val="43137"/>
                    </a:srgbClr>
                  </a:outerShdw>
                </a:effectLst>
                <a:latin typeface="Traveling _Typewriter" panose="02000506000000020004" pitchFamily="50" charset="0"/>
              </a:rPr>
              <a:t>HAM?</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3" name="Content Placeholder 2"/>
          <p:cNvSpPr>
            <a:spLocks noGrp="1"/>
          </p:cNvSpPr>
          <p:nvPr>
            <p:ph idx="1"/>
            <p:extLst>
              <p:ext uri="{D42A27DB-BD31-4B8C-83A1-F6EECF244321}">
                <p14:modId xmlns:p14="http://schemas.microsoft.com/office/powerpoint/2010/main" val="594718676"/>
              </p:ext>
            </p:extLst>
          </p:nvPr>
        </p:nvSpPr>
        <p:spPr>
          <a:xfrm>
            <a:off x="795932" y="1605285"/>
            <a:ext cx="7675350" cy="4351338"/>
          </a:xfrm>
        </p:spPr>
        <p:txBody>
          <a:bodyPr vert="horz" lIns="91440" tIns="45720" rIns="91440" bIns="45720" rtlCol="0" anchor="t">
            <a:normAutofit/>
          </a:bodyPr>
          <a:lstStyle/>
          <a:p>
            <a:pPr algn="just">
              <a:buSzPct val="84000"/>
            </a:pPr>
            <a:r>
              <a:rPr lang="en-US" dirty="0" smtClean="0">
                <a:solidFill>
                  <a:schemeClr val="bg1"/>
                </a:solidFill>
                <a:latin typeface="Traveling _Typewriter" panose="02000506000000020004" pitchFamily="50" charset="0"/>
              </a:rPr>
              <a:t>Learn </a:t>
            </a:r>
            <a:r>
              <a:rPr lang="en-US" dirty="0">
                <a:solidFill>
                  <a:schemeClr val="bg1"/>
                </a:solidFill>
                <a:latin typeface="Traveling _Typewriter" panose="02000506000000020004" pitchFamily="50" charset="0"/>
              </a:rPr>
              <a:t>things not available easily online</a:t>
            </a:r>
          </a:p>
          <a:p>
            <a:pPr algn="just">
              <a:buSzPct val="84000"/>
            </a:pPr>
            <a:r>
              <a:rPr lang="en-US" dirty="0">
                <a:solidFill>
                  <a:schemeClr val="bg1"/>
                </a:solidFill>
                <a:latin typeface="Traveling _Typewriter" panose="02000506000000020004" pitchFamily="50" charset="0"/>
              </a:rPr>
              <a:t>Opportunity to talk to tech enthusiasts </a:t>
            </a:r>
            <a:r>
              <a:rPr lang="en-US" dirty="0" smtClean="0">
                <a:solidFill>
                  <a:schemeClr val="bg1"/>
                </a:solidFill>
                <a:latin typeface="Traveling _Typewriter" panose="02000506000000020004" pitchFamily="50" charset="0"/>
              </a:rPr>
              <a:t>worldwide !!</a:t>
            </a:r>
            <a:endParaRPr lang="en-US" dirty="0">
              <a:solidFill>
                <a:schemeClr val="bg1"/>
              </a:solidFill>
              <a:latin typeface="Traveling _Typewriter" panose="02000506000000020004" pitchFamily="50" charset="0"/>
            </a:endParaRPr>
          </a:p>
          <a:p>
            <a:pPr algn="just">
              <a:buSzPct val="84000"/>
            </a:pPr>
            <a:r>
              <a:rPr lang="en-US" dirty="0">
                <a:solidFill>
                  <a:schemeClr val="bg1"/>
                </a:solidFill>
                <a:latin typeface="Traveling _Typewriter" panose="02000506000000020004" pitchFamily="50" charset="0"/>
              </a:rPr>
              <a:t>Talk to Astronauts </a:t>
            </a:r>
          </a:p>
          <a:p>
            <a:pPr algn="just">
              <a:buSzPct val="84000"/>
            </a:pPr>
            <a:r>
              <a:rPr lang="en-US" dirty="0">
                <a:solidFill>
                  <a:schemeClr val="bg1"/>
                </a:solidFill>
                <a:latin typeface="Traveling _Typewriter" panose="02000506000000020004" pitchFamily="50" charset="0"/>
              </a:rPr>
              <a:t>Awesome Field Days</a:t>
            </a:r>
          </a:p>
          <a:p>
            <a:pPr algn="just">
              <a:buSzPct val="84000"/>
            </a:pPr>
            <a:r>
              <a:rPr lang="en-US" dirty="0">
                <a:solidFill>
                  <a:schemeClr val="bg1"/>
                </a:solidFill>
                <a:latin typeface="Traveling _Typewriter" panose="02000506000000020004" pitchFamily="50" charset="0"/>
              </a:rPr>
              <a:t>Develop skills to make your own mobile </a:t>
            </a:r>
            <a:r>
              <a:rPr lang="en-US" dirty="0" smtClean="0">
                <a:solidFill>
                  <a:schemeClr val="bg1"/>
                </a:solidFill>
                <a:latin typeface="Traveling _Typewriter" panose="02000506000000020004" pitchFamily="50" charset="0"/>
              </a:rPr>
              <a:t>!!</a:t>
            </a:r>
          </a:p>
          <a:p>
            <a:pPr algn="just">
              <a:buSzPct val="84000"/>
            </a:pPr>
            <a:r>
              <a:rPr lang="en-US" dirty="0" smtClean="0">
                <a:solidFill>
                  <a:schemeClr val="bg1"/>
                </a:solidFill>
                <a:latin typeface="Traveling _Typewriter" panose="02000506000000020004" pitchFamily="50" charset="0"/>
              </a:rPr>
              <a:t>International Awards</a:t>
            </a:r>
          </a:p>
          <a:p>
            <a:pPr algn="just">
              <a:buSzPct val="84000"/>
            </a:pPr>
            <a:r>
              <a:rPr lang="en-US" dirty="0" smtClean="0">
                <a:solidFill>
                  <a:schemeClr val="bg1"/>
                </a:solidFill>
                <a:latin typeface="Traveling _Typewriter" panose="02000506000000020004" pitchFamily="50" charset="0"/>
              </a:rPr>
              <a:t>A fun Hobby</a:t>
            </a:r>
            <a:endParaRPr lang="en-US" dirty="0">
              <a:solidFill>
                <a:schemeClr val="bg1"/>
              </a:solidFill>
              <a:latin typeface="Traveling _Typewriter" panose="02000506000000020004" pitchFamily="50" charset="0"/>
            </a:endParaRPr>
          </a:p>
          <a:p>
            <a:pPr algn="just">
              <a:buSzPct val="84000"/>
            </a:pPr>
            <a:r>
              <a:rPr lang="en-US" dirty="0">
                <a:solidFill>
                  <a:schemeClr val="bg1"/>
                </a:solidFill>
                <a:latin typeface="Traveling _Typewriter" panose="02000506000000020004" pitchFamily="50" charset="0"/>
              </a:rPr>
              <a:t>And Plenty More ...</a:t>
            </a:r>
          </a:p>
        </p:txBody>
      </p:sp>
    </p:spTree>
    <p:extLst>
      <p:ext uri="{BB962C8B-B14F-4D97-AF65-F5344CB8AC3E}">
        <p14:creationId xmlns:p14="http://schemas.microsoft.com/office/powerpoint/2010/main" val="3918460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0942"/>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US" b="1" dirty="0">
                <a:solidFill>
                  <a:schemeClr val="bg1"/>
                </a:solidFill>
                <a:effectLst>
                  <a:outerShdw blurRad="38100" dist="38100" dir="2700000" algn="tl">
                    <a:srgbClr val="000000">
                      <a:alpha val="43137"/>
                    </a:srgbClr>
                  </a:outerShdw>
                </a:effectLst>
                <a:latin typeface="Traveling _Typewriter" panose="02000506000000020004" pitchFamily="50" charset="0"/>
              </a:rPr>
              <a:t>Recent contributions of </a:t>
            </a:r>
            <a:r>
              <a:rPr lang="en-US"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HAM</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4" name="Content Placeholder 3"/>
          <p:cNvSpPr>
            <a:spLocks noGrp="1"/>
          </p:cNvSpPr>
          <p:nvPr>
            <p:ph idx="1"/>
          </p:nvPr>
        </p:nvSpPr>
        <p:spPr/>
        <p:txBody>
          <a:bodyPr/>
          <a:lstStyle/>
          <a:p>
            <a:endParaRPr lang="en-US"/>
          </a:p>
        </p:txBody>
      </p:sp>
      <p:pic>
        <p:nvPicPr>
          <p:cNvPr id="5" name="Picture 2" descr="https://ukamsat.files.wordpress.com/2013/10/hindustan-times-2013-10-17-com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921" y="1399157"/>
            <a:ext cx="4525490" cy="5132611"/>
          </a:xfrm>
          <a:prstGeom prst="rect">
            <a:avLst/>
          </a:prstGeom>
          <a:solidFill>
            <a:schemeClr val="tx1"/>
          </a:solidFill>
          <a:extLst/>
        </p:spPr>
      </p:pic>
      <p:pic>
        <p:nvPicPr>
          <p:cNvPr id="6" name="Picture 4" descr="http://www.thehindu.com/migration_catalog/article11049853.ece/alternates/FREE_660/HY_27_HAM_RADIO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101" y="1399157"/>
            <a:ext cx="4287978" cy="2936615"/>
          </a:xfrm>
          <a:prstGeom prst="rect">
            <a:avLst/>
          </a:prstGeom>
          <a:solidFill>
            <a:schemeClr val="tx1"/>
          </a:solidFill>
          <a:ex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1" r="537" b="78789"/>
          <a:stretch/>
        </p:blipFill>
        <p:spPr>
          <a:xfrm>
            <a:off x="4733484" y="4892637"/>
            <a:ext cx="4295211" cy="954331"/>
          </a:xfrm>
          <a:prstGeom prst="rect">
            <a:avLst/>
          </a:prstGeom>
          <a:solidFill>
            <a:schemeClr val="tx1"/>
          </a:solidFill>
        </p:spPr>
      </p:pic>
    </p:spTree>
    <p:extLst>
      <p:ext uri="{BB962C8B-B14F-4D97-AF65-F5344CB8AC3E}">
        <p14:creationId xmlns:p14="http://schemas.microsoft.com/office/powerpoint/2010/main" val="388726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9990"/>
          </a:xfrm>
        </p:spPr>
        <p:style>
          <a:lnRef idx="0">
            <a:schemeClr val="accent2"/>
          </a:lnRef>
          <a:fillRef idx="3">
            <a:schemeClr val="accent2"/>
          </a:fillRef>
          <a:effectRef idx="3">
            <a:schemeClr val="accent2"/>
          </a:effectRef>
          <a:fontRef idx="minor">
            <a:schemeClr val="lt1"/>
          </a:fontRef>
        </p:style>
        <p:txBody>
          <a:bodyPr/>
          <a:lstStyle/>
          <a:p>
            <a:pPr algn="ctr"/>
            <a:r>
              <a:rPr lang="en-US" b="1" dirty="0" smtClean="0">
                <a:solidFill>
                  <a:schemeClr val="bg1"/>
                </a:solidFill>
                <a:effectLst>
                  <a:outerShdw blurRad="38100" dist="38100" dir="2700000" algn="tl">
                    <a:srgbClr val="000000">
                      <a:alpha val="43137"/>
                    </a:srgbClr>
                  </a:outerShdw>
                </a:effectLst>
                <a:latin typeface="Traveling _Typewriter" panose="02000506000000020004" pitchFamily="50" charset="0"/>
              </a:rPr>
              <a:t>Importance of HAM examination</a:t>
            </a:r>
            <a:endParaRPr lang="en-IN" b="1" dirty="0">
              <a:effectLst>
                <a:outerShdw blurRad="38100" dist="38100" dir="2700000" algn="tl">
                  <a:srgbClr val="000000">
                    <a:alpha val="43137"/>
                  </a:srgbClr>
                </a:outerShdw>
              </a:effectLst>
              <a:latin typeface="Traveling _Typewriter" panose="02000506000000020004" pitchFamily="50" charset="0"/>
            </a:endParaRPr>
          </a:p>
        </p:txBody>
      </p:sp>
      <p:sp>
        <p:nvSpPr>
          <p:cNvPr id="3" name="Content Placeholder 2"/>
          <p:cNvSpPr>
            <a:spLocks noGrp="1"/>
          </p:cNvSpPr>
          <p:nvPr>
            <p:ph idx="1"/>
            <p:extLst>
              <p:ext uri="{D42A27DB-BD31-4B8C-83A1-F6EECF244321}">
                <p14:modId xmlns:p14="http://schemas.microsoft.com/office/powerpoint/2010/main" val="594718676"/>
              </p:ext>
            </p:extLst>
          </p:nvPr>
        </p:nvSpPr>
        <p:spPr>
          <a:xfrm>
            <a:off x="795932" y="1605285"/>
            <a:ext cx="7675350" cy="4351338"/>
          </a:xfrm>
        </p:spPr>
        <p:txBody>
          <a:bodyPr vert="horz" lIns="91440" tIns="45720" rIns="91440" bIns="45720" rtlCol="0" anchor="t">
            <a:normAutofit/>
          </a:bodyPr>
          <a:lstStyle/>
          <a:p>
            <a:pPr algn="just">
              <a:buSzPct val="84000"/>
            </a:pPr>
            <a:r>
              <a:rPr lang="en-US" dirty="0" smtClean="0">
                <a:solidFill>
                  <a:schemeClr val="bg1"/>
                </a:solidFill>
                <a:latin typeface="Traveling _Typewriter" panose="02000506000000020004" pitchFamily="50" charset="0"/>
              </a:rPr>
              <a:t>An agreement between you and the Telecommunication Community.</a:t>
            </a:r>
          </a:p>
          <a:p>
            <a:pPr algn="just">
              <a:buSzPct val="84000"/>
            </a:pPr>
            <a:r>
              <a:rPr lang="en-US" dirty="0" smtClean="0">
                <a:solidFill>
                  <a:schemeClr val="bg1"/>
                </a:solidFill>
                <a:latin typeface="Traveling _Typewriter" panose="02000506000000020004" pitchFamily="50" charset="0"/>
              </a:rPr>
              <a:t>Gives you the power to talk throughout the universe !!</a:t>
            </a:r>
            <a:endParaRPr lang="en-US" dirty="0" smtClean="0">
              <a:solidFill>
                <a:schemeClr val="bg1"/>
              </a:solidFill>
              <a:latin typeface="Traveling _Typewriter" panose="02000506000000020004" pitchFamily="50" charset="0"/>
            </a:endParaRPr>
          </a:p>
          <a:p>
            <a:pPr algn="just">
              <a:buSzPct val="84000"/>
            </a:pPr>
            <a:r>
              <a:rPr lang="en-US" dirty="0" smtClean="0">
                <a:solidFill>
                  <a:schemeClr val="bg1"/>
                </a:solidFill>
                <a:latin typeface="Traveling _Typewriter" panose="02000506000000020004" pitchFamily="50" charset="0"/>
              </a:rPr>
              <a:t>Gives you the freedom to experiment</a:t>
            </a:r>
          </a:p>
          <a:p>
            <a:pPr algn="just">
              <a:buSzPct val="84000"/>
            </a:pPr>
            <a:r>
              <a:rPr lang="en-US" dirty="0" smtClean="0">
                <a:solidFill>
                  <a:schemeClr val="bg1"/>
                </a:solidFill>
                <a:latin typeface="Traveling _Typewriter" panose="02000506000000020004" pitchFamily="50" charset="0"/>
              </a:rPr>
              <a:t>Get your own Call Sign </a:t>
            </a:r>
          </a:p>
          <a:p>
            <a:pPr algn="just">
              <a:buSzPct val="84000"/>
            </a:pPr>
            <a:endParaRPr lang="en-US" sz="2000" dirty="0">
              <a:solidFill>
                <a:schemeClr val="bg1"/>
              </a:solidFill>
              <a:latin typeface="Traveling _Typewriter" panose="02000506000000020004" pitchFamily="50" charset="0"/>
            </a:endParaRPr>
          </a:p>
        </p:txBody>
      </p:sp>
    </p:spTree>
    <p:extLst>
      <p:ext uri="{BB962C8B-B14F-4D97-AF65-F5344CB8AC3E}">
        <p14:creationId xmlns:p14="http://schemas.microsoft.com/office/powerpoint/2010/main" val="87252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435</TotalTime>
  <Words>170</Words>
  <Application>Microsoft Office PowerPoint</Application>
  <PresentationFormat>On-screen Show (4:3)</PresentationFormat>
  <Paragraphs>35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Traveling _Typewriter</vt:lpstr>
      <vt:lpstr>Typewriter - Remington RIVIERA</vt:lpstr>
      <vt:lpstr>Depth</vt:lpstr>
      <vt:lpstr>HAM RADIO 101</vt:lpstr>
      <vt:lpstr>PowerPoint Presentation</vt:lpstr>
      <vt:lpstr>What is Amateur Radio?</vt:lpstr>
      <vt:lpstr>History of HAM</vt:lpstr>
      <vt:lpstr>What HAM clubs do?</vt:lpstr>
      <vt:lpstr>Significance of HAM</vt:lpstr>
      <vt:lpstr>Why HAM?</vt:lpstr>
      <vt:lpstr>Recent contributions of HAM</vt:lpstr>
      <vt:lpstr>Importance of HAM examination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 Radio</dc:title>
  <dc:creator>Anuj Kuruwa</dc:creator>
  <cp:lastModifiedBy>Anuj Kuruwa</cp:lastModifiedBy>
  <cp:revision>26</cp:revision>
  <dcterms:created xsi:type="dcterms:W3CDTF">2017-04-28T18:30:59Z</dcterms:created>
  <dcterms:modified xsi:type="dcterms:W3CDTF">2017-05-01T06:48:34Z</dcterms:modified>
</cp:coreProperties>
</file>