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D26E9B-9C92-454D-8464-79BF03E6384C}">
  <a:tblStyle styleId="{D9D26E9B-9C92-454D-8464-79BF03E6384C}" styleName="Table_0">
    <a:wholeTbl>
      <a:tcTxStyle b="off" i="off">
        <a:font>
          <a:latin typeface="Lato Light"/>
          <a:ea typeface="Lato Light"/>
          <a:cs typeface="Lato Light"/>
        </a:font>
        <a:srgbClr val="1B243B"/>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EDF6"/>
          </a:solidFill>
        </a:fill>
      </a:tcStyle>
    </a:wholeTbl>
    <a:band1H>
      <a:tcTxStyle/>
      <a:tcStyle>
        <a:fill>
          <a:solidFill>
            <a:srgbClr val="CBDAED"/>
          </a:solidFill>
        </a:fill>
      </a:tcStyle>
    </a:band1H>
    <a:band2H>
      <a:tcTxStyle/>
    </a:band2H>
    <a:band1V>
      <a:tcTxStyle/>
      <a:tcStyle>
        <a:fill>
          <a:solidFill>
            <a:srgbClr val="CBDAED"/>
          </a:solidFill>
        </a:fill>
      </a:tcStyle>
    </a:band1V>
    <a:band2V>
      <a:tcTxStyle/>
    </a:band2V>
    <a:lastCol>
      <a:tcTxStyle b="on" i="off">
        <a:font>
          <a:latin typeface="Lato Light"/>
          <a:ea typeface="Lato Light"/>
          <a:cs typeface="Lato Light"/>
        </a:font>
        <a:srgbClr val="FFFFFF"/>
      </a:tcTxStyle>
      <a:tcStyle>
        <a:fill>
          <a:solidFill>
            <a:srgbClr val="1B8BCD"/>
          </a:solidFill>
        </a:fill>
      </a:tcStyle>
    </a:lastCol>
    <a:firstCol>
      <a:tcTxStyle b="on" i="off">
        <a:font>
          <a:latin typeface="Lato Light"/>
          <a:ea typeface="Lato Light"/>
          <a:cs typeface="Lato Light"/>
        </a:font>
        <a:srgbClr val="FFFFFF"/>
      </a:tcTxStyle>
      <a:tcStyle>
        <a:fill>
          <a:solidFill>
            <a:srgbClr val="1B8BCD"/>
          </a:solidFill>
        </a:fill>
      </a:tcStyle>
    </a:firstCol>
    <a:lastRow>
      <a:tcTxStyle b="on" i="off">
        <a:font>
          <a:latin typeface="Lato Light"/>
          <a:ea typeface="Lato Light"/>
          <a:cs typeface="Lato Light"/>
        </a:font>
        <a:srgbClr val="FFFFFF"/>
      </a:tcTxStyle>
      <a:tcStyle>
        <a:tcBdr>
          <a:top>
            <a:ln cap="flat" cmpd="sng" w="38100">
              <a:solidFill>
                <a:srgbClr val="FFFFFF"/>
              </a:solidFill>
              <a:prstDash val="solid"/>
              <a:round/>
              <a:headEnd len="sm" w="sm" type="none"/>
              <a:tailEnd len="sm" w="sm" type="none"/>
            </a:ln>
          </a:top>
        </a:tcBdr>
        <a:fill>
          <a:solidFill>
            <a:srgbClr val="1B8BCD"/>
          </a:solidFill>
        </a:fill>
      </a:tcStyle>
    </a:lastRow>
    <a:seCell>
      <a:tcTxStyle/>
    </a:seCell>
    <a:swCell>
      <a:tcTxStyle/>
    </a:swCell>
    <a:firstRow>
      <a:tcTxStyle b="on" i="off">
        <a:font>
          <a:latin typeface="Lato Light"/>
          <a:ea typeface="Lato Light"/>
          <a:cs typeface="Lato Light"/>
        </a:font>
        <a:srgbClr val="FFFFFF"/>
      </a:tcTxStyle>
      <a:tcStyle>
        <a:tcBdr>
          <a:bottom>
            <a:ln cap="flat" cmpd="sng" w="38100">
              <a:solidFill>
                <a:srgbClr val="FFFFFF"/>
              </a:solidFill>
              <a:prstDash val="solid"/>
              <a:round/>
              <a:headEnd len="sm" w="sm" type="none"/>
              <a:tailEnd len="sm" w="sm" type="none"/>
            </a:ln>
          </a:bottom>
        </a:tcBdr>
        <a:fill>
          <a:solidFill>
            <a:srgbClr val="1B8BC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aefb35803_1_63: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73" name="Google Shape;73;g5aefb35803_1_6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ae98522c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ae98522c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ae98522c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e98522c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aefb35803_2_257: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23" name="Google Shape;223;g5aefb35803_2_257: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af5ccf41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af5ccf41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af5ccf416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af5ccf416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af5ccf416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af5ccf416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af5ccf416_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af5ccf416_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af5ccf416_7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af5ccf416_7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af5ccf416_7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af5ccf416_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Figure 6 depicts the mean phosphate concentrations of the chosen sample stations that were less than 2 kilometers away from highway 60. As shown in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Group 2 had a greater mean phosphate concentration than Group 1, Group 2 had a mean phosphate concentration of 3.02 ppm while Group 1 had a mean ammonia concentration of 2.52 ppm, suggesting that a lower distance from human activity is associated with higher phosphate concentrations and a greater distance from human activity is associated with lower phosphate concentrations. Moreover, the rate at which the phosphate concentration is predicted to decrease is higher in Group 2 than in Group 1, as it was predicted that mean phosphate concentration would increase, each year, by 0.04 ppm in Group 2, but by only 0.03 ppm in Group 1, suggesting that a lower distance from human activity is associated with a higher rate of mean phosphate concentration decreases. The strength of the correlation, given by the coefficients of correlation and determination also supported the association between a lower distance from human activity and a higher rate of mean phosphate concentration decreases.</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t/>
            </a: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b129c0f2e_5_3: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88" name="Google Shape;288;g5b129c0f2e_5_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317500" lvl="0" marL="457200" rtl="0" algn="l">
              <a:lnSpc>
                <a:spcPct val="144444"/>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Group 1 - more than 2 km from highway 60</a:t>
            </a:r>
            <a:endParaRPr>
              <a:solidFill>
                <a:schemeClr val="dk1"/>
              </a:solidFill>
              <a:latin typeface="Nunito"/>
              <a:ea typeface="Nunito"/>
              <a:cs typeface="Nunito"/>
              <a:sym typeface="Nunito"/>
            </a:endParaRPr>
          </a:p>
          <a:p>
            <a:pPr indent="-317500" lvl="0" marL="457200" rtl="0" algn="l">
              <a:lnSpc>
                <a:spcPct val="144444"/>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Group 2 - less than 2 km from highway 60</a:t>
            </a:r>
            <a:endParaRPr>
              <a:solidFill>
                <a:schemeClr val="dk1"/>
              </a:solidFill>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aefb35803_2_77: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06" name="Google Shape;106;g5aefb35803_2_77: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af5ccf416_7_136: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95" name="Google Shape;295;g5af5ccf416_7_13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317500" lvl="0" marL="457200" rtl="0" algn="l">
              <a:lnSpc>
                <a:spcPct val="144444"/>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Group 1 - m</a:t>
            </a:r>
            <a:r>
              <a:rPr lang="en">
                <a:solidFill>
                  <a:schemeClr val="dk1"/>
                </a:solidFill>
                <a:latin typeface="Nunito"/>
                <a:ea typeface="Nunito"/>
                <a:cs typeface="Nunito"/>
                <a:sym typeface="Nunito"/>
              </a:rPr>
              <a:t>ore than 2 km from highway 60</a:t>
            </a:r>
            <a:endParaRPr>
              <a:solidFill>
                <a:schemeClr val="dk1"/>
              </a:solidFill>
              <a:latin typeface="Nunito"/>
              <a:ea typeface="Nunito"/>
              <a:cs typeface="Nunito"/>
              <a:sym typeface="Nunito"/>
            </a:endParaRPr>
          </a:p>
          <a:p>
            <a:pPr indent="-317500" lvl="0" marL="457200" rtl="0" algn="l">
              <a:lnSpc>
                <a:spcPct val="144444"/>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Group 2 - less than 2 km from highway 60</a:t>
            </a:r>
            <a:endParaRPr>
              <a:solidFill>
                <a:schemeClr val="dk1"/>
              </a:solidFill>
              <a:latin typeface="Nunito"/>
              <a:ea typeface="Nunito"/>
              <a:cs typeface="Nunito"/>
              <a:sym typeface="Nuni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aefb35803_1_60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02" name="Google Shape;302;g5aefb35803_1_60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af5ccf416_4_11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13" name="Google Shape;313;g5af5ccf416_4_11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af5ccf416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af5ccf416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af5ccf416_4_126: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31" name="Google Shape;331;g5af5ccf416_4_12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aefb35803_1_616: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38" name="Google Shape;338;g5aefb35803_1_61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aefb35803_1_70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49" name="Google Shape;349;g5aefb35803_1_70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aefb35803_1_18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56" name="Google Shape;356;g5aefb35803_1_18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aefb35803_2_2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5aefb35803_2_28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af5ccf416_4_49: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18" name="Google Shape;118;g5af5ccf416_4_4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aefb35803_2_1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Procedure</a:t>
            </a:r>
            <a:r>
              <a:rPr lang="en"/>
              <a:t> - </a:t>
            </a:r>
            <a:r>
              <a:rPr lang="en">
                <a:solidFill>
                  <a:schemeClr val="dk1"/>
                </a:solidFill>
                <a:latin typeface="Proxima Nova"/>
                <a:ea typeface="Proxima Nova"/>
                <a:cs typeface="Proxima Nova"/>
                <a:sym typeface="Proxima Nova"/>
              </a:rPr>
              <a:t>Data collected using water samples from various bodies of water in Algonquin Park</a:t>
            </a:r>
            <a:endParaRPr sz="900"/>
          </a:p>
          <a:p>
            <a:pPr indent="-317500" lvl="0" marL="457200" rtl="0" algn="l">
              <a:spcBef>
                <a:spcPts val="0"/>
              </a:spcBef>
              <a:spcAft>
                <a:spcPts val="0"/>
              </a:spcAft>
              <a:buSzPts val="1400"/>
              <a:buAutoNum type="arabicPeriod"/>
            </a:pPr>
            <a:r>
              <a:rPr lang="en" sz="1500">
                <a:solidFill>
                  <a:schemeClr val="dk1"/>
                </a:solidFill>
                <a:latin typeface="Nunito"/>
                <a:ea typeface="Nunito"/>
                <a:cs typeface="Nunito"/>
                <a:sym typeface="Nunito"/>
              </a:rPr>
              <a:t>Each sample station - 2 test tubes each filled with 5 mL of sample water were taken from the given body of water. </a:t>
            </a:r>
            <a:endParaRPr sz="1500">
              <a:solidFill>
                <a:schemeClr val="dk1"/>
              </a:solidFill>
              <a:latin typeface="Nunito"/>
              <a:ea typeface="Nunito"/>
              <a:cs typeface="Nunito"/>
              <a:sym typeface="Nunito"/>
            </a:endParaRPr>
          </a:p>
          <a:p>
            <a:pPr indent="-317500" lvl="0" marL="457200" rtl="0" algn="l">
              <a:spcBef>
                <a:spcPts val="0"/>
              </a:spcBef>
              <a:spcAft>
                <a:spcPts val="0"/>
              </a:spcAft>
              <a:buSzPts val="1400"/>
              <a:buAutoNum type="arabicPeriod"/>
            </a:pPr>
            <a:r>
              <a:rPr lang="en" sz="1500">
                <a:solidFill>
                  <a:schemeClr val="dk1"/>
                </a:solidFill>
                <a:latin typeface="Nunito"/>
                <a:ea typeface="Nunito"/>
                <a:cs typeface="Nunito"/>
                <a:sym typeface="Nunito"/>
              </a:rPr>
              <a:t>6 drops of ammonia 1 and ammonia 2 dripped into their respective water samples - mix with water for 5 minutes</a:t>
            </a:r>
            <a:endParaRPr sz="800">
              <a:solidFill>
                <a:schemeClr val="dk1"/>
              </a:solidFill>
              <a:latin typeface="Nunito"/>
              <a:ea typeface="Nunito"/>
              <a:cs typeface="Nunito"/>
              <a:sym typeface="Nunito"/>
            </a:endParaRPr>
          </a:p>
          <a:p>
            <a:pPr indent="-317500" lvl="0" marL="457200" rtl="0" algn="l">
              <a:spcBef>
                <a:spcPts val="0"/>
              </a:spcBef>
              <a:spcAft>
                <a:spcPts val="0"/>
              </a:spcAft>
              <a:buSzPts val="1400"/>
              <a:buAutoNum type="arabicPeriod"/>
            </a:pPr>
            <a:r>
              <a:rPr lang="en">
                <a:solidFill>
                  <a:schemeClr val="dk1"/>
                </a:solidFill>
                <a:latin typeface="Nunito"/>
                <a:ea typeface="Nunito"/>
                <a:cs typeface="Nunito"/>
                <a:sym typeface="Nunito"/>
              </a:rPr>
              <a:t>8 drops of phosphate 1 and phosphate 2 dripped into their respective water samples - mix with water for 3 minutes</a:t>
            </a:r>
            <a:endParaRPr>
              <a:solidFill>
                <a:schemeClr val="dk1"/>
              </a:solidFill>
              <a:latin typeface="Nunito"/>
              <a:ea typeface="Nunito"/>
              <a:cs typeface="Nunito"/>
              <a:sym typeface="Nunito"/>
            </a:endParaRPr>
          </a:p>
          <a:p>
            <a:pPr indent="-317500" lvl="0" marL="457200" rtl="0" algn="l">
              <a:spcBef>
                <a:spcPts val="0"/>
              </a:spcBef>
              <a:spcAft>
                <a:spcPts val="0"/>
              </a:spcAft>
              <a:buSzPts val="1400"/>
              <a:buAutoNum type="arabicPeriod"/>
            </a:pPr>
            <a:r>
              <a:rPr lang="en" sz="1500">
                <a:solidFill>
                  <a:schemeClr val="dk1"/>
                </a:solidFill>
                <a:latin typeface="Nunito"/>
                <a:ea typeface="Nunito"/>
                <a:cs typeface="Nunito"/>
                <a:sym typeface="Nunito"/>
              </a:rPr>
              <a:t>Water samples colour - compared to colour scale, would determine the ammonia and phosphate levels of each solution </a:t>
            </a:r>
            <a:endParaRPr sz="1500">
              <a:solidFill>
                <a:schemeClr val="dk1"/>
              </a:solidFill>
              <a:latin typeface="Nunito"/>
              <a:ea typeface="Nunito"/>
              <a:cs typeface="Nunito"/>
              <a:sym typeface="Nunito"/>
            </a:endParaRPr>
          </a:p>
        </p:txBody>
      </p:sp>
      <p:sp>
        <p:nvSpPr>
          <p:cNvPr id="130" name="Google Shape;130;g5aefb35803_2_19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af5ccf416_4_7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56" name="Google Shape;156;g5af5ccf416_4_7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aefb35803_2_11: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8" name="Google Shape;168;g5aefb35803_2_1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1700">
                <a:solidFill>
                  <a:schemeClr val="dk1"/>
                </a:solidFill>
                <a:latin typeface="Nunito"/>
                <a:ea typeface="Nunito"/>
                <a:cs typeface="Nunito"/>
                <a:sym typeface="Nunito"/>
              </a:rPr>
              <a:t>Human error</a:t>
            </a:r>
            <a:endParaRPr sz="1700">
              <a:solidFill>
                <a:schemeClr val="dk1"/>
              </a:solidFill>
              <a:latin typeface="Nunito"/>
              <a:ea typeface="Nunito"/>
              <a:cs typeface="Nunito"/>
              <a:sym typeface="Nunito"/>
            </a:endParaRPr>
          </a:p>
          <a:p>
            <a:pPr indent="0" lvl="0" marL="0" marR="0" rtl="0" algn="l">
              <a:spcBef>
                <a:spcPts val="0"/>
              </a:spcBef>
              <a:spcAft>
                <a:spcPts val="0"/>
              </a:spcAft>
              <a:buNone/>
            </a:pPr>
            <a:r>
              <a:t/>
            </a:r>
            <a:endParaRPr sz="1700">
              <a:solidFill>
                <a:schemeClr val="dk1"/>
              </a:solidFill>
              <a:latin typeface="Nunito"/>
              <a:ea typeface="Nunito"/>
              <a:cs typeface="Nunito"/>
              <a:sym typeface="Nunito"/>
            </a:endParaRPr>
          </a:p>
          <a:p>
            <a:pPr indent="-336550" lvl="0" marL="457200" marR="0" rtl="0" algn="l">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Accuracy</a:t>
            </a:r>
            <a:endParaRPr sz="1700">
              <a:solidFill>
                <a:schemeClr val="dk1"/>
              </a:solidFill>
              <a:latin typeface="Nunito"/>
              <a:ea typeface="Nunito"/>
              <a:cs typeface="Nunito"/>
              <a:sym typeface="Nunito"/>
            </a:endParaRPr>
          </a:p>
          <a:p>
            <a:pPr indent="-336550" lvl="1" marL="914400" marR="0" rtl="0" algn="l">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The </a:t>
            </a:r>
            <a:endParaRPr sz="1700">
              <a:solidFill>
                <a:schemeClr val="dk1"/>
              </a:solidFill>
              <a:latin typeface="Nunito"/>
              <a:ea typeface="Nunito"/>
              <a:cs typeface="Nunito"/>
              <a:sym typeface="Nunito"/>
            </a:endParaRPr>
          </a:p>
          <a:p>
            <a:pPr indent="-336550" lvl="0" marL="457200" marR="0" rtl="0" algn="l">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System accuracy</a:t>
            </a:r>
            <a:endParaRPr sz="1700">
              <a:solidFill>
                <a:schemeClr val="dk1"/>
              </a:solidFill>
              <a:latin typeface="Nunito"/>
              <a:ea typeface="Nunito"/>
              <a:cs typeface="Nunito"/>
              <a:sym typeface="Nunito"/>
            </a:endParaRPr>
          </a:p>
          <a:p>
            <a:pPr indent="-336550" lvl="1" marL="914400" marR="0" rtl="0" algn="l">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Computer may not have taken the value from the colour scale accurately</a:t>
            </a:r>
            <a:endParaRPr sz="1700">
              <a:solidFill>
                <a:schemeClr val="dk1"/>
              </a:solidFill>
              <a:latin typeface="Nunito"/>
              <a:ea typeface="Nunito"/>
              <a:cs typeface="Nunito"/>
              <a:sym typeface="Nunito"/>
            </a:endParaRPr>
          </a:p>
          <a:p>
            <a:pPr indent="-336550" lvl="0" marL="457200" marR="0" rtl="0" algn="l">
              <a:spcBef>
                <a:spcPts val="0"/>
              </a:spcBef>
              <a:spcAft>
                <a:spcPts val="0"/>
              </a:spcAft>
              <a:buClr>
                <a:schemeClr val="dk1"/>
              </a:buClr>
              <a:buSzPts val="1700"/>
              <a:buFont typeface="Nunito"/>
              <a:buChar char="-"/>
            </a:pPr>
            <a:r>
              <a:t/>
            </a:r>
            <a:endParaRPr sz="1700">
              <a:solidFill>
                <a:schemeClr val="dk1"/>
              </a:solidFill>
              <a:latin typeface="Nunito"/>
              <a:ea typeface="Nunito"/>
              <a:cs typeface="Nunito"/>
              <a:sym typeface="Nuni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af5ccf416_4_132: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5" name="Google Shape;175;g5af5ccf416_4_132: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b006f73dc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5b006f73dc_0_4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af5ccf416_7_118: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94" name="Google Shape;194;g5af5ccf416_7_118: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7" name="Shape 7"/>
        <p:cNvGrpSpPr/>
        <p:nvPr/>
      </p:nvGrpSpPr>
      <p:grpSpPr>
        <a:xfrm>
          <a:off x="0" y="0"/>
          <a:ext cx="0" cy="0"/>
          <a:chOff x="0" y="0"/>
          <a:chExt cx="0" cy="0"/>
        </a:xfrm>
      </p:grpSpPr>
      <p:grpSp>
        <p:nvGrpSpPr>
          <p:cNvPr id="8" name="Google Shape;8;p2"/>
          <p:cNvGrpSpPr/>
          <p:nvPr/>
        </p:nvGrpSpPr>
        <p:grpSpPr>
          <a:xfrm rot="5400000">
            <a:off x="-6268628" y="-149214"/>
            <a:ext cx="9200670" cy="1614535"/>
            <a:chOff x="0" y="-156114"/>
            <a:chExt cx="24535120" cy="4304278"/>
          </a:xfrm>
        </p:grpSpPr>
        <p:sp>
          <p:nvSpPr>
            <p:cNvPr id="9" name="Google Shape;9;p2"/>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 name="Google Shape;10;p2"/>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1" name="Google Shape;11;p2"/>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2" name="Google Shape;12;p2"/>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3" name="Google Shape;13;p2"/>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4" name="Google Shape;14;p2"/>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5" name="Google Shape;15;p2"/>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6" name="Google Shape;16;p2"/>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7" name="Google Shape;17;p2"/>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8" name="Google Shape;18;p2"/>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9" name="Google Shape;19;p2"/>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0" name="Google Shape;20;p2"/>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1" name="Google Shape;21;p2"/>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2" name="Google Shape;22;p2"/>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3" name="Google Shape;23;p2"/>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4" name="Google Shape;24;p2"/>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5" name="Google Shape;25;p2"/>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6" name="Google Shape;26;p2"/>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7" name="Google Shape;27;p2"/>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8" name="Google Shape;28;p2"/>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9" name="Google Shape;29;p2"/>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0" name="Google Shape;30;p2"/>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1" name="Google Shape;31;p2"/>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2" name="Google Shape;32;p2"/>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3" name="Google Shape;33;p2"/>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
        <p:nvSpPr>
          <p:cNvPr id="34" name="Google Shape;3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fault">
  <p:cSld name="2_Default">
    <p:spTree>
      <p:nvGrpSpPr>
        <p:cNvPr id="35" name="Shape 35"/>
        <p:cNvGrpSpPr/>
        <p:nvPr/>
      </p:nvGrpSpPr>
      <p:grpSpPr>
        <a:xfrm>
          <a:off x="0" y="0"/>
          <a:ext cx="0" cy="0"/>
          <a:chOff x="0" y="0"/>
          <a:chExt cx="0" cy="0"/>
        </a:xfrm>
      </p:grpSpPr>
      <p:grpSp>
        <p:nvGrpSpPr>
          <p:cNvPr id="36" name="Google Shape;36;p3"/>
          <p:cNvGrpSpPr/>
          <p:nvPr/>
        </p:nvGrpSpPr>
        <p:grpSpPr>
          <a:xfrm rot="10800000">
            <a:off x="-8839" y="4115558"/>
            <a:ext cx="9203124" cy="1614104"/>
            <a:chOff x="0" y="-156114"/>
            <a:chExt cx="24535120" cy="4304278"/>
          </a:xfrm>
        </p:grpSpPr>
        <p:sp>
          <p:nvSpPr>
            <p:cNvPr id="37" name="Google Shape;37;p3"/>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8" name="Google Shape;38;p3"/>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9" name="Google Shape;39;p3"/>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0" name="Google Shape;40;p3"/>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1" name="Google Shape;41;p3"/>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2" name="Google Shape;42;p3"/>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3" name="Google Shape;43;p3"/>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4" name="Google Shape;44;p3"/>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5" name="Google Shape;45;p3"/>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6" name="Google Shape;46;p3"/>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7" name="Google Shape;47;p3"/>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8" name="Google Shape;48;p3"/>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9" name="Google Shape;49;p3"/>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0" name="Google Shape;50;p3"/>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1" name="Google Shape;51;p3"/>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2" name="Google Shape;52;p3"/>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3" name="Google Shape;53;p3"/>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4" name="Google Shape;54;p3"/>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5" name="Google Shape;55;p3"/>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6" name="Google Shape;56;p3"/>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7" name="Google Shape;57;p3"/>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8" name="Google Shape;58;p3"/>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9" name="Google Shape;59;p3"/>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0" name="Google Shape;60;p3"/>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1" name="Google Shape;61;p3"/>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
        <p:nvSpPr>
          <p:cNvPr id="62" name="Google Shape;6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65" name="Google Shape;65;p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hmvb.org/AP18TM.pdf" TargetMode="External"/><Relationship Id="rId4" Type="http://schemas.openxmlformats.org/officeDocument/2006/relationships/hyperlink" Target="https://apps.sepa.org.uk/spripa/Pages/SubstanceInformation.aspx?pid=1" TargetMode="External"/><Relationship Id="rId11" Type="http://schemas.openxmlformats.org/officeDocument/2006/relationships/hyperlink" Target="https://www.water-research.net/index.php/phosphate-in-water" TargetMode="External"/><Relationship Id="rId10" Type="http://schemas.openxmlformats.org/officeDocument/2006/relationships/hyperlink" Target="https://water-research.net/index.php/ammonia-in-groundwater-runoff-and-streams" TargetMode="External"/><Relationship Id="rId12" Type="http://schemas.openxmlformats.org/officeDocument/2006/relationships/hyperlink" Target="https://phosphatesfacts.org/what-are-phosphates/" TargetMode="External"/><Relationship Id="rId9" Type="http://schemas.openxmlformats.org/officeDocument/2006/relationships/hyperlink" Target="https://www.merckmanuals.com/home/hormonal-and-metabolic-disorders/electrolyte-balance/overview-of-phosphate-s-role-in-the-body" TargetMode="External"/><Relationship Id="rId5" Type="http://schemas.openxmlformats.org/officeDocument/2006/relationships/hyperlink" Target="https://www.chemicalsafetyfacts.org/ammonia/" TargetMode="External"/><Relationship Id="rId6" Type="http://schemas.openxmlformats.org/officeDocument/2006/relationships/hyperlink" Target="https://www.epa.gov/wqc/aquatic-life-criteria-ammonia#how" TargetMode="External"/><Relationship Id="rId7" Type="http://schemas.openxmlformats.org/officeDocument/2006/relationships/hyperlink" Target="http://www.dnrec.delaware.gov/fw/Education/Documents/AREC/Water%20quality%20interpretation%20guides.pdf" TargetMode="External"/><Relationship Id="rId8" Type="http://schemas.openxmlformats.org/officeDocument/2006/relationships/hyperlink" Target="https://www.water-pollution.org.uk/eutrophication-and-water-poll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nvSpPr>
        <p:spPr>
          <a:xfrm>
            <a:off x="179563" y="1436100"/>
            <a:ext cx="8844000" cy="8424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5300">
                <a:solidFill>
                  <a:srgbClr val="104388"/>
                </a:solidFill>
                <a:latin typeface="Proxima Nova"/>
                <a:ea typeface="Proxima Nova"/>
                <a:cs typeface="Proxima Nova"/>
                <a:sym typeface="Proxima Nova"/>
              </a:rPr>
              <a:t>Ammonia and Phosphate </a:t>
            </a:r>
            <a:endParaRPr sz="5300">
              <a:solidFill>
                <a:srgbClr val="104388"/>
              </a:solidFill>
              <a:latin typeface="Proxima Nova"/>
              <a:ea typeface="Proxima Nova"/>
              <a:cs typeface="Proxima Nova"/>
              <a:sym typeface="Proxima Nova"/>
            </a:endParaRPr>
          </a:p>
          <a:p>
            <a:pPr indent="0" lvl="0" marL="0" marR="0" rtl="0" algn="ctr">
              <a:spcBef>
                <a:spcPts val="0"/>
              </a:spcBef>
              <a:spcAft>
                <a:spcPts val="0"/>
              </a:spcAft>
              <a:buNone/>
            </a:pPr>
            <a:r>
              <a:rPr lang="en" sz="5300">
                <a:solidFill>
                  <a:srgbClr val="104388"/>
                </a:solidFill>
                <a:latin typeface="Proxima Nova"/>
                <a:ea typeface="Proxima Nova"/>
                <a:cs typeface="Proxima Nova"/>
                <a:sym typeface="Proxima Nova"/>
              </a:rPr>
              <a:t>in Algonquin Park</a:t>
            </a:r>
            <a:endParaRPr sz="5300">
              <a:solidFill>
                <a:srgbClr val="104388"/>
              </a:solidFill>
              <a:latin typeface="Proxima Nova"/>
              <a:ea typeface="Proxima Nova"/>
              <a:cs typeface="Proxima Nova"/>
              <a:sym typeface="Proxima Nova"/>
            </a:endParaRPr>
          </a:p>
        </p:txBody>
      </p:sp>
      <p:grpSp>
        <p:nvGrpSpPr>
          <p:cNvPr id="76" name="Google Shape;76;p6"/>
          <p:cNvGrpSpPr/>
          <p:nvPr/>
        </p:nvGrpSpPr>
        <p:grpSpPr>
          <a:xfrm>
            <a:off x="0" y="-593538"/>
            <a:ext cx="9203124" cy="1614104"/>
            <a:chOff x="0" y="-156114"/>
            <a:chExt cx="24535120" cy="4304278"/>
          </a:xfrm>
        </p:grpSpPr>
        <p:sp>
          <p:nvSpPr>
            <p:cNvPr id="77" name="Google Shape;77;p6"/>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8" name="Google Shape;78;p6"/>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9" name="Google Shape;79;p6"/>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0" name="Google Shape;80;p6"/>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1" name="Google Shape;81;p6"/>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2" name="Google Shape;82;p6"/>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3" name="Google Shape;83;p6"/>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4" name="Google Shape;84;p6"/>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5" name="Google Shape;85;p6"/>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6" name="Google Shape;86;p6"/>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7" name="Google Shape;87;p6"/>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8" name="Google Shape;88;p6"/>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9" name="Google Shape;89;p6"/>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0" name="Google Shape;90;p6"/>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1" name="Google Shape;91;p6"/>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2" name="Google Shape;92;p6"/>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3" name="Google Shape;93;p6"/>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4" name="Google Shape;94;p6"/>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5" name="Google Shape;95;p6"/>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6" name="Google Shape;96;p6"/>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7" name="Google Shape;97;p6"/>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8" name="Google Shape;98;p6"/>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9" name="Google Shape;99;p6"/>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00" name="Google Shape;100;p6"/>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01" name="Google Shape;101;p6"/>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102" name="Google Shape;102;p6"/>
          <p:cNvSpPr txBox="1"/>
          <p:nvPr/>
        </p:nvSpPr>
        <p:spPr>
          <a:xfrm>
            <a:off x="0" y="3493475"/>
            <a:ext cx="9144000" cy="330300"/>
          </a:xfrm>
          <a:prstGeom prst="rect">
            <a:avLst/>
          </a:prstGeom>
          <a:noFill/>
          <a:ln>
            <a:noFill/>
          </a:ln>
        </p:spPr>
        <p:txBody>
          <a:bodyPr anchorCtr="0" anchor="t" bIns="17150" lIns="34300" spcFirstLastPara="1" rIns="34300" wrap="square" tIns="17150">
            <a:noAutofit/>
          </a:bodyPr>
          <a:lstStyle/>
          <a:p>
            <a:pPr indent="0" lvl="0" marL="0" marR="0" rtl="0" algn="ctr">
              <a:lnSpc>
                <a:spcPct val="131250"/>
              </a:lnSpc>
              <a:spcBef>
                <a:spcPts val="0"/>
              </a:spcBef>
              <a:spcAft>
                <a:spcPts val="0"/>
              </a:spcAft>
              <a:buNone/>
            </a:pPr>
            <a:r>
              <a:rPr lang="en" sz="1700">
                <a:solidFill>
                  <a:srgbClr val="666666"/>
                </a:solidFill>
                <a:latin typeface="Proxima Nova"/>
                <a:ea typeface="Proxima Nova"/>
                <a:cs typeface="Proxima Nova"/>
                <a:sym typeface="Proxima Nova"/>
              </a:rPr>
              <a:t>Dhrumil Patel, Amy Peng, David Walji, Jenny Wu</a:t>
            </a:r>
            <a:endParaRPr sz="1700">
              <a:solidFill>
                <a:srgbClr val="666666"/>
              </a:solidFill>
              <a:latin typeface="Proxima Nova"/>
              <a:ea typeface="Proxima Nova"/>
              <a:cs typeface="Proxima Nova"/>
              <a:sym typeface="Proxima Nova"/>
            </a:endParaRPr>
          </a:p>
        </p:txBody>
      </p:sp>
      <p:sp>
        <p:nvSpPr>
          <p:cNvPr id="103" name="Google Shape;103;p6"/>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latin typeface="Proxima Nova"/>
                <a:ea typeface="Proxima Nova"/>
                <a:cs typeface="Proxima Nova"/>
                <a:sym typeface="Proxima Nova"/>
              </a:rPr>
              <a:t>Group Mean Ammonia</a:t>
            </a:r>
            <a:endParaRPr sz="4500">
              <a:latin typeface="Proxima Nova"/>
              <a:ea typeface="Proxima Nova"/>
              <a:cs typeface="Proxima Nova"/>
              <a:sym typeface="Proxima Nova"/>
            </a:endParaRPr>
          </a:p>
        </p:txBody>
      </p:sp>
      <p:pic>
        <p:nvPicPr>
          <p:cNvPr id="206" name="Google Shape;206;p15" title="Chart"/>
          <p:cNvPicPr preferRelativeResize="0"/>
          <p:nvPr/>
        </p:nvPicPr>
        <p:blipFill>
          <a:blip r:embed="rId3">
            <a:alphaModFix/>
          </a:blip>
          <a:stretch>
            <a:fillRect/>
          </a:stretch>
        </p:blipFill>
        <p:spPr>
          <a:xfrm>
            <a:off x="249750" y="1448712"/>
            <a:ext cx="4257897" cy="2632800"/>
          </a:xfrm>
          <a:prstGeom prst="rect">
            <a:avLst/>
          </a:prstGeom>
          <a:noFill/>
          <a:ln cap="flat" cmpd="sng" w="9525">
            <a:solidFill>
              <a:srgbClr val="000000"/>
            </a:solidFill>
            <a:prstDash val="solid"/>
            <a:round/>
            <a:headEnd len="sm" w="sm" type="none"/>
            <a:tailEnd len="sm" w="sm" type="none"/>
          </a:ln>
        </p:spPr>
      </p:pic>
      <p:sp>
        <p:nvSpPr>
          <p:cNvPr id="207" name="Google Shape;207;p15"/>
          <p:cNvSpPr txBox="1"/>
          <p:nvPr/>
        </p:nvSpPr>
        <p:spPr>
          <a:xfrm>
            <a:off x="249750" y="938475"/>
            <a:ext cx="40788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Group 1 </a:t>
            </a:r>
            <a:r>
              <a:rPr lang="en" sz="2300">
                <a:latin typeface="Proxima Nova"/>
                <a:ea typeface="Proxima Nova"/>
                <a:cs typeface="Proxima Nova"/>
                <a:sym typeface="Proxima Nova"/>
              </a:rPr>
              <a:t>Mean NH</a:t>
            </a:r>
            <a:r>
              <a:rPr baseline="-25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08" name="Google Shape;208;p15" title="Chart"/>
          <p:cNvPicPr preferRelativeResize="0"/>
          <p:nvPr/>
        </p:nvPicPr>
        <p:blipFill>
          <a:blip r:embed="rId4">
            <a:alphaModFix/>
          </a:blip>
          <a:stretch>
            <a:fillRect/>
          </a:stretch>
        </p:blipFill>
        <p:spPr>
          <a:xfrm>
            <a:off x="4695825" y="1465225"/>
            <a:ext cx="4204506" cy="2599775"/>
          </a:xfrm>
          <a:prstGeom prst="rect">
            <a:avLst/>
          </a:prstGeom>
          <a:noFill/>
          <a:ln cap="flat" cmpd="sng" w="9525">
            <a:solidFill>
              <a:srgbClr val="000000"/>
            </a:solidFill>
            <a:prstDash val="solid"/>
            <a:round/>
            <a:headEnd len="sm" w="sm" type="none"/>
            <a:tailEnd len="sm" w="sm" type="none"/>
          </a:ln>
        </p:spPr>
      </p:pic>
      <p:sp>
        <p:nvSpPr>
          <p:cNvPr id="209" name="Google Shape;209;p15"/>
          <p:cNvSpPr txBox="1"/>
          <p:nvPr/>
        </p:nvSpPr>
        <p:spPr>
          <a:xfrm>
            <a:off x="4695825" y="922100"/>
            <a:ext cx="40788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Group 2 </a:t>
            </a:r>
            <a:r>
              <a:rPr lang="en" sz="2300">
                <a:latin typeface="Proxima Nova"/>
                <a:ea typeface="Proxima Nova"/>
                <a:cs typeface="Proxima Nova"/>
                <a:sym typeface="Proxima Nova"/>
              </a:rPr>
              <a:t>Mean NH</a:t>
            </a:r>
            <a:r>
              <a:rPr baseline="-25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sp>
        <p:nvSpPr>
          <p:cNvPr id="210" name="Google Shape;210;p15"/>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latin typeface="Proxima Nova"/>
                <a:ea typeface="Proxima Nova"/>
                <a:cs typeface="Proxima Nova"/>
                <a:sym typeface="Proxima Nova"/>
              </a:rPr>
              <a:t>Group Mean Phosphate</a:t>
            </a:r>
            <a:endParaRPr sz="4400">
              <a:latin typeface="Proxima Nova"/>
              <a:ea typeface="Proxima Nova"/>
              <a:cs typeface="Proxima Nova"/>
              <a:sym typeface="Proxima Nova"/>
            </a:endParaRPr>
          </a:p>
        </p:txBody>
      </p:sp>
      <p:sp>
        <p:nvSpPr>
          <p:cNvPr id="216" name="Google Shape;216;p16"/>
          <p:cNvSpPr txBox="1"/>
          <p:nvPr/>
        </p:nvSpPr>
        <p:spPr>
          <a:xfrm>
            <a:off x="244550" y="875100"/>
            <a:ext cx="41742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Group 1 </a:t>
            </a:r>
            <a:r>
              <a:rPr lang="en" sz="2300">
                <a:latin typeface="Proxima Nova"/>
                <a:ea typeface="Proxima Nova"/>
                <a:cs typeface="Proxima Nova"/>
                <a:sym typeface="Proxima Nova"/>
              </a:rPr>
              <a:t>Mean PO</a:t>
            </a:r>
            <a:r>
              <a:rPr baseline="-25000" lang="en" sz="2300">
                <a:latin typeface="Proxima Nova"/>
                <a:ea typeface="Proxima Nova"/>
                <a:cs typeface="Proxima Nova"/>
                <a:sym typeface="Proxima Nova"/>
              </a:rPr>
              <a:t>4</a:t>
            </a:r>
            <a:r>
              <a:rPr baseline="30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sp>
        <p:nvSpPr>
          <p:cNvPr id="217" name="Google Shape;217;p16"/>
          <p:cNvSpPr txBox="1"/>
          <p:nvPr/>
        </p:nvSpPr>
        <p:spPr>
          <a:xfrm>
            <a:off x="4765350" y="875100"/>
            <a:ext cx="41742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Group 2 </a:t>
            </a:r>
            <a:r>
              <a:rPr lang="en" sz="2300">
                <a:latin typeface="Proxima Nova"/>
                <a:ea typeface="Proxima Nova"/>
                <a:cs typeface="Proxima Nova"/>
                <a:sym typeface="Proxima Nova"/>
              </a:rPr>
              <a:t>Mean PO</a:t>
            </a:r>
            <a:r>
              <a:rPr baseline="-25000" lang="en" sz="2300">
                <a:latin typeface="Proxima Nova"/>
                <a:ea typeface="Proxima Nova"/>
                <a:cs typeface="Proxima Nova"/>
                <a:sym typeface="Proxima Nova"/>
              </a:rPr>
              <a:t>4</a:t>
            </a:r>
            <a:r>
              <a:rPr baseline="30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18" name="Google Shape;218;p16" title="Chart"/>
          <p:cNvPicPr preferRelativeResize="0"/>
          <p:nvPr/>
        </p:nvPicPr>
        <p:blipFill>
          <a:blip r:embed="rId3">
            <a:alphaModFix/>
          </a:blip>
          <a:stretch>
            <a:fillRect/>
          </a:stretch>
        </p:blipFill>
        <p:spPr>
          <a:xfrm>
            <a:off x="4848000" y="1411363"/>
            <a:ext cx="4174201" cy="2623461"/>
          </a:xfrm>
          <a:prstGeom prst="rect">
            <a:avLst/>
          </a:prstGeom>
          <a:noFill/>
          <a:ln cap="flat" cmpd="sng" w="9525">
            <a:solidFill>
              <a:srgbClr val="000000"/>
            </a:solidFill>
            <a:prstDash val="solid"/>
            <a:round/>
            <a:headEnd len="sm" w="sm" type="none"/>
            <a:tailEnd len="sm" w="sm" type="none"/>
          </a:ln>
        </p:spPr>
      </p:pic>
      <p:pic>
        <p:nvPicPr>
          <p:cNvPr id="219" name="Google Shape;219;p16" title="Chart"/>
          <p:cNvPicPr preferRelativeResize="0"/>
          <p:nvPr/>
        </p:nvPicPr>
        <p:blipFill>
          <a:blip r:embed="rId4">
            <a:alphaModFix/>
          </a:blip>
          <a:stretch>
            <a:fillRect/>
          </a:stretch>
        </p:blipFill>
        <p:spPr>
          <a:xfrm>
            <a:off x="452806" y="1411375"/>
            <a:ext cx="4242795" cy="2623450"/>
          </a:xfrm>
          <a:prstGeom prst="rect">
            <a:avLst/>
          </a:prstGeom>
          <a:noFill/>
          <a:ln cap="flat" cmpd="sng" w="9525">
            <a:solidFill>
              <a:srgbClr val="000000"/>
            </a:solidFill>
            <a:prstDash val="solid"/>
            <a:round/>
            <a:headEnd len="sm" w="sm" type="none"/>
            <a:tailEnd len="sm" w="sm" type="none"/>
          </a:ln>
        </p:spPr>
      </p:pic>
      <p:sp>
        <p:nvSpPr>
          <p:cNvPr id="220" name="Google Shape;220;p16"/>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nvSpPr>
        <p:spPr>
          <a:xfrm>
            <a:off x="1782525" y="1746200"/>
            <a:ext cx="41106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t/>
            </a:r>
            <a:endParaRPr sz="500"/>
          </a:p>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Trends</a:t>
            </a:r>
            <a:endParaRPr sz="5600">
              <a:solidFill>
                <a:schemeClr val="dk2"/>
              </a:solidFill>
              <a:latin typeface="Proxima Nova"/>
              <a:ea typeface="Proxima Nova"/>
              <a:cs typeface="Proxima Nova"/>
              <a:sym typeface="Proxima Nova"/>
            </a:endParaRPr>
          </a:p>
        </p:txBody>
      </p:sp>
      <p:grpSp>
        <p:nvGrpSpPr>
          <p:cNvPr id="226" name="Google Shape;226;p17"/>
          <p:cNvGrpSpPr/>
          <p:nvPr/>
        </p:nvGrpSpPr>
        <p:grpSpPr>
          <a:xfrm>
            <a:off x="-321982" y="1679187"/>
            <a:ext cx="1535040" cy="1587375"/>
            <a:chOff x="-858390" y="4477832"/>
            <a:chExt cx="4092348" cy="4233000"/>
          </a:xfrm>
        </p:grpSpPr>
        <p:sp>
          <p:nvSpPr>
            <p:cNvPr id="227" name="Google Shape;227;p17"/>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228" name="Google Shape;228;p17"/>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229" name="Google Shape;229;p17"/>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230" name="Google Shape;230;p17"/>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231" name="Google Shape;231;p17"/>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5</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nvSpPr>
        <p:spPr>
          <a:xfrm>
            <a:off x="235325" y="1257975"/>
            <a:ext cx="4234500" cy="26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latin typeface="Nunito"/>
                <a:ea typeface="Nunito"/>
                <a:cs typeface="Nunito"/>
                <a:sym typeface="Nunito"/>
              </a:rPr>
              <a:t>Weak positive correlation</a:t>
            </a:r>
            <a:endParaRPr sz="2400">
              <a:latin typeface="Nunito"/>
              <a:ea typeface="Nunito"/>
              <a:cs typeface="Nunito"/>
              <a:sym typeface="Nunito"/>
            </a:endParaRPr>
          </a:p>
          <a:p>
            <a:pPr indent="0" lvl="0" marL="0" rtl="0" algn="l">
              <a:lnSpc>
                <a:spcPct val="115000"/>
              </a:lnSpc>
              <a:spcBef>
                <a:spcPts val="0"/>
              </a:spcBef>
              <a:spcAft>
                <a:spcPts val="0"/>
              </a:spcAft>
              <a:buNone/>
            </a:pPr>
            <a:r>
              <a:rPr lang="en" sz="2400">
                <a:latin typeface="Nunito"/>
                <a:ea typeface="Nunito"/>
                <a:cs typeface="Nunito"/>
                <a:sym typeface="Nunito"/>
              </a:rPr>
              <a:t>Correlation: 0.06</a:t>
            </a:r>
            <a:endParaRPr sz="2400">
              <a:latin typeface="Nunito"/>
              <a:ea typeface="Nunito"/>
              <a:cs typeface="Nunito"/>
              <a:sym typeface="Nunito"/>
            </a:endParaRPr>
          </a:p>
          <a:p>
            <a:pPr indent="0" lvl="0" marL="0" rtl="0" algn="l">
              <a:lnSpc>
                <a:spcPct val="115000"/>
              </a:lnSpc>
              <a:spcBef>
                <a:spcPts val="0"/>
              </a:spcBef>
              <a:spcAft>
                <a:spcPts val="0"/>
              </a:spcAft>
              <a:buNone/>
            </a:pPr>
            <a:r>
              <a:rPr lang="en" sz="2400">
                <a:latin typeface="Nunito"/>
                <a:ea typeface="Nunito"/>
                <a:cs typeface="Nunito"/>
                <a:sym typeface="Nunito"/>
              </a:rPr>
              <a:t>Determination:</a:t>
            </a:r>
            <a:r>
              <a:rPr lang="en" sz="2400">
                <a:latin typeface="Nunito"/>
                <a:ea typeface="Nunito"/>
                <a:cs typeface="Nunito"/>
                <a:sym typeface="Nunito"/>
              </a:rPr>
              <a:t> 0.4%</a:t>
            </a:r>
            <a:endParaRPr sz="2400">
              <a:latin typeface="Nunito"/>
              <a:ea typeface="Nunito"/>
              <a:cs typeface="Nunito"/>
              <a:sym typeface="Nunito"/>
            </a:endParaRPr>
          </a:p>
          <a:p>
            <a:pPr indent="0" lvl="0" marL="0" rtl="0" algn="l">
              <a:lnSpc>
                <a:spcPct val="115000"/>
              </a:lnSpc>
              <a:spcBef>
                <a:spcPts val="0"/>
              </a:spcBef>
              <a:spcAft>
                <a:spcPts val="0"/>
              </a:spcAft>
              <a:buNone/>
            </a:pPr>
            <a:r>
              <a:rPr lang="en" sz="2400">
                <a:latin typeface="Nunito"/>
                <a:ea typeface="Nunito"/>
                <a:cs typeface="Nunito"/>
                <a:sym typeface="Nunito"/>
              </a:rPr>
              <a:t>Growth rate: 9.51*10</a:t>
            </a:r>
            <a:r>
              <a:rPr baseline="30000" lang="en" sz="2400">
                <a:latin typeface="Nunito"/>
                <a:ea typeface="Nunito"/>
                <a:cs typeface="Nunito"/>
                <a:sym typeface="Nunito"/>
              </a:rPr>
              <a:t>-3</a:t>
            </a:r>
            <a:r>
              <a:rPr lang="en" sz="2400">
                <a:latin typeface="Nunito"/>
                <a:ea typeface="Nunito"/>
                <a:cs typeface="Nunito"/>
                <a:sym typeface="Nunito"/>
              </a:rPr>
              <a:t> ppm</a:t>
            </a:r>
            <a:endParaRPr sz="1200">
              <a:latin typeface="Nunito"/>
              <a:ea typeface="Nunito"/>
              <a:cs typeface="Nunito"/>
              <a:sym typeface="Nunito"/>
            </a:endParaRPr>
          </a:p>
          <a:p>
            <a:pPr indent="0" lvl="0" marL="0" rtl="0" algn="l">
              <a:lnSpc>
                <a:spcPct val="115000"/>
              </a:lnSpc>
              <a:spcBef>
                <a:spcPts val="0"/>
              </a:spcBef>
              <a:spcAft>
                <a:spcPts val="0"/>
              </a:spcAft>
              <a:buNone/>
            </a:pPr>
            <a:r>
              <a:rPr lang="en" sz="2400">
                <a:latin typeface="Nunito"/>
                <a:ea typeface="Nunito"/>
                <a:cs typeface="Nunito"/>
                <a:sym typeface="Nunito"/>
              </a:rPr>
              <a:t>AP 14 - AP 16</a:t>
            </a:r>
            <a:endParaRPr sz="2400">
              <a:latin typeface="Nunito"/>
              <a:ea typeface="Nunito"/>
              <a:cs typeface="Nunito"/>
              <a:sym typeface="Nunito"/>
            </a:endParaRPr>
          </a:p>
          <a:p>
            <a:pPr indent="0" lvl="0" marL="0" rtl="0" algn="l">
              <a:lnSpc>
                <a:spcPct val="115000"/>
              </a:lnSpc>
              <a:spcBef>
                <a:spcPts val="0"/>
              </a:spcBef>
              <a:spcAft>
                <a:spcPts val="0"/>
              </a:spcAft>
              <a:buNone/>
            </a:pPr>
            <a:r>
              <a:rPr lang="en" sz="2400">
                <a:latin typeface="Nunito"/>
                <a:ea typeface="Nunito"/>
                <a:cs typeface="Nunito"/>
                <a:sym typeface="Nunito"/>
              </a:rPr>
              <a:t>AP 16 - AP 18</a:t>
            </a:r>
            <a:endParaRPr sz="2400">
              <a:latin typeface="Nunito"/>
              <a:ea typeface="Nunito"/>
              <a:cs typeface="Nunito"/>
              <a:sym typeface="Nunito"/>
            </a:endParaRPr>
          </a:p>
        </p:txBody>
      </p:sp>
      <p:sp>
        <p:nvSpPr>
          <p:cNvPr id="237" name="Google Shape;237;p18"/>
          <p:cNvSpPr txBox="1"/>
          <p:nvPr/>
        </p:nvSpPr>
        <p:spPr>
          <a:xfrm>
            <a:off x="0" y="-26750"/>
            <a:ext cx="9144000" cy="8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Proxima Nova"/>
                <a:ea typeface="Proxima Nova"/>
                <a:cs typeface="Proxima Nova"/>
                <a:sym typeface="Proxima Nova"/>
              </a:rPr>
              <a:t>Ammonia</a:t>
            </a:r>
            <a:endParaRPr sz="4000">
              <a:latin typeface="Proxima Nova"/>
              <a:ea typeface="Proxima Nova"/>
              <a:cs typeface="Proxima Nova"/>
              <a:sym typeface="Proxima Nova"/>
            </a:endParaRPr>
          </a:p>
        </p:txBody>
      </p:sp>
      <p:sp>
        <p:nvSpPr>
          <p:cNvPr id="238" name="Google Shape;238;p18"/>
          <p:cNvSpPr txBox="1"/>
          <p:nvPr/>
        </p:nvSpPr>
        <p:spPr>
          <a:xfrm>
            <a:off x="4669350" y="862275"/>
            <a:ext cx="40788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NH</a:t>
            </a:r>
            <a:r>
              <a:rPr baseline="-25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39" name="Google Shape;239;p18" title="Chart"/>
          <p:cNvPicPr preferRelativeResize="0"/>
          <p:nvPr/>
        </p:nvPicPr>
        <p:blipFill>
          <a:blip r:embed="rId3">
            <a:alphaModFix/>
          </a:blip>
          <a:stretch>
            <a:fillRect/>
          </a:stretch>
        </p:blipFill>
        <p:spPr>
          <a:xfrm>
            <a:off x="4469825" y="1562775"/>
            <a:ext cx="4369375" cy="2695997"/>
          </a:xfrm>
          <a:prstGeom prst="rect">
            <a:avLst/>
          </a:prstGeom>
          <a:noFill/>
          <a:ln cap="flat" cmpd="sng" w="9525">
            <a:solidFill>
              <a:srgbClr val="000000"/>
            </a:solidFill>
            <a:prstDash val="solid"/>
            <a:round/>
            <a:headEnd len="sm" w="sm" type="none"/>
            <a:tailEnd len="sm" w="sm" type="none"/>
          </a:ln>
        </p:spPr>
      </p:pic>
      <p:sp>
        <p:nvSpPr>
          <p:cNvPr id="240" name="Google Shape;240;p18"/>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nvSpPr>
        <p:spPr>
          <a:xfrm>
            <a:off x="0" y="0"/>
            <a:ext cx="9144000" cy="8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Proxima Nova"/>
                <a:ea typeface="Proxima Nova"/>
                <a:cs typeface="Proxima Nova"/>
                <a:sym typeface="Proxima Nova"/>
              </a:rPr>
              <a:t>Phosphate</a:t>
            </a:r>
            <a:endParaRPr sz="4000">
              <a:latin typeface="Proxima Nova"/>
              <a:ea typeface="Proxima Nova"/>
              <a:cs typeface="Proxima Nova"/>
              <a:sym typeface="Proxima Nova"/>
            </a:endParaRPr>
          </a:p>
        </p:txBody>
      </p:sp>
      <p:sp>
        <p:nvSpPr>
          <p:cNvPr id="246" name="Google Shape;246;p19"/>
          <p:cNvSpPr txBox="1"/>
          <p:nvPr/>
        </p:nvSpPr>
        <p:spPr>
          <a:xfrm>
            <a:off x="4678175" y="857300"/>
            <a:ext cx="41742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PO</a:t>
            </a:r>
            <a:r>
              <a:rPr baseline="-25000" lang="en" sz="2300">
                <a:latin typeface="Proxima Nova"/>
                <a:ea typeface="Proxima Nova"/>
                <a:cs typeface="Proxima Nova"/>
                <a:sym typeface="Proxima Nova"/>
              </a:rPr>
              <a:t>4</a:t>
            </a:r>
            <a:r>
              <a:rPr baseline="30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sp>
        <p:nvSpPr>
          <p:cNvPr id="247" name="Google Shape;247;p19"/>
          <p:cNvSpPr txBox="1"/>
          <p:nvPr/>
        </p:nvSpPr>
        <p:spPr>
          <a:xfrm>
            <a:off x="285400" y="1238900"/>
            <a:ext cx="4234500" cy="27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latin typeface="Nunito"/>
                <a:ea typeface="Nunito"/>
                <a:cs typeface="Nunito"/>
                <a:sym typeface="Nunito"/>
              </a:rPr>
              <a:t>Weak positive correlation</a:t>
            </a:r>
            <a:endParaRPr sz="2400">
              <a:latin typeface="Nunito"/>
              <a:ea typeface="Nunito"/>
              <a:cs typeface="Nunito"/>
              <a:sym typeface="Nunito"/>
            </a:endParaRPr>
          </a:p>
          <a:p>
            <a:pPr indent="0" lvl="0" marL="0" rtl="0" algn="l">
              <a:lnSpc>
                <a:spcPct val="150000"/>
              </a:lnSpc>
              <a:spcBef>
                <a:spcPts val="0"/>
              </a:spcBef>
              <a:spcAft>
                <a:spcPts val="0"/>
              </a:spcAft>
              <a:buNone/>
            </a:pPr>
            <a:r>
              <a:rPr lang="en" sz="2400">
                <a:latin typeface="Nunito"/>
                <a:ea typeface="Nunito"/>
                <a:cs typeface="Nunito"/>
                <a:sym typeface="Nunito"/>
              </a:rPr>
              <a:t>Correlation: 0.04</a:t>
            </a:r>
            <a:endParaRPr sz="2400">
              <a:latin typeface="Nunito"/>
              <a:ea typeface="Nunito"/>
              <a:cs typeface="Nunito"/>
              <a:sym typeface="Nunito"/>
            </a:endParaRPr>
          </a:p>
          <a:p>
            <a:pPr indent="0" lvl="0" marL="0" rtl="0" algn="l">
              <a:lnSpc>
                <a:spcPct val="150000"/>
              </a:lnSpc>
              <a:spcBef>
                <a:spcPts val="0"/>
              </a:spcBef>
              <a:spcAft>
                <a:spcPts val="0"/>
              </a:spcAft>
              <a:buNone/>
            </a:pPr>
            <a:r>
              <a:rPr lang="en" sz="2400">
                <a:latin typeface="Nunito"/>
                <a:ea typeface="Nunito"/>
                <a:cs typeface="Nunito"/>
                <a:sym typeface="Nunito"/>
              </a:rPr>
              <a:t>Determination: 0.2%</a:t>
            </a:r>
            <a:endParaRPr sz="2400">
              <a:latin typeface="Nunito"/>
              <a:ea typeface="Nunito"/>
              <a:cs typeface="Nunito"/>
              <a:sym typeface="Nunito"/>
            </a:endParaRPr>
          </a:p>
          <a:p>
            <a:pPr indent="0" lvl="0" marL="0" rtl="0" algn="l">
              <a:lnSpc>
                <a:spcPct val="150000"/>
              </a:lnSpc>
              <a:spcBef>
                <a:spcPts val="0"/>
              </a:spcBef>
              <a:spcAft>
                <a:spcPts val="0"/>
              </a:spcAft>
              <a:buNone/>
            </a:pPr>
            <a:r>
              <a:rPr lang="en" sz="2400">
                <a:latin typeface="Nunito"/>
                <a:ea typeface="Nunito"/>
                <a:cs typeface="Nunito"/>
                <a:sym typeface="Nunito"/>
              </a:rPr>
              <a:t>Outlier in AP 15</a:t>
            </a:r>
            <a:endParaRPr sz="2400">
              <a:latin typeface="Nunito"/>
              <a:ea typeface="Nunito"/>
              <a:cs typeface="Nunito"/>
              <a:sym typeface="Nunito"/>
            </a:endParaRPr>
          </a:p>
          <a:p>
            <a:pPr indent="0" lvl="0" marL="0" rtl="0" algn="l">
              <a:lnSpc>
                <a:spcPct val="150000"/>
              </a:lnSpc>
              <a:spcBef>
                <a:spcPts val="0"/>
              </a:spcBef>
              <a:spcAft>
                <a:spcPts val="0"/>
              </a:spcAft>
              <a:buNone/>
            </a:pPr>
            <a:r>
              <a:rPr lang="en" sz="2400">
                <a:latin typeface="Nunito"/>
                <a:ea typeface="Nunito"/>
                <a:cs typeface="Nunito"/>
                <a:sym typeface="Nunito"/>
              </a:rPr>
              <a:t>Growth rate: 9.78*10</a:t>
            </a:r>
            <a:r>
              <a:rPr baseline="30000" lang="en" sz="2400">
                <a:latin typeface="Nunito"/>
                <a:ea typeface="Nunito"/>
                <a:cs typeface="Nunito"/>
                <a:sym typeface="Nunito"/>
              </a:rPr>
              <a:t>-3</a:t>
            </a:r>
            <a:r>
              <a:rPr lang="en" sz="2400">
                <a:latin typeface="Nunito"/>
                <a:ea typeface="Nunito"/>
                <a:cs typeface="Nunito"/>
                <a:sym typeface="Nunito"/>
              </a:rPr>
              <a:t> ppm</a:t>
            </a:r>
            <a:endParaRPr sz="2400">
              <a:latin typeface="Nunito"/>
              <a:ea typeface="Nunito"/>
              <a:cs typeface="Nunito"/>
              <a:sym typeface="Nunito"/>
            </a:endParaRPr>
          </a:p>
          <a:p>
            <a:pPr indent="0" lvl="0" marL="0" rtl="0" algn="l">
              <a:lnSpc>
                <a:spcPct val="150000"/>
              </a:lnSpc>
              <a:spcBef>
                <a:spcPts val="0"/>
              </a:spcBef>
              <a:spcAft>
                <a:spcPts val="0"/>
              </a:spcAft>
              <a:buNone/>
            </a:pPr>
            <a:r>
              <a:t/>
            </a:r>
            <a:endParaRPr baseline="30000" sz="2400">
              <a:latin typeface="Nunito"/>
              <a:ea typeface="Nunito"/>
              <a:cs typeface="Nunito"/>
              <a:sym typeface="Nunito"/>
            </a:endParaRPr>
          </a:p>
        </p:txBody>
      </p:sp>
      <p:pic>
        <p:nvPicPr>
          <p:cNvPr id="248" name="Google Shape;248;p19" title="Chart"/>
          <p:cNvPicPr preferRelativeResize="0"/>
          <p:nvPr/>
        </p:nvPicPr>
        <p:blipFill>
          <a:blip r:embed="rId3">
            <a:alphaModFix/>
          </a:blip>
          <a:stretch>
            <a:fillRect/>
          </a:stretch>
        </p:blipFill>
        <p:spPr>
          <a:xfrm>
            <a:off x="4599400" y="1565363"/>
            <a:ext cx="4331749" cy="2672781"/>
          </a:xfrm>
          <a:prstGeom prst="rect">
            <a:avLst/>
          </a:prstGeom>
          <a:noFill/>
          <a:ln cap="flat" cmpd="sng" w="9525">
            <a:solidFill>
              <a:srgbClr val="000000"/>
            </a:solidFill>
            <a:prstDash val="solid"/>
            <a:round/>
            <a:headEnd len="sm" w="sm" type="none"/>
            <a:tailEnd len="sm" w="sm" type="none"/>
          </a:ln>
        </p:spPr>
      </p:pic>
      <p:sp>
        <p:nvSpPr>
          <p:cNvPr id="249" name="Google Shape;249;p19"/>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nvSpPr>
        <p:spPr>
          <a:xfrm>
            <a:off x="232675" y="1395675"/>
            <a:ext cx="4078800" cy="300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400">
                <a:latin typeface="Nunito"/>
                <a:ea typeface="Nunito"/>
                <a:cs typeface="Nunito"/>
                <a:sym typeface="Nunito"/>
              </a:rPr>
              <a:t>Strong Positive Association</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Correlation: </a:t>
            </a:r>
            <a:r>
              <a:rPr lang="en" sz="2400">
                <a:latin typeface="Nunito"/>
                <a:ea typeface="Nunito"/>
                <a:cs typeface="Nunito"/>
                <a:sym typeface="Nunito"/>
              </a:rPr>
              <a:t>0.44</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Determination: 19%</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Growth rate: 0.09 ppm</a:t>
            </a:r>
            <a:endParaRPr sz="2400">
              <a:latin typeface="Nunito"/>
              <a:ea typeface="Nunito"/>
              <a:cs typeface="Nunito"/>
              <a:sym typeface="Nunito"/>
            </a:endParaRPr>
          </a:p>
        </p:txBody>
      </p:sp>
      <p:sp>
        <p:nvSpPr>
          <p:cNvPr id="255" name="Google Shape;255;p20"/>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latin typeface="Proxima Nova"/>
                <a:ea typeface="Proxima Nova"/>
                <a:cs typeface="Proxima Nova"/>
                <a:sym typeface="Proxima Nova"/>
              </a:rPr>
              <a:t>Group 1 Ammonia</a:t>
            </a:r>
            <a:endParaRPr sz="4500">
              <a:latin typeface="Proxima Nova"/>
              <a:ea typeface="Proxima Nova"/>
              <a:cs typeface="Proxima Nova"/>
              <a:sym typeface="Proxima Nova"/>
            </a:endParaRPr>
          </a:p>
        </p:txBody>
      </p:sp>
      <p:sp>
        <p:nvSpPr>
          <p:cNvPr id="256" name="Google Shape;256;p20"/>
          <p:cNvSpPr txBox="1"/>
          <p:nvPr/>
        </p:nvSpPr>
        <p:spPr>
          <a:xfrm>
            <a:off x="4593150" y="862275"/>
            <a:ext cx="40788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NH</a:t>
            </a:r>
            <a:r>
              <a:rPr baseline="-25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57" name="Google Shape;257;p20" title="Chart"/>
          <p:cNvPicPr preferRelativeResize="0"/>
          <p:nvPr/>
        </p:nvPicPr>
        <p:blipFill>
          <a:blip r:embed="rId3">
            <a:alphaModFix/>
          </a:blip>
          <a:stretch>
            <a:fillRect/>
          </a:stretch>
        </p:blipFill>
        <p:spPr>
          <a:xfrm>
            <a:off x="4539126" y="1488050"/>
            <a:ext cx="4186851" cy="2589165"/>
          </a:xfrm>
          <a:prstGeom prst="rect">
            <a:avLst/>
          </a:prstGeom>
          <a:noFill/>
          <a:ln cap="flat" cmpd="sng" w="9525">
            <a:solidFill>
              <a:srgbClr val="000000"/>
            </a:solidFill>
            <a:prstDash val="solid"/>
            <a:round/>
            <a:headEnd len="sm" w="sm" type="none"/>
            <a:tailEnd len="sm" w="sm" type="none"/>
          </a:ln>
        </p:spPr>
      </p:pic>
      <p:sp>
        <p:nvSpPr>
          <p:cNvPr id="258" name="Google Shape;258;p20"/>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nvSpPr>
        <p:spPr>
          <a:xfrm>
            <a:off x="277925" y="1376550"/>
            <a:ext cx="4234500" cy="3000000"/>
          </a:xfrm>
          <a:prstGeom prst="rect">
            <a:avLst/>
          </a:prstGeom>
          <a:noFill/>
          <a:ln>
            <a:noFill/>
          </a:ln>
        </p:spPr>
        <p:txBody>
          <a:bodyPr anchorCtr="0" anchor="ctr" bIns="91425" lIns="91425" spcFirstLastPara="1" rIns="91425" wrap="square" tIns="91425">
            <a:noAutofit/>
          </a:bodyPr>
          <a:lstStyle/>
          <a:p>
            <a:pPr indent="0" lvl="0" marL="0" rtl="0" algn="just">
              <a:lnSpc>
                <a:spcPct val="200000"/>
              </a:lnSpc>
              <a:spcBef>
                <a:spcPts val="0"/>
              </a:spcBef>
              <a:spcAft>
                <a:spcPts val="0"/>
              </a:spcAft>
              <a:buNone/>
            </a:pPr>
            <a:r>
              <a:rPr lang="en" sz="2400">
                <a:latin typeface="Nunito"/>
                <a:ea typeface="Nunito"/>
                <a:cs typeface="Nunito"/>
                <a:sym typeface="Nunito"/>
              </a:rPr>
              <a:t>Weak Negative Association</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Correlation: </a:t>
            </a:r>
            <a:r>
              <a:rPr lang="en" sz="2400">
                <a:latin typeface="Nunito"/>
                <a:ea typeface="Nunito"/>
                <a:cs typeface="Nunito"/>
                <a:sym typeface="Nunito"/>
              </a:rPr>
              <a:t>- 0.04</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Determination: 0.2%</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Growth rate: - 0.03 ppm</a:t>
            </a:r>
            <a:endParaRPr sz="2400">
              <a:latin typeface="Nunito"/>
              <a:ea typeface="Nunito"/>
              <a:cs typeface="Nunito"/>
              <a:sym typeface="Nunito"/>
            </a:endParaRPr>
          </a:p>
        </p:txBody>
      </p:sp>
      <p:sp>
        <p:nvSpPr>
          <p:cNvPr id="264" name="Google Shape;264;p21"/>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latin typeface="Proxima Nova"/>
                <a:ea typeface="Proxima Nova"/>
                <a:cs typeface="Proxima Nova"/>
                <a:sym typeface="Proxima Nova"/>
              </a:rPr>
              <a:t>Group 1 Phosphate</a:t>
            </a:r>
            <a:endParaRPr sz="4500">
              <a:latin typeface="Proxima Nova"/>
              <a:ea typeface="Proxima Nova"/>
              <a:cs typeface="Proxima Nova"/>
              <a:sym typeface="Proxima Nova"/>
            </a:endParaRPr>
          </a:p>
        </p:txBody>
      </p:sp>
      <p:sp>
        <p:nvSpPr>
          <p:cNvPr id="265" name="Google Shape;265;p21"/>
          <p:cNvSpPr txBox="1"/>
          <p:nvPr/>
        </p:nvSpPr>
        <p:spPr>
          <a:xfrm>
            <a:off x="4525775" y="884775"/>
            <a:ext cx="41742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PO</a:t>
            </a:r>
            <a:r>
              <a:rPr baseline="-25000" lang="en" sz="2300">
                <a:latin typeface="Proxima Nova"/>
                <a:ea typeface="Proxima Nova"/>
                <a:cs typeface="Proxima Nova"/>
                <a:sym typeface="Proxima Nova"/>
              </a:rPr>
              <a:t>4</a:t>
            </a:r>
            <a:r>
              <a:rPr baseline="30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66" name="Google Shape;266;p21" title="Chart"/>
          <p:cNvPicPr preferRelativeResize="0"/>
          <p:nvPr/>
        </p:nvPicPr>
        <p:blipFill>
          <a:blip r:embed="rId3">
            <a:alphaModFix/>
          </a:blip>
          <a:stretch>
            <a:fillRect/>
          </a:stretch>
        </p:blipFill>
        <p:spPr>
          <a:xfrm>
            <a:off x="4512425" y="1585275"/>
            <a:ext cx="4326776" cy="2673455"/>
          </a:xfrm>
          <a:prstGeom prst="rect">
            <a:avLst/>
          </a:prstGeom>
          <a:noFill/>
          <a:ln cap="flat" cmpd="sng" w="9525">
            <a:solidFill>
              <a:srgbClr val="000000"/>
            </a:solidFill>
            <a:prstDash val="solid"/>
            <a:round/>
            <a:headEnd len="sm" w="sm" type="none"/>
            <a:tailEnd len="sm" w="sm" type="none"/>
          </a:ln>
        </p:spPr>
      </p:pic>
      <p:sp>
        <p:nvSpPr>
          <p:cNvPr id="267" name="Google Shape;267;p21"/>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latin typeface="Proxima Nova"/>
                <a:ea typeface="Proxima Nova"/>
                <a:cs typeface="Proxima Nova"/>
                <a:sym typeface="Proxima Nova"/>
              </a:rPr>
              <a:t>Group 2 Ammonia</a:t>
            </a:r>
            <a:endParaRPr sz="4400">
              <a:latin typeface="Proxima Nova"/>
              <a:ea typeface="Proxima Nova"/>
              <a:cs typeface="Proxima Nova"/>
              <a:sym typeface="Proxima Nova"/>
            </a:endParaRPr>
          </a:p>
        </p:txBody>
      </p:sp>
      <p:sp>
        <p:nvSpPr>
          <p:cNvPr id="273" name="Google Shape;273;p22"/>
          <p:cNvSpPr txBox="1"/>
          <p:nvPr/>
        </p:nvSpPr>
        <p:spPr>
          <a:xfrm>
            <a:off x="4593150" y="862275"/>
            <a:ext cx="40788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NH</a:t>
            </a:r>
            <a:r>
              <a:rPr baseline="-25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sp>
        <p:nvSpPr>
          <p:cNvPr id="274" name="Google Shape;274;p22"/>
          <p:cNvSpPr txBox="1"/>
          <p:nvPr/>
        </p:nvSpPr>
        <p:spPr>
          <a:xfrm>
            <a:off x="360425" y="1410375"/>
            <a:ext cx="5304600" cy="2642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400">
                <a:latin typeface="Nunito"/>
                <a:ea typeface="Nunito"/>
                <a:cs typeface="Nunito"/>
                <a:sym typeface="Nunito"/>
              </a:rPr>
              <a:t>Moderate Positive Association</a:t>
            </a:r>
            <a:endParaRPr sz="2400">
              <a:latin typeface="Nunito"/>
              <a:ea typeface="Nunito"/>
              <a:cs typeface="Nunito"/>
              <a:sym typeface="Nunito"/>
            </a:endParaRPr>
          </a:p>
          <a:p>
            <a:pPr indent="0" lvl="0" marL="0" rtl="0" algn="l">
              <a:lnSpc>
                <a:spcPct val="200000"/>
              </a:lnSpc>
              <a:spcBef>
                <a:spcPts val="0"/>
              </a:spcBef>
              <a:spcAft>
                <a:spcPts val="0"/>
              </a:spcAft>
              <a:buNone/>
            </a:pPr>
            <a:r>
              <a:rPr lang="en" sz="2400">
                <a:latin typeface="Nunito"/>
                <a:ea typeface="Nunito"/>
                <a:cs typeface="Nunito"/>
                <a:sym typeface="Nunito"/>
              </a:rPr>
              <a:t>Correlation:</a:t>
            </a:r>
            <a:r>
              <a:rPr lang="en" sz="2400">
                <a:latin typeface="Nunito"/>
                <a:ea typeface="Nunito"/>
                <a:cs typeface="Nunito"/>
                <a:sym typeface="Nunito"/>
              </a:rPr>
              <a:t> 0.24</a:t>
            </a:r>
            <a:endParaRPr sz="2400">
              <a:latin typeface="Nunito"/>
              <a:ea typeface="Nunito"/>
              <a:cs typeface="Nunito"/>
              <a:sym typeface="Nunito"/>
            </a:endParaRPr>
          </a:p>
          <a:p>
            <a:pPr indent="0" lvl="0" marL="0" rtl="0" algn="l">
              <a:lnSpc>
                <a:spcPct val="200000"/>
              </a:lnSpc>
              <a:spcBef>
                <a:spcPts val="0"/>
              </a:spcBef>
              <a:spcAft>
                <a:spcPts val="0"/>
              </a:spcAft>
              <a:buNone/>
            </a:pPr>
            <a:r>
              <a:rPr lang="en" sz="2400">
                <a:latin typeface="Nunito"/>
                <a:ea typeface="Nunito"/>
                <a:cs typeface="Nunito"/>
                <a:sym typeface="Nunito"/>
              </a:rPr>
              <a:t>Determination: 5.9%</a:t>
            </a:r>
            <a:endParaRPr sz="2400">
              <a:latin typeface="Nunito"/>
              <a:ea typeface="Nunito"/>
              <a:cs typeface="Nunito"/>
              <a:sym typeface="Nunito"/>
            </a:endParaRPr>
          </a:p>
          <a:p>
            <a:pPr indent="0" lvl="0" marL="0" rtl="0" algn="l">
              <a:lnSpc>
                <a:spcPct val="200000"/>
              </a:lnSpc>
              <a:spcBef>
                <a:spcPts val="0"/>
              </a:spcBef>
              <a:spcAft>
                <a:spcPts val="0"/>
              </a:spcAft>
              <a:buNone/>
            </a:pPr>
            <a:r>
              <a:rPr lang="en" sz="2400">
                <a:latin typeface="Nunito"/>
                <a:ea typeface="Nunito"/>
                <a:cs typeface="Nunito"/>
                <a:sym typeface="Nunito"/>
              </a:rPr>
              <a:t>Growth Rate = 0.07 ppm</a:t>
            </a:r>
            <a:endParaRPr sz="2400">
              <a:latin typeface="Nunito"/>
              <a:ea typeface="Nunito"/>
              <a:cs typeface="Nunito"/>
              <a:sym typeface="Nunito"/>
            </a:endParaRPr>
          </a:p>
          <a:p>
            <a:pPr indent="0" lvl="0" marL="0" rtl="0" algn="l">
              <a:lnSpc>
                <a:spcPct val="150000"/>
              </a:lnSpc>
              <a:spcBef>
                <a:spcPts val="0"/>
              </a:spcBef>
              <a:spcAft>
                <a:spcPts val="0"/>
              </a:spcAft>
              <a:buNone/>
            </a:pPr>
            <a:r>
              <a:t/>
            </a:r>
            <a:endParaRPr sz="2400">
              <a:latin typeface="Nunito"/>
              <a:ea typeface="Nunito"/>
              <a:cs typeface="Nunito"/>
              <a:sym typeface="Nunito"/>
            </a:endParaRPr>
          </a:p>
        </p:txBody>
      </p:sp>
      <p:pic>
        <p:nvPicPr>
          <p:cNvPr id="275" name="Google Shape;275;p22" title="Chart"/>
          <p:cNvPicPr preferRelativeResize="0"/>
          <p:nvPr/>
        </p:nvPicPr>
        <p:blipFill>
          <a:blip r:embed="rId3">
            <a:alphaModFix/>
          </a:blip>
          <a:stretch>
            <a:fillRect/>
          </a:stretch>
        </p:blipFill>
        <p:spPr>
          <a:xfrm>
            <a:off x="4715095" y="1562775"/>
            <a:ext cx="4276505" cy="2642400"/>
          </a:xfrm>
          <a:prstGeom prst="rect">
            <a:avLst/>
          </a:prstGeom>
          <a:noFill/>
          <a:ln cap="flat" cmpd="sng" w="9525">
            <a:solidFill>
              <a:srgbClr val="000000"/>
            </a:solidFill>
            <a:prstDash val="solid"/>
            <a:round/>
            <a:headEnd len="sm" w="sm" type="none"/>
            <a:tailEnd len="sm" w="sm" type="none"/>
          </a:ln>
        </p:spPr>
      </p:pic>
      <p:sp>
        <p:nvSpPr>
          <p:cNvPr id="276" name="Google Shape;276;p22"/>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nvSpPr>
        <p:spPr>
          <a:xfrm>
            <a:off x="411125" y="1246638"/>
            <a:ext cx="4033200" cy="300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400">
                <a:latin typeface="Nunito"/>
                <a:ea typeface="Nunito"/>
                <a:cs typeface="Nunito"/>
                <a:sym typeface="Nunito"/>
              </a:rPr>
              <a:t>Weak Negative Association</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Correlation: </a:t>
            </a:r>
            <a:r>
              <a:rPr lang="en" sz="2400">
                <a:latin typeface="Nunito"/>
                <a:ea typeface="Nunito"/>
                <a:cs typeface="Nunito"/>
                <a:sym typeface="Nunito"/>
              </a:rPr>
              <a:t>- 0.06</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Determination: 0.4%</a:t>
            </a:r>
            <a:endParaRPr sz="2400">
              <a:latin typeface="Nunito"/>
              <a:ea typeface="Nunito"/>
              <a:cs typeface="Nunito"/>
              <a:sym typeface="Nunito"/>
            </a:endParaRPr>
          </a:p>
          <a:p>
            <a:pPr indent="0" lvl="0" marL="0" rtl="0" algn="just">
              <a:lnSpc>
                <a:spcPct val="200000"/>
              </a:lnSpc>
              <a:spcBef>
                <a:spcPts val="0"/>
              </a:spcBef>
              <a:spcAft>
                <a:spcPts val="0"/>
              </a:spcAft>
              <a:buNone/>
            </a:pPr>
            <a:r>
              <a:rPr lang="en" sz="2400">
                <a:latin typeface="Nunito"/>
                <a:ea typeface="Nunito"/>
                <a:cs typeface="Nunito"/>
                <a:sym typeface="Nunito"/>
              </a:rPr>
              <a:t>Growth rate: - 0.04 ppm</a:t>
            </a:r>
            <a:endParaRPr sz="2400">
              <a:latin typeface="Nunito"/>
              <a:ea typeface="Nunito"/>
              <a:cs typeface="Nunito"/>
              <a:sym typeface="Nunito"/>
            </a:endParaRPr>
          </a:p>
        </p:txBody>
      </p:sp>
      <p:sp>
        <p:nvSpPr>
          <p:cNvPr id="282" name="Google Shape;282;p23"/>
          <p:cNvSpPr txBox="1"/>
          <p:nvPr/>
        </p:nvSpPr>
        <p:spPr>
          <a:xfrm>
            <a:off x="0" y="0"/>
            <a:ext cx="9144000" cy="10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latin typeface="Proxima Nova"/>
                <a:ea typeface="Proxima Nova"/>
                <a:cs typeface="Proxima Nova"/>
                <a:sym typeface="Proxima Nova"/>
              </a:rPr>
              <a:t>Group 2 Phosphate</a:t>
            </a:r>
            <a:endParaRPr sz="4400">
              <a:latin typeface="Proxima Nova"/>
              <a:ea typeface="Proxima Nova"/>
              <a:cs typeface="Proxima Nova"/>
              <a:sym typeface="Proxima Nova"/>
            </a:endParaRPr>
          </a:p>
        </p:txBody>
      </p:sp>
      <p:sp>
        <p:nvSpPr>
          <p:cNvPr id="283" name="Google Shape;283;p23"/>
          <p:cNvSpPr txBox="1"/>
          <p:nvPr/>
        </p:nvSpPr>
        <p:spPr>
          <a:xfrm>
            <a:off x="4678175" y="857300"/>
            <a:ext cx="41742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Proxima Nova"/>
                <a:ea typeface="Proxima Nova"/>
                <a:cs typeface="Proxima Nova"/>
                <a:sym typeface="Proxima Nova"/>
              </a:rPr>
              <a:t>Mean PO</a:t>
            </a:r>
            <a:r>
              <a:rPr baseline="-25000" lang="en" sz="2300">
                <a:latin typeface="Proxima Nova"/>
                <a:ea typeface="Proxima Nova"/>
                <a:cs typeface="Proxima Nova"/>
                <a:sym typeface="Proxima Nova"/>
              </a:rPr>
              <a:t>4</a:t>
            </a:r>
            <a:r>
              <a:rPr baseline="30000" lang="en" sz="2300">
                <a:latin typeface="Proxima Nova"/>
                <a:ea typeface="Proxima Nova"/>
                <a:cs typeface="Proxima Nova"/>
                <a:sym typeface="Proxima Nova"/>
              </a:rPr>
              <a:t>3-</a:t>
            </a:r>
            <a:r>
              <a:rPr lang="en" sz="2300">
                <a:latin typeface="Proxima Nova"/>
                <a:ea typeface="Proxima Nova"/>
                <a:cs typeface="Proxima Nova"/>
                <a:sym typeface="Proxima Nova"/>
              </a:rPr>
              <a:t> vs AP Year</a:t>
            </a:r>
            <a:endParaRPr sz="2300">
              <a:latin typeface="Proxima Nova"/>
              <a:ea typeface="Proxima Nova"/>
              <a:cs typeface="Proxima Nova"/>
              <a:sym typeface="Proxima Nova"/>
            </a:endParaRPr>
          </a:p>
        </p:txBody>
      </p:sp>
      <p:pic>
        <p:nvPicPr>
          <p:cNvPr id="284" name="Google Shape;284;p23" title="Chart"/>
          <p:cNvPicPr preferRelativeResize="0"/>
          <p:nvPr/>
        </p:nvPicPr>
        <p:blipFill>
          <a:blip r:embed="rId3">
            <a:alphaModFix/>
          </a:blip>
          <a:stretch>
            <a:fillRect/>
          </a:stretch>
        </p:blipFill>
        <p:spPr>
          <a:xfrm>
            <a:off x="4678177" y="1520450"/>
            <a:ext cx="3909801" cy="2457753"/>
          </a:xfrm>
          <a:prstGeom prst="rect">
            <a:avLst/>
          </a:prstGeom>
          <a:noFill/>
          <a:ln cap="flat" cmpd="sng" w="9525">
            <a:solidFill>
              <a:srgbClr val="000000"/>
            </a:solidFill>
            <a:prstDash val="solid"/>
            <a:round/>
            <a:headEnd len="sm" w="sm" type="none"/>
            <a:tailEnd len="sm" w="sm" type="none"/>
          </a:ln>
        </p:spPr>
      </p:pic>
      <p:sp>
        <p:nvSpPr>
          <p:cNvPr id="285" name="Google Shape;285;p23"/>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nvSpPr>
        <p:spPr>
          <a:xfrm>
            <a:off x="5965776" y="1360450"/>
            <a:ext cx="27060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3600">
                <a:solidFill>
                  <a:schemeClr val="dk2"/>
                </a:solidFill>
                <a:latin typeface="Nunito"/>
                <a:ea typeface="Nunito"/>
                <a:cs typeface="Nunito"/>
                <a:sym typeface="Nunito"/>
              </a:rPr>
              <a:t>Highway Ammonia Associations</a:t>
            </a:r>
            <a:endParaRPr sz="3600">
              <a:solidFill>
                <a:schemeClr val="dk2"/>
              </a:solidFill>
              <a:latin typeface="Nunito"/>
              <a:ea typeface="Nunito"/>
              <a:cs typeface="Nunito"/>
              <a:sym typeface="Nunito"/>
            </a:endParaRPr>
          </a:p>
        </p:txBody>
      </p:sp>
      <p:sp>
        <p:nvSpPr>
          <p:cNvPr id="291" name="Google Shape;291;p24"/>
          <p:cNvSpPr txBox="1"/>
          <p:nvPr/>
        </p:nvSpPr>
        <p:spPr>
          <a:xfrm>
            <a:off x="331875" y="232100"/>
            <a:ext cx="5340600" cy="4245300"/>
          </a:xfrm>
          <a:prstGeom prst="rect">
            <a:avLst/>
          </a:prstGeom>
          <a:noFill/>
          <a:ln>
            <a:noFill/>
          </a:ln>
        </p:spPr>
        <p:txBody>
          <a:bodyPr anchorCtr="0" anchor="ctr" bIns="17150" lIns="34300" spcFirstLastPara="1" rIns="34300" wrap="square" tIns="17150">
            <a:noAutofit/>
          </a:bodyPr>
          <a:lstStyle/>
          <a:p>
            <a:pPr indent="-349250" lvl="0" marL="457200" marR="0" rtl="0" algn="l">
              <a:lnSpc>
                <a:spcPct val="144444"/>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Group 1</a:t>
            </a:r>
            <a:endParaRPr sz="1900">
              <a:solidFill>
                <a:schemeClr val="dk2"/>
              </a:solidFill>
              <a:latin typeface="Nunito"/>
              <a:ea typeface="Nunito"/>
              <a:cs typeface="Nunito"/>
              <a:sym typeface="Nunito"/>
            </a:endParaRPr>
          </a:p>
          <a:p>
            <a:pPr indent="-349250" lvl="1" marL="914400" rtl="0" algn="l">
              <a:lnSpc>
                <a:spcPct val="150000"/>
              </a:lnSpc>
              <a:spcBef>
                <a:spcPts val="0"/>
              </a:spcBef>
              <a:spcAft>
                <a:spcPts val="0"/>
              </a:spcAft>
              <a:buClr>
                <a:schemeClr val="dk2"/>
              </a:buClr>
              <a:buSzPts val="1900"/>
              <a:buFont typeface="Nunito"/>
              <a:buChar char="○"/>
            </a:pPr>
            <a:r>
              <a:rPr lang="en" sz="1900">
                <a:latin typeface="Nunito"/>
                <a:ea typeface="Nunito"/>
                <a:cs typeface="Nunito"/>
                <a:sym typeface="Nunito"/>
              </a:rPr>
              <a:t>Mean NH</a:t>
            </a:r>
            <a:r>
              <a:rPr baseline="-25000" lang="en" sz="1900">
                <a:latin typeface="Nunito"/>
                <a:ea typeface="Nunito"/>
                <a:cs typeface="Nunito"/>
                <a:sym typeface="Nunito"/>
              </a:rPr>
              <a:t>3</a:t>
            </a:r>
            <a:r>
              <a:rPr lang="en" sz="1900">
                <a:latin typeface="Nunito"/>
                <a:ea typeface="Nunito"/>
                <a:cs typeface="Nunito"/>
                <a:sym typeface="Nunito"/>
              </a:rPr>
              <a:t>: 1.51 ppm</a:t>
            </a:r>
            <a:endParaRPr sz="1900">
              <a:latin typeface="Nunito"/>
              <a:ea typeface="Nunito"/>
              <a:cs typeface="Nunito"/>
              <a:sym typeface="Nunito"/>
            </a:endParaRPr>
          </a:p>
          <a:p>
            <a:pPr indent="-349250" lvl="1" marL="914400" rtl="0" algn="l">
              <a:lnSpc>
                <a:spcPct val="150000"/>
              </a:lnSpc>
              <a:spcBef>
                <a:spcPts val="0"/>
              </a:spcBef>
              <a:spcAft>
                <a:spcPts val="0"/>
              </a:spcAft>
              <a:buClr>
                <a:schemeClr val="dk2"/>
              </a:buClr>
              <a:buSzPts val="1900"/>
              <a:buFont typeface="Nunito"/>
              <a:buChar char="○"/>
            </a:pPr>
            <a:r>
              <a:rPr lang="en" sz="1900">
                <a:latin typeface="Nunito"/>
                <a:ea typeface="Nunito"/>
                <a:cs typeface="Nunito"/>
                <a:sym typeface="Nunito"/>
              </a:rPr>
              <a:t>NH</a:t>
            </a:r>
            <a:r>
              <a:rPr baseline="-25000" lang="en" sz="1900">
                <a:latin typeface="Nunito"/>
                <a:ea typeface="Nunito"/>
                <a:cs typeface="Nunito"/>
                <a:sym typeface="Nunito"/>
              </a:rPr>
              <a:t>3 </a:t>
            </a:r>
            <a:r>
              <a:rPr lang="en" sz="1900">
                <a:latin typeface="Nunito"/>
                <a:ea typeface="Nunito"/>
                <a:cs typeface="Nunito"/>
                <a:sym typeface="Nunito"/>
              </a:rPr>
              <a:t>Growth Rate: 0.09 ppm</a:t>
            </a:r>
            <a:endParaRPr sz="1900">
              <a:latin typeface="Nunito"/>
              <a:ea typeface="Nunito"/>
              <a:cs typeface="Nunito"/>
              <a:sym typeface="Nunito"/>
            </a:endParaRPr>
          </a:p>
          <a:p>
            <a:pPr indent="-349250" lvl="0" marL="457200" marR="0" rtl="0" algn="l">
              <a:lnSpc>
                <a:spcPct val="144444"/>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Group 2</a:t>
            </a:r>
            <a:endParaRPr sz="1900">
              <a:solidFill>
                <a:schemeClr val="dk2"/>
              </a:solidFill>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Mean NH</a:t>
            </a:r>
            <a:r>
              <a:rPr baseline="-25000" lang="en" sz="1900">
                <a:latin typeface="Nunito"/>
                <a:ea typeface="Nunito"/>
                <a:cs typeface="Nunito"/>
                <a:sym typeface="Nunito"/>
              </a:rPr>
              <a:t>3</a:t>
            </a:r>
            <a:r>
              <a:rPr lang="en" sz="1900">
                <a:latin typeface="Nunito"/>
                <a:ea typeface="Nunito"/>
                <a:cs typeface="Nunito"/>
                <a:sym typeface="Nunito"/>
              </a:rPr>
              <a:t>: 1.68 ppm</a:t>
            </a:r>
            <a:endParaRPr sz="1900">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NH</a:t>
            </a:r>
            <a:r>
              <a:rPr baseline="-25000" lang="en" sz="1900">
                <a:latin typeface="Nunito"/>
                <a:ea typeface="Nunito"/>
                <a:cs typeface="Nunito"/>
                <a:sym typeface="Nunito"/>
              </a:rPr>
              <a:t>3</a:t>
            </a:r>
            <a:r>
              <a:rPr lang="en" sz="1900">
                <a:latin typeface="Nunito"/>
                <a:ea typeface="Nunito"/>
                <a:cs typeface="Nunito"/>
                <a:sym typeface="Nunito"/>
              </a:rPr>
              <a:t> Growth Rate: 0.07 ppm</a:t>
            </a:r>
            <a:endParaRPr sz="1900">
              <a:latin typeface="Nunito"/>
              <a:ea typeface="Nunito"/>
              <a:cs typeface="Nunito"/>
              <a:sym typeface="Nunito"/>
            </a:endParaRPr>
          </a:p>
        </p:txBody>
      </p:sp>
      <p:sp>
        <p:nvSpPr>
          <p:cNvPr id="292" name="Google Shape;292;p24"/>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nvSpPr>
        <p:spPr>
          <a:xfrm>
            <a:off x="1859298" y="3208764"/>
            <a:ext cx="3454500" cy="2307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09" name="Google Shape;109;p7"/>
          <p:cNvSpPr txBox="1"/>
          <p:nvPr/>
        </p:nvSpPr>
        <p:spPr>
          <a:xfrm>
            <a:off x="1858725" y="1822400"/>
            <a:ext cx="41391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In</a:t>
            </a:r>
            <a:r>
              <a:rPr lang="en" sz="5600">
                <a:solidFill>
                  <a:schemeClr val="dk2"/>
                </a:solidFill>
                <a:latin typeface="Proxima Nova"/>
                <a:ea typeface="Proxima Nova"/>
                <a:cs typeface="Proxima Nova"/>
                <a:sym typeface="Proxima Nova"/>
              </a:rPr>
              <a:t>troduction</a:t>
            </a:r>
            <a:endParaRPr sz="5600">
              <a:solidFill>
                <a:schemeClr val="dk2"/>
              </a:solidFill>
              <a:latin typeface="Proxima Nova"/>
              <a:ea typeface="Proxima Nova"/>
              <a:cs typeface="Proxima Nova"/>
              <a:sym typeface="Proxima Nova"/>
            </a:endParaRPr>
          </a:p>
        </p:txBody>
      </p:sp>
      <p:grpSp>
        <p:nvGrpSpPr>
          <p:cNvPr id="110" name="Google Shape;110;p7"/>
          <p:cNvGrpSpPr/>
          <p:nvPr/>
        </p:nvGrpSpPr>
        <p:grpSpPr>
          <a:xfrm>
            <a:off x="-321982" y="1679187"/>
            <a:ext cx="1535040" cy="1587375"/>
            <a:chOff x="-858390" y="4477832"/>
            <a:chExt cx="4092348" cy="4233000"/>
          </a:xfrm>
        </p:grpSpPr>
        <p:sp>
          <p:nvSpPr>
            <p:cNvPr id="111" name="Google Shape;111;p7"/>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2" name="Google Shape;112;p7"/>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3" name="Google Shape;113;p7"/>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4" name="Google Shape;114;p7"/>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115" name="Google Shape;115;p7"/>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1</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nvSpPr>
        <p:spPr>
          <a:xfrm>
            <a:off x="5965776" y="1360450"/>
            <a:ext cx="27060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3600">
                <a:solidFill>
                  <a:schemeClr val="dk2"/>
                </a:solidFill>
                <a:latin typeface="Nunito"/>
                <a:ea typeface="Nunito"/>
                <a:cs typeface="Nunito"/>
                <a:sym typeface="Nunito"/>
              </a:rPr>
              <a:t>Highway</a:t>
            </a:r>
            <a:endParaRPr sz="3600">
              <a:solidFill>
                <a:schemeClr val="dk2"/>
              </a:solidFill>
              <a:latin typeface="Nunito"/>
              <a:ea typeface="Nunito"/>
              <a:cs typeface="Nunito"/>
              <a:sym typeface="Nunito"/>
            </a:endParaRPr>
          </a:p>
          <a:p>
            <a:pPr indent="0" lvl="0" marL="0" marR="0" rtl="0" algn="ctr">
              <a:spcBef>
                <a:spcPts val="0"/>
              </a:spcBef>
              <a:spcAft>
                <a:spcPts val="0"/>
              </a:spcAft>
              <a:buNone/>
            </a:pPr>
            <a:r>
              <a:rPr lang="en" sz="3600">
                <a:solidFill>
                  <a:schemeClr val="dk2"/>
                </a:solidFill>
                <a:latin typeface="Nunito"/>
                <a:ea typeface="Nunito"/>
                <a:cs typeface="Nunito"/>
                <a:sym typeface="Nunito"/>
              </a:rPr>
              <a:t>Phosphate Associations</a:t>
            </a:r>
            <a:endParaRPr sz="3600">
              <a:solidFill>
                <a:schemeClr val="dk2"/>
              </a:solidFill>
              <a:latin typeface="Nunito"/>
              <a:ea typeface="Nunito"/>
              <a:cs typeface="Nunito"/>
              <a:sym typeface="Nunito"/>
            </a:endParaRPr>
          </a:p>
        </p:txBody>
      </p:sp>
      <p:sp>
        <p:nvSpPr>
          <p:cNvPr id="298" name="Google Shape;298;p25"/>
          <p:cNvSpPr txBox="1"/>
          <p:nvPr/>
        </p:nvSpPr>
        <p:spPr>
          <a:xfrm>
            <a:off x="331875" y="232100"/>
            <a:ext cx="5340600" cy="4245300"/>
          </a:xfrm>
          <a:prstGeom prst="rect">
            <a:avLst/>
          </a:prstGeom>
          <a:noFill/>
          <a:ln>
            <a:noFill/>
          </a:ln>
        </p:spPr>
        <p:txBody>
          <a:bodyPr anchorCtr="0" anchor="ctr" bIns="17150" lIns="34300" spcFirstLastPara="1" rIns="34300" wrap="square" tIns="17150">
            <a:noAutofit/>
          </a:bodyPr>
          <a:lstStyle/>
          <a:p>
            <a:pPr indent="-349250" lvl="0" marL="457200" marR="0" rtl="0" algn="l">
              <a:lnSpc>
                <a:spcPct val="144444"/>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Group 1</a:t>
            </a:r>
            <a:endParaRPr sz="1900">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Mean PO</a:t>
            </a:r>
            <a:r>
              <a:rPr baseline="-25000" lang="en" sz="1900">
                <a:latin typeface="Nunito"/>
                <a:ea typeface="Nunito"/>
                <a:cs typeface="Nunito"/>
                <a:sym typeface="Nunito"/>
              </a:rPr>
              <a:t>4</a:t>
            </a:r>
            <a:r>
              <a:rPr baseline="30000" lang="en" sz="1900">
                <a:latin typeface="Nunito"/>
                <a:ea typeface="Nunito"/>
                <a:cs typeface="Nunito"/>
                <a:sym typeface="Nunito"/>
              </a:rPr>
              <a:t>3-</a:t>
            </a:r>
            <a:r>
              <a:rPr lang="en" sz="1900">
                <a:latin typeface="Nunito"/>
                <a:ea typeface="Nunito"/>
                <a:cs typeface="Nunito"/>
                <a:sym typeface="Nunito"/>
              </a:rPr>
              <a:t>: 2.52 ppm</a:t>
            </a:r>
            <a:endParaRPr sz="1900">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PO</a:t>
            </a:r>
            <a:r>
              <a:rPr baseline="-25000" lang="en" sz="1900">
                <a:latin typeface="Nunito"/>
                <a:ea typeface="Nunito"/>
                <a:cs typeface="Nunito"/>
                <a:sym typeface="Nunito"/>
              </a:rPr>
              <a:t>4</a:t>
            </a:r>
            <a:r>
              <a:rPr baseline="30000" lang="en" sz="1900">
                <a:latin typeface="Nunito"/>
                <a:ea typeface="Nunito"/>
                <a:cs typeface="Nunito"/>
                <a:sym typeface="Nunito"/>
              </a:rPr>
              <a:t>3-</a:t>
            </a:r>
            <a:r>
              <a:rPr lang="en" sz="1900">
                <a:latin typeface="Nunito"/>
                <a:ea typeface="Nunito"/>
                <a:cs typeface="Nunito"/>
                <a:sym typeface="Nunito"/>
              </a:rPr>
              <a:t> Growth Rate: - 0.03 ppm</a:t>
            </a:r>
            <a:endParaRPr sz="1900">
              <a:latin typeface="Nunito"/>
              <a:ea typeface="Nunito"/>
              <a:cs typeface="Nunito"/>
              <a:sym typeface="Nunito"/>
            </a:endParaRPr>
          </a:p>
          <a:p>
            <a:pPr indent="-349250" lvl="0" marL="457200" marR="0" rtl="0" algn="l">
              <a:lnSpc>
                <a:spcPct val="144444"/>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Group 2</a:t>
            </a:r>
            <a:endParaRPr sz="1900">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Mean PO</a:t>
            </a:r>
            <a:r>
              <a:rPr baseline="-25000" lang="en" sz="1900">
                <a:latin typeface="Nunito"/>
                <a:ea typeface="Nunito"/>
                <a:cs typeface="Nunito"/>
                <a:sym typeface="Nunito"/>
              </a:rPr>
              <a:t>4</a:t>
            </a:r>
            <a:r>
              <a:rPr baseline="30000" lang="en" sz="1900">
                <a:latin typeface="Nunito"/>
                <a:ea typeface="Nunito"/>
                <a:cs typeface="Nunito"/>
                <a:sym typeface="Nunito"/>
              </a:rPr>
              <a:t>3-</a:t>
            </a:r>
            <a:r>
              <a:rPr lang="en" sz="1900">
                <a:latin typeface="Nunito"/>
                <a:ea typeface="Nunito"/>
                <a:cs typeface="Nunito"/>
                <a:sym typeface="Nunito"/>
              </a:rPr>
              <a:t>: 3.02 ppm</a:t>
            </a:r>
            <a:endParaRPr sz="1900">
              <a:latin typeface="Nunito"/>
              <a:ea typeface="Nunito"/>
              <a:cs typeface="Nunito"/>
              <a:sym typeface="Nunito"/>
            </a:endParaRPr>
          </a:p>
          <a:p>
            <a:pPr indent="-349250" lvl="1" marL="914400" rtl="0" algn="l">
              <a:lnSpc>
                <a:spcPct val="150000"/>
              </a:lnSpc>
              <a:spcBef>
                <a:spcPts val="0"/>
              </a:spcBef>
              <a:spcAft>
                <a:spcPts val="0"/>
              </a:spcAft>
              <a:buSzPts val="1900"/>
              <a:buFont typeface="Nunito"/>
              <a:buChar char="○"/>
            </a:pPr>
            <a:r>
              <a:rPr lang="en" sz="1900">
                <a:latin typeface="Nunito"/>
                <a:ea typeface="Nunito"/>
                <a:cs typeface="Nunito"/>
                <a:sym typeface="Nunito"/>
              </a:rPr>
              <a:t>PO</a:t>
            </a:r>
            <a:r>
              <a:rPr baseline="-25000" lang="en" sz="1900">
                <a:latin typeface="Nunito"/>
                <a:ea typeface="Nunito"/>
                <a:cs typeface="Nunito"/>
                <a:sym typeface="Nunito"/>
              </a:rPr>
              <a:t>4</a:t>
            </a:r>
            <a:r>
              <a:rPr baseline="30000" lang="en" sz="1900">
                <a:latin typeface="Nunito"/>
                <a:ea typeface="Nunito"/>
                <a:cs typeface="Nunito"/>
                <a:sym typeface="Nunito"/>
              </a:rPr>
              <a:t>3-</a:t>
            </a:r>
            <a:r>
              <a:rPr lang="en" sz="1900">
                <a:latin typeface="Nunito"/>
                <a:ea typeface="Nunito"/>
                <a:cs typeface="Nunito"/>
                <a:sym typeface="Nunito"/>
              </a:rPr>
              <a:t> Growth Rate: - 0.04 ppm</a:t>
            </a:r>
            <a:endParaRPr sz="1900">
              <a:latin typeface="Nunito"/>
              <a:ea typeface="Nunito"/>
              <a:cs typeface="Nunito"/>
              <a:sym typeface="Nunito"/>
            </a:endParaRPr>
          </a:p>
        </p:txBody>
      </p:sp>
      <p:sp>
        <p:nvSpPr>
          <p:cNvPr id="299" name="Google Shape;299;p25"/>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nvSpPr>
        <p:spPr>
          <a:xfrm>
            <a:off x="1782525" y="1746200"/>
            <a:ext cx="41106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t/>
            </a:r>
            <a:endParaRPr sz="500"/>
          </a:p>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Implications</a:t>
            </a:r>
            <a:endParaRPr sz="5600">
              <a:solidFill>
                <a:schemeClr val="dk2"/>
              </a:solidFill>
              <a:latin typeface="Proxima Nova"/>
              <a:ea typeface="Proxima Nova"/>
              <a:cs typeface="Proxima Nova"/>
              <a:sym typeface="Proxima Nova"/>
            </a:endParaRPr>
          </a:p>
        </p:txBody>
      </p:sp>
      <p:grpSp>
        <p:nvGrpSpPr>
          <p:cNvPr id="305" name="Google Shape;305;p26"/>
          <p:cNvGrpSpPr/>
          <p:nvPr/>
        </p:nvGrpSpPr>
        <p:grpSpPr>
          <a:xfrm>
            <a:off x="-321982" y="1679187"/>
            <a:ext cx="1535040" cy="1587375"/>
            <a:chOff x="-858390" y="4477832"/>
            <a:chExt cx="4092348" cy="4233000"/>
          </a:xfrm>
        </p:grpSpPr>
        <p:sp>
          <p:nvSpPr>
            <p:cNvPr id="306" name="Google Shape;306;p26"/>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07" name="Google Shape;307;p26"/>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08" name="Google Shape;308;p26"/>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09" name="Google Shape;309;p26"/>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310" name="Google Shape;310;p26"/>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6</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7"/>
          <p:cNvPicPr preferRelativeResize="0"/>
          <p:nvPr/>
        </p:nvPicPr>
        <p:blipFill>
          <a:blip r:embed="rId3">
            <a:alphaModFix/>
          </a:blip>
          <a:stretch>
            <a:fillRect/>
          </a:stretch>
        </p:blipFill>
        <p:spPr>
          <a:xfrm>
            <a:off x="5335150" y="231825"/>
            <a:ext cx="3027125" cy="2022125"/>
          </a:xfrm>
          <a:prstGeom prst="rect">
            <a:avLst/>
          </a:prstGeom>
          <a:noFill/>
          <a:ln cap="flat" cmpd="sng" w="19050">
            <a:solidFill>
              <a:schemeClr val="accent3"/>
            </a:solidFill>
            <a:prstDash val="solid"/>
            <a:round/>
            <a:headEnd len="sm" w="sm" type="none"/>
            <a:tailEnd len="sm" w="sm" type="none"/>
          </a:ln>
        </p:spPr>
      </p:pic>
      <p:sp>
        <p:nvSpPr>
          <p:cNvPr id="316" name="Google Shape;316;p27"/>
          <p:cNvSpPr txBox="1"/>
          <p:nvPr/>
        </p:nvSpPr>
        <p:spPr>
          <a:xfrm>
            <a:off x="367350" y="316850"/>
            <a:ext cx="64686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Algae and Eutrophication</a:t>
            </a:r>
            <a:endParaRPr sz="3000">
              <a:latin typeface="Proxima Nova"/>
              <a:ea typeface="Proxima Nova"/>
              <a:cs typeface="Proxima Nova"/>
              <a:sym typeface="Proxima Nova"/>
            </a:endParaRPr>
          </a:p>
        </p:txBody>
      </p:sp>
      <p:pic>
        <p:nvPicPr>
          <p:cNvPr id="317" name="Google Shape;317;p27"/>
          <p:cNvPicPr preferRelativeResize="0"/>
          <p:nvPr/>
        </p:nvPicPr>
        <p:blipFill rotWithShape="1">
          <a:blip r:embed="rId4">
            <a:alphaModFix/>
          </a:blip>
          <a:srcRect b="0" l="8742" r="0" t="0"/>
          <a:stretch/>
        </p:blipFill>
        <p:spPr>
          <a:xfrm>
            <a:off x="5335150" y="2571750"/>
            <a:ext cx="3027125" cy="1857536"/>
          </a:xfrm>
          <a:prstGeom prst="rect">
            <a:avLst/>
          </a:prstGeom>
          <a:noFill/>
          <a:ln cap="flat" cmpd="sng" w="19050">
            <a:solidFill>
              <a:schemeClr val="accent3"/>
            </a:solidFill>
            <a:prstDash val="solid"/>
            <a:round/>
            <a:headEnd len="sm" w="sm" type="none"/>
            <a:tailEnd len="sm" w="sm" type="none"/>
          </a:ln>
        </p:spPr>
      </p:pic>
      <p:sp>
        <p:nvSpPr>
          <p:cNvPr id="318" name="Google Shape;318;p27"/>
          <p:cNvSpPr txBox="1"/>
          <p:nvPr/>
        </p:nvSpPr>
        <p:spPr>
          <a:xfrm>
            <a:off x="367350" y="1413775"/>
            <a:ext cx="4086900" cy="3256800"/>
          </a:xfrm>
          <a:prstGeom prst="rect">
            <a:avLst/>
          </a:prstGeom>
          <a:noFill/>
          <a:ln>
            <a:noFill/>
          </a:ln>
        </p:spPr>
        <p:txBody>
          <a:bodyPr anchorCtr="0" anchor="t" bIns="17150" lIns="34300" spcFirstLastPara="1" rIns="34300" wrap="square" tIns="17150">
            <a:noAutofit/>
          </a:bodyPr>
          <a:lstStyle/>
          <a:p>
            <a:pPr indent="-336550" lvl="0" marL="457200" rtl="0" algn="l">
              <a:lnSpc>
                <a:spcPct val="144444"/>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Correlated to +nutrient, +O</a:t>
            </a:r>
            <a:endParaRPr sz="1700">
              <a:solidFill>
                <a:schemeClr val="dk1"/>
              </a:solidFill>
              <a:latin typeface="Nunito"/>
              <a:ea typeface="Nunito"/>
              <a:cs typeface="Nunito"/>
              <a:sym typeface="Nunito"/>
            </a:endParaRPr>
          </a:p>
          <a:p>
            <a:pPr indent="-336550" lvl="0" marL="457200" rtl="0" algn="l">
              <a:lnSpc>
                <a:spcPct val="144444"/>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DO levels rise by 0.55ppm</a:t>
            </a:r>
            <a:endParaRPr sz="1700">
              <a:solidFill>
                <a:schemeClr val="dk1"/>
              </a:solidFill>
              <a:latin typeface="Nunito"/>
              <a:ea typeface="Nunito"/>
              <a:cs typeface="Nunito"/>
              <a:sym typeface="Nunito"/>
            </a:endParaRPr>
          </a:p>
          <a:p>
            <a:pPr indent="-336550" lvl="1" marL="914400" rtl="0" algn="l">
              <a:lnSpc>
                <a:spcPct val="144444"/>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Habitability decrease</a:t>
            </a:r>
            <a:endParaRPr sz="1700">
              <a:solidFill>
                <a:schemeClr val="dk1"/>
              </a:solidFill>
              <a:latin typeface="Nunito"/>
              <a:ea typeface="Nunito"/>
              <a:cs typeface="Nunito"/>
              <a:sym typeface="Nunito"/>
            </a:endParaRPr>
          </a:p>
          <a:p>
            <a:pPr indent="-336550" lvl="0" marL="457200" rtl="0" algn="l">
              <a:lnSpc>
                <a:spcPct val="150000"/>
              </a:lnSpc>
              <a:spcBef>
                <a:spcPts val="0"/>
              </a:spcBef>
              <a:spcAft>
                <a:spcPts val="0"/>
              </a:spcAft>
              <a:buSzPts val="1700"/>
              <a:buFont typeface="Nunito"/>
              <a:buChar char="➢"/>
            </a:pPr>
            <a:r>
              <a:rPr lang="en" sz="1700">
                <a:latin typeface="Nunito"/>
                <a:ea typeface="Nunito"/>
                <a:cs typeface="Nunito"/>
                <a:sym typeface="Nunito"/>
              </a:rPr>
              <a:t>Eutrophication </a:t>
            </a:r>
            <a:r>
              <a:rPr lang="en" sz="1700">
                <a:solidFill>
                  <a:schemeClr val="dk1"/>
                </a:solidFill>
                <a:latin typeface="Nunito"/>
                <a:ea typeface="Nunito"/>
                <a:cs typeface="Nunito"/>
                <a:sym typeface="Nunito"/>
              </a:rPr>
              <a:t>→ </a:t>
            </a:r>
            <a:r>
              <a:rPr lang="en" sz="1700">
                <a:latin typeface="Nunito"/>
                <a:ea typeface="Nunito"/>
                <a:cs typeface="Nunito"/>
                <a:sym typeface="Nunito"/>
              </a:rPr>
              <a:t>low dissolved oxygen contents</a:t>
            </a:r>
            <a:endParaRPr sz="1700">
              <a:solidFill>
                <a:schemeClr val="dk1"/>
              </a:solidFill>
              <a:latin typeface="Nunito"/>
              <a:ea typeface="Nunito"/>
              <a:cs typeface="Nunito"/>
              <a:sym typeface="Nunito"/>
            </a:endParaRPr>
          </a:p>
          <a:p>
            <a:pPr indent="-336550" lvl="0" marL="457200" rtl="0" algn="l">
              <a:lnSpc>
                <a:spcPct val="144444"/>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Suggests strong positive correlation</a:t>
            </a:r>
            <a:endParaRPr sz="1700">
              <a:solidFill>
                <a:schemeClr val="dk2"/>
              </a:solidFill>
              <a:latin typeface="Nunito"/>
              <a:ea typeface="Nunito"/>
              <a:cs typeface="Nunito"/>
              <a:sym typeface="Nunito"/>
            </a:endParaRPr>
          </a:p>
        </p:txBody>
      </p:sp>
      <p:sp>
        <p:nvSpPr>
          <p:cNvPr id="319" name="Google Shape;319;p27"/>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nvSpPr>
        <p:spPr>
          <a:xfrm>
            <a:off x="321600" y="1043600"/>
            <a:ext cx="3886200" cy="3324300"/>
          </a:xfrm>
          <a:prstGeom prst="rect">
            <a:avLst/>
          </a:prstGeom>
          <a:noFill/>
          <a:ln>
            <a:noFill/>
          </a:ln>
        </p:spPr>
        <p:txBody>
          <a:bodyPr anchorCtr="0" anchor="t" bIns="17150" lIns="34300" spcFirstLastPara="1" rIns="34300" wrap="square" tIns="17150">
            <a:noAutofit/>
          </a:bodyPr>
          <a:lstStyle/>
          <a:p>
            <a:pPr indent="-336550" lvl="0" marL="457200" rtl="0" algn="l">
              <a:lnSpc>
                <a:spcPct val="150000"/>
              </a:lnSpc>
              <a:spcBef>
                <a:spcPts val="0"/>
              </a:spcBef>
              <a:spcAft>
                <a:spcPts val="0"/>
              </a:spcAft>
              <a:buSzPts val="1700"/>
              <a:buFont typeface="Nunito"/>
              <a:buChar char="➢"/>
            </a:pPr>
            <a:r>
              <a:rPr lang="en" sz="1700">
                <a:latin typeface="Nunito"/>
                <a:ea typeface="Nunito"/>
                <a:cs typeface="Nunito"/>
                <a:sym typeface="Nunito"/>
              </a:rPr>
              <a:t>General decrease in DO in water</a:t>
            </a:r>
            <a:endParaRPr sz="1700">
              <a:latin typeface="Nunito"/>
              <a:ea typeface="Nunito"/>
              <a:cs typeface="Nunito"/>
              <a:sym typeface="Nunito"/>
            </a:endParaRPr>
          </a:p>
          <a:p>
            <a:pPr indent="-336550" lvl="0" marL="457200" rtl="0" algn="l">
              <a:lnSpc>
                <a:spcPct val="150000"/>
              </a:lnSpc>
              <a:spcBef>
                <a:spcPts val="0"/>
              </a:spcBef>
              <a:spcAft>
                <a:spcPts val="0"/>
              </a:spcAft>
              <a:buSzPts val="1700"/>
              <a:buFont typeface="Nunito"/>
              <a:buChar char="➢"/>
            </a:pPr>
            <a:r>
              <a:rPr lang="en" sz="1700">
                <a:latin typeface="Nunito"/>
                <a:ea typeface="Nunito"/>
                <a:cs typeface="Nunito"/>
                <a:sym typeface="Nunito"/>
              </a:rPr>
              <a:t>Fish at top of food web - thermally sensitive</a:t>
            </a:r>
            <a:endParaRPr sz="1700">
              <a:latin typeface="Nunito"/>
              <a:ea typeface="Nunito"/>
              <a:cs typeface="Nunito"/>
              <a:sym typeface="Nunito"/>
            </a:endParaRPr>
          </a:p>
          <a:p>
            <a:pPr indent="-336550" lvl="0" marL="457200" rtl="0" algn="l">
              <a:lnSpc>
                <a:spcPct val="150000"/>
              </a:lnSpc>
              <a:spcBef>
                <a:spcPts val="0"/>
              </a:spcBef>
              <a:spcAft>
                <a:spcPts val="0"/>
              </a:spcAft>
              <a:buSzPts val="1700"/>
              <a:buFont typeface="Nunito"/>
              <a:buChar char="➢"/>
            </a:pPr>
            <a:r>
              <a:rPr lang="en" sz="1700">
                <a:latin typeface="Nunito"/>
                <a:ea typeface="Nunito"/>
                <a:cs typeface="Nunito"/>
                <a:sym typeface="Nunito"/>
              </a:rPr>
              <a:t>Increase in temperature - area inhabitable</a:t>
            </a:r>
            <a:endParaRPr sz="1700">
              <a:latin typeface="Nunito"/>
              <a:ea typeface="Nunito"/>
              <a:cs typeface="Nunito"/>
              <a:sym typeface="Nunito"/>
            </a:endParaRPr>
          </a:p>
          <a:p>
            <a:pPr indent="-336550" lvl="0" marL="457200" rtl="0" algn="l">
              <a:lnSpc>
                <a:spcPct val="150000"/>
              </a:lnSpc>
              <a:spcBef>
                <a:spcPts val="0"/>
              </a:spcBef>
              <a:spcAft>
                <a:spcPts val="0"/>
              </a:spcAft>
              <a:buSzPts val="1700"/>
              <a:buFont typeface="Nunito"/>
              <a:buChar char="➢"/>
            </a:pPr>
            <a:r>
              <a:rPr lang="en" sz="1700">
                <a:latin typeface="Nunito"/>
                <a:ea typeface="Nunito"/>
                <a:cs typeface="Nunito"/>
                <a:sym typeface="Nunito"/>
              </a:rPr>
              <a:t>Anoxic hypolimnion - caused by low DO levels with limited sunlight</a:t>
            </a:r>
            <a:endParaRPr sz="1700">
              <a:latin typeface="Nunito"/>
              <a:ea typeface="Nunito"/>
              <a:cs typeface="Nunito"/>
              <a:sym typeface="Nunito"/>
            </a:endParaRPr>
          </a:p>
        </p:txBody>
      </p:sp>
      <p:sp>
        <p:nvSpPr>
          <p:cNvPr id="325" name="Google Shape;325;p28"/>
          <p:cNvSpPr txBox="1"/>
          <p:nvPr/>
        </p:nvSpPr>
        <p:spPr>
          <a:xfrm>
            <a:off x="4651550" y="129525"/>
            <a:ext cx="4175700" cy="12309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t/>
            </a:r>
            <a:endParaRPr sz="3600">
              <a:latin typeface="Nunito"/>
              <a:ea typeface="Nunito"/>
              <a:cs typeface="Nunito"/>
              <a:sym typeface="Nunito"/>
            </a:endParaRPr>
          </a:p>
          <a:p>
            <a:pPr indent="0" lvl="0" marL="0" marR="0" rtl="0" algn="ctr">
              <a:spcBef>
                <a:spcPts val="0"/>
              </a:spcBef>
              <a:spcAft>
                <a:spcPts val="0"/>
              </a:spcAft>
              <a:buNone/>
            </a:pPr>
            <a:r>
              <a:rPr lang="en" sz="3600">
                <a:latin typeface="Proxima Nova"/>
                <a:ea typeface="Proxima Nova"/>
                <a:cs typeface="Proxima Nova"/>
                <a:sym typeface="Proxima Nova"/>
              </a:rPr>
              <a:t>Anoxic </a:t>
            </a:r>
            <a:r>
              <a:rPr lang="en" sz="3600">
                <a:latin typeface="Proxima Nova"/>
                <a:ea typeface="Proxima Nova"/>
                <a:cs typeface="Proxima Nova"/>
                <a:sym typeface="Proxima Nova"/>
              </a:rPr>
              <a:t>Hypolimnion</a:t>
            </a:r>
            <a:endParaRPr sz="3600">
              <a:solidFill>
                <a:schemeClr val="dk2"/>
              </a:solidFill>
              <a:latin typeface="Proxima Nova"/>
              <a:ea typeface="Proxima Nova"/>
              <a:cs typeface="Proxima Nova"/>
              <a:sym typeface="Proxima Nova"/>
            </a:endParaRPr>
          </a:p>
        </p:txBody>
      </p:sp>
      <p:pic>
        <p:nvPicPr>
          <p:cNvPr descr="Image result for anoxic hypolimnion" id="326" name="Google Shape;326;p28"/>
          <p:cNvPicPr preferRelativeResize="0"/>
          <p:nvPr/>
        </p:nvPicPr>
        <p:blipFill>
          <a:blip r:embed="rId3">
            <a:alphaModFix/>
          </a:blip>
          <a:stretch>
            <a:fillRect/>
          </a:stretch>
        </p:blipFill>
        <p:spPr>
          <a:xfrm>
            <a:off x="4992775" y="1452750"/>
            <a:ext cx="3493238" cy="2618075"/>
          </a:xfrm>
          <a:prstGeom prst="rect">
            <a:avLst/>
          </a:prstGeom>
          <a:noFill/>
          <a:ln>
            <a:noFill/>
          </a:ln>
        </p:spPr>
      </p:pic>
      <p:sp>
        <p:nvSpPr>
          <p:cNvPr id="327" name="Google Shape;327;p28"/>
          <p:cNvSpPr txBox="1"/>
          <p:nvPr/>
        </p:nvSpPr>
        <p:spPr>
          <a:xfrm>
            <a:off x="4992800" y="4208100"/>
            <a:ext cx="3493200" cy="8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Temperature levels in bodies of water </a:t>
            </a:r>
            <a:endParaRPr>
              <a:latin typeface="Nunito"/>
              <a:ea typeface="Nunito"/>
              <a:cs typeface="Nunito"/>
              <a:sym typeface="Nunito"/>
            </a:endParaRPr>
          </a:p>
        </p:txBody>
      </p:sp>
      <p:sp>
        <p:nvSpPr>
          <p:cNvPr id="328" name="Google Shape;328;p28"/>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nvSpPr>
        <p:spPr>
          <a:xfrm>
            <a:off x="947217" y="1273785"/>
            <a:ext cx="25248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t/>
            </a:r>
            <a:endParaRPr sz="3600">
              <a:solidFill>
                <a:schemeClr val="dk2"/>
              </a:solidFill>
              <a:latin typeface="Nunito"/>
              <a:ea typeface="Nunito"/>
              <a:cs typeface="Nunito"/>
              <a:sym typeface="Nunito"/>
            </a:endParaRPr>
          </a:p>
          <a:p>
            <a:pPr indent="0" lvl="0" marL="0" marR="0" rtl="0" algn="ctr">
              <a:spcBef>
                <a:spcPts val="0"/>
              </a:spcBef>
              <a:spcAft>
                <a:spcPts val="0"/>
              </a:spcAft>
              <a:buNone/>
            </a:pPr>
            <a:r>
              <a:rPr lang="en" sz="3600">
                <a:solidFill>
                  <a:schemeClr val="dk2"/>
                </a:solidFill>
                <a:latin typeface="Proxima Nova"/>
                <a:ea typeface="Proxima Nova"/>
                <a:cs typeface="Proxima Nova"/>
                <a:sym typeface="Proxima Nova"/>
              </a:rPr>
              <a:t>Ammonia</a:t>
            </a:r>
            <a:endParaRPr sz="3600">
              <a:solidFill>
                <a:schemeClr val="dk2"/>
              </a:solidFill>
              <a:latin typeface="Proxima Nova"/>
              <a:ea typeface="Proxima Nova"/>
              <a:cs typeface="Proxima Nova"/>
              <a:sym typeface="Proxima Nova"/>
            </a:endParaRPr>
          </a:p>
        </p:txBody>
      </p:sp>
      <p:sp>
        <p:nvSpPr>
          <p:cNvPr id="334" name="Google Shape;334;p29"/>
          <p:cNvSpPr txBox="1"/>
          <p:nvPr/>
        </p:nvSpPr>
        <p:spPr>
          <a:xfrm>
            <a:off x="4572000" y="1015000"/>
            <a:ext cx="3982800" cy="27399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Font typeface="Nunito"/>
              <a:buChar char="➢"/>
            </a:pPr>
            <a:r>
              <a:rPr lang="en" sz="2000">
                <a:latin typeface="Nunito"/>
                <a:ea typeface="Nunito"/>
                <a:cs typeface="Nunito"/>
                <a:sym typeface="Nunito"/>
              </a:rPr>
              <a:t>Excess in ammonia levels</a:t>
            </a:r>
            <a:endParaRPr sz="2000">
              <a:latin typeface="Nunito"/>
              <a:ea typeface="Nunito"/>
              <a:cs typeface="Nunito"/>
              <a:sym typeface="Nunito"/>
            </a:endParaRPr>
          </a:p>
          <a:p>
            <a:pPr indent="-355600" lvl="0" marL="457200" rtl="0" algn="just">
              <a:lnSpc>
                <a:spcPct val="150000"/>
              </a:lnSpc>
              <a:spcBef>
                <a:spcPts val="0"/>
              </a:spcBef>
              <a:spcAft>
                <a:spcPts val="0"/>
              </a:spcAft>
              <a:buSzPts val="2000"/>
              <a:buFont typeface="Nunito"/>
              <a:buChar char="➢"/>
            </a:pPr>
            <a:r>
              <a:rPr lang="en" sz="2000">
                <a:latin typeface="Nunito"/>
                <a:ea typeface="Nunito"/>
                <a:cs typeface="Nunito"/>
                <a:sym typeface="Nunito"/>
              </a:rPr>
              <a:t>Necessary nutrient </a:t>
            </a:r>
            <a:endParaRPr sz="2000">
              <a:latin typeface="Nunito"/>
              <a:ea typeface="Nunito"/>
              <a:cs typeface="Nunito"/>
              <a:sym typeface="Nunito"/>
            </a:endParaRPr>
          </a:p>
          <a:p>
            <a:pPr indent="-355600" lvl="0" marL="457200" rtl="0" algn="just">
              <a:lnSpc>
                <a:spcPct val="150000"/>
              </a:lnSpc>
              <a:spcBef>
                <a:spcPts val="0"/>
              </a:spcBef>
              <a:spcAft>
                <a:spcPts val="0"/>
              </a:spcAft>
              <a:buSzPts val="2000"/>
              <a:buFont typeface="Nunito"/>
              <a:buChar char="➢"/>
            </a:pPr>
            <a:r>
              <a:rPr lang="en" sz="2000">
                <a:latin typeface="Nunito"/>
                <a:ea typeface="Nunito"/>
                <a:cs typeface="Nunito"/>
                <a:sym typeface="Nunito"/>
              </a:rPr>
              <a:t>Overabundance</a:t>
            </a:r>
            <a:endParaRPr sz="2000">
              <a:latin typeface="Nunito"/>
              <a:ea typeface="Nunito"/>
              <a:cs typeface="Nunito"/>
              <a:sym typeface="Nunito"/>
            </a:endParaRPr>
          </a:p>
          <a:p>
            <a:pPr indent="-355600" lvl="1" marL="914400" rtl="0" algn="just">
              <a:lnSpc>
                <a:spcPct val="150000"/>
              </a:lnSpc>
              <a:spcBef>
                <a:spcPts val="0"/>
              </a:spcBef>
              <a:spcAft>
                <a:spcPts val="0"/>
              </a:spcAft>
              <a:buSzPts val="2000"/>
              <a:buFont typeface="Nunito"/>
              <a:buChar char="○"/>
            </a:pPr>
            <a:r>
              <a:rPr lang="en" sz="2000">
                <a:latin typeface="Nunito"/>
                <a:ea typeface="Nunito"/>
                <a:cs typeface="Nunito"/>
                <a:sym typeface="Nunito"/>
              </a:rPr>
              <a:t>Alteration in metabolism</a:t>
            </a:r>
            <a:endParaRPr sz="2000">
              <a:latin typeface="Nunito"/>
              <a:ea typeface="Nunito"/>
              <a:cs typeface="Nunito"/>
              <a:sym typeface="Nunito"/>
            </a:endParaRPr>
          </a:p>
          <a:p>
            <a:pPr indent="-355600" lvl="1" marL="914400" rtl="0" algn="just">
              <a:lnSpc>
                <a:spcPct val="150000"/>
              </a:lnSpc>
              <a:spcBef>
                <a:spcPts val="0"/>
              </a:spcBef>
              <a:spcAft>
                <a:spcPts val="0"/>
              </a:spcAft>
              <a:buSzPts val="2000"/>
              <a:buFont typeface="Nunito"/>
              <a:buChar char="○"/>
            </a:pPr>
            <a:r>
              <a:rPr lang="en" sz="2000">
                <a:latin typeface="Nunito"/>
                <a:ea typeface="Nunito"/>
                <a:cs typeface="Nunito"/>
                <a:sym typeface="Nunito"/>
              </a:rPr>
              <a:t>An increase in body pH</a:t>
            </a:r>
            <a:endParaRPr sz="1800">
              <a:latin typeface="Nunito"/>
              <a:ea typeface="Nunito"/>
              <a:cs typeface="Nunito"/>
              <a:sym typeface="Nunito"/>
            </a:endParaRPr>
          </a:p>
        </p:txBody>
      </p:sp>
      <p:sp>
        <p:nvSpPr>
          <p:cNvPr id="335" name="Google Shape;335;p29"/>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nvSpPr>
        <p:spPr>
          <a:xfrm>
            <a:off x="1782515" y="1517605"/>
            <a:ext cx="39663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Future</a:t>
            </a:r>
            <a:endParaRPr sz="5600">
              <a:solidFill>
                <a:schemeClr val="dk2"/>
              </a:solidFill>
              <a:latin typeface="Proxima Nova"/>
              <a:ea typeface="Proxima Nova"/>
              <a:cs typeface="Proxima Nova"/>
              <a:sym typeface="Proxima Nova"/>
            </a:endParaRPr>
          </a:p>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Research</a:t>
            </a:r>
            <a:endParaRPr sz="5600">
              <a:solidFill>
                <a:schemeClr val="dk2"/>
              </a:solidFill>
              <a:latin typeface="Proxima Nova"/>
              <a:ea typeface="Proxima Nova"/>
              <a:cs typeface="Proxima Nova"/>
              <a:sym typeface="Proxima Nova"/>
            </a:endParaRPr>
          </a:p>
        </p:txBody>
      </p:sp>
      <p:grpSp>
        <p:nvGrpSpPr>
          <p:cNvPr id="341" name="Google Shape;341;p30"/>
          <p:cNvGrpSpPr/>
          <p:nvPr/>
        </p:nvGrpSpPr>
        <p:grpSpPr>
          <a:xfrm>
            <a:off x="-321982" y="1679187"/>
            <a:ext cx="1535040" cy="1587375"/>
            <a:chOff x="-858390" y="4477832"/>
            <a:chExt cx="4092348" cy="4233000"/>
          </a:xfrm>
        </p:grpSpPr>
        <p:sp>
          <p:nvSpPr>
            <p:cNvPr id="342" name="Google Shape;342;p30"/>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43" name="Google Shape;343;p30"/>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44" name="Google Shape;344;p30"/>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345" name="Google Shape;345;p30"/>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346" name="Google Shape;346;p30"/>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7</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nvSpPr>
        <p:spPr>
          <a:xfrm>
            <a:off x="3674450" y="1149425"/>
            <a:ext cx="5162100" cy="3705900"/>
          </a:xfrm>
          <a:prstGeom prst="rect">
            <a:avLst/>
          </a:prstGeom>
          <a:noFill/>
          <a:ln>
            <a:noFill/>
          </a:ln>
        </p:spPr>
        <p:txBody>
          <a:bodyPr anchorCtr="0" anchor="t" bIns="17150" lIns="34300" spcFirstLastPara="1" rIns="34300" wrap="square" tIns="17150">
            <a:noAutofit/>
          </a:bodyPr>
          <a:lstStyle/>
          <a:p>
            <a:pPr indent="-355600" lvl="0" marL="457200" rtl="0" algn="l">
              <a:lnSpc>
                <a:spcPct val="150000"/>
              </a:lnSpc>
              <a:spcBef>
                <a:spcPts val="0"/>
              </a:spcBef>
              <a:spcAft>
                <a:spcPts val="0"/>
              </a:spcAft>
              <a:buSzPts val="2000"/>
              <a:buFont typeface="Proxima Nova"/>
              <a:buChar char="➢"/>
            </a:pPr>
            <a:r>
              <a:rPr lang="en" sz="2000">
                <a:latin typeface="Proxima Nova"/>
                <a:ea typeface="Proxima Nova"/>
                <a:cs typeface="Proxima Nova"/>
                <a:sym typeface="Proxima Nova"/>
              </a:rPr>
              <a:t>L</a:t>
            </a:r>
            <a:r>
              <a:rPr lang="en" sz="2000">
                <a:latin typeface="Proxima Nova"/>
                <a:ea typeface="Proxima Nova"/>
                <a:cs typeface="Proxima Nova"/>
                <a:sym typeface="Proxima Nova"/>
              </a:rPr>
              <a:t>ack of specificity of the correlation between ammonia and phosphate concentrations</a:t>
            </a:r>
            <a:endParaRPr sz="2000">
              <a:latin typeface="Proxima Nova"/>
              <a:ea typeface="Proxima Nova"/>
              <a:cs typeface="Proxima Nova"/>
              <a:sym typeface="Proxima Nova"/>
            </a:endParaRPr>
          </a:p>
          <a:p>
            <a:pPr indent="-355600" lvl="0" marL="457200" rtl="0" algn="l">
              <a:lnSpc>
                <a:spcPct val="150000"/>
              </a:lnSpc>
              <a:spcBef>
                <a:spcPts val="0"/>
              </a:spcBef>
              <a:spcAft>
                <a:spcPts val="0"/>
              </a:spcAft>
              <a:buSzPts val="2000"/>
              <a:buFont typeface="Proxima Nova"/>
              <a:buChar char="➢"/>
            </a:pPr>
            <a:r>
              <a:rPr lang="en" sz="2000">
                <a:latin typeface="Proxima Nova"/>
                <a:ea typeface="Proxima Nova"/>
                <a:cs typeface="Proxima Nova"/>
                <a:sym typeface="Proxima Nova"/>
              </a:rPr>
              <a:t>Simpson’s Paradox</a:t>
            </a:r>
            <a:endParaRPr sz="2000">
              <a:latin typeface="Proxima Nova"/>
              <a:ea typeface="Proxima Nova"/>
              <a:cs typeface="Proxima Nova"/>
              <a:sym typeface="Proxima Nova"/>
            </a:endParaRPr>
          </a:p>
          <a:p>
            <a:pPr indent="-355600" lvl="0" marL="457200" rtl="0" algn="l">
              <a:lnSpc>
                <a:spcPct val="150000"/>
              </a:lnSpc>
              <a:spcBef>
                <a:spcPts val="0"/>
              </a:spcBef>
              <a:spcAft>
                <a:spcPts val="0"/>
              </a:spcAft>
              <a:buSzPts val="2000"/>
              <a:buFont typeface="Proxima Nova"/>
              <a:buChar char="➢"/>
            </a:pPr>
            <a:r>
              <a:rPr lang="en" sz="2000">
                <a:latin typeface="Proxima Nova"/>
                <a:ea typeface="Proxima Nova"/>
                <a:cs typeface="Proxima Nova"/>
                <a:sym typeface="Proxima Nova"/>
              </a:rPr>
              <a:t>Distance of a sample station from concentrated human activity</a:t>
            </a:r>
            <a:endParaRPr sz="2000">
              <a:solidFill>
                <a:schemeClr val="dk2"/>
              </a:solidFill>
              <a:latin typeface="Nunito"/>
              <a:ea typeface="Nunito"/>
              <a:cs typeface="Nunito"/>
              <a:sym typeface="Nunito"/>
            </a:endParaRPr>
          </a:p>
        </p:txBody>
      </p:sp>
      <p:sp>
        <p:nvSpPr>
          <p:cNvPr id="352" name="Google Shape;352;p31"/>
          <p:cNvSpPr txBox="1"/>
          <p:nvPr/>
        </p:nvSpPr>
        <p:spPr>
          <a:xfrm>
            <a:off x="313950" y="1414250"/>
            <a:ext cx="3316500" cy="8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latin typeface="Proxima Nova"/>
                <a:ea typeface="Proxima Nova"/>
                <a:cs typeface="Proxima Nova"/>
                <a:sym typeface="Proxima Nova"/>
              </a:rPr>
              <a:t>Future </a:t>
            </a:r>
            <a:r>
              <a:rPr lang="en" sz="4400">
                <a:latin typeface="Proxima Nova"/>
                <a:ea typeface="Proxima Nova"/>
                <a:cs typeface="Proxima Nova"/>
                <a:sym typeface="Proxima Nova"/>
              </a:rPr>
              <a:t>Research</a:t>
            </a:r>
            <a:endParaRPr sz="4400">
              <a:latin typeface="Proxima Nova"/>
              <a:ea typeface="Proxima Nova"/>
              <a:cs typeface="Proxima Nova"/>
              <a:sym typeface="Proxima Nova"/>
            </a:endParaRPr>
          </a:p>
        </p:txBody>
      </p:sp>
      <p:sp>
        <p:nvSpPr>
          <p:cNvPr id="353" name="Google Shape;353;p31"/>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nvSpPr>
        <p:spPr>
          <a:xfrm>
            <a:off x="666602" y="3623506"/>
            <a:ext cx="3992400" cy="438600"/>
          </a:xfrm>
          <a:prstGeom prst="rect">
            <a:avLst/>
          </a:prstGeom>
          <a:noFill/>
          <a:ln>
            <a:noFill/>
          </a:ln>
        </p:spPr>
        <p:txBody>
          <a:bodyPr anchorCtr="0" anchor="t" bIns="17150" lIns="34300" spcFirstLastPara="1" rIns="34300" wrap="square" tIns="17150">
            <a:noAutofit/>
          </a:bodyPr>
          <a:lstStyle/>
          <a:p>
            <a:pPr indent="0" lvl="0" marL="0" marR="0" rtl="0" algn="l">
              <a:lnSpc>
                <a:spcPct val="131250"/>
              </a:lnSpc>
              <a:spcBef>
                <a:spcPts val="0"/>
              </a:spcBef>
              <a:spcAft>
                <a:spcPts val="0"/>
              </a:spcAft>
              <a:buNone/>
            </a:pPr>
            <a:r>
              <a:t/>
            </a:r>
            <a:endParaRPr sz="1200">
              <a:solidFill>
                <a:schemeClr val="dk2"/>
              </a:solidFill>
              <a:latin typeface="Nunito"/>
              <a:ea typeface="Nunito"/>
              <a:cs typeface="Nunito"/>
              <a:sym typeface="Nunito"/>
            </a:endParaRPr>
          </a:p>
        </p:txBody>
      </p:sp>
      <p:sp>
        <p:nvSpPr>
          <p:cNvPr id="359" name="Google Shape;359;p32"/>
          <p:cNvSpPr txBox="1"/>
          <p:nvPr/>
        </p:nvSpPr>
        <p:spPr>
          <a:xfrm>
            <a:off x="584550" y="2014425"/>
            <a:ext cx="4557600" cy="957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6000">
                <a:solidFill>
                  <a:schemeClr val="accent2"/>
                </a:solidFill>
                <a:latin typeface="Proxima Nova"/>
                <a:ea typeface="Proxima Nova"/>
                <a:cs typeface="Proxima Nova"/>
                <a:sym typeface="Proxima Nova"/>
              </a:rPr>
              <a:t>Questions?</a:t>
            </a:r>
            <a:endParaRPr sz="6000">
              <a:solidFill>
                <a:schemeClr val="accent2"/>
              </a:solidFill>
              <a:latin typeface="Proxima Nova"/>
              <a:ea typeface="Proxima Nova"/>
              <a:cs typeface="Proxima Nova"/>
              <a:sym typeface="Proxima Nova"/>
            </a:endParaRPr>
          </a:p>
        </p:txBody>
      </p:sp>
      <p:sp>
        <p:nvSpPr>
          <p:cNvPr id="360" name="Google Shape;360;p32"/>
          <p:cNvSpPr/>
          <p:nvPr/>
        </p:nvSpPr>
        <p:spPr>
          <a:xfrm>
            <a:off x="5939978" y="0"/>
            <a:ext cx="3204000" cy="5143500"/>
          </a:xfrm>
          <a:prstGeom prst="rect">
            <a:avLst/>
          </a:prstGeom>
          <a:solidFill>
            <a:srgbClr val="104388"/>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grpSp>
        <p:nvGrpSpPr>
          <p:cNvPr id="361" name="Google Shape;361;p32"/>
          <p:cNvGrpSpPr/>
          <p:nvPr/>
        </p:nvGrpSpPr>
        <p:grpSpPr>
          <a:xfrm>
            <a:off x="6468666" y="1590792"/>
            <a:ext cx="2438964" cy="1200896"/>
            <a:chOff x="10263392" y="3506605"/>
            <a:chExt cx="3873831" cy="1908001"/>
          </a:xfrm>
        </p:grpSpPr>
        <p:sp>
          <p:nvSpPr>
            <p:cNvPr id="362" name="Google Shape;362;p32"/>
            <p:cNvSpPr/>
            <p:nvPr/>
          </p:nvSpPr>
          <p:spPr>
            <a:xfrm>
              <a:off x="13526123" y="4299560"/>
              <a:ext cx="611100" cy="926700"/>
            </a:xfrm>
            <a:custGeom>
              <a:rect b="b" l="l" r="r" t="t"/>
              <a:pathLst>
                <a:path extrusionOk="0" h="120000" w="120000">
                  <a:moveTo>
                    <a:pt x="6942" y="120000"/>
                  </a:moveTo>
                  <a:lnTo>
                    <a:pt x="0" y="117057"/>
                  </a:lnTo>
                  <a:lnTo>
                    <a:pt x="113553" y="0"/>
                  </a:lnTo>
                  <a:lnTo>
                    <a:pt x="120000" y="2942"/>
                  </a:lnTo>
                  <a:lnTo>
                    <a:pt x="6942"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3" name="Google Shape;363;p32"/>
            <p:cNvSpPr/>
            <p:nvPr/>
          </p:nvSpPr>
          <p:spPr>
            <a:xfrm>
              <a:off x="13182678" y="4370269"/>
              <a:ext cx="378900" cy="851100"/>
            </a:xfrm>
            <a:custGeom>
              <a:rect b="b" l="l" r="r" t="t"/>
              <a:pathLst>
                <a:path extrusionOk="0" h="120000" w="120000">
                  <a:moveTo>
                    <a:pt x="108800" y="120000"/>
                  </a:moveTo>
                  <a:lnTo>
                    <a:pt x="0" y="2136"/>
                  </a:lnTo>
                  <a:lnTo>
                    <a:pt x="11200" y="0"/>
                  </a:lnTo>
                  <a:lnTo>
                    <a:pt x="120000" y="117863"/>
                  </a:lnTo>
                  <a:lnTo>
                    <a:pt x="108800"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4" name="Google Shape;364;p32"/>
            <p:cNvSpPr/>
            <p:nvPr/>
          </p:nvSpPr>
          <p:spPr>
            <a:xfrm>
              <a:off x="13200356" y="4291983"/>
              <a:ext cx="921600" cy="106200"/>
            </a:xfrm>
            <a:custGeom>
              <a:rect b="b" l="l" r="r" t="t"/>
              <a:pathLst>
                <a:path extrusionOk="0" h="120000" w="120000">
                  <a:moveTo>
                    <a:pt x="328" y="120000"/>
                  </a:moveTo>
                  <a:lnTo>
                    <a:pt x="0" y="77142"/>
                  </a:lnTo>
                  <a:lnTo>
                    <a:pt x="119671" y="0"/>
                  </a:lnTo>
                  <a:lnTo>
                    <a:pt x="119999" y="45714"/>
                  </a:lnTo>
                  <a:lnTo>
                    <a:pt x="328"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5" name="Google Shape;365;p32"/>
            <p:cNvSpPr/>
            <p:nvPr/>
          </p:nvSpPr>
          <p:spPr>
            <a:xfrm>
              <a:off x="13137220" y="3524282"/>
              <a:ext cx="83400" cy="853500"/>
            </a:xfrm>
            <a:custGeom>
              <a:rect b="b" l="l" r="r" t="t"/>
              <a:pathLst>
                <a:path extrusionOk="0" h="120000" w="120000">
                  <a:moveTo>
                    <a:pt x="61818" y="120000"/>
                  </a:moveTo>
                  <a:lnTo>
                    <a:pt x="0" y="355"/>
                  </a:lnTo>
                  <a:lnTo>
                    <a:pt x="58181" y="0"/>
                  </a:lnTo>
                  <a:lnTo>
                    <a:pt x="120000" y="120000"/>
                  </a:lnTo>
                  <a:lnTo>
                    <a:pt x="61818"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6" name="Google Shape;366;p32"/>
            <p:cNvSpPr/>
            <p:nvPr/>
          </p:nvSpPr>
          <p:spPr>
            <a:xfrm>
              <a:off x="13144798" y="3509129"/>
              <a:ext cx="990000" cy="818100"/>
            </a:xfrm>
            <a:custGeom>
              <a:rect b="b" l="l" r="r" t="t"/>
              <a:pathLst>
                <a:path extrusionOk="0" h="120000" w="120000">
                  <a:moveTo>
                    <a:pt x="116938" y="120000"/>
                  </a:moveTo>
                  <a:lnTo>
                    <a:pt x="0" y="4814"/>
                  </a:lnTo>
                  <a:lnTo>
                    <a:pt x="3061" y="0"/>
                  </a:lnTo>
                  <a:lnTo>
                    <a:pt x="119999" y="115555"/>
                  </a:lnTo>
                  <a:lnTo>
                    <a:pt x="116938"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7" name="Google Shape;367;p32"/>
            <p:cNvSpPr/>
            <p:nvPr/>
          </p:nvSpPr>
          <p:spPr>
            <a:xfrm>
              <a:off x="12137190" y="3506605"/>
              <a:ext cx="1020300" cy="37800"/>
            </a:xfrm>
            <a:prstGeom prst="rect">
              <a:avLst/>
            </a:pr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8" name="Google Shape;368;p32"/>
            <p:cNvSpPr/>
            <p:nvPr/>
          </p:nvSpPr>
          <p:spPr>
            <a:xfrm>
              <a:off x="12127087" y="3509129"/>
              <a:ext cx="1040400" cy="593400"/>
            </a:xfrm>
            <a:custGeom>
              <a:rect b="b" l="l" r="r" t="t"/>
              <a:pathLst>
                <a:path extrusionOk="0" h="120000" w="120000">
                  <a:moveTo>
                    <a:pt x="2330" y="120000"/>
                  </a:moveTo>
                  <a:lnTo>
                    <a:pt x="0" y="112851"/>
                  </a:lnTo>
                  <a:lnTo>
                    <a:pt x="117669" y="0"/>
                  </a:lnTo>
                  <a:lnTo>
                    <a:pt x="120000" y="7148"/>
                  </a:lnTo>
                  <a:lnTo>
                    <a:pt x="2330"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69" name="Google Shape;369;p32"/>
            <p:cNvSpPr/>
            <p:nvPr/>
          </p:nvSpPr>
          <p:spPr>
            <a:xfrm>
              <a:off x="11268474" y="4064703"/>
              <a:ext cx="873900" cy="262500"/>
            </a:xfrm>
            <a:custGeom>
              <a:rect b="b" l="l" r="r" t="t"/>
              <a:pathLst>
                <a:path extrusionOk="0" h="120000" w="120000">
                  <a:moveTo>
                    <a:pt x="1387" y="120000"/>
                  </a:moveTo>
                  <a:lnTo>
                    <a:pt x="0" y="102692"/>
                  </a:lnTo>
                  <a:lnTo>
                    <a:pt x="118612" y="0"/>
                  </a:lnTo>
                  <a:lnTo>
                    <a:pt x="120000" y="18461"/>
                  </a:lnTo>
                  <a:lnTo>
                    <a:pt x="1387"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0" name="Google Shape;370;p32"/>
            <p:cNvSpPr/>
            <p:nvPr/>
          </p:nvSpPr>
          <p:spPr>
            <a:xfrm>
              <a:off x="10528553" y="3506605"/>
              <a:ext cx="1611300" cy="318300"/>
            </a:xfrm>
            <a:custGeom>
              <a:rect b="b" l="l" r="r" t="t"/>
              <a:pathLst>
                <a:path extrusionOk="0" h="120000" w="120000">
                  <a:moveTo>
                    <a:pt x="564" y="120000"/>
                  </a:moveTo>
                  <a:lnTo>
                    <a:pt x="0" y="105714"/>
                  </a:lnTo>
                  <a:lnTo>
                    <a:pt x="119435" y="0"/>
                  </a:lnTo>
                  <a:lnTo>
                    <a:pt x="120000" y="14285"/>
                  </a:lnTo>
                  <a:lnTo>
                    <a:pt x="564"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1" name="Google Shape;371;p32"/>
            <p:cNvSpPr/>
            <p:nvPr/>
          </p:nvSpPr>
          <p:spPr>
            <a:xfrm>
              <a:off x="12116986" y="3526807"/>
              <a:ext cx="40500" cy="558000"/>
            </a:xfrm>
            <a:prstGeom prst="rect">
              <a:avLst/>
            </a:pr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2" name="Google Shape;372;p32"/>
            <p:cNvSpPr/>
            <p:nvPr/>
          </p:nvSpPr>
          <p:spPr>
            <a:xfrm>
              <a:off x="10520976" y="3789442"/>
              <a:ext cx="765300" cy="535500"/>
            </a:xfrm>
            <a:custGeom>
              <a:rect b="b" l="l" r="r" t="t"/>
              <a:pathLst>
                <a:path extrusionOk="0" h="120000" w="120000">
                  <a:moveTo>
                    <a:pt x="116435" y="120000"/>
                  </a:moveTo>
                  <a:lnTo>
                    <a:pt x="0" y="7358"/>
                  </a:lnTo>
                  <a:lnTo>
                    <a:pt x="3564" y="0"/>
                  </a:lnTo>
                  <a:lnTo>
                    <a:pt x="120000" y="112641"/>
                  </a:lnTo>
                  <a:lnTo>
                    <a:pt x="116435"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3" name="Google Shape;373;p32"/>
            <p:cNvSpPr/>
            <p:nvPr/>
          </p:nvSpPr>
          <p:spPr>
            <a:xfrm>
              <a:off x="10273493" y="4291983"/>
              <a:ext cx="1010100" cy="560700"/>
            </a:xfrm>
            <a:custGeom>
              <a:rect b="b" l="l" r="r" t="t"/>
              <a:pathLst>
                <a:path extrusionOk="0" h="120000" w="120000">
                  <a:moveTo>
                    <a:pt x="2100" y="120000"/>
                  </a:moveTo>
                  <a:lnTo>
                    <a:pt x="0" y="112432"/>
                  </a:lnTo>
                  <a:lnTo>
                    <a:pt x="117900" y="0"/>
                  </a:lnTo>
                  <a:lnTo>
                    <a:pt x="120000" y="7567"/>
                  </a:lnTo>
                  <a:lnTo>
                    <a:pt x="2100"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4" name="Google Shape;374;p32"/>
            <p:cNvSpPr/>
            <p:nvPr/>
          </p:nvSpPr>
          <p:spPr>
            <a:xfrm>
              <a:off x="10263392" y="3799542"/>
              <a:ext cx="288000" cy="1040400"/>
            </a:xfrm>
            <a:custGeom>
              <a:rect b="b" l="l" r="r" t="t"/>
              <a:pathLst>
                <a:path extrusionOk="0" h="120000" w="120000">
                  <a:moveTo>
                    <a:pt x="15789" y="120000"/>
                  </a:moveTo>
                  <a:lnTo>
                    <a:pt x="0" y="118834"/>
                  </a:lnTo>
                  <a:lnTo>
                    <a:pt x="104210" y="0"/>
                  </a:lnTo>
                  <a:lnTo>
                    <a:pt x="119999" y="1165"/>
                  </a:lnTo>
                  <a:lnTo>
                    <a:pt x="15789"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5" name="Google Shape;375;p32"/>
            <p:cNvSpPr/>
            <p:nvPr/>
          </p:nvSpPr>
          <p:spPr>
            <a:xfrm>
              <a:off x="12132139" y="4067229"/>
              <a:ext cx="1073400" cy="330900"/>
            </a:xfrm>
            <a:custGeom>
              <a:rect b="b" l="l" r="r" t="t"/>
              <a:pathLst>
                <a:path extrusionOk="0" h="120000" w="120000">
                  <a:moveTo>
                    <a:pt x="118870" y="120000"/>
                  </a:moveTo>
                  <a:lnTo>
                    <a:pt x="0" y="13740"/>
                  </a:lnTo>
                  <a:lnTo>
                    <a:pt x="1129" y="0"/>
                  </a:lnTo>
                  <a:lnTo>
                    <a:pt x="120000" y="106259"/>
                  </a:lnTo>
                  <a:lnTo>
                    <a:pt x="118870"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6" name="Google Shape;376;p32"/>
            <p:cNvSpPr/>
            <p:nvPr/>
          </p:nvSpPr>
          <p:spPr>
            <a:xfrm>
              <a:off x="12771049" y="5229506"/>
              <a:ext cx="777900" cy="185100"/>
            </a:xfrm>
            <a:custGeom>
              <a:rect b="b" l="l" r="r" t="t"/>
              <a:pathLst>
                <a:path extrusionOk="0" h="120000" w="120000">
                  <a:moveTo>
                    <a:pt x="1182" y="120000"/>
                  </a:moveTo>
                  <a:lnTo>
                    <a:pt x="0" y="102857"/>
                  </a:lnTo>
                  <a:lnTo>
                    <a:pt x="118817" y="0"/>
                  </a:lnTo>
                  <a:lnTo>
                    <a:pt x="120000" y="17142"/>
                  </a:lnTo>
                  <a:lnTo>
                    <a:pt x="1182"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7" name="Google Shape;377;p32"/>
            <p:cNvSpPr/>
            <p:nvPr/>
          </p:nvSpPr>
          <p:spPr>
            <a:xfrm>
              <a:off x="12493263" y="4362692"/>
              <a:ext cx="719700" cy="600900"/>
            </a:xfrm>
            <a:custGeom>
              <a:rect b="b" l="l" r="r" t="t"/>
              <a:pathLst>
                <a:path extrusionOk="0" h="120000" w="120000">
                  <a:moveTo>
                    <a:pt x="4210" y="120000"/>
                  </a:moveTo>
                  <a:lnTo>
                    <a:pt x="0" y="113949"/>
                  </a:lnTo>
                  <a:lnTo>
                    <a:pt x="115789" y="0"/>
                  </a:lnTo>
                  <a:lnTo>
                    <a:pt x="119999" y="6050"/>
                  </a:lnTo>
                  <a:lnTo>
                    <a:pt x="4210"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8" name="Google Shape;378;p32"/>
            <p:cNvSpPr/>
            <p:nvPr/>
          </p:nvSpPr>
          <p:spPr>
            <a:xfrm>
              <a:off x="12116986" y="4084906"/>
              <a:ext cx="45600" cy="750600"/>
            </a:xfrm>
            <a:prstGeom prst="rect">
              <a:avLst/>
            </a:pr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79" name="Google Shape;379;p32"/>
            <p:cNvSpPr/>
            <p:nvPr/>
          </p:nvSpPr>
          <p:spPr>
            <a:xfrm>
              <a:off x="11258372" y="4297035"/>
              <a:ext cx="484800" cy="628500"/>
            </a:xfrm>
            <a:custGeom>
              <a:rect b="b" l="l" r="r" t="t"/>
              <a:pathLst>
                <a:path extrusionOk="0" h="120000" w="120000">
                  <a:moveTo>
                    <a:pt x="111521" y="120000"/>
                  </a:moveTo>
                  <a:lnTo>
                    <a:pt x="0" y="4285"/>
                  </a:lnTo>
                  <a:lnTo>
                    <a:pt x="7826" y="0"/>
                  </a:lnTo>
                  <a:lnTo>
                    <a:pt x="120000" y="115714"/>
                  </a:lnTo>
                  <a:lnTo>
                    <a:pt x="111521"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0" name="Google Shape;380;p32"/>
            <p:cNvSpPr/>
            <p:nvPr/>
          </p:nvSpPr>
          <p:spPr>
            <a:xfrm>
              <a:off x="10278543" y="4814728"/>
              <a:ext cx="1310700" cy="333300"/>
            </a:xfrm>
            <a:custGeom>
              <a:rect b="b" l="l" r="r" t="t"/>
              <a:pathLst>
                <a:path extrusionOk="0" h="120000" w="120000">
                  <a:moveTo>
                    <a:pt x="119349" y="120000"/>
                  </a:moveTo>
                  <a:lnTo>
                    <a:pt x="0" y="15000"/>
                  </a:lnTo>
                  <a:lnTo>
                    <a:pt x="650" y="0"/>
                  </a:lnTo>
                  <a:lnTo>
                    <a:pt x="120000" y="105937"/>
                  </a:lnTo>
                  <a:lnTo>
                    <a:pt x="119349" y="120000"/>
                  </a:lnTo>
                  <a:close/>
                </a:path>
              </a:pathLst>
            </a:custGeom>
            <a:solidFill>
              <a:srgbClr val="6BBBEB"/>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grpSp>
      <p:sp>
        <p:nvSpPr>
          <p:cNvPr id="381" name="Google Shape;381;p32"/>
          <p:cNvSpPr/>
          <p:nvPr/>
        </p:nvSpPr>
        <p:spPr>
          <a:xfrm>
            <a:off x="7228506" y="2416070"/>
            <a:ext cx="818700" cy="1004400"/>
          </a:xfrm>
          <a:custGeom>
            <a:rect b="b" l="l" r="r" t="t"/>
            <a:pathLst>
              <a:path extrusionOk="0" h="120000" w="120000">
                <a:moveTo>
                  <a:pt x="61036" y="0"/>
                </a:moveTo>
                <a:cubicBezTo>
                  <a:pt x="36391" y="0"/>
                  <a:pt x="21190" y="7335"/>
                  <a:pt x="12437" y="22006"/>
                </a:cubicBezTo>
                <a:cubicBezTo>
                  <a:pt x="8752" y="28025"/>
                  <a:pt x="6218" y="44576"/>
                  <a:pt x="9443" y="47210"/>
                </a:cubicBezTo>
                <a:cubicBezTo>
                  <a:pt x="16353" y="52852"/>
                  <a:pt x="0" y="64890"/>
                  <a:pt x="0" y="73542"/>
                </a:cubicBezTo>
                <a:cubicBezTo>
                  <a:pt x="0" y="78432"/>
                  <a:pt x="8522" y="75799"/>
                  <a:pt x="11055" y="77680"/>
                </a:cubicBezTo>
                <a:cubicBezTo>
                  <a:pt x="13128" y="79561"/>
                  <a:pt x="7831" y="82382"/>
                  <a:pt x="7831" y="83510"/>
                </a:cubicBezTo>
                <a:cubicBezTo>
                  <a:pt x="7831" y="85768"/>
                  <a:pt x="10364" y="86332"/>
                  <a:pt x="11976" y="86332"/>
                </a:cubicBezTo>
                <a:cubicBezTo>
                  <a:pt x="11976" y="86332"/>
                  <a:pt x="8522" y="86144"/>
                  <a:pt x="8522" y="88401"/>
                </a:cubicBezTo>
                <a:cubicBezTo>
                  <a:pt x="8522" y="91222"/>
                  <a:pt x="11516" y="89905"/>
                  <a:pt x="11285" y="95360"/>
                </a:cubicBezTo>
                <a:cubicBezTo>
                  <a:pt x="11285" y="95172"/>
                  <a:pt x="11285" y="95172"/>
                  <a:pt x="11285" y="95172"/>
                </a:cubicBezTo>
                <a:cubicBezTo>
                  <a:pt x="10595" y="99310"/>
                  <a:pt x="10595" y="104576"/>
                  <a:pt x="17044" y="104576"/>
                </a:cubicBezTo>
                <a:cubicBezTo>
                  <a:pt x="24875" y="104576"/>
                  <a:pt x="34088" y="100250"/>
                  <a:pt x="41458" y="102319"/>
                </a:cubicBezTo>
                <a:cubicBezTo>
                  <a:pt x="46756" y="103636"/>
                  <a:pt x="45143" y="116990"/>
                  <a:pt x="41458" y="120000"/>
                </a:cubicBezTo>
                <a:cubicBezTo>
                  <a:pt x="97428" y="120000"/>
                  <a:pt x="97428" y="120000"/>
                  <a:pt x="97428" y="120000"/>
                </a:cubicBezTo>
                <a:cubicBezTo>
                  <a:pt x="97428" y="120000"/>
                  <a:pt x="88905" y="111912"/>
                  <a:pt x="95815" y="94796"/>
                </a:cubicBezTo>
                <a:cubicBezTo>
                  <a:pt x="100882" y="82194"/>
                  <a:pt x="120000" y="84263"/>
                  <a:pt x="120000" y="49843"/>
                </a:cubicBezTo>
                <a:cubicBezTo>
                  <a:pt x="120000" y="22382"/>
                  <a:pt x="97197" y="0"/>
                  <a:pt x="61036" y="0"/>
                </a:cubicBezTo>
                <a:close/>
              </a:path>
            </a:pathLst>
          </a:cu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grpSp>
        <p:nvGrpSpPr>
          <p:cNvPr id="382" name="Google Shape;382;p32"/>
          <p:cNvGrpSpPr/>
          <p:nvPr/>
        </p:nvGrpSpPr>
        <p:grpSpPr>
          <a:xfrm>
            <a:off x="6435178" y="1554044"/>
            <a:ext cx="2507274" cy="1171424"/>
            <a:chOff x="17155900" y="4144117"/>
            <a:chExt cx="6684281" cy="3123796"/>
          </a:xfrm>
        </p:grpSpPr>
        <p:sp>
          <p:nvSpPr>
            <p:cNvPr id="383" name="Google Shape;383;p32"/>
            <p:cNvSpPr/>
            <p:nvPr/>
          </p:nvSpPr>
          <p:spPr>
            <a:xfrm>
              <a:off x="20237414" y="5072383"/>
              <a:ext cx="296700" cy="2967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4" name="Google Shape;384;p32"/>
            <p:cNvSpPr/>
            <p:nvPr/>
          </p:nvSpPr>
          <p:spPr>
            <a:xfrm>
              <a:off x="22013420" y="5581024"/>
              <a:ext cx="330600" cy="3264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5" name="Google Shape;385;p32"/>
            <p:cNvSpPr/>
            <p:nvPr/>
          </p:nvSpPr>
          <p:spPr>
            <a:xfrm>
              <a:off x="21941361" y="4144117"/>
              <a:ext cx="330600" cy="3306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6" name="Google Shape;386;p32"/>
            <p:cNvSpPr/>
            <p:nvPr/>
          </p:nvSpPr>
          <p:spPr>
            <a:xfrm>
              <a:off x="23598681" y="5508968"/>
              <a:ext cx="241500" cy="2373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7" name="Google Shape;387;p32"/>
            <p:cNvSpPr/>
            <p:nvPr/>
          </p:nvSpPr>
          <p:spPr>
            <a:xfrm>
              <a:off x="18817459" y="5504729"/>
              <a:ext cx="241500" cy="2415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8" name="Google Shape;388;p32"/>
            <p:cNvSpPr/>
            <p:nvPr/>
          </p:nvSpPr>
          <p:spPr>
            <a:xfrm>
              <a:off x="20245891" y="4169548"/>
              <a:ext cx="279900" cy="2799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89" name="Google Shape;389;p32"/>
            <p:cNvSpPr/>
            <p:nvPr/>
          </p:nvSpPr>
          <p:spPr>
            <a:xfrm>
              <a:off x="17155900" y="6365181"/>
              <a:ext cx="241500" cy="2373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90" name="Google Shape;390;p32"/>
            <p:cNvSpPr/>
            <p:nvPr/>
          </p:nvSpPr>
          <p:spPr>
            <a:xfrm>
              <a:off x="22632266" y="7026413"/>
              <a:ext cx="233100" cy="2415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sp>
          <p:nvSpPr>
            <p:cNvPr id="391" name="Google Shape;391;p32"/>
            <p:cNvSpPr/>
            <p:nvPr/>
          </p:nvSpPr>
          <p:spPr>
            <a:xfrm>
              <a:off x="17575528" y="4661234"/>
              <a:ext cx="237300" cy="237300"/>
            </a:xfrm>
            <a:prstGeom prst="ellipse">
              <a:avLst/>
            </a:prstGeom>
            <a:solidFill>
              <a:schemeClr val="lt1"/>
            </a:solidFill>
            <a:ln>
              <a:noFill/>
            </a:ln>
          </p:spPr>
          <p:txBody>
            <a:bodyPr anchorCtr="0" anchor="t" bIns="17150" lIns="34275" spcFirstLastPara="1" rIns="34275" wrap="square" tIns="17150">
              <a:noAutofit/>
            </a:bodyPr>
            <a:lstStyle/>
            <a:p>
              <a:pPr indent="0" lvl="0" marL="0" marR="0" rtl="0" algn="l">
                <a:spcBef>
                  <a:spcPts val="0"/>
                </a:spcBef>
                <a:spcAft>
                  <a:spcPts val="0"/>
                </a:spcAft>
                <a:buNone/>
              </a:pPr>
              <a:r>
                <a:t/>
              </a:r>
              <a:endParaRPr sz="1300">
                <a:solidFill>
                  <a:schemeClr val="dk1"/>
                </a:solidFill>
                <a:latin typeface="Nunito"/>
                <a:ea typeface="Nunito"/>
                <a:cs typeface="Nunito"/>
                <a:sym typeface="Nunito"/>
              </a:endParaRPr>
            </a:p>
          </p:txBody>
        </p:sp>
      </p:grpSp>
      <p:sp>
        <p:nvSpPr>
          <p:cNvPr id="392" name="Google Shape;392;p32"/>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nvSpPr>
        <p:spPr>
          <a:xfrm>
            <a:off x="891391" y="2485856"/>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398" name="Google Shape;398;p33"/>
          <p:cNvSpPr txBox="1"/>
          <p:nvPr/>
        </p:nvSpPr>
        <p:spPr>
          <a:xfrm>
            <a:off x="891391" y="1954472"/>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399" name="Google Shape;399;p33"/>
          <p:cNvSpPr txBox="1"/>
          <p:nvPr/>
        </p:nvSpPr>
        <p:spPr>
          <a:xfrm>
            <a:off x="891391" y="2226109"/>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400" name="Google Shape;400;p33"/>
          <p:cNvSpPr txBox="1"/>
          <p:nvPr/>
        </p:nvSpPr>
        <p:spPr>
          <a:xfrm>
            <a:off x="200619" y="86803"/>
            <a:ext cx="5736600" cy="5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3200">
                <a:solidFill>
                  <a:schemeClr val="dk2"/>
                </a:solidFill>
                <a:latin typeface="Proxima Nova"/>
                <a:ea typeface="Proxima Nova"/>
                <a:cs typeface="Proxima Nova"/>
                <a:sym typeface="Proxima Nova"/>
              </a:rPr>
              <a:t>Sources</a:t>
            </a:r>
            <a:endParaRPr sz="3300">
              <a:latin typeface="Proxima Nova"/>
              <a:ea typeface="Proxima Nova"/>
              <a:cs typeface="Proxima Nova"/>
              <a:sym typeface="Proxima Nova"/>
            </a:endParaRPr>
          </a:p>
        </p:txBody>
      </p:sp>
      <p:sp>
        <p:nvSpPr>
          <p:cNvPr id="401" name="Google Shape;401;p33"/>
          <p:cNvSpPr txBox="1"/>
          <p:nvPr/>
        </p:nvSpPr>
        <p:spPr>
          <a:xfrm>
            <a:off x="891391" y="3247854"/>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402" name="Google Shape;402;p33"/>
          <p:cNvSpPr txBox="1"/>
          <p:nvPr/>
        </p:nvSpPr>
        <p:spPr>
          <a:xfrm>
            <a:off x="891391" y="2716470"/>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403" name="Google Shape;403;p33"/>
          <p:cNvSpPr txBox="1"/>
          <p:nvPr/>
        </p:nvSpPr>
        <p:spPr>
          <a:xfrm>
            <a:off x="891391" y="2988107"/>
            <a:ext cx="7985400" cy="276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404" name="Google Shape;404;p33"/>
          <p:cNvSpPr txBox="1"/>
          <p:nvPr/>
        </p:nvSpPr>
        <p:spPr>
          <a:xfrm>
            <a:off x="281800" y="735275"/>
            <a:ext cx="8668200" cy="4318200"/>
          </a:xfrm>
          <a:prstGeom prst="rect">
            <a:avLst/>
          </a:prstGeom>
          <a:noFill/>
          <a:ln>
            <a:noFill/>
          </a:ln>
        </p:spPr>
        <p:txBody>
          <a:bodyPr anchorCtr="0" anchor="t" bIns="17150" lIns="34300" spcFirstLastPara="1" rIns="34300" wrap="square" tIns="17150">
            <a:noAutofit/>
          </a:bodyPr>
          <a:lstStyle/>
          <a:p>
            <a:pPr indent="-457200" lvl="0" marL="457200" rtl="0" algn="l">
              <a:spcBef>
                <a:spcPts val="0"/>
              </a:spcBef>
              <a:spcAft>
                <a:spcPts val="0"/>
              </a:spcAft>
              <a:buNone/>
            </a:pPr>
            <a:r>
              <a:rPr i="1" lang="en" sz="1100">
                <a:latin typeface="Proxima Nova"/>
                <a:ea typeface="Proxima Nova"/>
                <a:cs typeface="Proxima Nova"/>
                <a:sym typeface="Proxima Nova"/>
              </a:rPr>
              <a:t>Algonquin Science Expeditions. (May 2017). Marc Garneau Collegiate Institute, Henri M. van Bemmel [PDF File]. Retrieved May 25, 2019, from </a:t>
            </a:r>
            <a:r>
              <a:rPr i="1" lang="en" sz="1100" u="sng">
                <a:solidFill>
                  <a:srgbClr val="1155CC"/>
                </a:solidFill>
                <a:latin typeface="Proxima Nova"/>
                <a:ea typeface="Proxima Nova"/>
                <a:cs typeface="Proxima Nova"/>
                <a:sym typeface="Proxima Nova"/>
                <a:hlinkClick r:id="rId3">
                  <a:extLst>
                    <a:ext uri="{A12FA001-AC4F-418D-AE19-62706E023703}">
                      <ahyp:hlinkClr val="tx"/>
                    </a:ext>
                  </a:extLst>
                </a:hlinkClick>
              </a:rPr>
              <a:t>http://www.hmvb.org/AP18TM.pdf</a:t>
            </a:r>
            <a:endParaRPr i="1" sz="1100">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Ammonia. (n.d.). Retrieved May 27, 2019, from </a:t>
            </a:r>
            <a:endParaRPr i="1" sz="1100">
              <a:latin typeface="Proxima Nova"/>
              <a:ea typeface="Proxima Nova"/>
              <a:cs typeface="Proxima Nova"/>
              <a:sym typeface="Proxima Nova"/>
            </a:endParaRPr>
          </a:p>
          <a:p>
            <a:pPr indent="-457200" lvl="0" marL="914400" rtl="0" algn="l">
              <a:spcBef>
                <a:spcPts val="0"/>
              </a:spcBef>
              <a:spcAft>
                <a:spcPts val="0"/>
              </a:spcAft>
              <a:buNone/>
            </a:pPr>
            <a:r>
              <a:rPr i="1" lang="en" sz="1100" u="sng">
                <a:solidFill>
                  <a:srgbClr val="1155CC"/>
                </a:solidFill>
                <a:latin typeface="Proxima Nova"/>
                <a:ea typeface="Proxima Nova"/>
                <a:cs typeface="Proxima Nova"/>
                <a:sym typeface="Proxima Nova"/>
                <a:hlinkClick r:id="rId4">
                  <a:extLst>
                    <a:ext uri="{A12FA001-AC4F-418D-AE19-62706E023703}">
                      <ahyp:hlinkClr val="tx"/>
                    </a:ext>
                  </a:extLst>
                </a:hlinkClick>
              </a:rPr>
              <a:t>https://apps.sepa.org.uk/spripa/Pages/SubstanceInformation.aspx?pid=1</a:t>
            </a:r>
            <a:endParaRPr i="1" sz="1100">
              <a:solidFill>
                <a:srgbClr val="333333"/>
              </a:solidFill>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Ammonia Uses and Benefits | Chemical Safety Facts. (2019, January 02). Retrieved May 27, 2019, from</a:t>
            </a:r>
            <a:r>
              <a:rPr i="1" lang="en" sz="1100">
                <a:solidFill>
                  <a:srgbClr val="333333"/>
                </a:solidFill>
                <a:latin typeface="Proxima Nova"/>
                <a:ea typeface="Proxima Nova"/>
                <a:cs typeface="Proxima Nova"/>
                <a:sym typeface="Proxima Nova"/>
              </a:rPr>
              <a:t> </a:t>
            </a:r>
            <a:r>
              <a:rPr i="1" lang="en" sz="1100" u="sng">
                <a:solidFill>
                  <a:srgbClr val="1155CC"/>
                </a:solidFill>
                <a:latin typeface="Proxima Nova"/>
                <a:ea typeface="Proxima Nova"/>
                <a:cs typeface="Proxima Nova"/>
                <a:sym typeface="Proxima Nova"/>
                <a:hlinkClick r:id="rId5">
                  <a:extLst>
                    <a:ext uri="{A12FA001-AC4F-418D-AE19-62706E023703}">
                      <ahyp:hlinkClr val="tx"/>
                    </a:ext>
                  </a:extLst>
                </a:hlinkClick>
              </a:rPr>
              <a:t>https://www.chemicalsafetyfacts.org/ammonia/</a:t>
            </a:r>
            <a:endParaRPr i="1" sz="1100">
              <a:solidFill>
                <a:srgbClr val="333333"/>
              </a:solidFill>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Aquatic Life Criteria - Ammonia. (2019, March 13). Retrieved May 28, 2019, from </a:t>
            </a:r>
            <a:r>
              <a:rPr i="1" lang="en" sz="1100" u="sng">
                <a:solidFill>
                  <a:srgbClr val="1155CC"/>
                </a:solidFill>
                <a:latin typeface="Proxima Nova"/>
                <a:ea typeface="Proxima Nova"/>
                <a:cs typeface="Proxima Nova"/>
                <a:sym typeface="Proxima Nova"/>
                <a:hlinkClick r:id="rId6">
                  <a:extLst>
                    <a:ext uri="{A12FA001-AC4F-418D-AE19-62706E023703}">
                      <ahyp:hlinkClr val="tx"/>
                    </a:ext>
                  </a:extLst>
                </a:hlinkClick>
              </a:rPr>
              <a:t>https://www.epa.gov/wqc/aquatic-life-criteria-ammonia#how</a:t>
            </a:r>
            <a:endParaRPr sz="1100">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Background Information for Interpreting Water Quality Monitoring Results. (n.d.). Delaware, Adopt-A-Wetland, [PDF File], Retrieved May 25, 2019, from </a:t>
            </a:r>
            <a:r>
              <a:rPr i="1" lang="en" sz="1100" u="sng">
                <a:solidFill>
                  <a:srgbClr val="1155CC"/>
                </a:solidFill>
                <a:latin typeface="Proxima Nova"/>
                <a:ea typeface="Proxima Nova"/>
                <a:cs typeface="Proxima Nova"/>
                <a:sym typeface="Proxima Nova"/>
                <a:hlinkClick r:id="rId7">
                  <a:extLst>
                    <a:ext uri="{A12FA001-AC4F-418D-AE19-62706E023703}">
                      <ahyp:hlinkClr val="tx"/>
                    </a:ext>
                  </a:extLst>
                </a:hlinkClick>
              </a:rPr>
              <a:t>http://www.dnrec.delaware.gov/fw/Education/Documents/AREC/Water%20quality%20interpretation%20guides.pdf</a:t>
            </a:r>
            <a:endParaRPr i="1" sz="1100">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Eutrophication and Water Pollution. (2018, September 29). Retrieved May 28, 2019, from </a:t>
            </a:r>
            <a:r>
              <a:rPr i="1" lang="en" sz="1100" u="sng">
                <a:solidFill>
                  <a:srgbClr val="1155CC"/>
                </a:solidFill>
                <a:latin typeface="Proxima Nova"/>
                <a:ea typeface="Proxima Nova"/>
                <a:cs typeface="Proxima Nova"/>
                <a:sym typeface="Proxima Nova"/>
                <a:hlinkClick r:id="rId8">
                  <a:extLst>
                    <a:ext uri="{A12FA001-AC4F-418D-AE19-62706E023703}">
                      <ahyp:hlinkClr val="tx"/>
                    </a:ext>
                  </a:extLst>
                </a:hlinkClick>
              </a:rPr>
              <a:t>https://www.water-pollution.org.uk/eutrophication-and-water-pollution/</a:t>
            </a:r>
            <a:endParaRPr i="1" sz="1100">
              <a:solidFill>
                <a:srgbClr val="333333"/>
              </a:solidFill>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Louis, J. L. (2018, September). Overview of Phosphate's Role in the Body - Hormonal and Metabolic Disorders. Retrieved May 28, 2019, from </a:t>
            </a:r>
            <a:r>
              <a:rPr i="1" lang="en" sz="1100" u="sng">
                <a:solidFill>
                  <a:srgbClr val="1155CC"/>
                </a:solidFill>
                <a:latin typeface="Proxima Nova"/>
                <a:ea typeface="Proxima Nova"/>
                <a:cs typeface="Proxima Nova"/>
                <a:sym typeface="Proxima Nova"/>
                <a:hlinkClick r:id="rId9">
                  <a:extLst>
                    <a:ext uri="{A12FA001-AC4F-418D-AE19-62706E023703}">
                      <ahyp:hlinkClr val="tx"/>
                    </a:ext>
                  </a:extLst>
                </a:hlinkClick>
              </a:rPr>
              <a:t>https://www.merckmanuals.com/home/hormonal-and-metabolic-disorders/electrolyte-balance/overview-of-phosphate-s-role-in-the-body</a:t>
            </a:r>
            <a:endParaRPr i="1" sz="1100">
              <a:solidFill>
                <a:srgbClr val="333333"/>
              </a:solidFill>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Oram, B. (n.d.). Mr. Brian Oram, PG. Retrieved May 28, 2019, from </a:t>
            </a:r>
            <a:r>
              <a:rPr i="1" lang="en" sz="1100" u="sng">
                <a:solidFill>
                  <a:srgbClr val="1155CC"/>
                </a:solidFill>
                <a:latin typeface="Proxima Nova"/>
                <a:ea typeface="Proxima Nova"/>
                <a:cs typeface="Proxima Nova"/>
                <a:sym typeface="Proxima Nova"/>
                <a:hlinkClick r:id="rId10">
                  <a:extLst>
                    <a:ext uri="{A12FA001-AC4F-418D-AE19-62706E023703}">
                      <ahyp:hlinkClr val="tx"/>
                    </a:ext>
                  </a:extLst>
                </a:hlinkClick>
              </a:rPr>
              <a:t>https://water-research.net/index.php/ammonia-in-groundwater-runoff-and-streams</a:t>
            </a:r>
            <a:endParaRPr i="1" sz="1100">
              <a:solidFill>
                <a:srgbClr val="333333"/>
              </a:solidFill>
              <a:latin typeface="Proxima Nova"/>
              <a:ea typeface="Proxima Nova"/>
              <a:cs typeface="Proxima Nova"/>
              <a:sym typeface="Proxima Nova"/>
            </a:endParaRPr>
          </a:p>
          <a:p>
            <a:pPr indent="-457200" lvl="0" marL="457200" rtl="0" algn="l">
              <a:spcBef>
                <a:spcPts val="0"/>
              </a:spcBef>
              <a:spcAft>
                <a:spcPts val="0"/>
              </a:spcAft>
              <a:buNone/>
            </a:pPr>
            <a:r>
              <a:rPr i="1" lang="en" sz="1100">
                <a:latin typeface="Proxima Nova"/>
                <a:ea typeface="Proxima Nova"/>
                <a:cs typeface="Proxima Nova"/>
                <a:sym typeface="Proxima Nova"/>
              </a:rPr>
              <a:t>Oram, B. (n.d.). Mr. Brian Oram, PG. Retrieved May 26, 2019, from </a:t>
            </a:r>
            <a:r>
              <a:rPr i="1" lang="en" sz="1100" u="sng">
                <a:solidFill>
                  <a:srgbClr val="1155CC"/>
                </a:solidFill>
                <a:latin typeface="Proxima Nova"/>
                <a:ea typeface="Proxima Nova"/>
                <a:cs typeface="Proxima Nova"/>
                <a:sym typeface="Proxima Nova"/>
                <a:hlinkClick r:id="rId11">
                  <a:extLst>
                    <a:ext uri="{A12FA001-AC4F-418D-AE19-62706E023703}">
                      <ahyp:hlinkClr val="tx"/>
                    </a:ext>
                  </a:extLst>
                </a:hlinkClick>
              </a:rPr>
              <a:t>https://www.water-research.net/index.php/phosphate-in-water</a:t>
            </a:r>
            <a:endParaRPr sz="1100">
              <a:latin typeface="Proxima Nova"/>
              <a:ea typeface="Proxima Nova"/>
              <a:cs typeface="Proxima Nova"/>
              <a:sym typeface="Proxima Nova"/>
            </a:endParaRPr>
          </a:p>
          <a:p>
            <a:pPr indent="-457200" lvl="0" marL="457200" rtl="0" algn="l">
              <a:spcBef>
                <a:spcPts val="0"/>
              </a:spcBef>
              <a:spcAft>
                <a:spcPts val="0"/>
              </a:spcAft>
              <a:buNone/>
            </a:pPr>
            <a:r>
              <a:t/>
            </a:r>
            <a:endParaRPr sz="100">
              <a:latin typeface="Proxima Nova"/>
              <a:ea typeface="Proxima Nova"/>
              <a:cs typeface="Proxima Nova"/>
              <a:sym typeface="Proxima Nova"/>
            </a:endParaRPr>
          </a:p>
          <a:p>
            <a:pPr indent="-457200" lvl="0" marL="457200" rtl="0" algn="l">
              <a:spcBef>
                <a:spcPts val="0"/>
              </a:spcBef>
              <a:spcAft>
                <a:spcPts val="0"/>
              </a:spcAft>
              <a:buNone/>
            </a:pPr>
            <a:r>
              <a:rPr lang="en" sz="1100">
                <a:solidFill>
                  <a:srgbClr val="333333"/>
                </a:solidFill>
                <a:latin typeface="Proxima Nova"/>
                <a:ea typeface="Proxima Nova"/>
                <a:cs typeface="Proxima Nova"/>
                <a:sym typeface="Proxima Nova"/>
              </a:rPr>
              <a:t>Phosphate Facts. (n.d.). Retrieved May 24, 2019, from </a:t>
            </a:r>
            <a:r>
              <a:rPr lang="en" sz="1100" u="sng">
                <a:solidFill>
                  <a:srgbClr val="1155CC"/>
                </a:solidFill>
                <a:latin typeface="Proxima Nova"/>
                <a:ea typeface="Proxima Nova"/>
                <a:cs typeface="Proxima Nova"/>
                <a:sym typeface="Proxima Nova"/>
                <a:hlinkClick r:id="rId12">
                  <a:extLst>
                    <a:ext uri="{A12FA001-AC4F-418D-AE19-62706E023703}">
                      <ahyp:hlinkClr val="tx"/>
                    </a:ext>
                  </a:extLst>
                </a:hlinkClick>
              </a:rPr>
              <a:t>https://phosphatesfacts.org/what-are-phosphates/</a:t>
            </a:r>
            <a:endParaRPr sz="1100">
              <a:solidFill>
                <a:srgbClr val="1155CC"/>
              </a:solidFill>
              <a:latin typeface="Proxima Nova"/>
              <a:ea typeface="Proxima Nova"/>
              <a:cs typeface="Proxima Nova"/>
              <a:sym typeface="Proxima Nova"/>
            </a:endParaRPr>
          </a:p>
          <a:p>
            <a:pPr indent="-457200" lvl="0" marL="457200" rtl="0" algn="l">
              <a:spcBef>
                <a:spcPts val="0"/>
              </a:spcBef>
              <a:spcAft>
                <a:spcPts val="0"/>
              </a:spcAft>
              <a:buNone/>
            </a:pPr>
            <a:r>
              <a:t/>
            </a:r>
            <a:endParaRPr sz="1100">
              <a:solidFill>
                <a:srgbClr val="333333"/>
              </a:solidFill>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t/>
            </a:r>
            <a:endParaRPr sz="1100">
              <a:latin typeface="Proxima Nova"/>
              <a:ea typeface="Proxima Nova"/>
              <a:cs typeface="Proxima Nova"/>
              <a:sym typeface="Proxima Nova"/>
            </a:endParaRPr>
          </a:p>
          <a:p>
            <a:pPr indent="-457200" lvl="0" marL="457200" rtl="0" algn="l">
              <a:spcBef>
                <a:spcPts val="0"/>
              </a:spcBef>
              <a:spcAft>
                <a:spcPts val="0"/>
              </a:spcAft>
              <a:buNone/>
            </a:pPr>
            <a:r>
              <a:t/>
            </a:r>
            <a:endParaRPr i="1" sz="1100">
              <a:latin typeface="Proxima Nova"/>
              <a:ea typeface="Proxima Nova"/>
              <a:cs typeface="Proxima Nova"/>
              <a:sym typeface="Proxima Nova"/>
            </a:endParaRPr>
          </a:p>
          <a:p>
            <a:pPr indent="0" lvl="0" marL="0" marR="0" rtl="0" algn="l">
              <a:spcBef>
                <a:spcPts val="0"/>
              </a:spcBef>
              <a:spcAft>
                <a:spcPts val="0"/>
              </a:spcAft>
              <a:buNone/>
            </a:pPr>
            <a:r>
              <a:t/>
            </a:r>
            <a:endParaRPr sz="1100">
              <a:solidFill>
                <a:schemeClr val="dk2"/>
              </a:solidFill>
              <a:latin typeface="Proxima Nova"/>
              <a:ea typeface="Proxima Nova"/>
              <a:cs typeface="Proxima Nova"/>
              <a:sym typeface="Proxima Nova"/>
            </a:endParaRPr>
          </a:p>
        </p:txBody>
      </p:sp>
      <p:sp>
        <p:nvSpPr>
          <p:cNvPr id="405" name="Google Shape;405;p33"/>
          <p:cNvSpPr txBox="1"/>
          <p:nvPr/>
        </p:nvSpPr>
        <p:spPr>
          <a:xfrm>
            <a:off x="7916300" y="56800"/>
            <a:ext cx="7641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Proxima Nova"/>
                <a:ea typeface="Proxima Nova"/>
                <a:cs typeface="Proxima Nova"/>
                <a:sym typeface="Proxima Nova"/>
              </a:rPr>
              <a:t>8</a:t>
            </a:r>
            <a:endParaRPr sz="2900">
              <a:latin typeface="Proxima Nova"/>
              <a:ea typeface="Proxima Nova"/>
              <a:cs typeface="Proxima Nova"/>
              <a:sym typeface="Proxima Nova"/>
            </a:endParaRPr>
          </a:p>
        </p:txBody>
      </p:sp>
      <p:sp>
        <p:nvSpPr>
          <p:cNvPr id="406" name="Google Shape;40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nvSpPr>
        <p:spPr>
          <a:xfrm>
            <a:off x="1859298" y="3208764"/>
            <a:ext cx="3454500" cy="2307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21" name="Google Shape;121;p8"/>
          <p:cNvSpPr txBox="1"/>
          <p:nvPr/>
        </p:nvSpPr>
        <p:spPr>
          <a:xfrm>
            <a:off x="1782525" y="1822400"/>
            <a:ext cx="41391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Experiments</a:t>
            </a:r>
            <a:endParaRPr sz="5600">
              <a:solidFill>
                <a:schemeClr val="dk2"/>
              </a:solidFill>
              <a:latin typeface="Proxima Nova"/>
              <a:ea typeface="Proxima Nova"/>
              <a:cs typeface="Proxima Nova"/>
              <a:sym typeface="Proxima Nova"/>
            </a:endParaRPr>
          </a:p>
        </p:txBody>
      </p:sp>
      <p:grpSp>
        <p:nvGrpSpPr>
          <p:cNvPr id="122" name="Google Shape;122;p8"/>
          <p:cNvGrpSpPr/>
          <p:nvPr/>
        </p:nvGrpSpPr>
        <p:grpSpPr>
          <a:xfrm>
            <a:off x="-321982" y="1679187"/>
            <a:ext cx="1535040" cy="1587375"/>
            <a:chOff x="-858390" y="4477832"/>
            <a:chExt cx="4092348" cy="4233000"/>
          </a:xfrm>
        </p:grpSpPr>
        <p:sp>
          <p:nvSpPr>
            <p:cNvPr id="123" name="Google Shape;123;p8"/>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4" name="Google Shape;124;p8"/>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5" name="Google Shape;125;p8"/>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6" name="Google Shape;126;p8"/>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127" name="Google Shape;127;p8"/>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2</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nvSpPr>
        <p:spPr>
          <a:xfrm>
            <a:off x="557271" y="254250"/>
            <a:ext cx="3348600" cy="4962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5600">
                <a:solidFill>
                  <a:schemeClr val="dk1"/>
                </a:solidFill>
                <a:latin typeface="Proxima Nova"/>
                <a:ea typeface="Proxima Nova"/>
                <a:cs typeface="Proxima Nova"/>
                <a:sym typeface="Proxima Nova"/>
              </a:rPr>
              <a:t>Procedure</a:t>
            </a:r>
            <a:endParaRPr sz="5600">
              <a:solidFill>
                <a:schemeClr val="dk1"/>
              </a:solidFill>
              <a:latin typeface="Proxima Nova"/>
              <a:ea typeface="Proxima Nova"/>
              <a:cs typeface="Proxima Nova"/>
              <a:sym typeface="Proxima Nova"/>
            </a:endParaRPr>
          </a:p>
        </p:txBody>
      </p:sp>
      <p:sp>
        <p:nvSpPr>
          <p:cNvPr id="133" name="Google Shape;133;p9"/>
          <p:cNvSpPr/>
          <p:nvPr/>
        </p:nvSpPr>
        <p:spPr>
          <a:xfrm rot="2378492">
            <a:off x="907200" y="2650495"/>
            <a:ext cx="2428281" cy="82511"/>
          </a:xfrm>
          <a:prstGeom prst="rect">
            <a:avLst/>
          </a:pr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4" name="Google Shape;134;p9"/>
          <p:cNvSpPr/>
          <p:nvPr/>
        </p:nvSpPr>
        <p:spPr>
          <a:xfrm>
            <a:off x="421730" y="1324104"/>
            <a:ext cx="660600" cy="661800"/>
          </a:xfrm>
          <a:custGeom>
            <a:rect b="b" l="l" r="r" t="t"/>
            <a:pathLst>
              <a:path extrusionOk="0" h="120000" w="120000">
                <a:moveTo>
                  <a:pt x="119951" y="60048"/>
                </a:moveTo>
                <a:lnTo>
                  <a:pt x="119951" y="60048"/>
                </a:lnTo>
                <a:cubicBezTo>
                  <a:pt x="119951" y="93257"/>
                  <a:pt x="93099" y="119951"/>
                  <a:pt x="60073" y="119951"/>
                </a:cubicBezTo>
                <a:lnTo>
                  <a:pt x="60073" y="119951"/>
                </a:lnTo>
                <a:cubicBezTo>
                  <a:pt x="26704" y="119951"/>
                  <a:pt x="0" y="93257"/>
                  <a:pt x="0" y="60048"/>
                </a:cubicBezTo>
                <a:lnTo>
                  <a:pt x="0" y="60048"/>
                </a:lnTo>
                <a:cubicBezTo>
                  <a:pt x="0" y="26693"/>
                  <a:pt x="26704" y="0"/>
                  <a:pt x="60073" y="0"/>
                </a:cubicBezTo>
                <a:lnTo>
                  <a:pt x="60073" y="0"/>
                </a:lnTo>
                <a:cubicBezTo>
                  <a:pt x="93099" y="0"/>
                  <a:pt x="119951" y="26693"/>
                  <a:pt x="119951" y="60048"/>
                </a:cubicBez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35" name="Google Shape;135;p9"/>
          <p:cNvSpPr/>
          <p:nvPr/>
        </p:nvSpPr>
        <p:spPr>
          <a:xfrm>
            <a:off x="3041525" y="3385925"/>
            <a:ext cx="948600" cy="926700"/>
          </a:xfrm>
          <a:custGeom>
            <a:rect b="b" l="l" r="r" t="t"/>
            <a:pathLst>
              <a:path extrusionOk="0" h="120000" w="120000">
                <a:moveTo>
                  <a:pt x="119973" y="59973"/>
                </a:moveTo>
                <a:lnTo>
                  <a:pt x="119973" y="59973"/>
                </a:lnTo>
                <a:cubicBezTo>
                  <a:pt x="119973" y="93056"/>
                  <a:pt x="93139" y="119973"/>
                  <a:pt x="59946" y="119973"/>
                </a:cubicBezTo>
                <a:lnTo>
                  <a:pt x="59946" y="119973"/>
                </a:lnTo>
                <a:cubicBezTo>
                  <a:pt x="26833" y="119973"/>
                  <a:pt x="0" y="93056"/>
                  <a:pt x="0" y="59973"/>
                </a:cubicBezTo>
                <a:lnTo>
                  <a:pt x="0" y="59973"/>
                </a:lnTo>
                <a:cubicBezTo>
                  <a:pt x="0" y="26809"/>
                  <a:pt x="26833" y="0"/>
                  <a:pt x="59946" y="0"/>
                </a:cubicBezTo>
                <a:lnTo>
                  <a:pt x="59946" y="0"/>
                </a:lnTo>
                <a:cubicBezTo>
                  <a:pt x="93139" y="0"/>
                  <a:pt x="119973" y="26809"/>
                  <a:pt x="119973" y="59973"/>
                </a:cubicBez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36" name="Google Shape;136;p9"/>
          <p:cNvSpPr/>
          <p:nvPr/>
        </p:nvSpPr>
        <p:spPr>
          <a:xfrm>
            <a:off x="4955770" y="1000284"/>
            <a:ext cx="1207200" cy="1208100"/>
          </a:xfrm>
          <a:custGeom>
            <a:rect b="b" l="l" r="r" t="t"/>
            <a:pathLst>
              <a:path extrusionOk="0" h="120000" w="120000">
                <a:moveTo>
                  <a:pt x="119959" y="59897"/>
                </a:moveTo>
                <a:lnTo>
                  <a:pt x="119959" y="59897"/>
                </a:lnTo>
                <a:cubicBezTo>
                  <a:pt x="119959" y="93150"/>
                  <a:pt x="93101" y="119958"/>
                  <a:pt x="60061" y="119958"/>
                </a:cubicBezTo>
                <a:lnTo>
                  <a:pt x="60061" y="119958"/>
                </a:lnTo>
                <a:cubicBezTo>
                  <a:pt x="26898" y="119958"/>
                  <a:pt x="0" y="93150"/>
                  <a:pt x="0" y="59897"/>
                </a:cubicBezTo>
                <a:lnTo>
                  <a:pt x="0" y="59897"/>
                </a:lnTo>
                <a:cubicBezTo>
                  <a:pt x="0" y="26931"/>
                  <a:pt x="26898" y="0"/>
                  <a:pt x="60061" y="0"/>
                </a:cubicBezTo>
                <a:lnTo>
                  <a:pt x="60061" y="0"/>
                </a:lnTo>
                <a:cubicBezTo>
                  <a:pt x="93101" y="0"/>
                  <a:pt x="119959" y="26931"/>
                  <a:pt x="119959" y="59897"/>
                </a:cubicBez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37" name="Google Shape;137;p9"/>
          <p:cNvSpPr/>
          <p:nvPr/>
        </p:nvSpPr>
        <p:spPr>
          <a:xfrm>
            <a:off x="7693900" y="3178700"/>
            <a:ext cx="1305300" cy="1296000"/>
          </a:xfrm>
          <a:custGeom>
            <a:rect b="b" l="l" r="r" t="t"/>
            <a:pathLst>
              <a:path extrusionOk="0" h="120000" w="120000">
                <a:moveTo>
                  <a:pt x="119961" y="59903"/>
                </a:moveTo>
                <a:lnTo>
                  <a:pt x="119961" y="59903"/>
                </a:lnTo>
                <a:cubicBezTo>
                  <a:pt x="119961" y="93166"/>
                  <a:pt x="93051" y="119961"/>
                  <a:pt x="59903" y="119961"/>
                </a:cubicBezTo>
                <a:lnTo>
                  <a:pt x="59903" y="119961"/>
                </a:lnTo>
                <a:cubicBezTo>
                  <a:pt x="26794" y="119961"/>
                  <a:pt x="0" y="93166"/>
                  <a:pt x="0" y="59903"/>
                </a:cubicBezTo>
                <a:lnTo>
                  <a:pt x="0" y="59903"/>
                </a:lnTo>
                <a:cubicBezTo>
                  <a:pt x="0" y="26910"/>
                  <a:pt x="26794" y="0"/>
                  <a:pt x="59903" y="0"/>
                </a:cubicBezTo>
                <a:lnTo>
                  <a:pt x="59903" y="0"/>
                </a:lnTo>
                <a:cubicBezTo>
                  <a:pt x="93051" y="0"/>
                  <a:pt x="119961" y="26910"/>
                  <a:pt x="119961" y="59903"/>
                </a:cubicBezTo>
              </a:path>
            </a:pathLst>
          </a:custGeom>
          <a:solidFill>
            <a:schemeClr val="accent4"/>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38" name="Google Shape;138;p9"/>
          <p:cNvSpPr/>
          <p:nvPr/>
        </p:nvSpPr>
        <p:spPr>
          <a:xfrm>
            <a:off x="5264364" y="1403022"/>
            <a:ext cx="273900" cy="408300"/>
          </a:xfrm>
          <a:custGeom>
            <a:rect b="b" l="l" r="r" t="t"/>
            <a:pathLst>
              <a:path extrusionOk="0" h="120000" w="120000">
                <a:moveTo>
                  <a:pt x="119820" y="60668"/>
                </a:moveTo>
                <a:lnTo>
                  <a:pt x="119820" y="60668"/>
                </a:lnTo>
                <a:cubicBezTo>
                  <a:pt x="119820" y="80607"/>
                  <a:pt x="115329" y="95440"/>
                  <a:pt x="104910" y="105531"/>
                </a:cubicBezTo>
                <a:lnTo>
                  <a:pt x="104910" y="105531"/>
                </a:lnTo>
                <a:cubicBezTo>
                  <a:pt x="95209" y="115501"/>
                  <a:pt x="80479" y="119878"/>
                  <a:pt x="59820" y="119878"/>
                </a:cubicBezTo>
                <a:lnTo>
                  <a:pt x="59820" y="119878"/>
                </a:lnTo>
                <a:cubicBezTo>
                  <a:pt x="39880" y="119878"/>
                  <a:pt x="25149" y="115501"/>
                  <a:pt x="14730" y="105045"/>
                </a:cubicBezTo>
                <a:lnTo>
                  <a:pt x="14730" y="105045"/>
                </a:lnTo>
                <a:cubicBezTo>
                  <a:pt x="5029" y="95075"/>
                  <a:pt x="0" y="79756"/>
                  <a:pt x="0" y="60668"/>
                </a:cubicBezTo>
                <a:lnTo>
                  <a:pt x="0" y="60668"/>
                </a:lnTo>
                <a:cubicBezTo>
                  <a:pt x="0" y="39635"/>
                  <a:pt x="5029" y="24437"/>
                  <a:pt x="14191" y="15319"/>
                </a:cubicBezTo>
                <a:lnTo>
                  <a:pt x="14191" y="15319"/>
                </a:lnTo>
                <a:cubicBezTo>
                  <a:pt x="24431" y="5227"/>
                  <a:pt x="39161" y="0"/>
                  <a:pt x="59820" y="0"/>
                </a:cubicBezTo>
                <a:lnTo>
                  <a:pt x="59820" y="0"/>
                </a:lnTo>
                <a:cubicBezTo>
                  <a:pt x="79760" y="0"/>
                  <a:pt x="94670" y="5227"/>
                  <a:pt x="104910" y="15683"/>
                </a:cubicBezTo>
                <a:lnTo>
                  <a:pt x="104910" y="15683"/>
                </a:lnTo>
                <a:cubicBezTo>
                  <a:pt x="115329" y="25775"/>
                  <a:pt x="119820" y="40607"/>
                  <a:pt x="119820" y="60668"/>
                </a:cubicBezTo>
                <a:close/>
                <a:moveTo>
                  <a:pt x="35389" y="60668"/>
                </a:moveTo>
                <a:lnTo>
                  <a:pt x="35389" y="60668"/>
                </a:lnTo>
                <a:cubicBezTo>
                  <a:pt x="35389" y="75015"/>
                  <a:pt x="37365" y="84984"/>
                  <a:pt x="41137" y="91185"/>
                </a:cubicBezTo>
                <a:lnTo>
                  <a:pt x="41137" y="91185"/>
                </a:lnTo>
                <a:cubicBezTo>
                  <a:pt x="45089" y="97629"/>
                  <a:pt x="51556" y="100668"/>
                  <a:pt x="59820" y="100668"/>
                </a:cubicBezTo>
                <a:lnTo>
                  <a:pt x="59820" y="100668"/>
                </a:lnTo>
                <a:cubicBezTo>
                  <a:pt x="68263" y="100668"/>
                  <a:pt x="74011" y="97629"/>
                  <a:pt x="77964" y="91185"/>
                </a:cubicBezTo>
                <a:lnTo>
                  <a:pt x="77964" y="91185"/>
                </a:lnTo>
                <a:cubicBezTo>
                  <a:pt x="81736" y="84620"/>
                  <a:pt x="83712" y="74528"/>
                  <a:pt x="83712" y="60668"/>
                </a:cubicBezTo>
                <a:lnTo>
                  <a:pt x="83712" y="60668"/>
                </a:lnTo>
                <a:cubicBezTo>
                  <a:pt x="83712" y="46200"/>
                  <a:pt x="81736" y="36231"/>
                  <a:pt x="77964" y="29665"/>
                </a:cubicBezTo>
                <a:lnTo>
                  <a:pt x="77964" y="29665"/>
                </a:lnTo>
                <a:cubicBezTo>
                  <a:pt x="74011" y="23586"/>
                  <a:pt x="68263" y="20547"/>
                  <a:pt x="59820" y="20547"/>
                </a:cubicBezTo>
                <a:lnTo>
                  <a:pt x="59820" y="20547"/>
                </a:lnTo>
                <a:cubicBezTo>
                  <a:pt x="51556" y="20547"/>
                  <a:pt x="45089" y="23586"/>
                  <a:pt x="41137" y="29665"/>
                </a:cubicBezTo>
                <a:lnTo>
                  <a:pt x="41137" y="29665"/>
                </a:lnTo>
                <a:cubicBezTo>
                  <a:pt x="37365" y="36231"/>
                  <a:pt x="35389" y="46200"/>
                  <a:pt x="35389" y="60668"/>
                </a:cubicBezTo>
                <a:close/>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39" name="Google Shape;139;p9"/>
          <p:cNvSpPr/>
          <p:nvPr/>
        </p:nvSpPr>
        <p:spPr>
          <a:xfrm>
            <a:off x="5580218" y="1404845"/>
            <a:ext cx="272100" cy="406500"/>
          </a:xfrm>
          <a:custGeom>
            <a:rect b="b" l="l" r="r" t="t"/>
            <a:pathLst>
              <a:path extrusionOk="0" h="120000" w="120000">
                <a:moveTo>
                  <a:pt x="115279" y="27955"/>
                </a:moveTo>
                <a:lnTo>
                  <a:pt x="115279" y="27955"/>
                </a:lnTo>
                <a:cubicBezTo>
                  <a:pt x="115279" y="35401"/>
                  <a:pt x="112012" y="41505"/>
                  <a:pt x="105476" y="46388"/>
                </a:cubicBezTo>
                <a:lnTo>
                  <a:pt x="105476" y="46388"/>
                </a:lnTo>
                <a:cubicBezTo>
                  <a:pt x="98214" y="51637"/>
                  <a:pt x="89863" y="55178"/>
                  <a:pt x="77518" y="57253"/>
                </a:cubicBezTo>
                <a:lnTo>
                  <a:pt x="77518" y="57741"/>
                </a:lnTo>
                <a:lnTo>
                  <a:pt x="77518" y="57741"/>
                </a:lnTo>
                <a:cubicBezTo>
                  <a:pt x="91860" y="58596"/>
                  <a:pt x="102208" y="61281"/>
                  <a:pt x="109288" y="66042"/>
                </a:cubicBezTo>
                <a:lnTo>
                  <a:pt x="109288" y="66042"/>
                </a:lnTo>
                <a:cubicBezTo>
                  <a:pt x="117095" y="70925"/>
                  <a:pt x="119818" y="77029"/>
                  <a:pt x="119818" y="84476"/>
                </a:cubicBezTo>
                <a:lnTo>
                  <a:pt x="119818" y="84476"/>
                </a:lnTo>
                <a:cubicBezTo>
                  <a:pt x="119818" y="95340"/>
                  <a:pt x="114553" y="104618"/>
                  <a:pt x="102208" y="111088"/>
                </a:cubicBezTo>
                <a:lnTo>
                  <a:pt x="102208" y="111088"/>
                </a:lnTo>
                <a:cubicBezTo>
                  <a:pt x="90408" y="116826"/>
                  <a:pt x="72254" y="119877"/>
                  <a:pt x="50105" y="119877"/>
                </a:cubicBezTo>
                <a:lnTo>
                  <a:pt x="50105" y="119877"/>
                </a:lnTo>
                <a:cubicBezTo>
                  <a:pt x="31225" y="119877"/>
                  <a:pt x="14341" y="118168"/>
                  <a:pt x="0" y="114262"/>
                </a:cubicBezTo>
                <a:lnTo>
                  <a:pt x="0" y="92777"/>
                </a:lnTo>
                <a:lnTo>
                  <a:pt x="0" y="92777"/>
                </a:lnTo>
                <a:cubicBezTo>
                  <a:pt x="7080" y="95340"/>
                  <a:pt x="13615" y="97171"/>
                  <a:pt x="22148" y="98392"/>
                </a:cubicBezTo>
                <a:lnTo>
                  <a:pt x="22148" y="98392"/>
                </a:lnTo>
                <a:cubicBezTo>
                  <a:pt x="30680" y="100223"/>
                  <a:pt x="37760" y="100590"/>
                  <a:pt x="46293" y="100590"/>
                </a:cubicBezTo>
                <a:lnTo>
                  <a:pt x="46293" y="100590"/>
                </a:lnTo>
                <a:cubicBezTo>
                  <a:pt x="58638" y="100590"/>
                  <a:pt x="67715" y="98880"/>
                  <a:pt x="72980" y="96683"/>
                </a:cubicBezTo>
                <a:lnTo>
                  <a:pt x="72980" y="96683"/>
                </a:lnTo>
                <a:cubicBezTo>
                  <a:pt x="78789" y="93631"/>
                  <a:pt x="82057" y="89237"/>
                  <a:pt x="82057" y="83133"/>
                </a:cubicBezTo>
                <a:lnTo>
                  <a:pt x="82057" y="83133"/>
                </a:lnTo>
                <a:cubicBezTo>
                  <a:pt x="82057" y="77884"/>
                  <a:pt x="78063" y="73977"/>
                  <a:pt x="71527" y="71291"/>
                </a:cubicBezTo>
                <a:lnTo>
                  <a:pt x="71527" y="71291"/>
                </a:lnTo>
                <a:cubicBezTo>
                  <a:pt x="65173" y="69094"/>
                  <a:pt x="54644" y="67751"/>
                  <a:pt x="40302" y="67751"/>
                </a:cubicBezTo>
                <a:lnTo>
                  <a:pt x="26686" y="67751"/>
                </a:lnTo>
                <a:lnTo>
                  <a:pt x="26686" y="48952"/>
                </a:lnTo>
                <a:lnTo>
                  <a:pt x="40302" y="48952"/>
                </a:lnTo>
                <a:lnTo>
                  <a:pt x="40302" y="48952"/>
                </a:lnTo>
                <a:cubicBezTo>
                  <a:pt x="53373" y="48952"/>
                  <a:pt x="63721" y="47731"/>
                  <a:pt x="69712" y="45534"/>
                </a:cubicBezTo>
                <a:lnTo>
                  <a:pt x="69712" y="45534"/>
                </a:lnTo>
                <a:cubicBezTo>
                  <a:pt x="75521" y="42848"/>
                  <a:pt x="78789" y="39308"/>
                  <a:pt x="78789" y="33204"/>
                </a:cubicBezTo>
                <a:lnTo>
                  <a:pt x="78789" y="33204"/>
                </a:lnTo>
                <a:cubicBezTo>
                  <a:pt x="78789" y="24537"/>
                  <a:pt x="70257" y="20142"/>
                  <a:pt x="54644" y="20142"/>
                </a:cubicBezTo>
                <a:lnTo>
                  <a:pt x="54644" y="20142"/>
                </a:lnTo>
                <a:cubicBezTo>
                  <a:pt x="48835" y="20142"/>
                  <a:pt x="42299" y="20996"/>
                  <a:pt x="36490" y="21851"/>
                </a:cubicBezTo>
                <a:lnTo>
                  <a:pt x="36490" y="21851"/>
                </a:lnTo>
                <a:cubicBezTo>
                  <a:pt x="31225" y="23560"/>
                  <a:pt x="24689" y="25391"/>
                  <a:pt x="16883" y="28443"/>
                </a:cubicBezTo>
                <a:lnTo>
                  <a:pt x="726" y="11353"/>
                </a:lnTo>
                <a:lnTo>
                  <a:pt x="726" y="11353"/>
                </a:lnTo>
                <a:cubicBezTo>
                  <a:pt x="15612" y="3906"/>
                  <a:pt x="35219" y="0"/>
                  <a:pt x="57367" y="0"/>
                </a:cubicBezTo>
                <a:lnTo>
                  <a:pt x="57367" y="0"/>
                </a:lnTo>
                <a:cubicBezTo>
                  <a:pt x="74795" y="0"/>
                  <a:pt x="89137" y="2197"/>
                  <a:pt x="99667" y="7446"/>
                </a:cubicBezTo>
                <a:lnTo>
                  <a:pt x="99667" y="7446"/>
                </a:lnTo>
                <a:cubicBezTo>
                  <a:pt x="110015" y="12207"/>
                  <a:pt x="115279" y="19287"/>
                  <a:pt x="115279" y="27955"/>
                </a:cubicBezTo>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0" name="Google Shape;140;p9"/>
          <p:cNvSpPr/>
          <p:nvPr/>
        </p:nvSpPr>
        <p:spPr>
          <a:xfrm>
            <a:off x="8013348" y="3605783"/>
            <a:ext cx="310500" cy="452700"/>
          </a:xfrm>
          <a:custGeom>
            <a:rect b="b" l="l" r="r" t="t"/>
            <a:pathLst>
              <a:path extrusionOk="0" h="120000" w="120000">
                <a:moveTo>
                  <a:pt x="119837" y="60165"/>
                </a:moveTo>
                <a:lnTo>
                  <a:pt x="119837" y="60165"/>
                </a:lnTo>
                <a:cubicBezTo>
                  <a:pt x="119837" y="80367"/>
                  <a:pt x="115135" y="95381"/>
                  <a:pt x="105243" y="105206"/>
                </a:cubicBezTo>
                <a:lnTo>
                  <a:pt x="105243" y="105206"/>
                </a:lnTo>
                <a:cubicBezTo>
                  <a:pt x="95351" y="115142"/>
                  <a:pt x="80270" y="119889"/>
                  <a:pt x="59837" y="119889"/>
                </a:cubicBezTo>
                <a:lnTo>
                  <a:pt x="59837" y="119889"/>
                </a:lnTo>
                <a:cubicBezTo>
                  <a:pt x="40054" y="119889"/>
                  <a:pt x="24972" y="114701"/>
                  <a:pt x="15081" y="104875"/>
                </a:cubicBezTo>
                <a:lnTo>
                  <a:pt x="15081" y="104875"/>
                </a:lnTo>
                <a:cubicBezTo>
                  <a:pt x="5189" y="94609"/>
                  <a:pt x="0" y="79926"/>
                  <a:pt x="0" y="60165"/>
                </a:cubicBezTo>
                <a:lnTo>
                  <a:pt x="0" y="60165"/>
                </a:lnTo>
                <a:cubicBezTo>
                  <a:pt x="0" y="39190"/>
                  <a:pt x="5189" y="24507"/>
                  <a:pt x="15081" y="14572"/>
                </a:cubicBezTo>
                <a:lnTo>
                  <a:pt x="15081" y="14572"/>
                </a:lnTo>
                <a:cubicBezTo>
                  <a:pt x="24324" y="4747"/>
                  <a:pt x="40054" y="0"/>
                  <a:pt x="59837" y="0"/>
                </a:cubicBezTo>
                <a:lnTo>
                  <a:pt x="59837" y="0"/>
                </a:lnTo>
                <a:cubicBezTo>
                  <a:pt x="79621" y="0"/>
                  <a:pt x="94702" y="5078"/>
                  <a:pt x="104594" y="15013"/>
                </a:cubicBezTo>
                <a:lnTo>
                  <a:pt x="104594" y="15013"/>
                </a:lnTo>
                <a:cubicBezTo>
                  <a:pt x="115135" y="25280"/>
                  <a:pt x="119837" y="40735"/>
                  <a:pt x="119837" y="60165"/>
                </a:cubicBezTo>
                <a:close/>
                <a:moveTo>
                  <a:pt x="36000" y="60165"/>
                </a:moveTo>
                <a:lnTo>
                  <a:pt x="36000" y="60165"/>
                </a:lnTo>
                <a:cubicBezTo>
                  <a:pt x="36000" y="74406"/>
                  <a:pt x="38432" y="84673"/>
                  <a:pt x="41837" y="90965"/>
                </a:cubicBezTo>
                <a:lnTo>
                  <a:pt x="41837" y="90965"/>
                </a:lnTo>
                <a:cubicBezTo>
                  <a:pt x="45405" y="96927"/>
                  <a:pt x="51081" y="100128"/>
                  <a:pt x="59837" y="100128"/>
                </a:cubicBezTo>
                <a:lnTo>
                  <a:pt x="59837" y="100128"/>
                </a:lnTo>
                <a:cubicBezTo>
                  <a:pt x="67945" y="100128"/>
                  <a:pt x="74432" y="96927"/>
                  <a:pt x="77837" y="90965"/>
                </a:cubicBezTo>
                <a:lnTo>
                  <a:pt x="77837" y="90965"/>
                </a:lnTo>
                <a:cubicBezTo>
                  <a:pt x="81891" y="84231"/>
                  <a:pt x="83675" y="74406"/>
                  <a:pt x="83675" y="60165"/>
                </a:cubicBezTo>
                <a:lnTo>
                  <a:pt x="83675" y="60165"/>
                </a:lnTo>
                <a:cubicBezTo>
                  <a:pt x="83675" y="45482"/>
                  <a:pt x="81891" y="35547"/>
                  <a:pt x="77837" y="29254"/>
                </a:cubicBezTo>
                <a:lnTo>
                  <a:pt x="77837" y="29254"/>
                </a:lnTo>
                <a:cubicBezTo>
                  <a:pt x="74432" y="22962"/>
                  <a:pt x="67945" y="19760"/>
                  <a:pt x="59837" y="19760"/>
                </a:cubicBezTo>
                <a:lnTo>
                  <a:pt x="59837" y="19760"/>
                </a:lnTo>
                <a:cubicBezTo>
                  <a:pt x="51081" y="19760"/>
                  <a:pt x="45405" y="22962"/>
                  <a:pt x="41837" y="29254"/>
                </a:cubicBezTo>
                <a:lnTo>
                  <a:pt x="41837" y="29254"/>
                </a:lnTo>
                <a:cubicBezTo>
                  <a:pt x="38432" y="35547"/>
                  <a:pt x="36000" y="45482"/>
                  <a:pt x="36000" y="60165"/>
                </a:cubicBezTo>
                <a:close/>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1" name="Google Shape;141;p9"/>
          <p:cNvSpPr/>
          <p:nvPr/>
        </p:nvSpPr>
        <p:spPr>
          <a:xfrm>
            <a:off x="8356803" y="3613115"/>
            <a:ext cx="336000" cy="438000"/>
          </a:xfrm>
          <a:custGeom>
            <a:rect b="b" l="l" r="r" t="t"/>
            <a:pathLst>
              <a:path extrusionOk="0" h="120000" w="120000">
                <a:moveTo>
                  <a:pt x="119850" y="95431"/>
                </a:moveTo>
                <a:lnTo>
                  <a:pt x="100524" y="95431"/>
                </a:lnTo>
                <a:lnTo>
                  <a:pt x="100524" y="119886"/>
                </a:lnTo>
                <a:lnTo>
                  <a:pt x="67715" y="119886"/>
                </a:lnTo>
                <a:lnTo>
                  <a:pt x="67715" y="95431"/>
                </a:lnTo>
                <a:lnTo>
                  <a:pt x="0" y="95431"/>
                </a:lnTo>
                <a:lnTo>
                  <a:pt x="0" y="77459"/>
                </a:lnTo>
                <a:lnTo>
                  <a:pt x="69812" y="0"/>
                </a:lnTo>
                <a:lnTo>
                  <a:pt x="100524" y="0"/>
                </a:lnTo>
                <a:lnTo>
                  <a:pt x="100524" y="75412"/>
                </a:lnTo>
                <a:lnTo>
                  <a:pt x="119850" y="75412"/>
                </a:lnTo>
                <a:lnTo>
                  <a:pt x="119850" y="95431"/>
                </a:lnTo>
                <a:close/>
                <a:moveTo>
                  <a:pt x="67715" y="75412"/>
                </a:moveTo>
                <a:lnTo>
                  <a:pt x="67715" y="55052"/>
                </a:lnTo>
                <a:lnTo>
                  <a:pt x="67715" y="55052"/>
                </a:lnTo>
                <a:cubicBezTo>
                  <a:pt x="67715" y="51753"/>
                  <a:pt x="67715" y="46407"/>
                  <a:pt x="68314" y="40379"/>
                </a:cubicBezTo>
                <a:lnTo>
                  <a:pt x="68314" y="40379"/>
                </a:lnTo>
                <a:cubicBezTo>
                  <a:pt x="68764" y="33781"/>
                  <a:pt x="68764" y="29687"/>
                  <a:pt x="69363" y="28890"/>
                </a:cubicBezTo>
                <a:lnTo>
                  <a:pt x="68314" y="28890"/>
                </a:lnTo>
                <a:lnTo>
                  <a:pt x="68314" y="28890"/>
                </a:lnTo>
                <a:cubicBezTo>
                  <a:pt x="65617" y="33440"/>
                  <a:pt x="62921" y="37876"/>
                  <a:pt x="59176" y="41971"/>
                </a:cubicBezTo>
                <a:lnTo>
                  <a:pt x="29662" y="75412"/>
                </a:lnTo>
                <a:lnTo>
                  <a:pt x="67715" y="75412"/>
                </a:lnTo>
                <a:close/>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2" name="Google Shape;142;p9"/>
          <p:cNvSpPr/>
          <p:nvPr/>
        </p:nvSpPr>
        <p:spPr>
          <a:xfrm>
            <a:off x="3272580" y="3687195"/>
            <a:ext cx="226200" cy="325200"/>
          </a:xfrm>
          <a:custGeom>
            <a:rect b="b" l="l" r="r" t="t"/>
            <a:pathLst>
              <a:path extrusionOk="0" h="120000" w="120000">
                <a:moveTo>
                  <a:pt x="119887" y="59961"/>
                </a:moveTo>
                <a:lnTo>
                  <a:pt x="119887" y="59961"/>
                </a:lnTo>
                <a:cubicBezTo>
                  <a:pt x="119887" y="80203"/>
                  <a:pt x="115060" y="95556"/>
                  <a:pt x="105070" y="105105"/>
                </a:cubicBezTo>
                <a:lnTo>
                  <a:pt x="105070" y="105105"/>
                </a:lnTo>
                <a:cubicBezTo>
                  <a:pt x="95416" y="115264"/>
                  <a:pt x="80486" y="119923"/>
                  <a:pt x="59943" y="119923"/>
                </a:cubicBezTo>
                <a:lnTo>
                  <a:pt x="59943" y="119923"/>
                </a:lnTo>
                <a:cubicBezTo>
                  <a:pt x="40187" y="119923"/>
                  <a:pt x="25369" y="115035"/>
                  <a:pt x="15266" y="104570"/>
                </a:cubicBezTo>
                <a:lnTo>
                  <a:pt x="15266" y="104570"/>
                </a:lnTo>
                <a:cubicBezTo>
                  <a:pt x="5163" y="94716"/>
                  <a:pt x="0" y="79669"/>
                  <a:pt x="0" y="59961"/>
                </a:cubicBezTo>
                <a:lnTo>
                  <a:pt x="0" y="59961"/>
                </a:lnTo>
                <a:cubicBezTo>
                  <a:pt x="0" y="39719"/>
                  <a:pt x="5163" y="24366"/>
                  <a:pt x="14929" y="14742"/>
                </a:cubicBezTo>
                <a:lnTo>
                  <a:pt x="14929" y="14742"/>
                </a:lnTo>
                <a:cubicBezTo>
                  <a:pt x="24583" y="4888"/>
                  <a:pt x="39850" y="0"/>
                  <a:pt x="59943" y="0"/>
                </a:cubicBezTo>
                <a:lnTo>
                  <a:pt x="59943" y="0"/>
                </a:lnTo>
                <a:cubicBezTo>
                  <a:pt x="80037" y="0"/>
                  <a:pt x="94518" y="5194"/>
                  <a:pt x="104621" y="15276"/>
                </a:cubicBezTo>
                <a:lnTo>
                  <a:pt x="104621" y="15276"/>
                </a:lnTo>
                <a:cubicBezTo>
                  <a:pt x="115060" y="25436"/>
                  <a:pt x="119887" y="40254"/>
                  <a:pt x="119887" y="59961"/>
                </a:cubicBezTo>
                <a:close/>
                <a:moveTo>
                  <a:pt x="36258" y="59961"/>
                </a:moveTo>
                <a:lnTo>
                  <a:pt x="36258" y="59961"/>
                </a:lnTo>
                <a:cubicBezTo>
                  <a:pt x="36258" y="74474"/>
                  <a:pt x="37829" y="84633"/>
                  <a:pt x="41870" y="90591"/>
                </a:cubicBezTo>
                <a:lnTo>
                  <a:pt x="41870" y="90591"/>
                </a:lnTo>
                <a:cubicBezTo>
                  <a:pt x="45463" y="96931"/>
                  <a:pt x="51075" y="100216"/>
                  <a:pt x="59943" y="100216"/>
                </a:cubicBezTo>
                <a:lnTo>
                  <a:pt x="59943" y="100216"/>
                </a:lnTo>
                <a:cubicBezTo>
                  <a:pt x="68362" y="100216"/>
                  <a:pt x="74424" y="96931"/>
                  <a:pt x="78465" y="90591"/>
                </a:cubicBezTo>
                <a:lnTo>
                  <a:pt x="78465" y="90591"/>
                </a:lnTo>
                <a:cubicBezTo>
                  <a:pt x="82057" y="84328"/>
                  <a:pt x="84078" y="74169"/>
                  <a:pt x="84078" y="59961"/>
                </a:cubicBezTo>
                <a:lnTo>
                  <a:pt x="84078" y="59961"/>
                </a:lnTo>
                <a:cubicBezTo>
                  <a:pt x="84078" y="45677"/>
                  <a:pt x="82057" y="35595"/>
                  <a:pt x="78016" y="29026"/>
                </a:cubicBezTo>
                <a:lnTo>
                  <a:pt x="78016" y="29026"/>
                </a:lnTo>
                <a:cubicBezTo>
                  <a:pt x="74424" y="22991"/>
                  <a:pt x="68362" y="19707"/>
                  <a:pt x="59943" y="19707"/>
                </a:cubicBezTo>
                <a:lnTo>
                  <a:pt x="59943" y="19707"/>
                </a:lnTo>
                <a:cubicBezTo>
                  <a:pt x="51524" y="19707"/>
                  <a:pt x="45463" y="22991"/>
                  <a:pt x="41870" y="29026"/>
                </a:cubicBezTo>
                <a:lnTo>
                  <a:pt x="41870" y="29026"/>
                </a:lnTo>
                <a:cubicBezTo>
                  <a:pt x="38166" y="35595"/>
                  <a:pt x="36258" y="45677"/>
                  <a:pt x="36258" y="59961"/>
                </a:cubicBezTo>
                <a:close/>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3" name="Google Shape;143;p9"/>
          <p:cNvSpPr/>
          <p:nvPr/>
        </p:nvSpPr>
        <p:spPr>
          <a:xfrm>
            <a:off x="3533570" y="3687195"/>
            <a:ext cx="226200" cy="320400"/>
          </a:xfrm>
          <a:custGeom>
            <a:rect b="b" l="l" r="r" t="t"/>
            <a:pathLst>
              <a:path extrusionOk="0" h="120000" w="120000">
                <a:moveTo>
                  <a:pt x="119887" y="119922"/>
                </a:moveTo>
                <a:lnTo>
                  <a:pt x="336" y="119922"/>
                </a:lnTo>
                <a:lnTo>
                  <a:pt x="336" y="102658"/>
                </a:lnTo>
                <a:lnTo>
                  <a:pt x="42993" y="72696"/>
                </a:lnTo>
                <a:lnTo>
                  <a:pt x="42993" y="72696"/>
                </a:lnTo>
                <a:cubicBezTo>
                  <a:pt x="55902" y="63561"/>
                  <a:pt x="64321" y="57445"/>
                  <a:pt x="68362" y="54116"/>
                </a:cubicBezTo>
                <a:lnTo>
                  <a:pt x="68362" y="54116"/>
                </a:lnTo>
                <a:cubicBezTo>
                  <a:pt x="71955" y="50477"/>
                  <a:pt x="74873" y="47148"/>
                  <a:pt x="76445" y="44361"/>
                </a:cubicBezTo>
                <a:lnTo>
                  <a:pt x="76445" y="44361"/>
                </a:lnTo>
                <a:cubicBezTo>
                  <a:pt x="78465" y="41032"/>
                  <a:pt x="79251" y="38245"/>
                  <a:pt x="79251" y="34916"/>
                </a:cubicBezTo>
                <a:lnTo>
                  <a:pt x="79251" y="34916"/>
                </a:lnTo>
                <a:cubicBezTo>
                  <a:pt x="79251" y="30503"/>
                  <a:pt x="77231" y="26864"/>
                  <a:pt x="73638" y="24387"/>
                </a:cubicBezTo>
                <a:lnTo>
                  <a:pt x="73638" y="24387"/>
                </a:lnTo>
                <a:cubicBezTo>
                  <a:pt x="69597" y="22219"/>
                  <a:pt x="64770" y="20825"/>
                  <a:pt x="58372" y="20825"/>
                </a:cubicBezTo>
                <a:lnTo>
                  <a:pt x="58372" y="20825"/>
                </a:lnTo>
                <a:cubicBezTo>
                  <a:pt x="51861" y="20825"/>
                  <a:pt x="45014" y="21909"/>
                  <a:pt x="38952" y="24154"/>
                </a:cubicBezTo>
                <a:lnTo>
                  <a:pt x="38952" y="24154"/>
                </a:lnTo>
                <a:cubicBezTo>
                  <a:pt x="33002" y="26322"/>
                  <a:pt x="26155" y="29109"/>
                  <a:pt x="19644" y="32980"/>
                </a:cubicBezTo>
                <a:lnTo>
                  <a:pt x="0" y="17187"/>
                </a:lnTo>
                <a:lnTo>
                  <a:pt x="0" y="17187"/>
                </a:lnTo>
                <a:cubicBezTo>
                  <a:pt x="7970" y="11922"/>
                  <a:pt x="15266" y="8593"/>
                  <a:pt x="20542" y="6348"/>
                </a:cubicBezTo>
                <a:lnTo>
                  <a:pt x="20542" y="6348"/>
                </a:lnTo>
                <a:cubicBezTo>
                  <a:pt x="26155" y="4103"/>
                  <a:pt x="32553" y="3019"/>
                  <a:pt x="38615" y="1935"/>
                </a:cubicBezTo>
                <a:lnTo>
                  <a:pt x="38615" y="1935"/>
                </a:lnTo>
                <a:cubicBezTo>
                  <a:pt x="45463" y="774"/>
                  <a:pt x="52647" y="0"/>
                  <a:pt x="60729" y="0"/>
                </a:cubicBezTo>
                <a:lnTo>
                  <a:pt x="60729" y="0"/>
                </a:lnTo>
                <a:cubicBezTo>
                  <a:pt x="71618" y="0"/>
                  <a:pt x="81272" y="1393"/>
                  <a:pt x="88905" y="3870"/>
                </a:cubicBezTo>
                <a:lnTo>
                  <a:pt x="88905" y="3870"/>
                </a:lnTo>
                <a:cubicBezTo>
                  <a:pt x="97324" y="6658"/>
                  <a:pt x="103386" y="10529"/>
                  <a:pt x="108213" y="15483"/>
                </a:cubicBezTo>
                <a:lnTo>
                  <a:pt x="108213" y="15483"/>
                </a:lnTo>
                <a:cubicBezTo>
                  <a:pt x="112703" y="20206"/>
                  <a:pt x="115060" y="25780"/>
                  <a:pt x="115060" y="31896"/>
                </a:cubicBezTo>
                <a:lnTo>
                  <a:pt x="115060" y="31896"/>
                </a:lnTo>
                <a:cubicBezTo>
                  <a:pt x="115060" y="37470"/>
                  <a:pt x="113826" y="42735"/>
                  <a:pt x="110682" y="47458"/>
                </a:cubicBezTo>
                <a:lnTo>
                  <a:pt x="110682" y="47458"/>
                </a:lnTo>
                <a:cubicBezTo>
                  <a:pt x="108213" y="52180"/>
                  <a:pt x="104172" y="56903"/>
                  <a:pt x="98110" y="62167"/>
                </a:cubicBezTo>
                <a:lnTo>
                  <a:pt x="98110" y="62167"/>
                </a:lnTo>
                <a:cubicBezTo>
                  <a:pt x="92160" y="66890"/>
                  <a:pt x="82057" y="74400"/>
                  <a:pt x="67577" y="83535"/>
                </a:cubicBezTo>
                <a:lnTo>
                  <a:pt x="45463" y="97703"/>
                </a:lnTo>
                <a:lnTo>
                  <a:pt x="45463" y="99096"/>
                </a:lnTo>
                <a:lnTo>
                  <a:pt x="119887" y="99096"/>
                </a:lnTo>
                <a:lnTo>
                  <a:pt x="119887" y="119922"/>
                </a:lnTo>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4" name="Google Shape;144;p9"/>
          <p:cNvSpPr txBox="1"/>
          <p:nvPr/>
        </p:nvSpPr>
        <p:spPr>
          <a:xfrm>
            <a:off x="4419101" y="2853777"/>
            <a:ext cx="1305300" cy="842400"/>
          </a:xfrm>
          <a:prstGeom prst="rect">
            <a:avLst/>
          </a:prstGeom>
          <a:noFill/>
          <a:ln>
            <a:noFill/>
          </a:ln>
        </p:spPr>
        <p:txBody>
          <a:bodyPr anchorCtr="0" anchor="t" bIns="17150" lIns="34300" spcFirstLastPara="1" rIns="34300" wrap="square" tIns="17150">
            <a:noAutofit/>
          </a:bodyPr>
          <a:lstStyle/>
          <a:p>
            <a:pPr indent="0" lvl="0" marL="0" marR="0" rtl="0" algn="ctr">
              <a:lnSpc>
                <a:spcPct val="131250"/>
              </a:lnSpc>
              <a:spcBef>
                <a:spcPts val="0"/>
              </a:spcBef>
              <a:spcAft>
                <a:spcPts val="0"/>
              </a:spcAft>
              <a:buNone/>
            </a:pPr>
            <a:r>
              <a:t/>
            </a:r>
            <a:endParaRPr sz="1200">
              <a:solidFill>
                <a:schemeClr val="dk2"/>
              </a:solidFill>
              <a:latin typeface="Proxima Nova"/>
              <a:ea typeface="Proxima Nova"/>
              <a:cs typeface="Proxima Nova"/>
              <a:sym typeface="Proxima Nova"/>
            </a:endParaRPr>
          </a:p>
        </p:txBody>
      </p:sp>
      <p:sp>
        <p:nvSpPr>
          <p:cNvPr id="145" name="Google Shape;145;p9"/>
          <p:cNvSpPr txBox="1"/>
          <p:nvPr/>
        </p:nvSpPr>
        <p:spPr>
          <a:xfrm>
            <a:off x="2379725" y="1995500"/>
            <a:ext cx="2105700" cy="1411800"/>
          </a:xfrm>
          <a:prstGeom prst="rect">
            <a:avLst/>
          </a:prstGeom>
          <a:noFill/>
          <a:ln>
            <a:noFill/>
          </a:ln>
        </p:spPr>
        <p:txBody>
          <a:bodyPr anchorCtr="0" anchor="t" bIns="17150" lIns="34300" spcFirstLastPara="1" rIns="34300" wrap="square" tIns="17150">
            <a:noAutofit/>
          </a:bodyPr>
          <a:lstStyle/>
          <a:p>
            <a:pPr indent="0" lvl="0" marL="0" rtl="0" algn="ctr">
              <a:spcBef>
                <a:spcPts val="0"/>
              </a:spcBef>
              <a:spcAft>
                <a:spcPts val="0"/>
              </a:spcAft>
              <a:buNone/>
            </a:pPr>
            <a:r>
              <a:rPr lang="en" sz="2000">
                <a:solidFill>
                  <a:schemeClr val="dk1"/>
                </a:solidFill>
                <a:latin typeface="Proxima Nova"/>
                <a:ea typeface="Proxima Nova"/>
                <a:cs typeface="Proxima Nova"/>
                <a:sym typeface="Proxima Nova"/>
              </a:rPr>
              <a:t>8 ammonia drops into samples, mix for 5 minutes</a:t>
            </a:r>
            <a:endParaRPr sz="1300">
              <a:solidFill>
                <a:schemeClr val="dk2"/>
              </a:solidFill>
              <a:latin typeface="Proxima Nova"/>
              <a:ea typeface="Proxima Nova"/>
              <a:cs typeface="Proxima Nova"/>
              <a:sym typeface="Proxima Nova"/>
            </a:endParaRPr>
          </a:p>
        </p:txBody>
      </p:sp>
      <p:sp>
        <p:nvSpPr>
          <p:cNvPr id="146" name="Google Shape;146;p9"/>
          <p:cNvSpPr/>
          <p:nvPr/>
        </p:nvSpPr>
        <p:spPr>
          <a:xfrm>
            <a:off x="620544" y="1553303"/>
            <a:ext cx="139200" cy="203400"/>
          </a:xfrm>
          <a:custGeom>
            <a:rect b="b" l="l" r="r" t="t"/>
            <a:pathLst>
              <a:path extrusionOk="0" h="120000" w="120000">
                <a:moveTo>
                  <a:pt x="119766" y="59840"/>
                </a:moveTo>
                <a:lnTo>
                  <a:pt x="119766" y="59840"/>
                </a:lnTo>
                <a:cubicBezTo>
                  <a:pt x="119766" y="79893"/>
                  <a:pt x="114630" y="95331"/>
                  <a:pt x="104591" y="105039"/>
                </a:cubicBezTo>
                <a:lnTo>
                  <a:pt x="104591" y="105039"/>
                </a:lnTo>
                <a:cubicBezTo>
                  <a:pt x="95486" y="114748"/>
                  <a:pt x="80311" y="119840"/>
                  <a:pt x="60233" y="119840"/>
                </a:cubicBezTo>
                <a:lnTo>
                  <a:pt x="60233" y="119840"/>
                </a:lnTo>
                <a:cubicBezTo>
                  <a:pt x="40155" y="119840"/>
                  <a:pt x="25914" y="114748"/>
                  <a:pt x="15175" y="104403"/>
                </a:cubicBezTo>
                <a:lnTo>
                  <a:pt x="15175" y="104403"/>
                </a:lnTo>
                <a:cubicBezTo>
                  <a:pt x="5136" y="94694"/>
                  <a:pt x="0" y="79893"/>
                  <a:pt x="0" y="59840"/>
                </a:cubicBezTo>
                <a:lnTo>
                  <a:pt x="0" y="59840"/>
                </a:lnTo>
                <a:cubicBezTo>
                  <a:pt x="0" y="39310"/>
                  <a:pt x="5136" y="24509"/>
                  <a:pt x="15175" y="14323"/>
                </a:cubicBezTo>
                <a:lnTo>
                  <a:pt x="15175" y="14323"/>
                </a:lnTo>
                <a:cubicBezTo>
                  <a:pt x="25214" y="4615"/>
                  <a:pt x="39455" y="0"/>
                  <a:pt x="60233" y="0"/>
                </a:cubicBezTo>
                <a:lnTo>
                  <a:pt x="60233" y="0"/>
                </a:lnTo>
                <a:cubicBezTo>
                  <a:pt x="79610" y="0"/>
                  <a:pt x="94552" y="4615"/>
                  <a:pt x="104591" y="14801"/>
                </a:cubicBezTo>
                <a:lnTo>
                  <a:pt x="104591" y="14801"/>
                </a:lnTo>
                <a:cubicBezTo>
                  <a:pt x="114630" y="25623"/>
                  <a:pt x="119766" y="39946"/>
                  <a:pt x="119766" y="59840"/>
                </a:cubicBezTo>
                <a:close/>
                <a:moveTo>
                  <a:pt x="36887" y="59840"/>
                </a:moveTo>
                <a:lnTo>
                  <a:pt x="36887" y="59840"/>
                </a:lnTo>
                <a:cubicBezTo>
                  <a:pt x="36887" y="74164"/>
                  <a:pt x="37587" y="84509"/>
                  <a:pt x="41789" y="90716"/>
                </a:cubicBezTo>
                <a:lnTo>
                  <a:pt x="41789" y="90716"/>
                </a:lnTo>
                <a:cubicBezTo>
                  <a:pt x="45291" y="96923"/>
                  <a:pt x="51128" y="99787"/>
                  <a:pt x="60233" y="99787"/>
                </a:cubicBezTo>
                <a:lnTo>
                  <a:pt x="60233" y="99787"/>
                </a:lnTo>
                <a:cubicBezTo>
                  <a:pt x="67704" y="99787"/>
                  <a:pt x="74474" y="96923"/>
                  <a:pt x="77743" y="90716"/>
                </a:cubicBezTo>
                <a:lnTo>
                  <a:pt x="77743" y="90716"/>
                </a:lnTo>
                <a:cubicBezTo>
                  <a:pt x="81945" y="83872"/>
                  <a:pt x="83813" y="74164"/>
                  <a:pt x="83813" y="59840"/>
                </a:cubicBezTo>
                <a:lnTo>
                  <a:pt x="83813" y="59840"/>
                </a:lnTo>
                <a:cubicBezTo>
                  <a:pt x="83813" y="45676"/>
                  <a:pt x="81945" y="35331"/>
                  <a:pt x="77743" y="29602"/>
                </a:cubicBezTo>
                <a:lnTo>
                  <a:pt x="77743" y="29602"/>
                </a:lnTo>
                <a:cubicBezTo>
                  <a:pt x="74474" y="22758"/>
                  <a:pt x="67704" y="19893"/>
                  <a:pt x="60233" y="19893"/>
                </a:cubicBezTo>
                <a:lnTo>
                  <a:pt x="60233" y="19893"/>
                </a:lnTo>
                <a:cubicBezTo>
                  <a:pt x="51828" y="19893"/>
                  <a:pt x="45291" y="22758"/>
                  <a:pt x="41789" y="29602"/>
                </a:cubicBezTo>
                <a:lnTo>
                  <a:pt x="41789" y="29602"/>
                </a:lnTo>
                <a:cubicBezTo>
                  <a:pt x="37587" y="35331"/>
                  <a:pt x="36887" y="45676"/>
                  <a:pt x="36887" y="59840"/>
                </a:cubicBezTo>
                <a:close/>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300">
              <a:solidFill>
                <a:schemeClr val="dk1"/>
              </a:solidFill>
              <a:latin typeface="Proxima Nova"/>
              <a:ea typeface="Proxima Nova"/>
              <a:cs typeface="Proxima Nova"/>
              <a:sym typeface="Proxima Nova"/>
            </a:endParaRPr>
          </a:p>
        </p:txBody>
      </p:sp>
      <p:sp>
        <p:nvSpPr>
          <p:cNvPr id="147" name="Google Shape;147;p9"/>
          <p:cNvSpPr/>
          <p:nvPr/>
        </p:nvSpPr>
        <p:spPr>
          <a:xfrm>
            <a:off x="786020" y="1556874"/>
            <a:ext cx="97500" cy="197700"/>
          </a:xfrm>
          <a:custGeom>
            <a:rect b="b" l="l" r="r" t="t"/>
            <a:pathLst>
              <a:path extrusionOk="0" h="120000" w="120000">
                <a:moveTo>
                  <a:pt x="119666" y="119836"/>
                </a:moveTo>
                <a:lnTo>
                  <a:pt x="68000" y="119836"/>
                </a:lnTo>
                <a:lnTo>
                  <a:pt x="68000" y="50491"/>
                </a:lnTo>
                <a:lnTo>
                  <a:pt x="69333" y="38688"/>
                </a:lnTo>
                <a:lnTo>
                  <a:pt x="69333" y="27049"/>
                </a:lnTo>
                <a:lnTo>
                  <a:pt x="69333" y="27049"/>
                </a:lnTo>
                <a:cubicBezTo>
                  <a:pt x="61000" y="30491"/>
                  <a:pt x="55000" y="34098"/>
                  <a:pt x="52666" y="34590"/>
                </a:cubicBezTo>
                <a:lnTo>
                  <a:pt x="24000" y="45737"/>
                </a:lnTo>
                <a:lnTo>
                  <a:pt x="0" y="30491"/>
                </a:lnTo>
                <a:lnTo>
                  <a:pt x="77666" y="0"/>
                </a:lnTo>
                <a:lnTo>
                  <a:pt x="119666" y="0"/>
                </a:lnTo>
                <a:lnTo>
                  <a:pt x="119666" y="119836"/>
                </a:lnTo>
              </a:path>
            </a:pathLst>
          </a:custGeom>
          <a:solidFill>
            <a:srgbClr val="FFFFFF"/>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Proxima Nova"/>
              <a:ea typeface="Proxima Nova"/>
              <a:cs typeface="Proxima Nova"/>
              <a:sym typeface="Proxima Nova"/>
            </a:endParaRPr>
          </a:p>
        </p:txBody>
      </p:sp>
      <p:sp>
        <p:nvSpPr>
          <p:cNvPr id="148" name="Google Shape;148;p9"/>
          <p:cNvSpPr txBox="1"/>
          <p:nvPr/>
        </p:nvSpPr>
        <p:spPr>
          <a:xfrm>
            <a:off x="173300" y="2057000"/>
            <a:ext cx="1677300" cy="1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roxima Nova"/>
                <a:ea typeface="Proxima Nova"/>
                <a:cs typeface="Proxima Nova"/>
                <a:sym typeface="Proxima Nova"/>
              </a:rPr>
              <a:t>5mL of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2000">
                <a:solidFill>
                  <a:schemeClr val="dk1"/>
                </a:solidFill>
                <a:latin typeface="Proxima Nova"/>
                <a:ea typeface="Proxima Nova"/>
                <a:cs typeface="Proxima Nova"/>
                <a:sym typeface="Proxima Nova"/>
              </a:rPr>
              <a:t>water for each sample</a:t>
            </a:r>
            <a:endParaRPr sz="1500">
              <a:latin typeface="Proxima Nova"/>
              <a:ea typeface="Proxima Nova"/>
              <a:cs typeface="Proxima Nova"/>
              <a:sym typeface="Proxima Nova"/>
            </a:endParaRPr>
          </a:p>
        </p:txBody>
      </p:sp>
      <p:sp>
        <p:nvSpPr>
          <p:cNvPr id="149" name="Google Shape;149;p9"/>
          <p:cNvSpPr/>
          <p:nvPr/>
        </p:nvSpPr>
        <p:spPr>
          <a:xfrm rot="2432140">
            <a:off x="5936844" y="2649678"/>
            <a:ext cx="2073943" cy="84245"/>
          </a:xfrm>
          <a:prstGeom prst="rect">
            <a:avLst/>
          </a:pr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0" name="Google Shape;150;p9"/>
          <p:cNvSpPr/>
          <p:nvPr/>
        </p:nvSpPr>
        <p:spPr>
          <a:xfrm rot="8100000">
            <a:off x="3632045" y="2785072"/>
            <a:ext cx="1723361" cy="84004"/>
          </a:xfrm>
          <a:prstGeom prst="rect">
            <a:avLst/>
          </a:pr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1" name="Google Shape;151;p9"/>
          <p:cNvSpPr txBox="1"/>
          <p:nvPr/>
        </p:nvSpPr>
        <p:spPr>
          <a:xfrm>
            <a:off x="4758287" y="2408375"/>
            <a:ext cx="2105700" cy="15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Proxima Nova"/>
                <a:ea typeface="Proxima Nova"/>
                <a:cs typeface="Proxima Nova"/>
                <a:sym typeface="Proxima Nova"/>
              </a:rPr>
              <a:t>8 phosphate drops into samples, mix for 3 minutes</a:t>
            </a:r>
            <a:endParaRPr sz="2000">
              <a:solidFill>
                <a:schemeClr val="dk1"/>
              </a:solidFill>
              <a:latin typeface="Proxima Nova"/>
              <a:ea typeface="Proxima Nova"/>
              <a:cs typeface="Proxima Nova"/>
              <a:sym typeface="Proxima Nova"/>
            </a:endParaRPr>
          </a:p>
        </p:txBody>
      </p:sp>
      <p:sp>
        <p:nvSpPr>
          <p:cNvPr id="152" name="Google Shape;152;p9"/>
          <p:cNvSpPr txBox="1"/>
          <p:nvPr/>
        </p:nvSpPr>
        <p:spPr>
          <a:xfrm>
            <a:off x="7136850" y="1631350"/>
            <a:ext cx="1677300" cy="112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Proxima Nova"/>
                <a:ea typeface="Proxima Nova"/>
                <a:cs typeface="Proxima Nova"/>
                <a:sym typeface="Proxima Nova"/>
              </a:rPr>
              <a:t>Compare sample colours to scale</a:t>
            </a:r>
            <a:endParaRPr sz="1700">
              <a:latin typeface="Proxima Nova"/>
              <a:ea typeface="Proxima Nova"/>
              <a:cs typeface="Proxima Nova"/>
              <a:sym typeface="Proxima Nova"/>
            </a:endParaRPr>
          </a:p>
        </p:txBody>
      </p:sp>
      <p:sp>
        <p:nvSpPr>
          <p:cNvPr id="153" name="Google Shape;153;p9"/>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nvSpPr>
        <p:spPr>
          <a:xfrm>
            <a:off x="1859298" y="3208764"/>
            <a:ext cx="3454500" cy="2307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59" name="Google Shape;159;p10"/>
          <p:cNvSpPr txBox="1"/>
          <p:nvPr/>
        </p:nvSpPr>
        <p:spPr>
          <a:xfrm>
            <a:off x="1782525" y="1746200"/>
            <a:ext cx="41391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Calibrations</a:t>
            </a:r>
            <a:endParaRPr sz="5600">
              <a:solidFill>
                <a:schemeClr val="dk2"/>
              </a:solidFill>
              <a:latin typeface="Proxima Nova"/>
              <a:ea typeface="Proxima Nova"/>
              <a:cs typeface="Proxima Nova"/>
              <a:sym typeface="Proxima Nova"/>
            </a:endParaRPr>
          </a:p>
        </p:txBody>
      </p:sp>
      <p:grpSp>
        <p:nvGrpSpPr>
          <p:cNvPr id="160" name="Google Shape;160;p10"/>
          <p:cNvGrpSpPr/>
          <p:nvPr/>
        </p:nvGrpSpPr>
        <p:grpSpPr>
          <a:xfrm>
            <a:off x="-321982" y="1679187"/>
            <a:ext cx="1535040" cy="1587375"/>
            <a:chOff x="-858390" y="4477832"/>
            <a:chExt cx="4092348" cy="4233000"/>
          </a:xfrm>
        </p:grpSpPr>
        <p:sp>
          <p:nvSpPr>
            <p:cNvPr id="161" name="Google Shape;161;p10"/>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62" name="Google Shape;162;p10"/>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63" name="Google Shape;163;p10"/>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64" name="Google Shape;164;p10"/>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165" name="Google Shape;165;p10"/>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3</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607550" y="1480250"/>
            <a:ext cx="26682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3600">
                <a:solidFill>
                  <a:schemeClr val="dk2"/>
                </a:solidFill>
                <a:latin typeface="Proxima Nova"/>
                <a:ea typeface="Proxima Nova"/>
                <a:cs typeface="Proxima Nova"/>
                <a:sym typeface="Proxima Nova"/>
              </a:rPr>
              <a:t>Sources of Uncertainty</a:t>
            </a:r>
            <a:endParaRPr sz="3600">
              <a:solidFill>
                <a:schemeClr val="dk2"/>
              </a:solidFill>
              <a:latin typeface="Proxima Nova"/>
              <a:ea typeface="Proxima Nova"/>
              <a:cs typeface="Proxima Nova"/>
              <a:sym typeface="Proxima Nova"/>
            </a:endParaRPr>
          </a:p>
        </p:txBody>
      </p:sp>
      <p:sp>
        <p:nvSpPr>
          <p:cNvPr id="171" name="Google Shape;171;p11"/>
          <p:cNvSpPr txBox="1"/>
          <p:nvPr/>
        </p:nvSpPr>
        <p:spPr>
          <a:xfrm>
            <a:off x="4489100" y="1211424"/>
            <a:ext cx="4120200" cy="1763100"/>
          </a:xfrm>
          <a:prstGeom prst="rect">
            <a:avLst/>
          </a:prstGeom>
          <a:noFill/>
          <a:ln>
            <a:noFill/>
          </a:ln>
        </p:spPr>
        <p:txBody>
          <a:bodyPr anchorCtr="0" anchor="t" bIns="17150" lIns="34300" spcFirstLastPara="1" rIns="34300" wrap="square" tIns="17150">
            <a:noAutofit/>
          </a:bodyPr>
          <a:lstStyle/>
          <a:p>
            <a:pPr indent="-387350" lvl="0" marL="457200" marR="0" rtl="0" algn="l">
              <a:lnSpc>
                <a:spcPct val="144444"/>
              </a:lnSpc>
              <a:spcBef>
                <a:spcPts val="0"/>
              </a:spcBef>
              <a:spcAft>
                <a:spcPts val="0"/>
              </a:spcAft>
              <a:buClr>
                <a:schemeClr val="dk2"/>
              </a:buClr>
              <a:buSzPts val="2500"/>
              <a:buFont typeface="Nunito"/>
              <a:buChar char="➢"/>
            </a:pPr>
            <a:r>
              <a:rPr lang="en" sz="2500">
                <a:solidFill>
                  <a:schemeClr val="dk2"/>
                </a:solidFill>
                <a:latin typeface="Nunito"/>
                <a:ea typeface="Nunito"/>
                <a:cs typeface="Nunito"/>
                <a:sym typeface="Nunito"/>
              </a:rPr>
              <a:t>A</a:t>
            </a:r>
            <a:r>
              <a:rPr lang="en" sz="2500">
                <a:solidFill>
                  <a:schemeClr val="dk2"/>
                </a:solidFill>
                <a:latin typeface="Nunito"/>
                <a:ea typeface="Nunito"/>
                <a:cs typeface="Nunito"/>
                <a:sym typeface="Nunito"/>
              </a:rPr>
              <a:t>mmonia and phosphate dropper bottle</a:t>
            </a:r>
            <a:endParaRPr sz="2500">
              <a:solidFill>
                <a:schemeClr val="dk2"/>
              </a:solidFill>
              <a:latin typeface="Nunito"/>
              <a:ea typeface="Nunito"/>
              <a:cs typeface="Nunito"/>
              <a:sym typeface="Nunito"/>
            </a:endParaRPr>
          </a:p>
          <a:p>
            <a:pPr indent="0" lvl="0" marL="0" marR="0" rtl="0" algn="l">
              <a:lnSpc>
                <a:spcPct val="144444"/>
              </a:lnSpc>
              <a:spcBef>
                <a:spcPts val="0"/>
              </a:spcBef>
              <a:spcAft>
                <a:spcPts val="0"/>
              </a:spcAft>
              <a:buNone/>
            </a:pPr>
            <a:r>
              <a:t/>
            </a:r>
            <a:endParaRPr sz="100">
              <a:solidFill>
                <a:schemeClr val="dk2"/>
              </a:solidFill>
              <a:latin typeface="Nunito"/>
              <a:ea typeface="Nunito"/>
              <a:cs typeface="Nunito"/>
              <a:sym typeface="Nunito"/>
            </a:endParaRPr>
          </a:p>
          <a:p>
            <a:pPr indent="-387350" lvl="0" marL="457200" marR="0" rtl="0" algn="l">
              <a:lnSpc>
                <a:spcPct val="144444"/>
              </a:lnSpc>
              <a:spcBef>
                <a:spcPts val="0"/>
              </a:spcBef>
              <a:spcAft>
                <a:spcPts val="0"/>
              </a:spcAft>
              <a:buClr>
                <a:schemeClr val="dk2"/>
              </a:buClr>
              <a:buSzPts val="2500"/>
              <a:buFont typeface="Nunito"/>
              <a:buChar char="➢"/>
            </a:pPr>
            <a:r>
              <a:rPr lang="en" sz="2500">
                <a:solidFill>
                  <a:schemeClr val="dk2"/>
                </a:solidFill>
                <a:latin typeface="Nunito"/>
                <a:ea typeface="Nunito"/>
                <a:cs typeface="Nunito"/>
                <a:sym typeface="Nunito"/>
              </a:rPr>
              <a:t>Data input</a:t>
            </a:r>
            <a:endParaRPr sz="2500">
              <a:solidFill>
                <a:schemeClr val="dk2"/>
              </a:solidFill>
              <a:latin typeface="Nunito"/>
              <a:ea typeface="Nunito"/>
              <a:cs typeface="Nunito"/>
              <a:sym typeface="Nunito"/>
            </a:endParaRPr>
          </a:p>
        </p:txBody>
      </p:sp>
      <p:sp>
        <p:nvSpPr>
          <p:cNvPr id="172" name="Google Shape;172;p11"/>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nvSpPr>
        <p:spPr>
          <a:xfrm>
            <a:off x="1859298" y="3208764"/>
            <a:ext cx="3454500" cy="2307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78" name="Google Shape;178;p12"/>
          <p:cNvSpPr txBox="1"/>
          <p:nvPr/>
        </p:nvSpPr>
        <p:spPr>
          <a:xfrm>
            <a:off x="1782525" y="1746200"/>
            <a:ext cx="4139100" cy="1405500"/>
          </a:xfrm>
          <a:prstGeom prst="rect">
            <a:avLst/>
          </a:prstGeom>
          <a:noFill/>
          <a:ln>
            <a:noFill/>
          </a:ln>
        </p:spPr>
        <p:txBody>
          <a:bodyPr anchorCtr="0" anchor="t" bIns="17150" lIns="34300" spcFirstLastPara="1" rIns="34300" wrap="square" tIns="17150">
            <a:noAutofit/>
          </a:bodyPr>
          <a:lstStyle/>
          <a:p>
            <a:pPr indent="0" lvl="0" marL="0" marR="0" rtl="0" algn="l">
              <a:lnSpc>
                <a:spcPct val="93333"/>
              </a:lnSpc>
              <a:spcBef>
                <a:spcPts val="0"/>
              </a:spcBef>
              <a:spcAft>
                <a:spcPts val="0"/>
              </a:spcAft>
              <a:buNone/>
            </a:pPr>
            <a:r>
              <a:rPr lang="en" sz="5600">
                <a:solidFill>
                  <a:schemeClr val="dk2"/>
                </a:solidFill>
                <a:latin typeface="Proxima Nova"/>
                <a:ea typeface="Proxima Nova"/>
                <a:cs typeface="Proxima Nova"/>
                <a:sym typeface="Proxima Nova"/>
              </a:rPr>
              <a:t>Data</a:t>
            </a:r>
            <a:endParaRPr sz="5600">
              <a:solidFill>
                <a:schemeClr val="dk2"/>
              </a:solidFill>
              <a:latin typeface="Proxima Nova"/>
              <a:ea typeface="Proxima Nova"/>
              <a:cs typeface="Proxima Nova"/>
              <a:sym typeface="Proxima Nova"/>
            </a:endParaRPr>
          </a:p>
        </p:txBody>
      </p:sp>
      <p:grpSp>
        <p:nvGrpSpPr>
          <p:cNvPr id="179" name="Google Shape;179;p12"/>
          <p:cNvGrpSpPr/>
          <p:nvPr/>
        </p:nvGrpSpPr>
        <p:grpSpPr>
          <a:xfrm>
            <a:off x="-321982" y="1679187"/>
            <a:ext cx="1535040" cy="1587375"/>
            <a:chOff x="-858390" y="4477832"/>
            <a:chExt cx="4092348" cy="4233000"/>
          </a:xfrm>
        </p:grpSpPr>
        <p:sp>
          <p:nvSpPr>
            <p:cNvPr id="180" name="Google Shape;180;p12"/>
            <p:cNvSpPr/>
            <p:nvPr/>
          </p:nvSpPr>
          <p:spPr>
            <a:xfrm>
              <a:off x="2099658" y="6974920"/>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81" name="Google Shape;181;p12"/>
            <p:cNvSpPr/>
            <p:nvPr/>
          </p:nvSpPr>
          <p:spPr>
            <a:xfrm>
              <a:off x="1777142" y="4477832"/>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82" name="Google Shape;182;p12"/>
            <p:cNvSpPr/>
            <p:nvPr/>
          </p:nvSpPr>
          <p:spPr>
            <a:xfrm>
              <a:off x="-525459" y="4477832"/>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83" name="Google Shape;183;p12"/>
            <p:cNvSpPr/>
            <p:nvPr/>
          </p:nvSpPr>
          <p:spPr>
            <a:xfrm>
              <a:off x="-858390" y="4477832"/>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
        <p:nvSpPr>
          <p:cNvPr id="184" name="Google Shape;184;p12"/>
          <p:cNvSpPr txBox="1"/>
          <p:nvPr/>
        </p:nvSpPr>
        <p:spPr>
          <a:xfrm>
            <a:off x="6803509" y="1549550"/>
            <a:ext cx="710700" cy="136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sz="8600">
                <a:solidFill>
                  <a:schemeClr val="dk2"/>
                </a:solidFill>
                <a:latin typeface="Proxima Nova"/>
                <a:ea typeface="Proxima Nova"/>
                <a:cs typeface="Proxima Nova"/>
                <a:sym typeface="Proxima Nova"/>
              </a:rPr>
              <a:t>4</a:t>
            </a:r>
            <a:endParaRPr sz="86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nvSpPr>
        <p:spPr>
          <a:xfrm>
            <a:off x="0" y="313075"/>
            <a:ext cx="9144000" cy="4962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3000">
                <a:solidFill>
                  <a:schemeClr val="dk1"/>
                </a:solidFill>
                <a:latin typeface="Proxima Nova"/>
                <a:ea typeface="Proxima Nova"/>
                <a:cs typeface="Proxima Nova"/>
                <a:sym typeface="Proxima Nova"/>
              </a:rPr>
              <a:t>Ammonia and Phosphate Observations</a:t>
            </a:r>
            <a:endParaRPr sz="3000">
              <a:solidFill>
                <a:schemeClr val="dk1"/>
              </a:solidFill>
              <a:latin typeface="Proxima Nova"/>
              <a:ea typeface="Proxima Nova"/>
              <a:cs typeface="Proxima Nova"/>
              <a:sym typeface="Proxima Nova"/>
            </a:endParaRPr>
          </a:p>
        </p:txBody>
      </p:sp>
      <p:graphicFrame>
        <p:nvGraphicFramePr>
          <p:cNvPr id="190" name="Google Shape;190;p13"/>
          <p:cNvGraphicFramePr/>
          <p:nvPr/>
        </p:nvGraphicFramePr>
        <p:xfrm>
          <a:off x="1010815" y="1114067"/>
          <a:ext cx="3000000" cy="3000000"/>
        </p:xfrm>
        <a:graphic>
          <a:graphicData uri="http://schemas.openxmlformats.org/drawingml/2006/table">
            <a:tbl>
              <a:tblPr bandRow="1" firstRow="1">
                <a:noFill/>
                <a:tableStyleId>{D9D26E9B-9C92-454D-8464-79BF03E6384C}</a:tableStyleId>
              </a:tblPr>
              <a:tblGrid>
                <a:gridCol w="2416675"/>
                <a:gridCol w="1465375"/>
                <a:gridCol w="1519325"/>
                <a:gridCol w="1714025"/>
              </a:tblGrid>
              <a:tr h="1113800">
                <a:tc>
                  <a:txBody>
                    <a:bodyPr/>
                    <a:lstStyle/>
                    <a:p>
                      <a:pPr indent="0" lvl="0" marL="0" marR="0" rtl="0" algn="ctr">
                        <a:spcBef>
                          <a:spcPts val="0"/>
                        </a:spcBef>
                        <a:spcAft>
                          <a:spcPts val="0"/>
                        </a:spcAft>
                        <a:buNone/>
                      </a:pPr>
                      <a:r>
                        <a:rPr b="0" lang="en" sz="2400">
                          <a:latin typeface="Proxima Nova"/>
                          <a:ea typeface="Proxima Nova"/>
                          <a:cs typeface="Proxima Nova"/>
                          <a:sym typeface="Proxima Nova"/>
                        </a:rPr>
                        <a:t>Substance/ppm</a:t>
                      </a:r>
                      <a:endParaRPr b="0" sz="2400" u="none" cap="none" strike="noStrike">
                        <a:solidFill>
                          <a:srgbClr val="FFFFFF"/>
                        </a:solidFill>
                        <a:latin typeface="Proxima Nova"/>
                        <a:ea typeface="Proxima Nova"/>
                        <a:cs typeface="Proxima Nova"/>
                        <a:sym typeface="Proxima Nova"/>
                      </a:endParaRPr>
                    </a:p>
                  </a:txBody>
                  <a:tcPr marT="17405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165AB6"/>
                    </a:solidFill>
                  </a:tcPr>
                </a:tc>
                <a:tc>
                  <a:txBody>
                    <a:bodyPr/>
                    <a:lstStyle/>
                    <a:p>
                      <a:pPr indent="0" lvl="0" marL="0" marR="0" rtl="0" algn="ctr">
                        <a:spcBef>
                          <a:spcPts val="0"/>
                        </a:spcBef>
                        <a:spcAft>
                          <a:spcPts val="0"/>
                        </a:spcAft>
                        <a:buNone/>
                      </a:pPr>
                      <a:r>
                        <a:rPr b="0" lang="en" sz="2400">
                          <a:latin typeface="Proxima Nova"/>
                          <a:ea typeface="Proxima Nova"/>
                          <a:cs typeface="Proxima Nova"/>
                          <a:sym typeface="Proxima Nova"/>
                        </a:rPr>
                        <a:t>Mean</a:t>
                      </a:r>
                      <a:endParaRPr b="0" sz="2400" u="none" cap="none" strike="noStrike">
                        <a:solidFill>
                          <a:srgbClr val="FFFFFF"/>
                        </a:solidFill>
                        <a:latin typeface="Proxima Nova"/>
                        <a:ea typeface="Proxima Nova"/>
                        <a:cs typeface="Proxima Nova"/>
                        <a:sym typeface="Proxima Nova"/>
                      </a:endParaRPr>
                    </a:p>
                  </a:txBody>
                  <a:tcPr marT="144025" marB="0" marR="752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1B243B">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 sz="2200">
                          <a:latin typeface="Proxima Nova"/>
                          <a:ea typeface="Proxima Nova"/>
                          <a:cs typeface="Proxima Nova"/>
                          <a:sym typeface="Proxima Nova"/>
                        </a:rPr>
                        <a:t>Standard Deviations</a:t>
                      </a:r>
                      <a:endParaRPr b="0" sz="2200" u="none" cap="none" strike="noStrike">
                        <a:solidFill>
                          <a:srgbClr val="FFFFFF"/>
                        </a:solidFill>
                        <a:latin typeface="Proxima Nova"/>
                        <a:ea typeface="Proxima Nova"/>
                        <a:cs typeface="Proxima Nova"/>
                        <a:sym typeface="Proxima Nova"/>
                      </a:endParaRPr>
                    </a:p>
                  </a:txBody>
                  <a:tcPr marT="144025" marB="0" marR="752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27C7CF"/>
                    </a:solidFill>
                  </a:tcPr>
                </a:tc>
                <a:tc>
                  <a:txBody>
                    <a:bodyPr/>
                    <a:lstStyle/>
                    <a:p>
                      <a:pPr indent="0" lvl="0" marL="0" marR="0" rtl="0" algn="ctr">
                        <a:spcBef>
                          <a:spcPts val="0"/>
                        </a:spcBef>
                        <a:spcAft>
                          <a:spcPts val="0"/>
                        </a:spcAft>
                        <a:buNone/>
                      </a:pPr>
                      <a:r>
                        <a:rPr b="0" lang="en" sz="2400">
                          <a:latin typeface="Proxima Nova"/>
                          <a:ea typeface="Proxima Nova"/>
                          <a:cs typeface="Proxima Nova"/>
                          <a:sym typeface="Proxima Nova"/>
                        </a:rPr>
                        <a:t>Median</a:t>
                      </a:r>
                      <a:endParaRPr b="0" sz="2400" u="none" cap="none" strike="noStrike">
                        <a:solidFill>
                          <a:srgbClr val="FFFFFF"/>
                        </a:solidFill>
                        <a:latin typeface="Proxima Nova"/>
                        <a:ea typeface="Proxima Nova"/>
                        <a:cs typeface="Proxima Nova"/>
                        <a:sym typeface="Proxima Nova"/>
                      </a:endParaRPr>
                    </a:p>
                  </a:txBody>
                  <a:tcPr marT="144025" marB="0" marR="752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27C78A"/>
                    </a:solidFill>
                  </a:tcPr>
                </a:tc>
              </a:tr>
              <a:tr h="800575">
                <a:tc>
                  <a:txBody>
                    <a:bodyPr/>
                    <a:lstStyle/>
                    <a:p>
                      <a:pPr indent="0" lvl="0" marL="0" marR="0" rtl="0" algn="ctr">
                        <a:spcBef>
                          <a:spcPts val="0"/>
                        </a:spcBef>
                        <a:spcAft>
                          <a:spcPts val="0"/>
                        </a:spcAft>
                        <a:buNone/>
                      </a:pPr>
                      <a:r>
                        <a:rPr b="1" lang="en" sz="2400">
                          <a:solidFill>
                            <a:srgbClr val="165AB6"/>
                          </a:solidFill>
                          <a:latin typeface="Proxima Nova"/>
                          <a:ea typeface="Proxima Nova"/>
                          <a:cs typeface="Proxima Nova"/>
                          <a:sym typeface="Proxima Nova"/>
                        </a:rPr>
                        <a:t>Ammoni</a:t>
                      </a:r>
                      <a:r>
                        <a:rPr b="1" lang="en" sz="2400">
                          <a:solidFill>
                            <a:srgbClr val="165AB6"/>
                          </a:solidFill>
                          <a:latin typeface="Proxima Nova"/>
                          <a:ea typeface="Proxima Nova"/>
                          <a:cs typeface="Proxima Nova"/>
                          <a:sym typeface="Proxima Nova"/>
                        </a:rPr>
                        <a:t>a</a:t>
                      </a:r>
                      <a:endParaRPr b="1" sz="2400">
                        <a:solidFill>
                          <a:srgbClr val="165AB6"/>
                        </a:solidFill>
                        <a:latin typeface="Proxima Nova"/>
                        <a:ea typeface="Proxima Nova"/>
                        <a:cs typeface="Proxima Nova"/>
                        <a:sym typeface="Proxima Nova"/>
                      </a:endParaRPr>
                    </a:p>
                  </a:txBody>
                  <a:tcPr marT="348125" marB="37625" marR="75250" marL="192025">
                    <a:lnL cap="flat" cmpd="sng" w="12700">
                      <a:solidFill>
                        <a:srgbClr val="1B243B">
                          <a:alpha val="0"/>
                        </a:srgbClr>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alpha val="0"/>
                        </a:srgbClr>
                      </a:solidFill>
                      <a:prstDash val="solid"/>
                      <a:round/>
                      <a:headEnd len="sm" w="sm" type="none"/>
                      <a:tailEnd len="sm" w="sm" type="none"/>
                    </a:lnT>
                    <a:lnB cap="flat" cmpd="sng" w="12700">
                      <a:solidFill>
                        <a:srgbClr val="1B243B"/>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2"/>
                          </a:solidFill>
                          <a:latin typeface="Nunito"/>
                          <a:ea typeface="Nunito"/>
                          <a:cs typeface="Nunito"/>
                          <a:sym typeface="Nunito"/>
                        </a:rPr>
                        <a:t>1</a:t>
                      </a:r>
                      <a:r>
                        <a:rPr lang="en" sz="2400">
                          <a:solidFill>
                            <a:schemeClr val="accent2"/>
                          </a:solidFill>
                          <a:latin typeface="Nunito"/>
                          <a:ea typeface="Nunito"/>
                          <a:cs typeface="Nunito"/>
                          <a:sym typeface="Nunito"/>
                        </a:rPr>
                        <a:t>.797</a:t>
                      </a:r>
                      <a:endParaRPr sz="2400">
                        <a:solidFill>
                          <a:schemeClr val="accent2"/>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alpha val="0"/>
                        </a:srgbClr>
                      </a:solidFill>
                      <a:prstDash val="solid"/>
                      <a:round/>
                      <a:headEnd len="sm" w="sm" type="none"/>
                      <a:tailEnd len="sm" w="sm" type="none"/>
                    </a:lnT>
                    <a:lnB cap="flat" cmpd="sng" w="12700">
                      <a:solidFill>
                        <a:srgbClr val="1B243B"/>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3"/>
                          </a:solidFill>
                          <a:latin typeface="Nunito"/>
                          <a:ea typeface="Nunito"/>
                          <a:cs typeface="Nunito"/>
                          <a:sym typeface="Nunito"/>
                        </a:rPr>
                        <a:t>1.33</a:t>
                      </a:r>
                      <a:endParaRPr sz="2400">
                        <a:solidFill>
                          <a:schemeClr val="accent3"/>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alpha val="0"/>
                        </a:srgbClr>
                      </a:solidFill>
                      <a:prstDash val="solid"/>
                      <a:round/>
                      <a:headEnd len="sm" w="sm" type="none"/>
                      <a:tailEnd len="sm" w="sm" type="none"/>
                    </a:lnT>
                    <a:lnB cap="flat" cmpd="sng" w="12700">
                      <a:solidFill>
                        <a:srgbClr val="1B243B"/>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4"/>
                          </a:solidFill>
                          <a:latin typeface="Nunito"/>
                          <a:ea typeface="Nunito"/>
                          <a:cs typeface="Nunito"/>
                          <a:sym typeface="Nunito"/>
                        </a:rPr>
                        <a:t>1.44</a:t>
                      </a:r>
                      <a:endParaRPr sz="2400">
                        <a:solidFill>
                          <a:schemeClr val="accent4"/>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alpha val="0"/>
                        </a:srgbClr>
                      </a:solidFill>
                      <a:prstDash val="solid"/>
                      <a:round/>
                      <a:headEnd len="sm" w="sm" type="none"/>
                      <a:tailEnd len="sm" w="sm" type="none"/>
                    </a:lnR>
                    <a:lnT cap="flat" cmpd="sng" w="12700">
                      <a:solidFill>
                        <a:srgbClr val="1B243B">
                          <a:alpha val="0"/>
                        </a:srgbClr>
                      </a:solidFill>
                      <a:prstDash val="solid"/>
                      <a:round/>
                      <a:headEnd len="sm" w="sm" type="none"/>
                      <a:tailEnd len="sm" w="sm" type="none"/>
                    </a:lnT>
                    <a:lnB cap="flat" cmpd="sng" w="12700">
                      <a:solidFill>
                        <a:srgbClr val="1B243B"/>
                      </a:solidFill>
                      <a:prstDash val="solid"/>
                      <a:round/>
                      <a:headEnd len="sm" w="sm" type="none"/>
                      <a:tailEnd len="sm" w="sm" type="none"/>
                    </a:lnB>
                    <a:solidFill>
                      <a:srgbClr val="FFFFFF"/>
                    </a:solidFill>
                  </a:tcPr>
                </a:tc>
              </a:tr>
              <a:tr h="927975">
                <a:tc>
                  <a:txBody>
                    <a:bodyPr/>
                    <a:lstStyle/>
                    <a:p>
                      <a:pPr indent="0" lvl="0" marL="0" marR="0" rtl="0" algn="ctr">
                        <a:spcBef>
                          <a:spcPts val="0"/>
                        </a:spcBef>
                        <a:spcAft>
                          <a:spcPts val="0"/>
                        </a:spcAft>
                        <a:buNone/>
                      </a:pPr>
                      <a:r>
                        <a:rPr b="1" lang="en" sz="2400">
                          <a:solidFill>
                            <a:srgbClr val="165AB6"/>
                          </a:solidFill>
                          <a:latin typeface="Proxima Nova"/>
                          <a:ea typeface="Proxima Nova"/>
                          <a:cs typeface="Proxima Nova"/>
                          <a:sym typeface="Proxima Nova"/>
                        </a:rPr>
                        <a:t>Phosphate</a:t>
                      </a:r>
                      <a:endParaRPr b="1" sz="2400">
                        <a:solidFill>
                          <a:srgbClr val="165AB6"/>
                        </a:solidFill>
                        <a:latin typeface="Proxima Nova"/>
                        <a:ea typeface="Proxima Nova"/>
                        <a:cs typeface="Proxima Nova"/>
                        <a:sym typeface="Proxima Nova"/>
                      </a:endParaRPr>
                    </a:p>
                  </a:txBody>
                  <a:tcPr marT="348125" marB="37625" marR="0" marL="174050">
                    <a:lnL cap="flat" cmpd="sng" w="12700">
                      <a:solidFill>
                        <a:srgbClr val="1B243B">
                          <a:alpha val="0"/>
                        </a:srgbClr>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2"/>
                          </a:solidFill>
                          <a:latin typeface="Nunito"/>
                          <a:ea typeface="Nunito"/>
                          <a:cs typeface="Nunito"/>
                          <a:sym typeface="Nunito"/>
                        </a:rPr>
                        <a:t>2.503</a:t>
                      </a:r>
                      <a:endParaRPr sz="2400">
                        <a:solidFill>
                          <a:schemeClr val="accent2"/>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3"/>
                          </a:solidFill>
                          <a:latin typeface="Nunito"/>
                          <a:ea typeface="Nunito"/>
                          <a:cs typeface="Nunito"/>
                          <a:sym typeface="Nunito"/>
                        </a:rPr>
                        <a:t>2.949</a:t>
                      </a:r>
                      <a:endParaRPr sz="2400">
                        <a:solidFill>
                          <a:schemeClr val="accent3"/>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solidFill>
                      <a:prstDash val="solid"/>
                      <a:round/>
                      <a:headEnd len="sm" w="sm" type="none"/>
                      <a:tailEnd len="sm" w="sm" type="none"/>
                    </a:lnR>
                    <a:lnT cap="flat" cmpd="sng" w="12700">
                      <a:solidFill>
                        <a:srgbClr val="1B243B"/>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 sz="2400">
                          <a:solidFill>
                            <a:schemeClr val="accent4"/>
                          </a:solidFill>
                          <a:latin typeface="Nunito"/>
                          <a:ea typeface="Nunito"/>
                          <a:cs typeface="Nunito"/>
                          <a:sym typeface="Nunito"/>
                        </a:rPr>
                        <a:t>1.33</a:t>
                      </a:r>
                      <a:endParaRPr sz="2400">
                        <a:solidFill>
                          <a:schemeClr val="accent4"/>
                        </a:solidFill>
                        <a:latin typeface="Nunito"/>
                        <a:ea typeface="Nunito"/>
                        <a:cs typeface="Nunito"/>
                        <a:sym typeface="Nunito"/>
                      </a:endParaRPr>
                    </a:p>
                  </a:txBody>
                  <a:tcPr marT="348125" marB="37625" marR="75250" marL="192025">
                    <a:lnL cap="flat" cmpd="sng" w="12700">
                      <a:solidFill>
                        <a:srgbClr val="1B243B"/>
                      </a:solidFill>
                      <a:prstDash val="solid"/>
                      <a:round/>
                      <a:headEnd len="sm" w="sm" type="none"/>
                      <a:tailEnd len="sm" w="sm" type="none"/>
                    </a:lnL>
                    <a:lnR cap="flat" cmpd="sng" w="12700">
                      <a:solidFill>
                        <a:srgbClr val="1B243B">
                          <a:alpha val="0"/>
                        </a:srgbClr>
                      </a:solidFill>
                      <a:prstDash val="solid"/>
                      <a:round/>
                      <a:headEnd len="sm" w="sm" type="none"/>
                      <a:tailEnd len="sm" w="sm" type="none"/>
                    </a:lnR>
                    <a:lnT cap="flat" cmpd="sng" w="12700">
                      <a:solidFill>
                        <a:srgbClr val="1B243B"/>
                      </a:solidFill>
                      <a:prstDash val="solid"/>
                      <a:round/>
                      <a:headEnd len="sm" w="sm" type="none"/>
                      <a:tailEnd len="sm" w="sm" type="none"/>
                    </a:lnT>
                    <a:lnB cap="flat" cmpd="sng" w="12700">
                      <a:solidFill>
                        <a:srgbClr val="1B243B">
                          <a:alpha val="0"/>
                        </a:srgbClr>
                      </a:solidFill>
                      <a:prstDash val="solid"/>
                      <a:round/>
                      <a:headEnd len="sm" w="sm" type="none"/>
                      <a:tailEnd len="sm" w="sm" type="none"/>
                    </a:lnB>
                    <a:solidFill>
                      <a:srgbClr val="FFFFFF"/>
                    </a:solidFill>
                  </a:tcPr>
                </a:tc>
              </a:tr>
            </a:tbl>
          </a:graphicData>
        </a:graphic>
      </p:graphicFrame>
      <p:sp>
        <p:nvSpPr>
          <p:cNvPr id="191" name="Google Shape;191;p13"/>
          <p:cNvSpPr txBox="1"/>
          <p:nvPr>
            <p:ph idx="12" type="sldNum"/>
          </p:nvPr>
        </p:nvSpPr>
        <p:spPr>
          <a:xfrm>
            <a:off x="9"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nvSpPr>
        <p:spPr>
          <a:xfrm>
            <a:off x="4044342" y="389810"/>
            <a:ext cx="25248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t/>
            </a:r>
            <a:endParaRPr sz="3600">
              <a:solidFill>
                <a:schemeClr val="dk2"/>
              </a:solidFill>
              <a:latin typeface="Nunito"/>
              <a:ea typeface="Nunito"/>
              <a:cs typeface="Nunito"/>
              <a:sym typeface="Nunito"/>
            </a:endParaRPr>
          </a:p>
          <a:p>
            <a:pPr indent="0" lvl="0" marL="0" marR="0" rtl="0" algn="ctr">
              <a:spcBef>
                <a:spcPts val="0"/>
              </a:spcBef>
              <a:spcAft>
                <a:spcPts val="0"/>
              </a:spcAft>
              <a:buNone/>
            </a:pPr>
            <a:r>
              <a:rPr lang="en" sz="3600">
                <a:solidFill>
                  <a:schemeClr val="dk2"/>
                </a:solidFill>
                <a:latin typeface="Proxima Nova"/>
                <a:ea typeface="Proxima Nova"/>
                <a:cs typeface="Proxima Nova"/>
                <a:sym typeface="Proxima Nova"/>
              </a:rPr>
              <a:t>Highway Relations</a:t>
            </a:r>
            <a:endParaRPr sz="3600">
              <a:solidFill>
                <a:schemeClr val="dk2"/>
              </a:solidFill>
              <a:latin typeface="Proxima Nova"/>
              <a:ea typeface="Proxima Nova"/>
              <a:cs typeface="Proxima Nova"/>
              <a:sym typeface="Proxima Nova"/>
            </a:endParaRPr>
          </a:p>
        </p:txBody>
      </p:sp>
      <p:sp>
        <p:nvSpPr>
          <p:cNvPr id="197" name="Google Shape;197;p14"/>
          <p:cNvSpPr txBox="1"/>
          <p:nvPr/>
        </p:nvSpPr>
        <p:spPr>
          <a:xfrm>
            <a:off x="467500" y="1168001"/>
            <a:ext cx="3569400" cy="2950800"/>
          </a:xfrm>
          <a:prstGeom prst="rect">
            <a:avLst/>
          </a:prstGeom>
          <a:noFill/>
          <a:ln>
            <a:noFill/>
          </a:ln>
        </p:spPr>
        <p:txBody>
          <a:bodyPr anchorCtr="0" anchor="t" bIns="17150" lIns="34300" spcFirstLastPara="1" rIns="34300" wrap="square" tIns="17150">
            <a:noAutofit/>
          </a:bodyPr>
          <a:lstStyle/>
          <a:p>
            <a:pPr indent="-336550" lvl="0" marL="457200" marR="0" rtl="0" algn="l">
              <a:lnSpc>
                <a:spcPct val="144444"/>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6 stations</a:t>
            </a:r>
            <a:endParaRPr sz="1700">
              <a:solidFill>
                <a:schemeClr val="dk2"/>
              </a:solidFill>
              <a:latin typeface="Nunito"/>
              <a:ea typeface="Nunito"/>
              <a:cs typeface="Nunito"/>
              <a:sym typeface="Nunito"/>
            </a:endParaRPr>
          </a:p>
          <a:p>
            <a:pPr indent="-336550" lvl="0" marL="457200" marR="0" rtl="0" algn="l">
              <a:lnSpc>
                <a:spcPct val="144444"/>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Group 1: 3 stations, 2+ km</a:t>
            </a:r>
            <a:endParaRPr sz="1700">
              <a:solidFill>
                <a:schemeClr val="dk2"/>
              </a:solidFill>
              <a:latin typeface="Nunito"/>
              <a:ea typeface="Nunito"/>
              <a:cs typeface="Nunito"/>
              <a:sym typeface="Nunito"/>
            </a:endParaRPr>
          </a:p>
          <a:p>
            <a:pPr indent="-336550" lvl="1" marL="914400" marR="0" rtl="0" algn="l">
              <a:lnSpc>
                <a:spcPct val="144444"/>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Coon, Madawaska, Smoke</a:t>
            </a:r>
            <a:endParaRPr sz="1700">
              <a:solidFill>
                <a:schemeClr val="dk2"/>
              </a:solidFill>
              <a:latin typeface="Nunito"/>
              <a:ea typeface="Nunito"/>
              <a:cs typeface="Nunito"/>
              <a:sym typeface="Nunito"/>
            </a:endParaRPr>
          </a:p>
          <a:p>
            <a:pPr indent="-336550" lvl="0" marL="457200" marR="0" rtl="0" algn="l">
              <a:lnSpc>
                <a:spcPct val="144444"/>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Group 2: 3 stations, 2- km</a:t>
            </a:r>
            <a:endParaRPr sz="1700">
              <a:solidFill>
                <a:schemeClr val="dk2"/>
              </a:solidFill>
              <a:latin typeface="Nunito"/>
              <a:ea typeface="Nunito"/>
              <a:cs typeface="Nunito"/>
              <a:sym typeface="Nunito"/>
            </a:endParaRPr>
          </a:p>
          <a:p>
            <a:pPr indent="-336550" lvl="1" marL="914400" marR="0" rtl="0" algn="l">
              <a:lnSpc>
                <a:spcPct val="144444"/>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Starling, Pog, Costello</a:t>
            </a:r>
            <a:endParaRPr sz="1700">
              <a:solidFill>
                <a:schemeClr val="dk2"/>
              </a:solidFill>
              <a:latin typeface="Nunito"/>
              <a:ea typeface="Nunito"/>
              <a:cs typeface="Nunito"/>
              <a:sym typeface="Nunito"/>
            </a:endParaRPr>
          </a:p>
        </p:txBody>
      </p:sp>
      <p:pic>
        <p:nvPicPr>
          <p:cNvPr id="198" name="Google Shape;198;p14"/>
          <p:cNvPicPr preferRelativeResize="0"/>
          <p:nvPr/>
        </p:nvPicPr>
        <p:blipFill rotWithShape="1">
          <a:blip r:embed="rId3">
            <a:alphaModFix/>
          </a:blip>
          <a:srcRect b="13262" l="27718" r="12490" t="0"/>
          <a:stretch/>
        </p:blipFill>
        <p:spPr>
          <a:xfrm>
            <a:off x="4391850" y="2577250"/>
            <a:ext cx="3891001" cy="1891825"/>
          </a:xfrm>
          <a:prstGeom prst="rect">
            <a:avLst/>
          </a:prstGeom>
          <a:noFill/>
          <a:ln cap="flat" cmpd="sng" w="19050">
            <a:solidFill>
              <a:srgbClr val="78E0E6"/>
            </a:solidFill>
            <a:prstDash val="solid"/>
            <a:round/>
            <a:headEnd len="sm" w="sm" type="none"/>
            <a:tailEnd len="sm" w="sm" type="none"/>
          </a:ln>
        </p:spPr>
      </p:pic>
      <p:pic>
        <p:nvPicPr>
          <p:cNvPr id="199" name="Google Shape;199;p14"/>
          <p:cNvPicPr preferRelativeResize="0"/>
          <p:nvPr/>
        </p:nvPicPr>
        <p:blipFill rotWithShape="1">
          <a:blip r:embed="rId3">
            <a:alphaModFix/>
          </a:blip>
          <a:srcRect b="54973" l="0" r="79490" t="0"/>
          <a:stretch/>
        </p:blipFill>
        <p:spPr>
          <a:xfrm>
            <a:off x="6438887" y="1010100"/>
            <a:ext cx="2018688" cy="1485450"/>
          </a:xfrm>
          <a:prstGeom prst="rect">
            <a:avLst/>
          </a:prstGeom>
          <a:noFill/>
          <a:ln>
            <a:noFill/>
          </a:ln>
        </p:spPr>
      </p:pic>
      <p:sp>
        <p:nvSpPr>
          <p:cNvPr id="200" name="Google Shape;200;p14"/>
          <p:cNvSpPr txBox="1"/>
          <p:nvPr>
            <p:ph idx="12" type="sldNum"/>
          </p:nvPr>
        </p:nvSpPr>
        <p:spPr>
          <a:xfrm>
            <a:off x="9" y="474990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200">
                <a:latin typeface="Proxima Nova"/>
                <a:ea typeface="Proxima Nova"/>
                <a:cs typeface="Proxima Nova"/>
                <a:sym typeface="Proxima Nova"/>
              </a:rPr>
              <a:t>‹#›</a:t>
            </a:fld>
            <a:endParaRPr sz="12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