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05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D84A-6ABC-451B-804F-47D6809D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0E22-9399-49DB-AC21-526862D7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101D-CAA4-4996-8AFB-FF46E86B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1057-A11A-4E54-863B-5CB08918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9580-A16C-4260-B2E8-96B17872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CEA615-8824-42F9-BAE1-B0E41109D70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DE3BFF-C328-4727-8BBA-09653940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rumilsavalia9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2E23-A3F3-4FCD-8366-DBC9CB808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prediction model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8106C-934C-44A1-A136-728E839C9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2" y="4079116"/>
            <a:ext cx="9356035" cy="2133599"/>
          </a:xfrm>
        </p:spPr>
        <p:txBody>
          <a:bodyPr>
            <a:normAutofit/>
          </a:bodyPr>
          <a:lstStyle/>
          <a:p>
            <a:r>
              <a:rPr lang="en-US" dirty="0"/>
              <a:t>Name: Dhrumil </a:t>
            </a:r>
            <a:r>
              <a:rPr lang="en-US" dirty="0" err="1"/>
              <a:t>Savalia</a:t>
            </a:r>
            <a:endParaRPr lang="en-US" dirty="0"/>
          </a:p>
          <a:p>
            <a:r>
              <a:rPr lang="en-US" dirty="0"/>
              <a:t>Email id: </a:t>
            </a:r>
            <a:r>
              <a:rPr lang="en-US" dirty="0">
                <a:hlinkClick r:id="rId2"/>
              </a:rPr>
              <a:t>dhrumilsavalia99@gmail.com</a:t>
            </a:r>
            <a:endParaRPr lang="en-US" dirty="0"/>
          </a:p>
          <a:p>
            <a:r>
              <a:rPr lang="en-US" dirty="0"/>
              <a:t>Submitted to: </a:t>
            </a:r>
            <a:r>
              <a:rPr lang="en-US" dirty="0" err="1"/>
              <a:t>Exposys</a:t>
            </a:r>
            <a:r>
              <a:rPr lang="en-US" dirty="0"/>
              <a:t> data labs</a:t>
            </a:r>
          </a:p>
          <a:p>
            <a:r>
              <a:rPr lang="en-US" dirty="0"/>
              <a:t>Submission date:30/11/2021</a:t>
            </a:r>
          </a:p>
        </p:txBody>
      </p:sp>
    </p:spTree>
    <p:extLst>
      <p:ext uri="{BB962C8B-B14F-4D97-AF65-F5344CB8AC3E}">
        <p14:creationId xmlns:p14="http://schemas.microsoft.com/office/powerpoint/2010/main" val="34042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93D8-5D70-4FCD-BE4D-01EEF637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16"/>
            <a:ext cx="10515600" cy="1325563"/>
          </a:xfrm>
        </p:spPr>
        <p:txBody>
          <a:bodyPr/>
          <a:lstStyle/>
          <a:p>
            <a:r>
              <a:rPr lang="en-US" dirty="0"/>
              <a:t>System architecture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94CC7-72C3-4212-A1A5-FCDD2C50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835" y="1419379"/>
            <a:ext cx="4333461" cy="49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8215-DFFB-4092-9A3F-C95AC5D2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407" y="-117052"/>
            <a:ext cx="10364451" cy="1596177"/>
          </a:xfrm>
        </p:spPr>
        <p:txBody>
          <a:bodyPr/>
          <a:lstStyle/>
          <a:p>
            <a:r>
              <a:rPr lang="en-US" dirty="0"/>
              <a:t>Data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0C05-7FEE-481F-90B0-025C7DD2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003127"/>
            <a:ext cx="10515600" cy="4639711"/>
          </a:xfrm>
        </p:spPr>
        <p:txBody>
          <a:bodyPr>
            <a:normAutofit/>
          </a:bodyPr>
          <a:lstStyle/>
          <a:p>
            <a:r>
              <a:rPr lang="en-US" dirty="0"/>
              <a:t>Data standardization is this process of making sure that your data set can be compared to other data sets.</a:t>
            </a:r>
          </a:p>
          <a:p>
            <a:r>
              <a:rPr lang="en-US" dirty="0"/>
              <a:t>The importance of having standardized data for comparison can be seen across the globe.</a:t>
            </a:r>
          </a:p>
          <a:p>
            <a:r>
              <a:rPr lang="en-US" dirty="0"/>
              <a:t>In 2015, the United Nations outlined their “2030 Agenda for Sustainable Development”. In doing so, they outlined key indicators/goals to aid in ending poverty, protecting the planet, and ensuring prosperity for all.</a:t>
            </a:r>
          </a:p>
          <a:p>
            <a:r>
              <a:rPr lang="en-US" dirty="0"/>
              <a:t>In our case we standardize data to be bring it in common range, We do it so by fitting &amp; transforming the dataset by a standard scaler function.</a:t>
            </a:r>
          </a:p>
        </p:txBody>
      </p:sp>
    </p:spTree>
    <p:extLst>
      <p:ext uri="{BB962C8B-B14F-4D97-AF65-F5344CB8AC3E}">
        <p14:creationId xmlns:p14="http://schemas.microsoft.com/office/powerpoint/2010/main" val="1510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CDAF-FA80-4B2A-A6C9-E3114B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459" y="102564"/>
            <a:ext cx="10364451" cy="1596177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650B-6F82-4175-8A2D-3D49A389C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45" y="1390381"/>
            <a:ext cx="10364452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our data we have 768 rows and 9 columns</a:t>
            </a:r>
          </a:p>
          <a:p>
            <a:r>
              <a:rPr lang="en-US" dirty="0"/>
              <a:t>Using describe method we can find the relation between the various parameters with the outcome.</a:t>
            </a:r>
          </a:p>
          <a:p>
            <a:r>
              <a:rPr lang="en-US" dirty="0"/>
              <a:t>We need to group by elements of the data set with respect to the mean of the parameter values based on the outcome values (0 &amp;1)</a:t>
            </a:r>
          </a:p>
          <a:p>
            <a:r>
              <a:rPr lang="en-US" dirty="0"/>
              <a:t>This provide us an outlook of how the parameters affect the outcome </a:t>
            </a:r>
          </a:p>
          <a:p>
            <a:r>
              <a:rPr lang="en-US" dirty="0"/>
              <a:t>We have also plotted a multiple bar graph with respect to 2 outcome values and the parameters.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19324-CE9F-407D-ABED-13AC9007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26" y="102564"/>
            <a:ext cx="1775194" cy="12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8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73B-F49A-4512-B7CD-48422D81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D8669-4828-41C3-95A3-196928DF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3" y="728872"/>
            <a:ext cx="9259119" cy="4846414"/>
          </a:xfrm>
        </p:spPr>
      </p:pic>
    </p:spTree>
    <p:extLst>
      <p:ext uri="{BB962C8B-B14F-4D97-AF65-F5344CB8AC3E}">
        <p14:creationId xmlns:p14="http://schemas.microsoft.com/office/powerpoint/2010/main" val="103988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E4D3-731A-4297-9E2C-622FFB5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05" y="268711"/>
            <a:ext cx="10364451" cy="1596177"/>
          </a:xfrm>
        </p:spPr>
        <p:txBody>
          <a:bodyPr/>
          <a:lstStyle/>
          <a:p>
            <a:r>
              <a:rPr lang="en-US" dirty="0"/>
              <a:t>Training and testing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B2AB-45E3-47D1-AFC7-C129590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69006"/>
            <a:ext cx="10364452" cy="3424107"/>
          </a:xfrm>
        </p:spPr>
        <p:txBody>
          <a:bodyPr/>
          <a:lstStyle/>
          <a:p>
            <a:r>
              <a:rPr lang="en-US" dirty="0"/>
              <a:t>We have split the data set according to test size 0.2 i.e. 80% of the data  is training data and 20% of it is testing data</a:t>
            </a:r>
          </a:p>
          <a:p>
            <a:r>
              <a:rPr lang="en-US" dirty="0"/>
              <a:t>We standardize data before this step</a:t>
            </a:r>
          </a:p>
          <a:p>
            <a:r>
              <a:rPr lang="en-US" dirty="0"/>
              <a:t>The training set contains a known output and the model learns on this data in order to be generalized to other data later on.</a:t>
            </a:r>
          </a:p>
          <a:p>
            <a:r>
              <a:rPr lang="en-US" dirty="0"/>
              <a:t>We have the test dataset (or subset) in order to test our model’s prediction on this subset.</a:t>
            </a:r>
          </a:p>
        </p:txBody>
      </p:sp>
    </p:spTree>
    <p:extLst>
      <p:ext uri="{BB962C8B-B14F-4D97-AF65-F5344CB8AC3E}">
        <p14:creationId xmlns:p14="http://schemas.microsoft.com/office/powerpoint/2010/main" val="260621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DF8-7CE5-4470-BB4B-9197BA24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126745"/>
          </a:xfrm>
        </p:spPr>
        <p:txBody>
          <a:bodyPr/>
          <a:lstStyle/>
          <a:p>
            <a:r>
              <a:rPr lang="en-US" dirty="0"/>
              <a:t>Hyperparameter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1CB0-AC53-49BA-9E14-96F7478E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253331"/>
            <a:ext cx="10515600" cy="4351338"/>
          </a:xfrm>
        </p:spPr>
        <p:txBody>
          <a:bodyPr/>
          <a:lstStyle/>
          <a:p>
            <a:r>
              <a:rPr lang="en-US" dirty="0"/>
              <a:t>This is done to select an appropriate model for the data. </a:t>
            </a:r>
          </a:p>
          <a:p>
            <a:r>
              <a:rPr lang="en-US" dirty="0"/>
              <a:t>As in our case logistic regression is the best method for binary classification as a part of supervised learning model.</a:t>
            </a:r>
          </a:p>
          <a:p>
            <a:r>
              <a:rPr lang="en-US" dirty="0"/>
              <a:t>We can use Grid search CV method to identify which method is suitable in our case, with respect to the data set we compare SVM (Support vector machine) &amp; logistic regression using 5 cross fold validation. </a:t>
            </a:r>
          </a:p>
          <a:p>
            <a:r>
              <a:rPr lang="en-US" dirty="0"/>
              <a:t>According to this grid search cv suggested logistic regression for better accuracy.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66376-D4E7-474A-B266-76324F1C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0" y="5177416"/>
            <a:ext cx="4171578" cy="10901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3E120-8418-44B4-BAFA-0BD8F762DB63}"/>
              </a:ext>
            </a:extLst>
          </p:cNvPr>
          <p:cNvCxnSpPr>
            <a:cxnSpLocks/>
          </p:cNvCxnSpPr>
          <p:nvPr/>
        </p:nvCxnSpPr>
        <p:spPr>
          <a:xfrm>
            <a:off x="732183" y="5604669"/>
            <a:ext cx="2037521" cy="0"/>
          </a:xfrm>
          <a:prstGeom prst="straightConnector1">
            <a:avLst/>
          </a:prstGeom>
          <a:ln w="952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03D4DC-AE18-450F-B66D-93C69C15BBD5}"/>
              </a:ext>
            </a:extLst>
          </p:cNvPr>
          <p:cNvSpPr txBox="1"/>
          <p:nvPr/>
        </p:nvSpPr>
        <p:spPr>
          <a:xfrm>
            <a:off x="732183" y="5190319"/>
            <a:ext cx="181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Our result</a:t>
            </a:r>
          </a:p>
        </p:txBody>
      </p:sp>
    </p:spTree>
    <p:extLst>
      <p:ext uri="{BB962C8B-B14F-4D97-AF65-F5344CB8AC3E}">
        <p14:creationId xmlns:p14="http://schemas.microsoft.com/office/powerpoint/2010/main" val="10067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E600-504F-4259-9AC4-7230F5D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generating accuracy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F18D-813B-4DB4-8F10-E48069AC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Solver used: Lib linear-Library for Large Linear Classification. Uses a coordinate descent algorithm.</a:t>
            </a:r>
          </a:p>
          <a:p>
            <a:r>
              <a:rPr lang="en-US" dirty="0"/>
              <a:t>The model here is fitted with X train and Y train data set</a:t>
            </a:r>
          </a:p>
          <a:p>
            <a:r>
              <a:rPr lang="en-US" dirty="0"/>
              <a:t>The accuracy score is calculated by creating y train prediction variable and fitting it to the data set, since the data requires standardization,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8D5E2-0B14-4DC7-9680-7A243F73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6" y="4658445"/>
            <a:ext cx="8136835" cy="11327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C2FBA-FF56-436D-A64C-A84D4FBF9104}"/>
              </a:ext>
            </a:extLst>
          </p:cNvPr>
          <p:cNvCxnSpPr/>
          <p:nvPr/>
        </p:nvCxnSpPr>
        <p:spPr>
          <a:xfrm>
            <a:off x="144432" y="5073985"/>
            <a:ext cx="1931504" cy="0"/>
          </a:xfrm>
          <a:prstGeom prst="straightConnector1">
            <a:avLst/>
          </a:prstGeom>
          <a:ln w="79375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1FB83A-9F7F-46E0-8FD7-23C383AC6BBD}"/>
              </a:ext>
            </a:extLst>
          </p:cNvPr>
          <p:cNvSpPr txBox="1"/>
          <p:nvPr/>
        </p:nvSpPr>
        <p:spPr>
          <a:xfrm>
            <a:off x="329962" y="4650239"/>
            <a:ext cx="156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Our result </a:t>
            </a:r>
          </a:p>
        </p:txBody>
      </p:sp>
    </p:spTree>
    <p:extLst>
      <p:ext uri="{BB962C8B-B14F-4D97-AF65-F5344CB8AC3E}">
        <p14:creationId xmlns:p14="http://schemas.microsoft.com/office/powerpoint/2010/main" val="161907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E1C-669F-46EC-AE25-CAA91E93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0"/>
            <a:ext cx="10515600" cy="1325563"/>
          </a:xfrm>
        </p:spPr>
        <p:txBody>
          <a:bodyPr/>
          <a:lstStyle/>
          <a:p>
            <a:r>
              <a:rPr lang="en-US" dirty="0"/>
              <a:t>Confusion matrix, precision &amp; recall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8653-D942-43CE-BD4E-359B6189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6072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Confusion matrix is the measurement of how many times our model was confused while predicting true values</a:t>
            </a:r>
          </a:p>
          <a:p>
            <a:r>
              <a:rPr lang="en-US" sz="2400" dirty="0"/>
              <a:t>Precision score is described as the ratio of true positive and sum of true positive and false positive.</a:t>
            </a:r>
          </a:p>
          <a:p>
            <a:r>
              <a:rPr lang="en-US" sz="2400" dirty="0"/>
              <a:t>Our result precision score=74%</a:t>
            </a:r>
          </a:p>
          <a:p>
            <a:r>
              <a:rPr lang="en-US" sz="2400" dirty="0"/>
              <a:t>Recall describes the ratio of true positives and sum of true positive and false negative.</a:t>
            </a:r>
          </a:p>
          <a:p>
            <a:r>
              <a:rPr lang="en-US" sz="2400" dirty="0"/>
              <a:t>Our result recall score=58.4%</a:t>
            </a:r>
          </a:p>
          <a:p>
            <a:r>
              <a:rPr lang="en-US" sz="2400" dirty="0"/>
              <a:t>F1 score is the harmonic mean of the precision and recall                   scores. For a model to be precise and accurate it requires                           to have better precision and recall, indirectly better F1 score</a:t>
            </a:r>
            <a:r>
              <a:rPr lang="en-US" dirty="0"/>
              <a:t>.</a:t>
            </a:r>
          </a:p>
          <a:p>
            <a:r>
              <a:rPr lang="en-US" sz="2400" dirty="0"/>
              <a:t>Our result F1 score=65.2%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4137-4B56-4561-8FFB-172AB4ED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75" y="96150"/>
            <a:ext cx="10364451" cy="1596177"/>
          </a:xfrm>
        </p:spPr>
        <p:txBody>
          <a:bodyPr/>
          <a:lstStyle/>
          <a:p>
            <a:r>
              <a:rPr lang="en-US" dirty="0"/>
              <a:t>Confusion matrices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0B39B-7C80-49DF-9520-E5A8AE5EB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18" y="2074309"/>
            <a:ext cx="5883870" cy="11989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7C856-5F8C-4533-9E5F-A66C88FC864C}"/>
              </a:ext>
            </a:extLst>
          </p:cNvPr>
          <p:cNvSpPr txBox="1"/>
          <p:nvPr/>
        </p:nvSpPr>
        <p:spPr>
          <a:xfrm>
            <a:off x="722545" y="1927520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Obtained confusion 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949B0-7630-421F-AB7A-70CE1B453DAF}"/>
              </a:ext>
            </a:extLst>
          </p:cNvPr>
          <p:cNvCxnSpPr/>
          <p:nvPr/>
        </p:nvCxnSpPr>
        <p:spPr>
          <a:xfrm>
            <a:off x="506896" y="2586836"/>
            <a:ext cx="22167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91E1-FCD3-47CC-809D-0F35C126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22" y="3966696"/>
            <a:ext cx="4872534" cy="11989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98F32-A920-4022-BE2C-FCE6683147DB}"/>
              </a:ext>
            </a:extLst>
          </p:cNvPr>
          <p:cNvCxnSpPr/>
          <p:nvPr/>
        </p:nvCxnSpPr>
        <p:spPr>
          <a:xfrm>
            <a:off x="506896" y="4239491"/>
            <a:ext cx="22167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5F6904-C369-405E-8928-BDB325A08EC9}"/>
              </a:ext>
            </a:extLst>
          </p:cNvPr>
          <p:cNvSpPr txBox="1"/>
          <p:nvPr/>
        </p:nvSpPr>
        <p:spPr>
          <a:xfrm>
            <a:off x="506896" y="3593160"/>
            <a:ext cx="188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10994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73B2-9C05-4299-8395-9CFE0DB9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0"/>
            <a:ext cx="10364451" cy="1596177"/>
          </a:xfrm>
        </p:spPr>
        <p:txBody>
          <a:bodyPr/>
          <a:lstStyle/>
          <a:p>
            <a:r>
              <a:rPr lang="en-US" dirty="0"/>
              <a:t>Conclusion &amp;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541-E0CF-40AB-A60B-15EDD29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11550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Studying deep we were able to identify the influence of machine learning techniques in the prediction of chronic diseases for immediate clinical diagnosis. </a:t>
            </a:r>
          </a:p>
          <a:p>
            <a:r>
              <a:rPr lang="en-US" dirty="0"/>
              <a:t>Some techniques of deep studying has been discussed which may be applied for Diabetes prediction, alongside spearhead machine learning algorithms.</a:t>
            </a:r>
          </a:p>
          <a:p>
            <a:r>
              <a:rPr lang="en-US" dirty="0"/>
              <a:t>In future our aim is to carry ahead the work of varying scientific dataset, wherein dataset varies with time </a:t>
            </a:r>
          </a:p>
          <a:p>
            <a:r>
              <a:rPr lang="en-US" dirty="0"/>
              <a:t>The proposed diabetes prediction model can be used for prediction of various other diseases depending on the complexity of the data, and appropriate algorithms can be selected by proper analysis. </a:t>
            </a:r>
          </a:p>
        </p:txBody>
      </p:sp>
    </p:spTree>
    <p:extLst>
      <p:ext uri="{BB962C8B-B14F-4D97-AF65-F5344CB8AC3E}">
        <p14:creationId xmlns:p14="http://schemas.microsoft.com/office/powerpoint/2010/main" val="93684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EDC-6238-4014-85D2-38D57094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341597"/>
            <a:ext cx="10364451" cy="1596177"/>
          </a:xfrm>
        </p:spPr>
        <p:txBody>
          <a:bodyPr/>
          <a:lstStyle/>
          <a:p>
            <a:r>
              <a:rPr lang="en-US" dirty="0"/>
              <a:t>Why do we need to predict diabetes through ML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6524-1CF2-473D-95B0-51F1B6DF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19" y="1849970"/>
            <a:ext cx="10515600" cy="4351338"/>
          </a:xfrm>
        </p:spPr>
        <p:txBody>
          <a:bodyPr/>
          <a:lstStyle/>
          <a:p>
            <a:r>
              <a:rPr lang="en-US" dirty="0"/>
              <a:t>The healthcare industry collects big amounts of healthcare data which, unluckily, are not “mined” to search concealed information.</a:t>
            </a:r>
          </a:p>
          <a:p>
            <a:r>
              <a:rPr lang="en-US" dirty="0"/>
              <a:t>Sensible decisions are usually made based totally on doctor’s  instinct  instead of analyzing statistics concealed in the database. </a:t>
            </a:r>
          </a:p>
          <a:p>
            <a:r>
              <a:rPr lang="en-US" dirty="0"/>
              <a:t>This exercise terminates in unwanted biases and errors. The existing process is very slow to give the result. It is very problematic to predict diabetes.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E57D2-D8D3-43EC-9997-605C49FC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5" y="145161"/>
            <a:ext cx="1040251" cy="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25BD-A29B-459B-A073-ADC41645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C172-542A-4917-8379-A1183C37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                 </a:t>
            </a:r>
            <a:endParaRPr lang="en-US" sz="5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FDD7-DC67-42C3-A53F-E46B5944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39" y="1032195"/>
            <a:ext cx="5009321" cy="47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1880-27BD-4AA9-A255-C5E83CDF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27" y="0"/>
            <a:ext cx="10364451" cy="1596177"/>
          </a:xfrm>
        </p:spPr>
        <p:txBody>
          <a:bodyPr/>
          <a:lstStyle/>
          <a:p>
            <a:r>
              <a:rPr lang="en-US" dirty="0"/>
              <a:t>Our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1A1B-CC8A-4CDD-A42B-C7157E93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253910"/>
            <a:ext cx="10364452" cy="3424107"/>
          </a:xfrm>
        </p:spPr>
        <p:txBody>
          <a:bodyPr/>
          <a:lstStyle/>
          <a:p>
            <a:r>
              <a:rPr lang="en-US" dirty="0"/>
              <a:t>Diabetes prediction is done by inputting clinical information in the model. The set of rules will compute the opportunity of existence of diabetes.</a:t>
            </a:r>
          </a:p>
          <a:p>
            <a:r>
              <a:rPr lang="en-US" dirty="0"/>
              <a:t>This thus saves time and money instead of conducting various tests. Format of statistics plays crucial role on this software. </a:t>
            </a:r>
          </a:p>
          <a:p>
            <a:r>
              <a:rPr lang="en-US" dirty="0"/>
              <a:t>Our device will implement the logistic regression algorithm. 80% of the entries in the statistics set can be used for training and the last 20% for testing the accuracy of the set of rules. </a:t>
            </a:r>
          </a:p>
        </p:txBody>
      </p:sp>
    </p:spTree>
    <p:extLst>
      <p:ext uri="{BB962C8B-B14F-4D97-AF65-F5344CB8AC3E}">
        <p14:creationId xmlns:p14="http://schemas.microsoft.com/office/powerpoint/2010/main" val="35221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AADA-5F66-46AB-92B1-054B4E16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79"/>
            <a:ext cx="10515600" cy="1325563"/>
          </a:xfrm>
        </p:spPr>
        <p:txBody>
          <a:bodyPr/>
          <a:lstStyle/>
          <a:p>
            <a:r>
              <a:rPr lang="en-US" dirty="0"/>
              <a:t>PIMA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5F64C-14AF-44C2-8FA1-880FCB008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1164650"/>
            <a:ext cx="8273631" cy="5166656"/>
          </a:xfrm>
        </p:spPr>
      </p:pic>
    </p:spTree>
    <p:extLst>
      <p:ext uri="{BB962C8B-B14F-4D97-AF65-F5344CB8AC3E}">
        <p14:creationId xmlns:p14="http://schemas.microsoft.com/office/powerpoint/2010/main" val="347747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6DB-C12F-46EC-B79C-8F383059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1325563"/>
          </a:xfrm>
        </p:spPr>
        <p:txBody>
          <a:bodyPr/>
          <a:lstStyle/>
          <a:p>
            <a:r>
              <a:rPr lang="en-US" dirty="0"/>
              <a:t>Learning about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DB3B-697F-4B16-89EB-4DEE8CD3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10"/>
            <a:ext cx="10515600" cy="4658553"/>
          </a:xfrm>
        </p:spPr>
        <p:txBody>
          <a:bodyPr/>
          <a:lstStyle/>
          <a:p>
            <a:r>
              <a:rPr lang="en-US" b="1" dirty="0"/>
              <a:t>Diabetes pedigree function</a:t>
            </a:r>
            <a:r>
              <a:rPr lang="en-US" dirty="0"/>
              <a:t>: a function which scores likelihood of diabetes based on family history.</a:t>
            </a:r>
          </a:p>
          <a:p>
            <a:r>
              <a:rPr lang="en-US" b="1" dirty="0"/>
              <a:t>Glucose</a:t>
            </a:r>
            <a:r>
              <a:rPr lang="en-US" dirty="0"/>
              <a:t>: Plasma glucose concentration over 2 hours in an oral glucose tolerance test</a:t>
            </a:r>
          </a:p>
          <a:p>
            <a:r>
              <a:rPr lang="en-US" b="1" dirty="0"/>
              <a:t>Insulin</a:t>
            </a:r>
            <a:r>
              <a:rPr lang="en-US" dirty="0"/>
              <a:t>: 2-Hour serum insulin (mu U/ml)</a:t>
            </a:r>
          </a:p>
          <a:p>
            <a:r>
              <a:rPr lang="en-US" b="1" dirty="0"/>
              <a:t>Blood Pressure</a:t>
            </a:r>
            <a:r>
              <a:rPr lang="en-US" dirty="0"/>
              <a:t>: Diastolic blood pressure (mm Hg)</a:t>
            </a:r>
          </a:p>
          <a:p>
            <a:r>
              <a:rPr lang="en-US" b="1" dirty="0"/>
              <a:t>BMI</a:t>
            </a:r>
            <a:r>
              <a:rPr lang="en-US" dirty="0"/>
              <a:t>: Body mass index (weight in kg/(height in m)2)</a:t>
            </a:r>
          </a:p>
          <a:p>
            <a:r>
              <a:rPr lang="en-US" b="1" dirty="0"/>
              <a:t>Outcome</a:t>
            </a:r>
            <a:r>
              <a:rPr lang="en-US" dirty="0"/>
              <a:t>: Class variable (0 if non-diabetic, 1 if diabetic)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ECC6A-63E3-4DCC-B0A6-EB05C5845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63" y="113836"/>
            <a:ext cx="1136376" cy="11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5AE5-E914-4DBD-87E8-97EA1DD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691"/>
            <a:ext cx="10364451" cy="1596177"/>
          </a:xfrm>
        </p:spPr>
        <p:txBody>
          <a:bodyPr/>
          <a:lstStyle/>
          <a:p>
            <a:r>
              <a:rPr lang="en-US" dirty="0"/>
              <a:t>Logistic regression (supervised ML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3A42-1A45-4D98-B8E5-955480B1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79198"/>
            <a:ext cx="10364452" cy="3424107"/>
          </a:xfrm>
        </p:spPr>
        <p:txBody>
          <a:bodyPr/>
          <a:lstStyle/>
          <a:p>
            <a:r>
              <a:rPr lang="en-US" dirty="0"/>
              <a:t>It is used when the dependent variable (target) (in our case target variable is outcome) is categorical</a:t>
            </a:r>
          </a:p>
          <a:p>
            <a:r>
              <a:rPr lang="en-US" dirty="0"/>
              <a:t>This binary logistic model is used to estimate the probability of a binary response based on one or more predictor (or independent) variables (features). </a:t>
            </a:r>
          </a:p>
          <a:p>
            <a:r>
              <a:rPr lang="en-US" dirty="0"/>
              <a:t>Binary logistic regression is estimated using Maximum Likelihood Estimation (MLE), unlike linear regression which uses the Ordinary Least Squares (OLS) approach.</a:t>
            </a:r>
          </a:p>
        </p:txBody>
      </p:sp>
    </p:spTree>
    <p:extLst>
      <p:ext uri="{BB962C8B-B14F-4D97-AF65-F5344CB8AC3E}">
        <p14:creationId xmlns:p14="http://schemas.microsoft.com/office/powerpoint/2010/main" val="179126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2EC5-158C-411F-A49F-8EB944FB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1" y="85472"/>
            <a:ext cx="10364451" cy="1596177"/>
          </a:xfrm>
        </p:spPr>
        <p:txBody>
          <a:bodyPr/>
          <a:lstStyle/>
          <a:p>
            <a:r>
              <a:rPr lang="en-US" dirty="0"/>
              <a:t>Sigmoid function for LR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A61DF-3C2B-48C7-B8DA-FD9EDCA5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6" y="1169504"/>
            <a:ext cx="8761821" cy="4518991"/>
          </a:xfrm>
        </p:spPr>
      </p:pic>
    </p:spTree>
    <p:extLst>
      <p:ext uri="{BB962C8B-B14F-4D97-AF65-F5344CB8AC3E}">
        <p14:creationId xmlns:p14="http://schemas.microsoft.com/office/powerpoint/2010/main" val="2223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1656-8343-4C07-A7D7-532D43B1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88" y="0"/>
            <a:ext cx="10364451" cy="1596177"/>
          </a:xfrm>
        </p:spPr>
        <p:txBody>
          <a:bodyPr/>
          <a:lstStyle/>
          <a:p>
            <a:r>
              <a:rPr lang="en-US" dirty="0"/>
              <a:t>SVM(support vector machine) 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A301-A817-4224-B4C8-F8A277E0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364973"/>
            <a:ext cx="10515600" cy="4387920"/>
          </a:xfrm>
        </p:spPr>
        <p:txBody>
          <a:bodyPr/>
          <a:lstStyle/>
          <a:p>
            <a:r>
              <a:rPr lang="en-US" dirty="0"/>
              <a:t>In linear SVM, the data points from different classes can be classified by a straight line (hyperplane).</a:t>
            </a:r>
          </a:p>
          <a:p>
            <a:r>
              <a:rPr lang="en-US" dirty="0"/>
              <a:t>SVM can use kernel functions to implicitly transform the input features into a much larger bunch of features. this is called "kernel trick“</a:t>
            </a:r>
          </a:p>
          <a:p>
            <a:r>
              <a:rPr lang="en-US" dirty="0"/>
              <a:t>In general terms SVMs are very good when you have a huge number of features. For example for text classification in a bag of words model.</a:t>
            </a:r>
          </a:p>
          <a:p>
            <a:r>
              <a:rPr lang="en-US" dirty="0"/>
              <a:t>SVMs work better when you have a plenty of samples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8494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65D-C459-4E3B-B466-A7762E1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/>
              <a:t>Linear classification using optimal hyperplane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101E2-8D7E-4609-8DC8-B1EFE602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4" y="1699639"/>
            <a:ext cx="6465221" cy="4473658"/>
          </a:xfrm>
        </p:spPr>
      </p:pic>
    </p:spTree>
    <p:extLst>
      <p:ext uri="{BB962C8B-B14F-4D97-AF65-F5344CB8AC3E}">
        <p14:creationId xmlns:p14="http://schemas.microsoft.com/office/powerpoint/2010/main" val="22125745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296</TotalTime>
  <Words>1134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Diabetes prediction model using logistic regression</vt:lpstr>
      <vt:lpstr>Why do we need to predict diabetes through ML model?</vt:lpstr>
      <vt:lpstr>Our proposed system</vt:lpstr>
      <vt:lpstr>PIMA dataset</vt:lpstr>
      <vt:lpstr>Learning about parameters </vt:lpstr>
      <vt:lpstr>Logistic regression (supervised ML algorithm)</vt:lpstr>
      <vt:lpstr>Sigmoid function for LR </vt:lpstr>
      <vt:lpstr>SVM(support vector machine) linear classification</vt:lpstr>
      <vt:lpstr>Linear classification using optimal hyperplane</vt:lpstr>
      <vt:lpstr>System architecture </vt:lpstr>
      <vt:lpstr>Data standardization</vt:lpstr>
      <vt:lpstr>Data visualization</vt:lpstr>
      <vt:lpstr>PowerPoint Presentation</vt:lpstr>
      <vt:lpstr>Training and testing data set</vt:lpstr>
      <vt:lpstr>Hyperparameter tuning </vt:lpstr>
      <vt:lpstr>Model training and generating accuracy score</vt:lpstr>
      <vt:lpstr>Confusion matrix, precision &amp; recall score</vt:lpstr>
      <vt:lpstr>Confusion matrices comparison</vt:lpstr>
      <vt:lpstr>Conclusion &amp; 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model using logistic regression</dc:title>
  <dc:creator>DhrumilSavaliya</dc:creator>
  <cp:lastModifiedBy>DhrumilSavaliya</cp:lastModifiedBy>
  <cp:revision>6</cp:revision>
  <dcterms:created xsi:type="dcterms:W3CDTF">2021-11-30T04:06:34Z</dcterms:created>
  <dcterms:modified xsi:type="dcterms:W3CDTF">2021-11-30T10:43:05Z</dcterms:modified>
</cp:coreProperties>
</file>