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78" r:id="rId10"/>
    <p:sldId id="27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1AF"/>
    <a:srgbClr val="8EF2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5" d="100"/>
          <a:sy n="75" d="100"/>
        </p:scale>
        <p:origin x="155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11/10/2023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11/10/2023</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11/10/2023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howto/howto_js_countdown.asp" TargetMode="External"/><Relationship Id="rId2" Type="http://schemas.openxmlformats.org/officeDocument/2006/relationships/hyperlink" Target="https://www.geeksforgeeks.org/create-countdown-timer-using-javascript/" TargetMode="External"/><Relationship Id="rId1" Type="http://schemas.openxmlformats.org/officeDocument/2006/relationships/slideLayout" Target="../slideLayouts/slideLayout3.xml"/><Relationship Id="rId4" Type="http://schemas.openxmlformats.org/officeDocument/2006/relationships/hyperlink" Target="https://css-tricks.com/how-to-create-an-animated-countdown-timer-with-html-css-and-javascri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648" y="90872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187624" y="2152604"/>
            <a:ext cx="6768752" cy="3416320"/>
          </a:xfrm>
          <a:prstGeom prst="rect">
            <a:avLst/>
          </a:prstGeom>
          <a:solidFill>
            <a:schemeClr val="accent6">
              <a:lumMod val="40000"/>
              <a:lumOff val="60000"/>
            </a:schemeClr>
          </a:solidFill>
          <a:ln w="76200">
            <a:noFill/>
          </a:ln>
        </p:spPr>
        <p:txBody>
          <a:bodyPr wrap="square" rtlCol="0">
            <a:spAutoFit/>
          </a:bodyPr>
          <a:lstStyle/>
          <a:p>
            <a:r>
              <a:rPr lang="en-US" sz="2000" dirty="0"/>
              <a:t>1. Name: DEVVRAT DHIMAN</a:t>
            </a:r>
          </a:p>
          <a:p>
            <a:r>
              <a:rPr lang="en-US" sz="2000" dirty="0"/>
              <a:t>Roll No: 2310990408</a:t>
            </a:r>
          </a:p>
          <a:p>
            <a:endParaRPr lang="en-US" sz="2000" dirty="0"/>
          </a:p>
          <a:p>
            <a:r>
              <a:rPr lang="en-US" sz="2000" dirty="0"/>
              <a:t>2. Name: DHRUPAD KAPOOR </a:t>
            </a:r>
          </a:p>
          <a:p>
            <a:r>
              <a:rPr lang="en-US" sz="2000" dirty="0"/>
              <a:t>Roll No: 2310990409</a:t>
            </a:r>
          </a:p>
          <a:p>
            <a:endParaRPr lang="en-US" sz="2000" dirty="0">
              <a:ln w="76200">
                <a:solidFill>
                  <a:srgbClr val="00B0F0"/>
                </a:solidFill>
              </a:ln>
            </a:endParaRPr>
          </a:p>
          <a:p>
            <a:r>
              <a:rPr lang="en-US" sz="2000" dirty="0"/>
              <a:t>3. Name: DHRUV SHARMA </a:t>
            </a:r>
          </a:p>
          <a:p>
            <a:r>
              <a:rPr lang="en-US" sz="2000" dirty="0"/>
              <a:t>Roll No: 2310990410</a:t>
            </a:r>
          </a:p>
          <a:p>
            <a:endParaRPr lang="en-US" dirty="0">
              <a:solidFill>
                <a:schemeClr val="bg1"/>
              </a:solidFill>
            </a:endParaRPr>
          </a:p>
          <a:p>
            <a:r>
              <a:rPr lang="en-US" sz="2000" dirty="0">
                <a:latin typeface="Times New Roman" pitchFamily="18" charset="0"/>
                <a:cs typeface="Times New Roman" pitchFamily="18" charset="0"/>
              </a:rPr>
              <a:t>Faculty Coordinator: Dr. CHETNA KAUSHAL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C00000"/>
                </a:solidFill>
                <a:latin typeface="Times New Roman" pitchFamily="18" charset="0"/>
                <a:cs typeface="Times New Roman" pitchFamily="18" charset="0"/>
              </a:rPr>
              <a:t>Chitkara University Institute of Engineering and Technology, </a:t>
            </a:r>
          </a:p>
          <a:p>
            <a:pPr algn="ctr"/>
            <a:r>
              <a:rPr lang="en-US" sz="2000" b="1" dirty="0">
                <a:solidFill>
                  <a:srgbClr val="C00000"/>
                </a:solidFill>
                <a:latin typeface="Times New Roman" pitchFamily="18" charset="0"/>
                <a:cs typeface="Times New Roman" pitchFamily="18" charset="0"/>
              </a:rPr>
              <a:t>Chitkara University, Punjab</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00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a:t>
            </a:r>
          </a:p>
        </p:txBody>
      </p:sp>
      <p:sp>
        <p:nvSpPr>
          <p:cNvPr id="3" name="Rectangle 2"/>
          <p:cNvSpPr/>
          <p:nvPr/>
        </p:nvSpPr>
        <p:spPr>
          <a:xfrm>
            <a:off x="323528" y="845423"/>
            <a:ext cx="8136904" cy="584775"/>
          </a:xfrm>
          <a:prstGeom prst="rect">
            <a:avLst/>
          </a:prstGeom>
        </p:spPr>
        <p:txBody>
          <a:bodyPr wrap="square">
            <a:spAutoFit/>
          </a:bodyPr>
          <a:lstStyle/>
          <a:p>
            <a:r>
              <a:rPr lang="en-US" sz="3200" dirty="0">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FF01AE90-219A-9B30-6231-F6209E071E9A}"/>
              </a:ext>
            </a:extLst>
          </p:cNvPr>
          <p:cNvSpPr txBox="1"/>
          <p:nvPr/>
        </p:nvSpPr>
        <p:spPr>
          <a:xfrm>
            <a:off x="107504" y="980728"/>
            <a:ext cx="8928992" cy="3970318"/>
          </a:xfrm>
          <a:prstGeom prst="rect">
            <a:avLst/>
          </a:prstGeom>
          <a:noFill/>
        </p:spPr>
        <p:txBody>
          <a:bodyPr wrap="square" rtlCol="0">
            <a:spAutoFit/>
          </a:bodyPr>
          <a:lstStyle/>
          <a:p>
            <a:pPr algn="just"/>
            <a:r>
              <a:rPr lang="en-IN" sz="2400" dirty="0"/>
              <a:t>The project has come to it’s end with help from external sources.</a:t>
            </a:r>
          </a:p>
          <a:p>
            <a:pPr algn="just"/>
            <a:r>
              <a:rPr lang="en-IN" sz="2400" dirty="0"/>
              <a:t>Some of them are follows:</a:t>
            </a:r>
          </a:p>
          <a:p>
            <a:pPr algn="just"/>
            <a:endParaRPr lang="en-IN" dirty="0"/>
          </a:p>
          <a:p>
            <a:pPr marL="285750" indent="-285750" algn="just">
              <a:buFont typeface="Arial" panose="020B0604020202020204" pitchFamily="34" charset="0"/>
              <a:buChar char="•"/>
            </a:pPr>
            <a:r>
              <a:rPr lang="en-IN" sz="2400" dirty="0">
                <a:hlinkClick r:id="rId2"/>
              </a:rPr>
              <a:t>https://www.geeksforgeeks.org/create-countdown-timer-using-javascript/</a:t>
            </a:r>
            <a:endParaRPr lang="en-IN" sz="2400" dirty="0"/>
          </a:p>
          <a:p>
            <a:pPr algn="just"/>
            <a:endParaRPr lang="en-IN" sz="2400" dirty="0"/>
          </a:p>
          <a:p>
            <a:pPr marL="285750" indent="-285750" algn="just">
              <a:buFont typeface="Arial" panose="020B0604020202020204" pitchFamily="34" charset="0"/>
              <a:buChar char="•"/>
            </a:pPr>
            <a:r>
              <a:rPr lang="en-IN" sz="2400" dirty="0">
                <a:hlinkClick r:id="rId3"/>
              </a:rPr>
              <a:t>https://www.w3schools.com/howto/howto_js_countdown.asp</a:t>
            </a:r>
            <a:endParaRPr lang="en-IN" sz="2400" dirty="0"/>
          </a:p>
          <a:p>
            <a:pPr algn="just"/>
            <a:endParaRPr lang="en-IN" sz="2400" dirty="0"/>
          </a:p>
          <a:p>
            <a:pPr marL="285750" indent="-285750" algn="just">
              <a:buFont typeface="Arial" panose="020B0604020202020204" pitchFamily="34" charset="0"/>
              <a:buChar char="•"/>
            </a:pPr>
            <a:r>
              <a:rPr lang="en-IN" sz="2400" dirty="0">
                <a:hlinkClick r:id="rId4"/>
              </a:rPr>
              <a:t>https://css-tricks.com/how-to-create-an-animated-countdown-timer-with-html-css-and-javascript/</a:t>
            </a:r>
            <a:endParaRPr lang="en-IN" sz="2400" dirty="0"/>
          </a:p>
          <a:p>
            <a:pPr algn="just"/>
            <a:endParaRPr lang="en-IN" dirty="0"/>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Table of Contents</a:t>
            </a:r>
            <a:endParaRPr lang="en-US" b="1" u="sng" dirty="0">
              <a:latin typeface="Times New Roman" pitchFamily="18" charset="0"/>
              <a:cs typeface="Times New Roman" pitchFamily="18" charset="0"/>
            </a:endParaRPr>
          </a:p>
        </p:txBody>
      </p:sp>
      <p:sp>
        <p:nvSpPr>
          <p:cNvPr id="3" name="TextBox 2"/>
          <p:cNvSpPr txBox="1"/>
          <p:nvPr/>
        </p:nvSpPr>
        <p:spPr>
          <a:xfrm>
            <a:off x="323528" y="980728"/>
            <a:ext cx="6912768" cy="4893647"/>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itchFamily="18" charset="0"/>
                <a:cs typeface="Times New Roman" pitchFamily="18" charset="0"/>
              </a:rPr>
              <a:t>Introduction</a:t>
            </a:r>
          </a:p>
          <a:p>
            <a:pPr marL="457200" indent="-457200">
              <a:buFont typeface="Arial" panose="020B0604020202020204" pitchFamily="34" charset="0"/>
              <a:buChar char="•"/>
            </a:pPr>
            <a:r>
              <a:rPr lang="en-US" sz="3200" dirty="0">
                <a:latin typeface="Times New Roman" pitchFamily="18" charset="0"/>
                <a:cs typeface="Times New Roman" pitchFamily="18" charset="0"/>
              </a:rPr>
              <a:t>Problem Statement</a:t>
            </a:r>
          </a:p>
          <a:p>
            <a:pPr marL="457200" indent="-457200">
              <a:buFont typeface="Arial" panose="020B0604020202020204" pitchFamily="34" charset="0"/>
              <a:buChar char="•"/>
            </a:pPr>
            <a:r>
              <a:rPr lang="en-US" sz="3200" dirty="0">
                <a:latin typeface="Times New Roman" pitchFamily="18" charset="0"/>
                <a:cs typeface="Times New Roman" pitchFamily="18" charset="0"/>
              </a:rPr>
              <a:t>Technical Details</a:t>
            </a:r>
          </a:p>
          <a:p>
            <a:pPr marL="457200" indent="-457200">
              <a:buFont typeface="Arial" panose="020B0604020202020204" pitchFamily="34" charset="0"/>
              <a:buChar char="•"/>
            </a:pPr>
            <a:r>
              <a:rPr lang="en-US" sz="3200" dirty="0">
                <a:latin typeface="Times New Roman" pitchFamily="18" charset="0"/>
                <a:cs typeface="Times New Roman" pitchFamily="18" charset="0"/>
              </a:rPr>
              <a:t>Key Features </a:t>
            </a:r>
          </a:p>
          <a:p>
            <a:pPr marL="457200" indent="-457200">
              <a:buFont typeface="Arial" panose="020B0604020202020204" pitchFamily="34" charset="0"/>
              <a:buChar char="•"/>
            </a:pPr>
            <a:r>
              <a:rPr lang="en-US" sz="3200" dirty="0">
                <a:latin typeface="Times New Roman" pitchFamily="18" charset="0"/>
                <a:cs typeface="Times New Roman" pitchFamily="18" charset="0"/>
              </a:rPr>
              <a:t>Project Highlights</a:t>
            </a:r>
          </a:p>
          <a:p>
            <a:pPr marL="457200" indent="-457200">
              <a:buFont typeface="Arial" panose="020B0604020202020204" pitchFamily="34" charset="0"/>
              <a:buChar char="•"/>
            </a:pPr>
            <a:r>
              <a:rPr lang="en-US" sz="3200" dirty="0">
                <a:latin typeface="Times New Roman" pitchFamily="18" charset="0"/>
                <a:cs typeface="Times New Roman" pitchFamily="18" charset="0"/>
              </a:rPr>
              <a:t>Code</a:t>
            </a:r>
          </a:p>
          <a:p>
            <a:pPr marL="457200" indent="-457200">
              <a:buFont typeface="Arial" panose="020B0604020202020204" pitchFamily="34" charset="0"/>
              <a:buChar char="•"/>
            </a:pPr>
            <a:r>
              <a:rPr lang="en-US" sz="3200" dirty="0">
                <a:latin typeface="Times New Roman" pitchFamily="18" charset="0"/>
                <a:cs typeface="Times New Roman" pitchFamily="18" charset="0"/>
              </a:rPr>
              <a:t>Conclusion</a:t>
            </a:r>
          </a:p>
          <a:p>
            <a:pPr marL="457200" indent="-457200">
              <a:buFont typeface="Arial" panose="020B0604020202020204" pitchFamily="34" charset="0"/>
              <a:buChar char="•"/>
            </a:pPr>
            <a:r>
              <a:rPr lang="en-US" sz="3200" dirty="0">
                <a:latin typeface="Times New Roman" pitchFamily="18" charset="0"/>
                <a:cs typeface="Times New Roman" pitchFamily="18" charset="0"/>
              </a:rPr>
              <a:t>References</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Introduction</a:t>
            </a:r>
          </a:p>
        </p:txBody>
      </p:sp>
      <p:sp>
        <p:nvSpPr>
          <p:cNvPr id="3" name="Rectangle 2"/>
          <p:cNvSpPr/>
          <p:nvPr/>
        </p:nvSpPr>
        <p:spPr>
          <a:xfrm>
            <a:off x="236084" y="3897258"/>
            <a:ext cx="8671832" cy="2308324"/>
          </a:xfrm>
          <a:prstGeom prst="rect">
            <a:avLst/>
          </a:prstGeom>
        </p:spPr>
        <p:txBody>
          <a:bodyPr wrap="square">
            <a:spAutoFit/>
          </a:bodyPr>
          <a:lstStyle/>
          <a:p>
            <a:endParaRPr lang="en-US" dirty="0">
              <a:latin typeface="Times New Roman" pitchFamily="18" charset="0"/>
              <a:cs typeface="Times New Roman" pitchFamily="18" charset="0"/>
            </a:endParaRPr>
          </a:p>
          <a:p>
            <a:r>
              <a:rPr lang="en-US" sz="2400" dirty="0">
                <a:latin typeface="Times New Roman" pitchFamily="18" charset="0"/>
                <a:cs typeface="Times New Roman" pitchFamily="18" charset="0"/>
              </a:rPr>
              <a:t>The purpose of this project is to display a clock running for a specific period of time with help of </a:t>
            </a:r>
            <a:r>
              <a:rPr lang="en-US" sz="2000" dirty="0">
                <a:latin typeface="Times New Roman" pitchFamily="18" charset="0"/>
                <a:cs typeface="Times New Roman" pitchFamily="18" charset="0"/>
              </a:rPr>
              <a:t> </a:t>
            </a:r>
            <a:r>
              <a:rPr lang="en-US" sz="2800" b="1" u="sng" dirty="0">
                <a:solidFill>
                  <a:srgbClr val="7030A0"/>
                </a:solidFill>
                <a:latin typeface="Times New Roman" pitchFamily="18" charset="0"/>
                <a:cs typeface="Times New Roman" pitchFamily="18" charset="0"/>
              </a:rPr>
              <a:t>HTML</a:t>
            </a:r>
            <a:r>
              <a:rPr lang="en-US" sz="2800" u="sng" dirty="0">
                <a:solidFill>
                  <a:srgbClr val="7030A0"/>
                </a:solidFill>
                <a:latin typeface="Times New Roman" pitchFamily="18" charset="0"/>
                <a:cs typeface="Times New Roman" pitchFamily="18" charset="0"/>
              </a:rPr>
              <a:t>, </a:t>
            </a:r>
            <a:r>
              <a:rPr lang="en-US" sz="2800" b="1" u="sng" dirty="0">
                <a:solidFill>
                  <a:srgbClr val="7030A0"/>
                </a:solidFill>
                <a:latin typeface="Times New Roman" pitchFamily="18" charset="0"/>
                <a:cs typeface="Times New Roman" pitchFamily="18" charset="0"/>
              </a:rPr>
              <a:t>CSS</a:t>
            </a:r>
            <a:r>
              <a:rPr lang="en-US" sz="2800" u="sng" dirty="0">
                <a:solidFill>
                  <a:srgbClr val="7030A0"/>
                </a:solidFill>
                <a:latin typeface="Times New Roman" pitchFamily="18" charset="0"/>
                <a:cs typeface="Times New Roman" pitchFamily="18" charset="0"/>
              </a:rPr>
              <a:t> &amp; </a:t>
            </a:r>
            <a:r>
              <a:rPr lang="en-US" sz="2800" b="1" u="sng" dirty="0">
                <a:solidFill>
                  <a:srgbClr val="7030A0"/>
                </a:solidFill>
                <a:latin typeface="Times New Roman" pitchFamily="18" charset="0"/>
                <a:cs typeface="Times New Roman" pitchFamily="18" charset="0"/>
              </a:rPr>
              <a:t>JAVA</a:t>
            </a:r>
            <a:r>
              <a:rPr lang="en-US" sz="2800" u="sng" dirty="0">
                <a:solidFill>
                  <a:srgbClr val="7030A0"/>
                </a:solidFill>
                <a:latin typeface="Times New Roman" pitchFamily="18" charset="0"/>
                <a:cs typeface="Times New Roman" pitchFamily="18" charset="0"/>
              </a:rPr>
              <a:t> </a:t>
            </a:r>
            <a:r>
              <a:rPr lang="en-US" sz="2800" b="1" u="sng" dirty="0">
                <a:solidFill>
                  <a:srgbClr val="7030A0"/>
                </a:solidFill>
                <a:latin typeface="Times New Roman" pitchFamily="18" charset="0"/>
                <a:cs typeface="Times New Roman" pitchFamily="18" charset="0"/>
              </a:rPr>
              <a:t>Script.</a:t>
            </a:r>
            <a:endParaRPr lang="en-US" sz="2800" u="sng" dirty="0">
              <a:solidFill>
                <a:srgbClr val="7030A0"/>
              </a:solidFill>
              <a:latin typeface="Times New Roman" pitchFamily="18" charset="0"/>
              <a:cs typeface="Times New Roman" pitchFamily="18" charset="0"/>
            </a:endParaRPr>
          </a:p>
          <a:p>
            <a:r>
              <a:rPr lang="en-US" sz="2800" dirty="0">
                <a:latin typeface="Times New Roman" pitchFamily="18" charset="0"/>
                <a:cs typeface="Times New Roman" pitchFamily="18" charset="0"/>
              </a:rPr>
              <a:t>T</a:t>
            </a:r>
            <a:r>
              <a:rPr lang="en-US" sz="2400" dirty="0">
                <a:latin typeface="Times New Roman" pitchFamily="18" charset="0"/>
                <a:cs typeface="Times New Roman" pitchFamily="18" charset="0"/>
              </a:rPr>
              <a:t>he</a:t>
            </a:r>
            <a:r>
              <a:rPr lang="en-US" sz="2800" b="1" dirty="0">
                <a:latin typeface="Times New Roman" pitchFamily="18" charset="0"/>
                <a:cs typeface="Times New Roman" pitchFamily="18" charset="0"/>
              </a:rPr>
              <a:t> </a:t>
            </a:r>
            <a:r>
              <a:rPr lang="en-US" sz="2400" dirty="0">
                <a:latin typeface="Times New Roman" pitchFamily="18" charset="0"/>
                <a:cs typeface="Times New Roman" pitchFamily="18" charset="0"/>
              </a:rPr>
              <a:t>aim</a:t>
            </a:r>
            <a:r>
              <a:rPr lang="en-US" sz="2800" b="1" dirty="0">
                <a:latin typeface="Times New Roman" pitchFamily="18" charset="0"/>
                <a:cs typeface="Times New Roman" pitchFamily="18" charset="0"/>
              </a:rPr>
              <a:t> </a:t>
            </a:r>
            <a:r>
              <a:rPr lang="en-US" sz="2400" dirty="0">
                <a:latin typeface="Times New Roman" pitchFamily="18" charset="0"/>
                <a:cs typeface="Times New Roman" pitchFamily="18" charset="0"/>
              </a:rPr>
              <a:t>of the project is to help us to understand the concepts of </a:t>
            </a:r>
            <a:r>
              <a:rPr lang="en-US" sz="2800" b="1" u="sng" dirty="0">
                <a:solidFill>
                  <a:srgbClr val="7030A0"/>
                </a:solidFill>
                <a:latin typeface="Times New Roman" pitchFamily="18" charset="0"/>
                <a:cs typeface="Times New Roman" pitchFamily="18" charset="0"/>
              </a:rPr>
              <a:t>HTML</a:t>
            </a:r>
            <a:r>
              <a:rPr lang="en-US" sz="2800" u="sng" dirty="0">
                <a:solidFill>
                  <a:srgbClr val="7030A0"/>
                </a:solidFill>
                <a:latin typeface="Times New Roman" pitchFamily="18" charset="0"/>
                <a:cs typeface="Times New Roman" pitchFamily="18" charset="0"/>
              </a:rPr>
              <a:t>, </a:t>
            </a:r>
            <a:r>
              <a:rPr lang="en-US" sz="2800" b="1" u="sng" dirty="0">
                <a:solidFill>
                  <a:srgbClr val="7030A0"/>
                </a:solidFill>
                <a:latin typeface="Times New Roman" pitchFamily="18" charset="0"/>
                <a:cs typeface="Times New Roman" pitchFamily="18" charset="0"/>
              </a:rPr>
              <a:t>CSS &amp; JAVA Script</a:t>
            </a:r>
            <a:r>
              <a:rPr lang="en-US" sz="2400" dirty="0">
                <a:latin typeface="Times New Roman" pitchFamily="18" charset="0"/>
                <a:cs typeface="Times New Roman" pitchFamily="18" charset="0"/>
              </a:rPr>
              <a:t>  from a single project</a:t>
            </a:r>
            <a:r>
              <a:rPr lang="en-US" sz="2800"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874176EA-8ADA-AFB4-9BE0-54313B8246C1}"/>
              </a:ext>
            </a:extLst>
          </p:cNvPr>
          <p:cNvSpPr txBox="1"/>
          <p:nvPr/>
        </p:nvSpPr>
        <p:spPr>
          <a:xfrm>
            <a:off x="323528" y="980728"/>
            <a:ext cx="8496944" cy="2939266"/>
          </a:xfrm>
          <a:prstGeom prst="rect">
            <a:avLst/>
          </a:prstGeom>
          <a:noFill/>
        </p:spPr>
        <p:txBody>
          <a:bodyPr wrap="square" rtlCol="0">
            <a:spAutoFit/>
          </a:bodyPr>
          <a:lstStyle/>
          <a:p>
            <a:pPr algn="ctr"/>
            <a:r>
              <a:rPr lang="en-US" sz="2800" dirty="0">
                <a:highlight>
                  <a:srgbClr val="00FF00"/>
                </a:highlight>
                <a:latin typeface="Times New Roman" pitchFamily="18" charset="0"/>
                <a:cs typeface="Times New Roman" pitchFamily="18" charset="0"/>
              </a:rPr>
              <a:t>COUNTDOWN TIMER</a:t>
            </a:r>
          </a:p>
          <a:p>
            <a:pPr algn="ctr"/>
            <a:endParaRPr lang="en-US" sz="1100" dirty="0">
              <a:latin typeface="Times New Roman" pitchFamily="18" charset="0"/>
              <a:cs typeface="Times New Roman" pitchFamily="18" charset="0"/>
            </a:endParaRPr>
          </a:p>
          <a:p>
            <a:r>
              <a:rPr lang="en-US" dirty="0">
                <a:latin typeface="Times New Roman" pitchFamily="18" charset="0"/>
                <a:cs typeface="Times New Roman" pitchFamily="18" charset="0"/>
              </a:rPr>
              <a:t>This is a short project assignment submitted by students of </a:t>
            </a:r>
            <a:r>
              <a:rPr lang="en-US" sz="1800" b="1" u="sng" dirty="0">
                <a:latin typeface="Times New Roman" pitchFamily="18" charset="0"/>
                <a:cs typeface="Times New Roman" pitchFamily="18" charset="0"/>
              </a:rPr>
              <a:t>Group 5</a:t>
            </a:r>
            <a:r>
              <a:rPr lang="en-US" sz="1800" dirty="0">
                <a:latin typeface="Times New Roman" pitchFamily="18" charset="0"/>
                <a:cs typeface="Times New Roman" pitchFamily="18" charset="0"/>
              </a:rPr>
              <a:t>   at</a:t>
            </a:r>
          </a:p>
          <a:p>
            <a:pPr algn="ctr"/>
            <a:r>
              <a:rPr lang="en-US" sz="1800" dirty="0">
                <a:latin typeface="Times New Roman" pitchFamily="18" charset="0"/>
                <a:cs typeface="Times New Roman" pitchFamily="18" charset="0"/>
              </a:rPr>
              <a:t>CHITKARA UNIVERSITY</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COUNTDOWN TIMER</a:t>
            </a:r>
            <a:endParaRPr lang="en-US" b="1" dirty="0">
              <a:solidFill>
                <a:srgbClr val="FF0000"/>
              </a:solidFill>
              <a:latin typeface="Times New Roman" pitchFamily="18" charset="0"/>
              <a:cs typeface="Times New Roman" pitchFamily="18" charset="0"/>
            </a:endParaRPr>
          </a:p>
          <a:p>
            <a:r>
              <a:rPr lang="en-US" sz="1800" dirty="0">
                <a:latin typeface="Times New Roman" pitchFamily="18" charset="0"/>
                <a:cs typeface="Times New Roman" pitchFamily="18" charset="0"/>
              </a:rPr>
              <a:t>This a teamwork of three students namely:</a:t>
            </a:r>
          </a:p>
          <a:p>
            <a:r>
              <a:rPr lang="en-US" sz="1800" b="1" dirty="0">
                <a:solidFill>
                  <a:srgbClr val="0070C0"/>
                </a:solidFill>
                <a:latin typeface="Times New Roman" pitchFamily="18" charset="0"/>
                <a:cs typeface="Times New Roman" pitchFamily="18" charset="0"/>
              </a:rPr>
              <a:t>1. DEVVRAT DHIMAN (2310990408)</a:t>
            </a:r>
          </a:p>
          <a:p>
            <a:r>
              <a:rPr lang="en-US" sz="1800" b="1" dirty="0">
                <a:solidFill>
                  <a:srgbClr val="0070C0"/>
                </a:solidFill>
                <a:latin typeface="Times New Roman" pitchFamily="18" charset="0"/>
                <a:cs typeface="Times New Roman" pitchFamily="18" charset="0"/>
              </a:rPr>
              <a:t>2. DHRUPAD KAPOOR (2310990409)</a:t>
            </a:r>
          </a:p>
          <a:p>
            <a:r>
              <a:rPr lang="en-US" sz="1800" b="1" dirty="0">
                <a:solidFill>
                  <a:srgbClr val="0070C0"/>
                </a:solidFill>
                <a:latin typeface="Times New Roman" pitchFamily="18" charset="0"/>
                <a:cs typeface="Times New Roman" pitchFamily="18" charset="0"/>
              </a:rPr>
              <a:t>3. DHRUV SHARMA (2310990410)</a:t>
            </a:r>
          </a:p>
          <a:p>
            <a:endParaRPr lang="en-IN" dirty="0"/>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150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just"/>
            <a:r>
              <a:rPr lang="en-US" sz="3200" b="1" u="sng"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1ED2C18F-02E8-A04C-C032-0377713F76BB}"/>
              </a:ext>
            </a:extLst>
          </p:cNvPr>
          <p:cNvSpPr txBox="1"/>
          <p:nvPr/>
        </p:nvSpPr>
        <p:spPr>
          <a:xfrm>
            <a:off x="179512" y="1052736"/>
            <a:ext cx="8712968" cy="1231106"/>
          </a:xfrm>
          <a:prstGeom prst="rect">
            <a:avLst/>
          </a:prstGeom>
          <a:noFill/>
        </p:spPr>
        <p:txBody>
          <a:bodyPr wrap="square" rtlCol="0">
            <a:spAutoFit/>
          </a:bodyPr>
          <a:lstStyle/>
          <a:p>
            <a:pPr algn="just"/>
            <a:r>
              <a:rPr lang="en-US" sz="2800" b="1" u="sng" dirty="0"/>
              <a:t>OBJECTIVE</a:t>
            </a:r>
            <a:r>
              <a:rPr lang="en-US" sz="2800" dirty="0"/>
              <a:t> :- T</a:t>
            </a:r>
            <a:r>
              <a:rPr lang="en-US" sz="2400" dirty="0"/>
              <a:t>o make and display a “</a:t>
            </a:r>
            <a:r>
              <a:rPr lang="en-US" sz="2400" b="1" u="sng" dirty="0">
                <a:solidFill>
                  <a:srgbClr val="C00000"/>
                </a:solidFill>
              </a:rPr>
              <a:t>COUNTDOWN TIMER</a:t>
            </a:r>
            <a:r>
              <a:rPr lang="en-US" sz="2400" dirty="0"/>
              <a:t>” on a webpage using the concepts of </a:t>
            </a:r>
            <a:r>
              <a:rPr lang="en-US" sz="2800" b="1" dirty="0">
                <a:solidFill>
                  <a:srgbClr val="002060"/>
                </a:solidFill>
              </a:rPr>
              <a:t>HTML</a:t>
            </a:r>
            <a:r>
              <a:rPr lang="en-US" sz="2800" b="1" dirty="0"/>
              <a:t>, </a:t>
            </a:r>
            <a:r>
              <a:rPr lang="en-US" sz="2800" b="1" dirty="0">
                <a:solidFill>
                  <a:srgbClr val="002060"/>
                </a:solidFill>
              </a:rPr>
              <a:t>CSS</a:t>
            </a:r>
            <a:r>
              <a:rPr lang="en-US" sz="2800" b="1" dirty="0"/>
              <a:t> &amp; </a:t>
            </a:r>
            <a:r>
              <a:rPr lang="en-US" sz="2800" b="1" dirty="0">
                <a:solidFill>
                  <a:srgbClr val="002060"/>
                </a:solidFill>
              </a:rPr>
              <a:t>JAVA Script.</a:t>
            </a:r>
            <a:endParaRPr lang="en-US" b="1" u="sng" dirty="0"/>
          </a:p>
          <a:p>
            <a:pPr algn="just"/>
            <a:endParaRPr lang="en-US" b="1" u="sng" dirty="0"/>
          </a:p>
        </p:txBody>
      </p:sp>
      <p:pic>
        <p:nvPicPr>
          <p:cNvPr id="5" name="Picture 4">
            <a:extLst>
              <a:ext uri="{FF2B5EF4-FFF2-40B4-BE49-F238E27FC236}">
                <a16:creationId xmlns:a16="http://schemas.microsoft.com/office/drawing/2014/main" id="{3EDAC4A8-BB28-3515-9666-0DEE57A3F0BE}"/>
              </a:ext>
            </a:extLst>
          </p:cNvPr>
          <p:cNvPicPr>
            <a:picLocks noChangeAspect="1"/>
          </p:cNvPicPr>
          <p:nvPr/>
        </p:nvPicPr>
        <p:blipFill>
          <a:blip r:embed="rId2"/>
          <a:stretch>
            <a:fillRect/>
          </a:stretch>
        </p:blipFill>
        <p:spPr>
          <a:xfrm>
            <a:off x="403216" y="2780928"/>
            <a:ext cx="3528392" cy="3201669"/>
          </a:xfrm>
          <a:prstGeom prst="rect">
            <a:avLst/>
          </a:prstGeom>
          <a:ln w="76200">
            <a:solidFill>
              <a:srgbClr val="C00000"/>
            </a:solidFill>
          </a:ln>
        </p:spPr>
      </p:pic>
      <p:pic>
        <p:nvPicPr>
          <p:cNvPr id="8" name="Picture 7">
            <a:extLst>
              <a:ext uri="{FF2B5EF4-FFF2-40B4-BE49-F238E27FC236}">
                <a16:creationId xmlns:a16="http://schemas.microsoft.com/office/drawing/2014/main" id="{D7786BF5-2221-C129-77C8-0E0DF0967E47}"/>
              </a:ext>
            </a:extLst>
          </p:cNvPr>
          <p:cNvPicPr>
            <a:picLocks noChangeAspect="1"/>
          </p:cNvPicPr>
          <p:nvPr/>
        </p:nvPicPr>
        <p:blipFill>
          <a:blip r:embed="rId3"/>
          <a:stretch>
            <a:fillRect/>
          </a:stretch>
        </p:blipFill>
        <p:spPr>
          <a:xfrm>
            <a:off x="4502956" y="3030269"/>
            <a:ext cx="4320480" cy="2952328"/>
          </a:xfrm>
          <a:prstGeom prst="rect">
            <a:avLst/>
          </a:prstGeom>
          <a:ln w="76200">
            <a:solidFill>
              <a:srgbClr val="00B0F0"/>
            </a:solidFill>
          </a:ln>
        </p:spPr>
      </p:pic>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80">
                                          <p:stCondLst>
                                            <p:cond delay="0"/>
                                          </p:stCondLst>
                                        </p:cTn>
                                        <p:tgtEl>
                                          <p:spTgt spid="8"/>
                                        </p:tgtEl>
                                      </p:cBhvr>
                                    </p:animEffect>
                                    <p:anim calcmode="lin" valueType="num">
                                      <p:cBhvr>
                                        <p:cTn id="2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gtEl>
                                      </p:cBhvr>
                                      <p:to x="100000" y="60000"/>
                                    </p:animScale>
                                    <p:animScale>
                                      <p:cBhvr>
                                        <p:cTn id="28" dur="166" decel="50000">
                                          <p:stCondLst>
                                            <p:cond delay="676"/>
                                          </p:stCondLst>
                                        </p:cTn>
                                        <p:tgtEl>
                                          <p:spTgt spid="8"/>
                                        </p:tgtEl>
                                      </p:cBhvr>
                                      <p:to x="100000" y="100000"/>
                                    </p:animScale>
                                    <p:animScale>
                                      <p:cBhvr>
                                        <p:cTn id="29" dur="26">
                                          <p:stCondLst>
                                            <p:cond delay="1312"/>
                                          </p:stCondLst>
                                        </p:cTn>
                                        <p:tgtEl>
                                          <p:spTgt spid="8"/>
                                        </p:tgtEl>
                                      </p:cBhvr>
                                      <p:to x="100000" y="80000"/>
                                    </p:animScale>
                                    <p:animScale>
                                      <p:cBhvr>
                                        <p:cTn id="30" dur="166" decel="50000">
                                          <p:stCondLst>
                                            <p:cond delay="1338"/>
                                          </p:stCondLst>
                                        </p:cTn>
                                        <p:tgtEl>
                                          <p:spTgt spid="8"/>
                                        </p:tgtEl>
                                      </p:cBhvr>
                                      <p:to x="100000" y="100000"/>
                                    </p:animScale>
                                    <p:animScale>
                                      <p:cBhvr>
                                        <p:cTn id="31" dur="26">
                                          <p:stCondLst>
                                            <p:cond delay="1642"/>
                                          </p:stCondLst>
                                        </p:cTn>
                                        <p:tgtEl>
                                          <p:spTgt spid="8"/>
                                        </p:tgtEl>
                                      </p:cBhvr>
                                      <p:to x="100000" y="90000"/>
                                    </p:animScale>
                                    <p:animScale>
                                      <p:cBhvr>
                                        <p:cTn id="32" dur="166" decel="50000">
                                          <p:stCondLst>
                                            <p:cond delay="1668"/>
                                          </p:stCondLst>
                                        </p:cTn>
                                        <p:tgtEl>
                                          <p:spTgt spid="8"/>
                                        </p:tgtEl>
                                      </p:cBhvr>
                                      <p:to x="100000" y="100000"/>
                                    </p:animScale>
                                    <p:animScale>
                                      <p:cBhvr>
                                        <p:cTn id="33" dur="26">
                                          <p:stCondLst>
                                            <p:cond delay="1808"/>
                                          </p:stCondLst>
                                        </p:cTn>
                                        <p:tgtEl>
                                          <p:spTgt spid="8"/>
                                        </p:tgtEl>
                                      </p:cBhvr>
                                      <p:to x="100000" y="95000"/>
                                    </p:animScale>
                                    <p:animScale>
                                      <p:cBhvr>
                                        <p:cTn id="34" dur="166" decel="50000">
                                          <p:stCondLst>
                                            <p:cond delay="1834"/>
                                          </p:stCondLst>
                                        </p:cTn>
                                        <p:tgtEl>
                                          <p:spTgt spid="8"/>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pic>
        <p:nvPicPr>
          <p:cNvPr id="5" name="Picture 4">
            <a:extLst>
              <a:ext uri="{FF2B5EF4-FFF2-40B4-BE49-F238E27FC236}">
                <a16:creationId xmlns:a16="http://schemas.microsoft.com/office/drawing/2014/main" id="{FA55D287-5B3C-F10E-CD02-5276CCD7F111}"/>
              </a:ext>
            </a:extLst>
          </p:cNvPr>
          <p:cNvPicPr>
            <a:picLocks noChangeAspect="1"/>
          </p:cNvPicPr>
          <p:nvPr/>
        </p:nvPicPr>
        <p:blipFill>
          <a:blip r:embed="rId2"/>
          <a:stretch>
            <a:fillRect/>
          </a:stretch>
        </p:blipFill>
        <p:spPr>
          <a:xfrm>
            <a:off x="609288" y="5229200"/>
            <a:ext cx="2987299" cy="1237189"/>
          </a:xfrm>
          <a:prstGeom prst="rect">
            <a:avLst/>
          </a:prstGeom>
          <a:ln w="76200">
            <a:solidFill>
              <a:srgbClr val="00B0F0"/>
            </a:solidFill>
          </a:ln>
        </p:spPr>
      </p:pic>
      <p:pic>
        <p:nvPicPr>
          <p:cNvPr id="7" name="Picture 6">
            <a:extLst>
              <a:ext uri="{FF2B5EF4-FFF2-40B4-BE49-F238E27FC236}">
                <a16:creationId xmlns:a16="http://schemas.microsoft.com/office/drawing/2014/main" id="{27129D91-717B-4D47-00D4-4DB00F5F3616}"/>
              </a:ext>
            </a:extLst>
          </p:cNvPr>
          <p:cNvPicPr>
            <a:picLocks noChangeAspect="1"/>
          </p:cNvPicPr>
          <p:nvPr/>
        </p:nvPicPr>
        <p:blipFill>
          <a:blip r:embed="rId3"/>
          <a:stretch>
            <a:fillRect/>
          </a:stretch>
        </p:blipFill>
        <p:spPr>
          <a:xfrm>
            <a:off x="6588224" y="5157192"/>
            <a:ext cx="2246959" cy="1309197"/>
          </a:xfrm>
          <a:prstGeom prst="rect">
            <a:avLst/>
          </a:prstGeom>
          <a:ln w="76200">
            <a:solidFill>
              <a:srgbClr val="00B0F0"/>
            </a:solidFill>
          </a:ln>
        </p:spPr>
      </p:pic>
      <p:sp>
        <p:nvSpPr>
          <p:cNvPr id="4" name="TextBox 3">
            <a:extLst>
              <a:ext uri="{FF2B5EF4-FFF2-40B4-BE49-F238E27FC236}">
                <a16:creationId xmlns:a16="http://schemas.microsoft.com/office/drawing/2014/main" id="{26B6FE40-F3EA-5118-CCCC-603AE57F698E}"/>
              </a:ext>
            </a:extLst>
          </p:cNvPr>
          <p:cNvSpPr txBox="1"/>
          <p:nvPr/>
        </p:nvSpPr>
        <p:spPr>
          <a:xfrm>
            <a:off x="107504" y="908720"/>
            <a:ext cx="8928992" cy="4247317"/>
          </a:xfrm>
          <a:prstGeom prst="rect">
            <a:avLst/>
          </a:prstGeom>
          <a:noFill/>
        </p:spPr>
        <p:txBody>
          <a:bodyPr wrap="square" rtlCol="0">
            <a:spAutoFit/>
          </a:bodyPr>
          <a:lstStyle/>
          <a:p>
            <a:pPr algn="just"/>
            <a:r>
              <a:rPr lang="en-US" dirty="0"/>
              <a:t>This project “</a:t>
            </a:r>
            <a:r>
              <a:rPr lang="en-US" b="1" u="sng" dirty="0">
                <a:solidFill>
                  <a:srgbClr val="FF0000"/>
                </a:solidFill>
              </a:rPr>
              <a:t>Countdown Timer</a:t>
            </a:r>
            <a:r>
              <a:rPr lang="en-US" dirty="0"/>
              <a:t>” is made by using </a:t>
            </a:r>
            <a:r>
              <a:rPr lang="en-US" b="1" dirty="0">
                <a:solidFill>
                  <a:srgbClr val="AC41AF"/>
                </a:solidFill>
              </a:rPr>
              <a:t>HTML</a:t>
            </a:r>
            <a:r>
              <a:rPr lang="en-US" b="1" dirty="0"/>
              <a:t>, </a:t>
            </a:r>
            <a:r>
              <a:rPr lang="en-US" b="1" dirty="0">
                <a:solidFill>
                  <a:srgbClr val="AC41AF"/>
                </a:solidFill>
              </a:rPr>
              <a:t>CSS</a:t>
            </a:r>
            <a:r>
              <a:rPr lang="en-US" b="1" dirty="0"/>
              <a:t> &amp; </a:t>
            </a:r>
            <a:r>
              <a:rPr lang="en-US" b="1" dirty="0">
                <a:solidFill>
                  <a:srgbClr val="AC41AF"/>
                </a:solidFill>
              </a:rPr>
              <a:t>JAVA Script</a:t>
            </a:r>
            <a:r>
              <a:rPr lang="en-US" b="1" dirty="0"/>
              <a:t>.</a:t>
            </a:r>
            <a:endParaRPr lang="en-US" dirty="0"/>
          </a:p>
          <a:p>
            <a:pPr algn="just"/>
            <a:r>
              <a:rPr lang="en-US" b="1" u="sng" dirty="0"/>
              <a:t>HTML</a:t>
            </a:r>
            <a:r>
              <a:rPr lang="en-US" dirty="0"/>
              <a:t>:- It is used to create basic structure i.e. webpage development of the project which uses various types of tags such as ‘anchor tags(&lt;a&gt;,&lt;/a&gt;)’, ‘image tags(&lt;image&gt;)’, ‘paragraph tags(&lt;p&gt;,&lt;/p&gt;)’ and many more.</a:t>
            </a:r>
          </a:p>
          <a:p>
            <a:pPr algn="just"/>
            <a:endParaRPr lang="en-US" dirty="0"/>
          </a:p>
          <a:p>
            <a:pPr algn="just"/>
            <a:r>
              <a:rPr lang="en-US" b="1" u="sng" dirty="0"/>
              <a:t>CSS</a:t>
            </a:r>
            <a:r>
              <a:rPr lang="en-US" dirty="0"/>
              <a:t>:- It is used to decorate and to add various styles for development of webpage. In our project we had also used CSS tools such as padding, borders, colors etc. to make our project attractive. </a:t>
            </a:r>
          </a:p>
          <a:p>
            <a:pPr algn="just"/>
            <a:endParaRPr lang="en-US" dirty="0"/>
          </a:p>
          <a:p>
            <a:pPr algn="just"/>
            <a:r>
              <a:rPr lang="en-US" b="1" u="sng" dirty="0"/>
              <a:t>JAVA Script</a:t>
            </a:r>
            <a:r>
              <a:rPr lang="en-US" dirty="0"/>
              <a:t>:-</a:t>
            </a:r>
            <a:r>
              <a:rPr lang="en-IN" dirty="0"/>
              <a:t> It is used to create a interactive and dynamic webpage to interact with the users and to execute complex operations. In our project we also used JAVA Script to make the project interactive by making it working project. We have used various terms in our project like ‘script tags’, ‘calling  element by it’s id’, ‘concept of variables’ and many more. </a:t>
            </a:r>
          </a:p>
          <a:p>
            <a:pPr algn="just"/>
            <a:endParaRPr lang="en-IN" b="1" dirty="0"/>
          </a:p>
          <a:p>
            <a:pPr algn="just"/>
            <a:r>
              <a:rPr lang="en-IN" b="1" u="sng" dirty="0">
                <a:solidFill>
                  <a:srgbClr val="FF0000"/>
                </a:solidFill>
              </a:rPr>
              <a:t>VISUAL STUDIO CODE</a:t>
            </a:r>
            <a:r>
              <a:rPr lang="en-IN" dirty="0">
                <a:solidFill>
                  <a:srgbClr val="FF0000"/>
                </a:solidFill>
              </a:rPr>
              <a:t> </a:t>
            </a:r>
            <a:r>
              <a:rPr lang="en-IN" dirty="0"/>
              <a:t>is used as a code editor for this project.</a:t>
            </a:r>
            <a:endParaRPr lang="en-US" dirty="0"/>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3000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251520" y="1052736"/>
            <a:ext cx="8712968" cy="523220"/>
          </a:xfrm>
          <a:prstGeom prst="rect">
            <a:avLst/>
          </a:prstGeom>
        </p:spPr>
        <p:txBody>
          <a:bodyPr wrap="square">
            <a:spAutoFit/>
          </a:bodyPr>
          <a:lstStyle/>
          <a:p>
            <a:endParaRPr lang="en-US" sz="28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5AD448D-E469-A114-8B4F-38F46A622479}"/>
              </a:ext>
            </a:extLst>
          </p:cNvPr>
          <p:cNvSpPr txBox="1"/>
          <p:nvPr/>
        </p:nvSpPr>
        <p:spPr>
          <a:xfrm>
            <a:off x="251520" y="845423"/>
            <a:ext cx="8640960" cy="6247864"/>
          </a:xfrm>
          <a:prstGeom prst="rect">
            <a:avLst/>
          </a:prstGeom>
          <a:noFill/>
        </p:spPr>
        <p:txBody>
          <a:bodyPr wrap="square" rtlCol="0">
            <a:spAutoFit/>
          </a:bodyPr>
          <a:lstStyle/>
          <a:p>
            <a:pPr algn="just"/>
            <a:r>
              <a:rPr lang="en-US" sz="2000" dirty="0"/>
              <a:t>The project “COUNTDOWN TIMER” is a very nice project to work upon. It has some unique features too which makes this project UNIQUE in itself.</a:t>
            </a:r>
          </a:p>
          <a:p>
            <a:pPr algn="just"/>
            <a:endParaRPr lang="en-US" sz="800" dirty="0"/>
          </a:p>
          <a:p>
            <a:pPr algn="just"/>
            <a:r>
              <a:rPr lang="en-US" sz="2000" dirty="0"/>
              <a:t>Some of them are listed below:</a:t>
            </a:r>
          </a:p>
          <a:p>
            <a:pPr algn="just"/>
            <a:endParaRPr lang="en-US" sz="800" dirty="0"/>
          </a:p>
          <a:p>
            <a:pPr marL="263525" indent="-263525" algn="just">
              <a:buFont typeface="+mj-lt"/>
              <a:buAutoNum type="arabicPeriod"/>
            </a:pPr>
            <a:r>
              <a:rPr lang="en-US" sz="2000" dirty="0"/>
              <a:t>First feature of this project is its practical </a:t>
            </a:r>
          </a:p>
          <a:p>
            <a:pPr algn="just"/>
            <a:r>
              <a:rPr lang="en-US" sz="2000" dirty="0"/>
              <a:t>     use in the watches i.e. the stopwatch which </a:t>
            </a:r>
          </a:p>
          <a:p>
            <a:pPr algn="just"/>
            <a:r>
              <a:rPr lang="en-US" sz="2000" dirty="0"/>
              <a:t>     we use in day to day life.</a:t>
            </a:r>
          </a:p>
          <a:p>
            <a:pPr algn="just"/>
            <a:endParaRPr lang="en-US" sz="800" dirty="0"/>
          </a:p>
          <a:p>
            <a:pPr marL="263525" indent="-263525" algn="just"/>
            <a:r>
              <a:rPr lang="en-US" sz="2000" dirty="0"/>
              <a:t>2. Secondly, during some online payments we had been asked to fill the OTP(One       Time Password) which is valid for only 1-2 minutes. Basically that is the concept of </a:t>
            </a:r>
            <a:r>
              <a:rPr lang="en-US" sz="2000" b="1" dirty="0"/>
              <a:t>COUNTDOWN TIMER </a:t>
            </a:r>
            <a:r>
              <a:rPr lang="en-US" sz="2000" dirty="0"/>
              <a:t>which is running at the backend of that program.</a:t>
            </a:r>
          </a:p>
          <a:p>
            <a:pPr marL="263525" indent="-263525" algn="just"/>
            <a:endParaRPr lang="en-US" sz="800" dirty="0"/>
          </a:p>
          <a:p>
            <a:pPr marL="263525" indent="-263525" algn="just"/>
            <a:r>
              <a:rPr lang="en-US" sz="2000" dirty="0"/>
              <a:t>3. Next use of this project is in the educational field. Students giving online test            gets terminated after some fixed interval of time due to running of this program in the background.</a:t>
            </a:r>
          </a:p>
          <a:p>
            <a:pPr marL="263525" indent="-263525" algn="just"/>
            <a:endParaRPr lang="en-US" sz="800" dirty="0"/>
          </a:p>
          <a:p>
            <a:pPr marL="263525" indent="-263525" algn="just"/>
            <a:r>
              <a:rPr lang="en-US" sz="2000" dirty="0"/>
              <a:t>4. </a:t>
            </a:r>
            <a:r>
              <a:rPr lang="en-US" sz="2000" i="0" dirty="0">
                <a:solidFill>
                  <a:srgbClr val="374151"/>
                </a:solidFill>
                <a:effectLst/>
                <a:latin typeface="Söhne"/>
              </a:rPr>
              <a:t>This program had amplified the efficiency </a:t>
            </a:r>
          </a:p>
          <a:p>
            <a:pPr marL="263525" indent="-263525" algn="just"/>
            <a:r>
              <a:rPr lang="en-US" sz="2000" dirty="0">
                <a:solidFill>
                  <a:srgbClr val="374151"/>
                </a:solidFill>
                <a:latin typeface="Söhne"/>
              </a:rPr>
              <a:t>     </a:t>
            </a:r>
            <a:r>
              <a:rPr lang="en-US" sz="2000" i="0" dirty="0">
                <a:solidFill>
                  <a:srgbClr val="374151"/>
                </a:solidFill>
                <a:effectLst/>
                <a:latin typeface="Söhne"/>
              </a:rPr>
              <a:t>of all the platforms where it is being used </a:t>
            </a:r>
          </a:p>
          <a:p>
            <a:pPr marL="263525" indent="-263525" algn="just"/>
            <a:r>
              <a:rPr lang="en-US" sz="2000" dirty="0">
                <a:solidFill>
                  <a:srgbClr val="374151"/>
                </a:solidFill>
                <a:latin typeface="Söhne"/>
              </a:rPr>
              <a:t>     </a:t>
            </a:r>
            <a:r>
              <a:rPr lang="en-US" sz="2000" i="0" dirty="0">
                <a:solidFill>
                  <a:srgbClr val="374151"/>
                </a:solidFill>
                <a:effectLst/>
                <a:latin typeface="Söhne"/>
              </a:rPr>
              <a:t>like in educational field, business and many </a:t>
            </a:r>
          </a:p>
          <a:p>
            <a:pPr marL="263525" indent="-263525" algn="just"/>
            <a:r>
              <a:rPr lang="en-US" sz="2000" dirty="0">
                <a:solidFill>
                  <a:srgbClr val="374151"/>
                </a:solidFill>
                <a:latin typeface="Söhne"/>
              </a:rPr>
              <a:t>     </a:t>
            </a:r>
            <a:r>
              <a:rPr lang="en-US" sz="2000" i="0" dirty="0">
                <a:solidFill>
                  <a:srgbClr val="374151"/>
                </a:solidFill>
                <a:effectLst/>
                <a:latin typeface="Söhne"/>
              </a:rPr>
              <a:t>other linke</a:t>
            </a:r>
            <a:r>
              <a:rPr lang="en-US" sz="2000" dirty="0">
                <a:solidFill>
                  <a:srgbClr val="374151"/>
                </a:solidFill>
                <a:latin typeface="Söhne"/>
              </a:rPr>
              <a:t>d platforms.</a:t>
            </a:r>
            <a:endParaRPr lang="en-US" sz="2000" b="0" i="0" dirty="0">
              <a:solidFill>
                <a:srgbClr val="374151"/>
              </a:solidFill>
              <a:effectLst/>
              <a:latin typeface="Söhne"/>
            </a:endParaRPr>
          </a:p>
          <a:p>
            <a:pPr marL="263525" indent="-263525" algn="just"/>
            <a:endParaRPr lang="en-US" sz="2000" dirty="0"/>
          </a:p>
          <a:p>
            <a:pPr algn="just"/>
            <a:endParaRPr lang="en-US" sz="2000" dirty="0"/>
          </a:p>
        </p:txBody>
      </p:sp>
      <p:pic>
        <p:nvPicPr>
          <p:cNvPr id="6" name="Picture 5">
            <a:extLst>
              <a:ext uri="{FF2B5EF4-FFF2-40B4-BE49-F238E27FC236}">
                <a16:creationId xmlns:a16="http://schemas.microsoft.com/office/drawing/2014/main" id="{65046438-9F1A-86CC-32BE-0AE669407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4797152"/>
            <a:ext cx="3096344" cy="1821760"/>
          </a:xfrm>
          <a:prstGeom prst="rect">
            <a:avLst/>
          </a:prstGeom>
        </p:spPr>
      </p:pic>
      <p:pic>
        <p:nvPicPr>
          <p:cNvPr id="10" name="Picture 9">
            <a:extLst>
              <a:ext uri="{FF2B5EF4-FFF2-40B4-BE49-F238E27FC236}">
                <a16:creationId xmlns:a16="http://schemas.microsoft.com/office/drawing/2014/main" id="{F638B8FD-0C5C-4328-0A9C-179D500D0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575956"/>
            <a:ext cx="2911092" cy="1493004"/>
          </a:xfrm>
          <a:prstGeom prst="rect">
            <a:avLst/>
          </a:prstGeom>
          <a:ln w="28575">
            <a:noFill/>
          </a:ln>
        </p:spPr>
      </p:pic>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3000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36FD9DDC-EF49-6D29-E871-3209AEBDD7A2}"/>
              </a:ext>
            </a:extLst>
          </p:cNvPr>
          <p:cNvSpPr txBox="1"/>
          <p:nvPr/>
        </p:nvSpPr>
        <p:spPr>
          <a:xfrm>
            <a:off x="215516" y="980728"/>
            <a:ext cx="8712968" cy="2400657"/>
          </a:xfrm>
          <a:prstGeom prst="rect">
            <a:avLst/>
          </a:prstGeom>
          <a:noFill/>
        </p:spPr>
        <p:txBody>
          <a:bodyPr wrap="square">
            <a:spAutoFit/>
          </a:bodyPr>
          <a:lstStyle/>
          <a:p>
            <a:pPr algn="l"/>
            <a:r>
              <a:rPr lang="en-US" b="0" i="0" dirty="0">
                <a:solidFill>
                  <a:srgbClr val="374151"/>
                </a:solidFill>
                <a:effectLst/>
                <a:latin typeface="Söhne"/>
              </a:rPr>
              <a:t>The highlights of the project “COUNTDOWN TIMER” are:</a:t>
            </a:r>
          </a:p>
          <a:p>
            <a:pPr algn="l"/>
            <a:endParaRPr lang="en-US" sz="800" dirty="0">
              <a:solidFill>
                <a:srgbClr val="374151"/>
              </a:solidFill>
              <a:latin typeface="Söhne"/>
            </a:endParaRPr>
          </a:p>
          <a:p>
            <a:pPr marL="285750" indent="-285750" algn="just">
              <a:buFont typeface="Arial" panose="020B0604020202020204" pitchFamily="34" charset="0"/>
              <a:buChar char="•"/>
            </a:pPr>
            <a:r>
              <a:rPr lang="en-US" b="1" i="0" u="sng" dirty="0">
                <a:solidFill>
                  <a:srgbClr val="374151"/>
                </a:solidFill>
                <a:effectLst/>
                <a:latin typeface="Söhne"/>
              </a:rPr>
              <a:t>Use of Animations</a:t>
            </a:r>
            <a:r>
              <a:rPr lang="en-US" i="0" dirty="0">
                <a:solidFill>
                  <a:srgbClr val="374151"/>
                </a:solidFill>
                <a:effectLst/>
                <a:latin typeface="Söhne"/>
              </a:rPr>
              <a:t>: The project countdown timer makes use of various animations which are being used from Animate.Css. </a:t>
            </a:r>
          </a:p>
          <a:p>
            <a:pPr algn="just"/>
            <a:endParaRPr lang="en-US" sz="800" b="1" i="0" u="sng" dirty="0">
              <a:solidFill>
                <a:srgbClr val="374151"/>
              </a:solidFill>
              <a:effectLst/>
              <a:latin typeface="Söhne"/>
            </a:endParaRPr>
          </a:p>
          <a:p>
            <a:pPr marL="285750" indent="-285750" algn="l">
              <a:buFont typeface="Arial" panose="020B0604020202020204" pitchFamily="34" charset="0"/>
              <a:buChar char="•"/>
            </a:pPr>
            <a:r>
              <a:rPr lang="en-US" b="1" u="sng" dirty="0">
                <a:solidFill>
                  <a:srgbClr val="374151"/>
                </a:solidFill>
                <a:latin typeface="Söhne"/>
              </a:rPr>
              <a:t>Creativity:</a:t>
            </a:r>
            <a:r>
              <a:rPr lang="en-US" dirty="0">
                <a:solidFill>
                  <a:srgbClr val="374151"/>
                </a:solidFill>
                <a:latin typeface="Söhne"/>
              </a:rPr>
              <a:t> The creativity in the project is the use of fonts, background images, colors and many more using CSS.</a:t>
            </a:r>
          </a:p>
          <a:p>
            <a:pPr marL="285750" indent="-285750" algn="l">
              <a:buFont typeface="Arial" panose="020B0604020202020204" pitchFamily="34" charset="0"/>
              <a:buChar char="•"/>
            </a:pPr>
            <a:endParaRPr lang="en-US" sz="800" dirty="0">
              <a:solidFill>
                <a:srgbClr val="374151"/>
              </a:solidFill>
              <a:latin typeface="Söhne"/>
            </a:endParaRPr>
          </a:p>
          <a:p>
            <a:pPr marL="285750" indent="-285750" algn="l">
              <a:buFont typeface="Arial" panose="020B0604020202020204" pitchFamily="34" charset="0"/>
              <a:buChar char="•"/>
            </a:pPr>
            <a:r>
              <a:rPr lang="en-US" b="1" u="sng" dirty="0">
                <a:solidFill>
                  <a:srgbClr val="374151"/>
                </a:solidFill>
                <a:latin typeface="Söhne"/>
              </a:rPr>
              <a:t>Final Results: </a:t>
            </a:r>
            <a:r>
              <a:rPr lang="en-US" dirty="0">
                <a:solidFill>
                  <a:srgbClr val="374151"/>
                </a:solidFill>
                <a:latin typeface="Söhne"/>
              </a:rPr>
              <a:t>The final webpage of this project looks like this  </a:t>
            </a:r>
          </a:p>
          <a:p>
            <a:pPr marL="285750" indent="-285750" algn="l">
              <a:buFont typeface="Arial" panose="020B0604020202020204" pitchFamily="34" charset="0"/>
              <a:buChar char="•"/>
            </a:pPr>
            <a:endParaRPr lang="en-US" b="1" u="sng" dirty="0">
              <a:solidFill>
                <a:srgbClr val="374151"/>
              </a:solidFill>
              <a:latin typeface="Söhne"/>
            </a:endParaRPr>
          </a:p>
        </p:txBody>
      </p:sp>
      <p:pic>
        <p:nvPicPr>
          <p:cNvPr id="8" name="Picture 7">
            <a:extLst>
              <a:ext uri="{FF2B5EF4-FFF2-40B4-BE49-F238E27FC236}">
                <a16:creationId xmlns:a16="http://schemas.microsoft.com/office/drawing/2014/main" id="{B873AFFE-F273-FC82-386C-D3AF7ACE23E7}"/>
              </a:ext>
            </a:extLst>
          </p:cNvPr>
          <p:cNvPicPr>
            <a:picLocks noChangeAspect="1"/>
          </p:cNvPicPr>
          <p:nvPr/>
        </p:nvPicPr>
        <p:blipFill>
          <a:blip r:embed="rId2"/>
          <a:stretch>
            <a:fillRect/>
          </a:stretch>
        </p:blipFill>
        <p:spPr>
          <a:xfrm>
            <a:off x="215516" y="3127605"/>
            <a:ext cx="8712968" cy="3469747"/>
          </a:xfrm>
          <a:prstGeom prst="rect">
            <a:avLst/>
          </a:prstGeom>
        </p:spPr>
      </p:pic>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3000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9F45C-E070-EA8A-BEAF-D20D4FB869F6}"/>
              </a:ext>
            </a:extLst>
          </p:cNvPr>
          <p:cNvSpPr txBox="1"/>
          <p:nvPr/>
        </p:nvSpPr>
        <p:spPr>
          <a:xfrm>
            <a:off x="251520" y="184284"/>
            <a:ext cx="5256584" cy="707886"/>
          </a:xfrm>
          <a:prstGeom prst="rect">
            <a:avLst/>
          </a:prstGeom>
          <a:noFill/>
        </p:spPr>
        <p:txBody>
          <a:bodyPr wrap="square" rtlCol="0">
            <a:spAutoFit/>
          </a:bodyPr>
          <a:lstStyle/>
          <a:p>
            <a:r>
              <a:rPr lang="en-US" sz="4000" b="1" u="sng" dirty="0"/>
              <a:t>CODE</a:t>
            </a:r>
            <a:endParaRPr lang="en-IN" sz="4000" b="1" u="sng" dirty="0"/>
          </a:p>
        </p:txBody>
      </p:sp>
      <p:sp>
        <p:nvSpPr>
          <p:cNvPr id="4" name="TextBox 3">
            <a:extLst>
              <a:ext uri="{FF2B5EF4-FFF2-40B4-BE49-F238E27FC236}">
                <a16:creationId xmlns:a16="http://schemas.microsoft.com/office/drawing/2014/main" id="{35E44801-70F7-FE75-AD97-7535890FCA21}"/>
              </a:ext>
            </a:extLst>
          </p:cNvPr>
          <p:cNvSpPr txBox="1"/>
          <p:nvPr/>
        </p:nvSpPr>
        <p:spPr>
          <a:xfrm>
            <a:off x="35496" y="917431"/>
            <a:ext cx="9073008" cy="5607913"/>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0936CB4B-1BF7-ACFA-481E-248C1F286105}"/>
              </a:ext>
            </a:extLst>
          </p:cNvPr>
          <p:cNvPicPr>
            <a:picLocks noChangeAspect="1"/>
          </p:cNvPicPr>
          <p:nvPr/>
        </p:nvPicPr>
        <p:blipFill>
          <a:blip r:embed="rId2"/>
          <a:stretch>
            <a:fillRect/>
          </a:stretch>
        </p:blipFill>
        <p:spPr>
          <a:xfrm>
            <a:off x="251521" y="917431"/>
            <a:ext cx="5760640" cy="5535905"/>
          </a:xfrm>
          <a:prstGeom prst="rect">
            <a:avLst/>
          </a:prstGeom>
        </p:spPr>
      </p:pic>
      <p:pic>
        <p:nvPicPr>
          <p:cNvPr id="7" name="Picture 6">
            <a:extLst>
              <a:ext uri="{FF2B5EF4-FFF2-40B4-BE49-F238E27FC236}">
                <a16:creationId xmlns:a16="http://schemas.microsoft.com/office/drawing/2014/main" id="{53B58CDF-2854-E120-5191-C71BDAD01080}"/>
              </a:ext>
            </a:extLst>
          </p:cNvPr>
          <p:cNvPicPr>
            <a:picLocks noChangeAspect="1"/>
          </p:cNvPicPr>
          <p:nvPr/>
        </p:nvPicPr>
        <p:blipFill>
          <a:blip r:embed="rId3"/>
          <a:stretch>
            <a:fillRect/>
          </a:stretch>
        </p:blipFill>
        <p:spPr>
          <a:xfrm>
            <a:off x="6132006" y="917431"/>
            <a:ext cx="2832482" cy="5510645"/>
          </a:xfrm>
          <a:prstGeom prst="rect">
            <a:avLst/>
          </a:prstGeom>
        </p:spPr>
      </p:pic>
    </p:spTree>
    <p:extLst>
      <p:ext uri="{BB962C8B-B14F-4D97-AF65-F5344CB8AC3E}">
        <p14:creationId xmlns:p14="http://schemas.microsoft.com/office/powerpoint/2010/main" val="3501674116"/>
      </p:ext>
    </p:extLst>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5900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3" name="Rectangle 2"/>
          <p:cNvSpPr/>
          <p:nvPr/>
        </p:nvSpPr>
        <p:spPr>
          <a:xfrm>
            <a:off x="395536" y="1196752"/>
            <a:ext cx="8136904" cy="5262979"/>
          </a:xfrm>
          <a:prstGeom prst="rect">
            <a:avLst/>
          </a:prstGeom>
        </p:spPr>
        <p:txBody>
          <a:bodyPr wrap="square">
            <a:spAutoFit/>
          </a:bodyPr>
          <a:lstStyle/>
          <a:p>
            <a:pPr algn="just"/>
            <a:r>
              <a:rPr lang="en-US" sz="2000" dirty="0">
                <a:latin typeface="Times New Roman" pitchFamily="18" charset="0"/>
                <a:cs typeface="Times New Roman" pitchFamily="18" charset="0"/>
              </a:rPr>
              <a:t>So, now concluding our Project- “</a:t>
            </a:r>
            <a:r>
              <a:rPr lang="en-US" sz="2000" b="1" u="sng" dirty="0">
                <a:highlight>
                  <a:srgbClr val="00FF00"/>
                </a:highlight>
                <a:latin typeface="Times New Roman" pitchFamily="18" charset="0"/>
                <a:cs typeface="Times New Roman" pitchFamily="18" charset="0"/>
              </a:rPr>
              <a:t>COUNTDOWN TIMER</a:t>
            </a:r>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I would to like to highlight the main take ways from the project and our experience during the project making.</a:t>
            </a:r>
          </a:p>
          <a:p>
            <a:pPr algn="just"/>
            <a:endParaRPr lang="en-US" sz="8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The project was quite interesting as we learn a lot from the project. This project help us to develop our coding skills in HTML, CSS, JAVA Script more accurately that’s why we are able to develop a webpage to its perfection. </a:t>
            </a:r>
          </a:p>
          <a:p>
            <a:pPr marL="342900" indent="-342900" algn="just">
              <a:buFont typeface="Arial" panose="020B0604020202020204" pitchFamily="34" charset="0"/>
              <a:buChar char="•"/>
            </a:pPr>
            <a:endParaRPr lang="en-US" sz="8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In the upcoming time the there is wide use if this program as upcoming time is fully dependent on technology.</a:t>
            </a:r>
          </a:p>
          <a:p>
            <a:pPr algn="just"/>
            <a:endParaRPr lang="en-US" sz="800" dirty="0">
              <a:latin typeface="Times New Roman" pitchFamily="18" charset="0"/>
              <a:cs typeface="Times New Roman" pitchFamily="18" charset="0"/>
            </a:endParaRPr>
          </a:p>
          <a:p>
            <a:pPr marL="355600" indent="-355600" algn="just">
              <a:buFont typeface="Arial" panose="020B0604020202020204" pitchFamily="34" charset="0"/>
              <a:buChar char="•"/>
            </a:pPr>
            <a:r>
              <a:rPr lang="en-US" sz="2000" dirty="0">
                <a:latin typeface="Times New Roman" pitchFamily="18" charset="0"/>
                <a:cs typeface="Times New Roman" pitchFamily="18" charset="0"/>
              </a:rPr>
              <a:t>Apart from the skills for developing webpage we also learn how to do teamwork and how to cooperate with all the group members. </a:t>
            </a:r>
          </a:p>
          <a:p>
            <a:pPr marL="355600" indent="-355600" algn="just">
              <a:buFont typeface="Arial" panose="020B0604020202020204" pitchFamily="34" charset="0"/>
              <a:buChar char="•"/>
            </a:pPr>
            <a:endParaRPr lang="en-US" sz="2000" dirty="0">
              <a:latin typeface="Times New Roman" pitchFamily="18" charset="0"/>
              <a:cs typeface="Times New Roman" pitchFamily="18" charset="0"/>
            </a:endParaRPr>
          </a:p>
          <a:p>
            <a:pPr marL="355600" indent="-355600" algn="just">
              <a:buFont typeface="Arial" panose="020B0604020202020204" pitchFamily="34" charset="0"/>
              <a:buChar char="•"/>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171450" indent="-171450" algn="just">
              <a:buFont typeface="Arial" panose="020B0604020202020204" pitchFamily="34" charset="0"/>
              <a:buChar char="•"/>
            </a:pPr>
            <a:endParaRPr lang="en-US" sz="20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2181</TotalTime>
  <Words>825</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DHRUV SHARMA</cp:lastModifiedBy>
  <cp:revision>81</cp:revision>
  <dcterms:created xsi:type="dcterms:W3CDTF">2022-12-12T14:14:34Z</dcterms:created>
  <dcterms:modified xsi:type="dcterms:W3CDTF">2023-11-10T06:57:24Z</dcterms:modified>
</cp:coreProperties>
</file>