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0E9932-1BF8-4C8D-9260-F347CF022F2C}" v="3" dt="2023-04-22T21:16:00.2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CC910-DC7D-7245-CF7C-27624B1613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F8B3F0-D1C8-D990-CAD0-928DE9F682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0D8E8F-04AC-E02B-0BF2-A80BA1BE597F}"/>
              </a:ext>
            </a:extLst>
          </p:cNvPr>
          <p:cNvSpPr>
            <a:spLocks noGrp="1"/>
          </p:cNvSpPr>
          <p:nvPr>
            <p:ph type="dt" sz="half" idx="10"/>
          </p:nvPr>
        </p:nvSpPr>
        <p:spPr/>
        <p:txBody>
          <a:bodyPr/>
          <a:lstStyle/>
          <a:p>
            <a:fld id="{5F33E3AC-40CE-4198-86FB-929CE0FB3C33}" type="datetimeFigureOut">
              <a:rPr lang="en-US" smtClean="0"/>
              <a:t>4/22/2023</a:t>
            </a:fld>
            <a:endParaRPr lang="en-US"/>
          </a:p>
        </p:txBody>
      </p:sp>
      <p:sp>
        <p:nvSpPr>
          <p:cNvPr id="5" name="Footer Placeholder 4">
            <a:extLst>
              <a:ext uri="{FF2B5EF4-FFF2-40B4-BE49-F238E27FC236}">
                <a16:creationId xmlns:a16="http://schemas.microsoft.com/office/drawing/2014/main" id="{28860656-17E9-9187-EE07-E93D501E74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2DB3F8-04F9-4526-C0C4-8E96A692387F}"/>
              </a:ext>
            </a:extLst>
          </p:cNvPr>
          <p:cNvSpPr>
            <a:spLocks noGrp="1"/>
          </p:cNvSpPr>
          <p:nvPr>
            <p:ph type="sldNum" sz="quarter" idx="12"/>
          </p:nvPr>
        </p:nvSpPr>
        <p:spPr/>
        <p:txBody>
          <a:bodyPr/>
          <a:lstStyle/>
          <a:p>
            <a:fld id="{B5811CF8-5C6B-4540-9682-CC590D135AB7}" type="slidenum">
              <a:rPr lang="en-US" smtClean="0"/>
              <a:t>‹#›</a:t>
            </a:fld>
            <a:endParaRPr lang="en-US"/>
          </a:p>
        </p:txBody>
      </p:sp>
    </p:spTree>
    <p:extLst>
      <p:ext uri="{BB962C8B-B14F-4D97-AF65-F5344CB8AC3E}">
        <p14:creationId xmlns:p14="http://schemas.microsoft.com/office/powerpoint/2010/main" val="1191993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7E3A5-CDD9-8D8D-BF14-689A745AC2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E4D771-0B59-CFBE-DA6B-5E5E9917D0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54F49C-385D-D88A-5B8A-54D461743F55}"/>
              </a:ext>
            </a:extLst>
          </p:cNvPr>
          <p:cNvSpPr>
            <a:spLocks noGrp="1"/>
          </p:cNvSpPr>
          <p:nvPr>
            <p:ph type="dt" sz="half" idx="10"/>
          </p:nvPr>
        </p:nvSpPr>
        <p:spPr/>
        <p:txBody>
          <a:bodyPr/>
          <a:lstStyle/>
          <a:p>
            <a:fld id="{5F33E3AC-40CE-4198-86FB-929CE0FB3C33}" type="datetimeFigureOut">
              <a:rPr lang="en-US" smtClean="0"/>
              <a:t>4/22/2023</a:t>
            </a:fld>
            <a:endParaRPr lang="en-US"/>
          </a:p>
        </p:txBody>
      </p:sp>
      <p:sp>
        <p:nvSpPr>
          <p:cNvPr id="5" name="Footer Placeholder 4">
            <a:extLst>
              <a:ext uri="{FF2B5EF4-FFF2-40B4-BE49-F238E27FC236}">
                <a16:creationId xmlns:a16="http://schemas.microsoft.com/office/drawing/2014/main" id="{61403BB3-EDF9-6DB0-CA6D-12B00B037D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7A8C11-879D-6C48-5278-F3D513FA3F43}"/>
              </a:ext>
            </a:extLst>
          </p:cNvPr>
          <p:cNvSpPr>
            <a:spLocks noGrp="1"/>
          </p:cNvSpPr>
          <p:nvPr>
            <p:ph type="sldNum" sz="quarter" idx="12"/>
          </p:nvPr>
        </p:nvSpPr>
        <p:spPr/>
        <p:txBody>
          <a:bodyPr/>
          <a:lstStyle/>
          <a:p>
            <a:fld id="{B5811CF8-5C6B-4540-9682-CC590D135AB7}" type="slidenum">
              <a:rPr lang="en-US" smtClean="0"/>
              <a:t>‹#›</a:t>
            </a:fld>
            <a:endParaRPr lang="en-US"/>
          </a:p>
        </p:txBody>
      </p:sp>
    </p:spTree>
    <p:extLst>
      <p:ext uri="{BB962C8B-B14F-4D97-AF65-F5344CB8AC3E}">
        <p14:creationId xmlns:p14="http://schemas.microsoft.com/office/powerpoint/2010/main" val="2344913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2F42FD-108A-F411-7403-AE21F428CA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E3BE2E-4295-68E7-886E-AE932F840B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CF6B1F-FC9A-3C27-07D4-C44567D73211}"/>
              </a:ext>
            </a:extLst>
          </p:cNvPr>
          <p:cNvSpPr>
            <a:spLocks noGrp="1"/>
          </p:cNvSpPr>
          <p:nvPr>
            <p:ph type="dt" sz="half" idx="10"/>
          </p:nvPr>
        </p:nvSpPr>
        <p:spPr/>
        <p:txBody>
          <a:bodyPr/>
          <a:lstStyle/>
          <a:p>
            <a:fld id="{5F33E3AC-40CE-4198-86FB-929CE0FB3C33}" type="datetimeFigureOut">
              <a:rPr lang="en-US" smtClean="0"/>
              <a:t>4/22/2023</a:t>
            </a:fld>
            <a:endParaRPr lang="en-US"/>
          </a:p>
        </p:txBody>
      </p:sp>
      <p:sp>
        <p:nvSpPr>
          <p:cNvPr id="5" name="Footer Placeholder 4">
            <a:extLst>
              <a:ext uri="{FF2B5EF4-FFF2-40B4-BE49-F238E27FC236}">
                <a16:creationId xmlns:a16="http://schemas.microsoft.com/office/drawing/2014/main" id="{1A161773-F0C4-D011-8CC0-7029BC082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EC970-E312-1F42-6844-43563EEA6FFA}"/>
              </a:ext>
            </a:extLst>
          </p:cNvPr>
          <p:cNvSpPr>
            <a:spLocks noGrp="1"/>
          </p:cNvSpPr>
          <p:nvPr>
            <p:ph type="sldNum" sz="quarter" idx="12"/>
          </p:nvPr>
        </p:nvSpPr>
        <p:spPr/>
        <p:txBody>
          <a:bodyPr/>
          <a:lstStyle/>
          <a:p>
            <a:fld id="{B5811CF8-5C6B-4540-9682-CC590D135AB7}" type="slidenum">
              <a:rPr lang="en-US" smtClean="0"/>
              <a:t>‹#›</a:t>
            </a:fld>
            <a:endParaRPr lang="en-US"/>
          </a:p>
        </p:txBody>
      </p:sp>
    </p:spTree>
    <p:extLst>
      <p:ext uri="{BB962C8B-B14F-4D97-AF65-F5344CB8AC3E}">
        <p14:creationId xmlns:p14="http://schemas.microsoft.com/office/powerpoint/2010/main" val="3873418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C3175-9A34-31E6-F6E8-6F64C65DC6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380F8A-EBE6-BD28-ABB0-DA7658BEA5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FBDF47-7981-0F10-D34C-E305E7811816}"/>
              </a:ext>
            </a:extLst>
          </p:cNvPr>
          <p:cNvSpPr>
            <a:spLocks noGrp="1"/>
          </p:cNvSpPr>
          <p:nvPr>
            <p:ph type="dt" sz="half" idx="10"/>
          </p:nvPr>
        </p:nvSpPr>
        <p:spPr/>
        <p:txBody>
          <a:bodyPr/>
          <a:lstStyle/>
          <a:p>
            <a:fld id="{5F33E3AC-40CE-4198-86FB-929CE0FB3C33}" type="datetimeFigureOut">
              <a:rPr lang="en-US" smtClean="0"/>
              <a:t>4/22/2023</a:t>
            </a:fld>
            <a:endParaRPr lang="en-US"/>
          </a:p>
        </p:txBody>
      </p:sp>
      <p:sp>
        <p:nvSpPr>
          <p:cNvPr id="5" name="Footer Placeholder 4">
            <a:extLst>
              <a:ext uri="{FF2B5EF4-FFF2-40B4-BE49-F238E27FC236}">
                <a16:creationId xmlns:a16="http://schemas.microsoft.com/office/drawing/2014/main" id="{0E79364D-D9B3-5781-70C6-F4B5C6F289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34616A-1686-A244-1A43-0FB661AA305B}"/>
              </a:ext>
            </a:extLst>
          </p:cNvPr>
          <p:cNvSpPr>
            <a:spLocks noGrp="1"/>
          </p:cNvSpPr>
          <p:nvPr>
            <p:ph type="sldNum" sz="quarter" idx="12"/>
          </p:nvPr>
        </p:nvSpPr>
        <p:spPr/>
        <p:txBody>
          <a:bodyPr/>
          <a:lstStyle/>
          <a:p>
            <a:fld id="{B5811CF8-5C6B-4540-9682-CC590D135AB7}" type="slidenum">
              <a:rPr lang="en-US" smtClean="0"/>
              <a:t>‹#›</a:t>
            </a:fld>
            <a:endParaRPr lang="en-US"/>
          </a:p>
        </p:txBody>
      </p:sp>
    </p:spTree>
    <p:extLst>
      <p:ext uri="{BB962C8B-B14F-4D97-AF65-F5344CB8AC3E}">
        <p14:creationId xmlns:p14="http://schemas.microsoft.com/office/powerpoint/2010/main" val="3298341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EE4F8-A0A6-BDEC-0CD2-98CF89BE1E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03491B-3F6E-8B11-4D92-1F9B1C7B2C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B0BBD8-E9C1-B93C-B6F3-1E0DEEE72F30}"/>
              </a:ext>
            </a:extLst>
          </p:cNvPr>
          <p:cNvSpPr>
            <a:spLocks noGrp="1"/>
          </p:cNvSpPr>
          <p:nvPr>
            <p:ph type="dt" sz="half" idx="10"/>
          </p:nvPr>
        </p:nvSpPr>
        <p:spPr/>
        <p:txBody>
          <a:bodyPr/>
          <a:lstStyle/>
          <a:p>
            <a:fld id="{5F33E3AC-40CE-4198-86FB-929CE0FB3C33}" type="datetimeFigureOut">
              <a:rPr lang="en-US" smtClean="0"/>
              <a:t>4/22/2023</a:t>
            </a:fld>
            <a:endParaRPr lang="en-US"/>
          </a:p>
        </p:txBody>
      </p:sp>
      <p:sp>
        <p:nvSpPr>
          <p:cNvPr id="5" name="Footer Placeholder 4">
            <a:extLst>
              <a:ext uri="{FF2B5EF4-FFF2-40B4-BE49-F238E27FC236}">
                <a16:creationId xmlns:a16="http://schemas.microsoft.com/office/drawing/2014/main" id="{C6AAC9AF-7A5E-DC58-3728-BE89013547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088029-C944-21FD-3523-BFB1D5A5B299}"/>
              </a:ext>
            </a:extLst>
          </p:cNvPr>
          <p:cNvSpPr>
            <a:spLocks noGrp="1"/>
          </p:cNvSpPr>
          <p:nvPr>
            <p:ph type="sldNum" sz="quarter" idx="12"/>
          </p:nvPr>
        </p:nvSpPr>
        <p:spPr/>
        <p:txBody>
          <a:bodyPr/>
          <a:lstStyle/>
          <a:p>
            <a:fld id="{B5811CF8-5C6B-4540-9682-CC590D135AB7}" type="slidenum">
              <a:rPr lang="en-US" smtClean="0"/>
              <a:t>‹#›</a:t>
            </a:fld>
            <a:endParaRPr lang="en-US"/>
          </a:p>
        </p:txBody>
      </p:sp>
    </p:spTree>
    <p:extLst>
      <p:ext uri="{BB962C8B-B14F-4D97-AF65-F5344CB8AC3E}">
        <p14:creationId xmlns:p14="http://schemas.microsoft.com/office/powerpoint/2010/main" val="2010709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9A1A0-F61E-B930-DFB6-E2B035D360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DF76EE-8842-2D0F-B6CD-54EB483BDB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7D1D95-EC09-C5C2-7899-C8AD184EBD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C2403A-C8B3-EBD9-0598-F7F3A8A73F09}"/>
              </a:ext>
            </a:extLst>
          </p:cNvPr>
          <p:cNvSpPr>
            <a:spLocks noGrp="1"/>
          </p:cNvSpPr>
          <p:nvPr>
            <p:ph type="dt" sz="half" idx="10"/>
          </p:nvPr>
        </p:nvSpPr>
        <p:spPr/>
        <p:txBody>
          <a:bodyPr/>
          <a:lstStyle/>
          <a:p>
            <a:fld id="{5F33E3AC-40CE-4198-86FB-929CE0FB3C33}" type="datetimeFigureOut">
              <a:rPr lang="en-US" smtClean="0"/>
              <a:t>4/22/2023</a:t>
            </a:fld>
            <a:endParaRPr lang="en-US"/>
          </a:p>
        </p:txBody>
      </p:sp>
      <p:sp>
        <p:nvSpPr>
          <p:cNvPr id="6" name="Footer Placeholder 5">
            <a:extLst>
              <a:ext uri="{FF2B5EF4-FFF2-40B4-BE49-F238E27FC236}">
                <a16:creationId xmlns:a16="http://schemas.microsoft.com/office/drawing/2014/main" id="{E88B4F24-8A48-995D-2E7D-3A6C3387F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7050CC-8F54-94CC-0145-682512A4D593}"/>
              </a:ext>
            </a:extLst>
          </p:cNvPr>
          <p:cNvSpPr>
            <a:spLocks noGrp="1"/>
          </p:cNvSpPr>
          <p:nvPr>
            <p:ph type="sldNum" sz="quarter" idx="12"/>
          </p:nvPr>
        </p:nvSpPr>
        <p:spPr/>
        <p:txBody>
          <a:bodyPr/>
          <a:lstStyle/>
          <a:p>
            <a:fld id="{B5811CF8-5C6B-4540-9682-CC590D135AB7}" type="slidenum">
              <a:rPr lang="en-US" smtClean="0"/>
              <a:t>‹#›</a:t>
            </a:fld>
            <a:endParaRPr lang="en-US"/>
          </a:p>
        </p:txBody>
      </p:sp>
    </p:spTree>
    <p:extLst>
      <p:ext uri="{BB962C8B-B14F-4D97-AF65-F5344CB8AC3E}">
        <p14:creationId xmlns:p14="http://schemas.microsoft.com/office/powerpoint/2010/main" val="3351529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68DD4-E94C-2E8B-3559-FCCD42661F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CEF373-04B2-36D5-03DD-0E34703E35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F2736A-9209-2761-BD6D-C043C1116F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53126C-B658-817D-563F-A7690A1DA6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244EA8-BD14-DEF0-FF95-1B385A3003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654C6A-3DB5-6B13-DDA0-995FBF0C914D}"/>
              </a:ext>
            </a:extLst>
          </p:cNvPr>
          <p:cNvSpPr>
            <a:spLocks noGrp="1"/>
          </p:cNvSpPr>
          <p:nvPr>
            <p:ph type="dt" sz="half" idx="10"/>
          </p:nvPr>
        </p:nvSpPr>
        <p:spPr/>
        <p:txBody>
          <a:bodyPr/>
          <a:lstStyle/>
          <a:p>
            <a:fld id="{5F33E3AC-40CE-4198-86FB-929CE0FB3C33}" type="datetimeFigureOut">
              <a:rPr lang="en-US" smtClean="0"/>
              <a:t>4/22/2023</a:t>
            </a:fld>
            <a:endParaRPr lang="en-US"/>
          </a:p>
        </p:txBody>
      </p:sp>
      <p:sp>
        <p:nvSpPr>
          <p:cNvPr id="8" name="Footer Placeholder 7">
            <a:extLst>
              <a:ext uri="{FF2B5EF4-FFF2-40B4-BE49-F238E27FC236}">
                <a16:creationId xmlns:a16="http://schemas.microsoft.com/office/drawing/2014/main" id="{B18B1262-3E53-2E72-09D6-3010953BBF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F420A0-7E61-24D3-8064-9C44B651B400}"/>
              </a:ext>
            </a:extLst>
          </p:cNvPr>
          <p:cNvSpPr>
            <a:spLocks noGrp="1"/>
          </p:cNvSpPr>
          <p:nvPr>
            <p:ph type="sldNum" sz="quarter" idx="12"/>
          </p:nvPr>
        </p:nvSpPr>
        <p:spPr/>
        <p:txBody>
          <a:bodyPr/>
          <a:lstStyle/>
          <a:p>
            <a:fld id="{B5811CF8-5C6B-4540-9682-CC590D135AB7}" type="slidenum">
              <a:rPr lang="en-US" smtClean="0"/>
              <a:t>‹#›</a:t>
            </a:fld>
            <a:endParaRPr lang="en-US"/>
          </a:p>
        </p:txBody>
      </p:sp>
    </p:spTree>
    <p:extLst>
      <p:ext uri="{BB962C8B-B14F-4D97-AF65-F5344CB8AC3E}">
        <p14:creationId xmlns:p14="http://schemas.microsoft.com/office/powerpoint/2010/main" val="2081607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6D5CA-2898-F999-A1CB-31CAFEF5C8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E8C908-8543-53B7-8C47-FCF948835110}"/>
              </a:ext>
            </a:extLst>
          </p:cNvPr>
          <p:cNvSpPr>
            <a:spLocks noGrp="1"/>
          </p:cNvSpPr>
          <p:nvPr>
            <p:ph type="dt" sz="half" idx="10"/>
          </p:nvPr>
        </p:nvSpPr>
        <p:spPr/>
        <p:txBody>
          <a:bodyPr/>
          <a:lstStyle/>
          <a:p>
            <a:fld id="{5F33E3AC-40CE-4198-86FB-929CE0FB3C33}" type="datetimeFigureOut">
              <a:rPr lang="en-US" smtClean="0"/>
              <a:t>4/22/2023</a:t>
            </a:fld>
            <a:endParaRPr lang="en-US"/>
          </a:p>
        </p:txBody>
      </p:sp>
      <p:sp>
        <p:nvSpPr>
          <p:cNvPr id="4" name="Footer Placeholder 3">
            <a:extLst>
              <a:ext uri="{FF2B5EF4-FFF2-40B4-BE49-F238E27FC236}">
                <a16:creationId xmlns:a16="http://schemas.microsoft.com/office/drawing/2014/main" id="{99B3394D-B242-37AA-C8A2-0ACCF2E8BD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9B4CD1-041E-158C-C757-A572300027BC}"/>
              </a:ext>
            </a:extLst>
          </p:cNvPr>
          <p:cNvSpPr>
            <a:spLocks noGrp="1"/>
          </p:cNvSpPr>
          <p:nvPr>
            <p:ph type="sldNum" sz="quarter" idx="12"/>
          </p:nvPr>
        </p:nvSpPr>
        <p:spPr/>
        <p:txBody>
          <a:bodyPr/>
          <a:lstStyle/>
          <a:p>
            <a:fld id="{B5811CF8-5C6B-4540-9682-CC590D135AB7}" type="slidenum">
              <a:rPr lang="en-US" smtClean="0"/>
              <a:t>‹#›</a:t>
            </a:fld>
            <a:endParaRPr lang="en-US"/>
          </a:p>
        </p:txBody>
      </p:sp>
    </p:spTree>
    <p:extLst>
      <p:ext uri="{BB962C8B-B14F-4D97-AF65-F5344CB8AC3E}">
        <p14:creationId xmlns:p14="http://schemas.microsoft.com/office/powerpoint/2010/main" val="2333614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0680D5-1507-2D29-397D-A06421C7617A}"/>
              </a:ext>
            </a:extLst>
          </p:cNvPr>
          <p:cNvSpPr>
            <a:spLocks noGrp="1"/>
          </p:cNvSpPr>
          <p:nvPr>
            <p:ph type="dt" sz="half" idx="10"/>
          </p:nvPr>
        </p:nvSpPr>
        <p:spPr/>
        <p:txBody>
          <a:bodyPr/>
          <a:lstStyle/>
          <a:p>
            <a:fld id="{5F33E3AC-40CE-4198-86FB-929CE0FB3C33}" type="datetimeFigureOut">
              <a:rPr lang="en-US" smtClean="0"/>
              <a:t>4/22/2023</a:t>
            </a:fld>
            <a:endParaRPr lang="en-US"/>
          </a:p>
        </p:txBody>
      </p:sp>
      <p:sp>
        <p:nvSpPr>
          <p:cNvPr id="3" name="Footer Placeholder 2">
            <a:extLst>
              <a:ext uri="{FF2B5EF4-FFF2-40B4-BE49-F238E27FC236}">
                <a16:creationId xmlns:a16="http://schemas.microsoft.com/office/drawing/2014/main" id="{B7F69F39-D8C7-A97D-42FE-A6A94A80CD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34249A-6729-0211-4092-C6F20998F862}"/>
              </a:ext>
            </a:extLst>
          </p:cNvPr>
          <p:cNvSpPr>
            <a:spLocks noGrp="1"/>
          </p:cNvSpPr>
          <p:nvPr>
            <p:ph type="sldNum" sz="quarter" idx="12"/>
          </p:nvPr>
        </p:nvSpPr>
        <p:spPr/>
        <p:txBody>
          <a:bodyPr/>
          <a:lstStyle/>
          <a:p>
            <a:fld id="{B5811CF8-5C6B-4540-9682-CC590D135AB7}" type="slidenum">
              <a:rPr lang="en-US" smtClean="0"/>
              <a:t>‹#›</a:t>
            </a:fld>
            <a:endParaRPr lang="en-US"/>
          </a:p>
        </p:txBody>
      </p:sp>
    </p:spTree>
    <p:extLst>
      <p:ext uri="{BB962C8B-B14F-4D97-AF65-F5344CB8AC3E}">
        <p14:creationId xmlns:p14="http://schemas.microsoft.com/office/powerpoint/2010/main" val="1599131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6388-B4A5-B2AB-2D54-B4E305C6EF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43AE0F-0F5F-CF2B-9741-2772518573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0ED1A0-2C6D-4BF4-3665-19A79A0FC9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A14184-F449-0BB1-D343-75D5B71B459D}"/>
              </a:ext>
            </a:extLst>
          </p:cNvPr>
          <p:cNvSpPr>
            <a:spLocks noGrp="1"/>
          </p:cNvSpPr>
          <p:nvPr>
            <p:ph type="dt" sz="half" idx="10"/>
          </p:nvPr>
        </p:nvSpPr>
        <p:spPr/>
        <p:txBody>
          <a:bodyPr/>
          <a:lstStyle/>
          <a:p>
            <a:fld id="{5F33E3AC-40CE-4198-86FB-929CE0FB3C33}" type="datetimeFigureOut">
              <a:rPr lang="en-US" smtClean="0"/>
              <a:t>4/22/2023</a:t>
            </a:fld>
            <a:endParaRPr lang="en-US"/>
          </a:p>
        </p:txBody>
      </p:sp>
      <p:sp>
        <p:nvSpPr>
          <p:cNvPr id="6" name="Footer Placeholder 5">
            <a:extLst>
              <a:ext uri="{FF2B5EF4-FFF2-40B4-BE49-F238E27FC236}">
                <a16:creationId xmlns:a16="http://schemas.microsoft.com/office/drawing/2014/main" id="{CC13E6BE-5899-1F9D-C3B8-32033B4D42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FD275E-E436-1ABA-453C-61CC15CF4B51}"/>
              </a:ext>
            </a:extLst>
          </p:cNvPr>
          <p:cNvSpPr>
            <a:spLocks noGrp="1"/>
          </p:cNvSpPr>
          <p:nvPr>
            <p:ph type="sldNum" sz="quarter" idx="12"/>
          </p:nvPr>
        </p:nvSpPr>
        <p:spPr/>
        <p:txBody>
          <a:bodyPr/>
          <a:lstStyle/>
          <a:p>
            <a:fld id="{B5811CF8-5C6B-4540-9682-CC590D135AB7}" type="slidenum">
              <a:rPr lang="en-US" smtClean="0"/>
              <a:t>‹#›</a:t>
            </a:fld>
            <a:endParaRPr lang="en-US"/>
          </a:p>
        </p:txBody>
      </p:sp>
    </p:spTree>
    <p:extLst>
      <p:ext uri="{BB962C8B-B14F-4D97-AF65-F5344CB8AC3E}">
        <p14:creationId xmlns:p14="http://schemas.microsoft.com/office/powerpoint/2010/main" val="1751933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36463-466F-9B32-1609-9CA1AD2FE5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64FB4A-B334-599F-B663-717C69C250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F4A0C6-E619-EC12-CDB4-4750EC404E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EB2C55-1C89-2F29-AA21-2816943629C4}"/>
              </a:ext>
            </a:extLst>
          </p:cNvPr>
          <p:cNvSpPr>
            <a:spLocks noGrp="1"/>
          </p:cNvSpPr>
          <p:nvPr>
            <p:ph type="dt" sz="half" idx="10"/>
          </p:nvPr>
        </p:nvSpPr>
        <p:spPr/>
        <p:txBody>
          <a:bodyPr/>
          <a:lstStyle/>
          <a:p>
            <a:fld id="{5F33E3AC-40CE-4198-86FB-929CE0FB3C33}" type="datetimeFigureOut">
              <a:rPr lang="en-US" smtClean="0"/>
              <a:t>4/22/2023</a:t>
            </a:fld>
            <a:endParaRPr lang="en-US"/>
          </a:p>
        </p:txBody>
      </p:sp>
      <p:sp>
        <p:nvSpPr>
          <p:cNvPr id="6" name="Footer Placeholder 5">
            <a:extLst>
              <a:ext uri="{FF2B5EF4-FFF2-40B4-BE49-F238E27FC236}">
                <a16:creationId xmlns:a16="http://schemas.microsoft.com/office/drawing/2014/main" id="{E174F25E-EFD3-A3CF-04AC-8E5FE35DDB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3FEE89-335E-3EE4-0811-E2BA6B199B63}"/>
              </a:ext>
            </a:extLst>
          </p:cNvPr>
          <p:cNvSpPr>
            <a:spLocks noGrp="1"/>
          </p:cNvSpPr>
          <p:nvPr>
            <p:ph type="sldNum" sz="quarter" idx="12"/>
          </p:nvPr>
        </p:nvSpPr>
        <p:spPr/>
        <p:txBody>
          <a:bodyPr/>
          <a:lstStyle/>
          <a:p>
            <a:fld id="{B5811CF8-5C6B-4540-9682-CC590D135AB7}" type="slidenum">
              <a:rPr lang="en-US" smtClean="0"/>
              <a:t>‹#›</a:t>
            </a:fld>
            <a:endParaRPr lang="en-US"/>
          </a:p>
        </p:txBody>
      </p:sp>
    </p:spTree>
    <p:extLst>
      <p:ext uri="{BB962C8B-B14F-4D97-AF65-F5344CB8AC3E}">
        <p14:creationId xmlns:p14="http://schemas.microsoft.com/office/powerpoint/2010/main" val="328281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5FC32D-CFDE-A132-D01F-844F32BE96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49DEEE-2BA5-A132-15CA-3D4B34F102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9D79FE-6849-5A27-6A31-11D0245802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33E3AC-40CE-4198-86FB-929CE0FB3C33}" type="datetimeFigureOut">
              <a:rPr lang="en-US" smtClean="0"/>
              <a:t>4/22/2023</a:t>
            </a:fld>
            <a:endParaRPr lang="en-US"/>
          </a:p>
        </p:txBody>
      </p:sp>
      <p:sp>
        <p:nvSpPr>
          <p:cNvPr id="5" name="Footer Placeholder 4">
            <a:extLst>
              <a:ext uri="{FF2B5EF4-FFF2-40B4-BE49-F238E27FC236}">
                <a16:creationId xmlns:a16="http://schemas.microsoft.com/office/drawing/2014/main" id="{0FD0ECEB-B859-BA62-DCC3-0DE9C5E436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E74F7C-280E-C80F-CD81-6CAF77B496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811CF8-5C6B-4540-9682-CC590D135AB7}" type="slidenum">
              <a:rPr lang="en-US" smtClean="0"/>
              <a:t>‹#›</a:t>
            </a:fld>
            <a:endParaRPr lang="en-US"/>
          </a:p>
        </p:txBody>
      </p:sp>
    </p:spTree>
    <p:extLst>
      <p:ext uri="{BB962C8B-B14F-4D97-AF65-F5344CB8AC3E}">
        <p14:creationId xmlns:p14="http://schemas.microsoft.com/office/powerpoint/2010/main" val="2630502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7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 name="Picture 67" descr="Dog sleeping with kitten">
            <a:extLst>
              <a:ext uri="{FF2B5EF4-FFF2-40B4-BE49-F238E27FC236}">
                <a16:creationId xmlns:a16="http://schemas.microsoft.com/office/drawing/2014/main" id="{04A2122D-9153-65DF-1776-D28AEB1E90C7}"/>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93" name="Rectangle 73">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448AA0-17B0-09F7-596F-A70069C0187F}"/>
              </a:ext>
            </a:extLst>
          </p:cNvPr>
          <p:cNvSpPr>
            <a:spLocks noGrp="1"/>
          </p:cNvSpPr>
          <p:nvPr>
            <p:ph type="ctrTitle"/>
          </p:nvPr>
        </p:nvSpPr>
        <p:spPr>
          <a:xfrm>
            <a:off x="477981" y="1122363"/>
            <a:ext cx="4023360" cy="3204134"/>
          </a:xfrm>
        </p:spPr>
        <p:txBody>
          <a:bodyPr anchor="b">
            <a:normAutofit/>
          </a:bodyPr>
          <a:lstStyle/>
          <a:p>
            <a:pPr algn="l"/>
            <a:r>
              <a:rPr lang="en-US" sz="4800" dirty="0"/>
              <a:t>My home Buddy (cat and dog classification)</a:t>
            </a:r>
          </a:p>
        </p:txBody>
      </p:sp>
      <p:sp>
        <p:nvSpPr>
          <p:cNvPr id="3" name="Subtitle 2">
            <a:extLst>
              <a:ext uri="{FF2B5EF4-FFF2-40B4-BE49-F238E27FC236}">
                <a16:creationId xmlns:a16="http://schemas.microsoft.com/office/drawing/2014/main" id="{F9D2C8E9-7612-F787-B609-ED9CC0D9C86D}"/>
              </a:ext>
            </a:extLst>
          </p:cNvPr>
          <p:cNvSpPr>
            <a:spLocks noGrp="1"/>
          </p:cNvSpPr>
          <p:nvPr>
            <p:ph type="subTitle" idx="1"/>
          </p:nvPr>
        </p:nvSpPr>
        <p:spPr>
          <a:xfrm>
            <a:off x="477980" y="4872922"/>
            <a:ext cx="4023359" cy="1208141"/>
          </a:xfrm>
        </p:spPr>
        <p:txBody>
          <a:bodyPr>
            <a:normAutofit/>
          </a:bodyPr>
          <a:lstStyle/>
          <a:p>
            <a:pPr algn="l"/>
            <a:r>
              <a:rPr lang="en-US" sz="2000"/>
              <a:t>Dhruthi Sridhar Murthy - 904019545</a:t>
            </a:r>
          </a:p>
        </p:txBody>
      </p:sp>
      <p:sp>
        <p:nvSpPr>
          <p:cNvPr id="94" name="Rectangle 7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5" name="Rectangle 7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255996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9">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Freeform: Shape 31">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Freeform: Shape 33">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DB11A95-530F-79D0-3039-2362C2F86572}"/>
              </a:ext>
            </a:extLst>
          </p:cNvPr>
          <p:cNvSpPr>
            <a:spLocks noGrp="1"/>
          </p:cNvSpPr>
          <p:nvPr>
            <p:ph type="title"/>
          </p:nvPr>
        </p:nvSpPr>
        <p:spPr>
          <a:xfrm>
            <a:off x="438912" y="859536"/>
            <a:ext cx="4837176" cy="1243584"/>
          </a:xfrm>
        </p:spPr>
        <p:txBody>
          <a:bodyPr>
            <a:normAutofit/>
          </a:bodyPr>
          <a:lstStyle/>
          <a:p>
            <a:r>
              <a:rPr lang="en-US" sz="3400" dirty="0"/>
              <a:t>Experimental Results </a:t>
            </a:r>
          </a:p>
        </p:txBody>
      </p:sp>
      <p:sp>
        <p:nvSpPr>
          <p:cNvPr id="36" name="Rectangle 35">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81E7288-9135-6CBC-4D64-4DE5C63BEB92}"/>
              </a:ext>
            </a:extLst>
          </p:cNvPr>
          <p:cNvSpPr>
            <a:spLocks noGrp="1"/>
          </p:cNvSpPr>
          <p:nvPr>
            <p:ph idx="1"/>
          </p:nvPr>
        </p:nvSpPr>
        <p:spPr>
          <a:xfrm>
            <a:off x="438912" y="2514600"/>
            <a:ext cx="4837176" cy="3666744"/>
          </a:xfrm>
        </p:spPr>
        <p:txBody>
          <a:bodyPr>
            <a:normAutofit/>
          </a:bodyPr>
          <a:lstStyle/>
          <a:p>
            <a:r>
              <a:rPr lang="en-US" sz="1800" dirty="0"/>
              <a:t>This images are classified into cat and dog based on the dataset</a:t>
            </a:r>
          </a:p>
          <a:p>
            <a:endParaRPr lang="en-US" sz="1800" dirty="0"/>
          </a:p>
          <a:p>
            <a:r>
              <a:rPr lang="en-US" sz="1800" dirty="0"/>
              <a:t>Test accuracy is generated of about 89%. The model miss read few of the data.</a:t>
            </a:r>
          </a:p>
          <a:p>
            <a:endParaRPr lang="en-US" sz="1800" dirty="0"/>
          </a:p>
          <a:p>
            <a:r>
              <a:rPr lang="en-US" sz="1800" dirty="0"/>
              <a:t>The accuracy is tested based on the epochs value. A graph is generated for epochs and the accuracy.  </a:t>
            </a:r>
          </a:p>
          <a:p>
            <a:endParaRPr lang="en-US" sz="1800" dirty="0"/>
          </a:p>
          <a:p>
            <a:endParaRPr lang="en-US" sz="1800" dirty="0"/>
          </a:p>
          <a:p>
            <a:pPr marL="0" indent="0">
              <a:buNone/>
            </a:pPr>
            <a:endParaRPr lang="en-US" sz="1800" dirty="0"/>
          </a:p>
        </p:txBody>
      </p:sp>
      <p:pic>
        <p:nvPicPr>
          <p:cNvPr id="7" name="Picture 6" descr="Chart, line chart&#10;&#10;Description automatically generated">
            <a:extLst>
              <a:ext uri="{FF2B5EF4-FFF2-40B4-BE49-F238E27FC236}">
                <a16:creationId xmlns:a16="http://schemas.microsoft.com/office/drawing/2014/main" id="{FAB2E384-8ED4-F9A7-5B93-039CBCCABE92}"/>
              </a:ext>
            </a:extLst>
          </p:cNvPr>
          <p:cNvPicPr>
            <a:picLocks noChangeAspect="1"/>
          </p:cNvPicPr>
          <p:nvPr/>
        </p:nvPicPr>
        <p:blipFill>
          <a:blip r:embed="rId2"/>
          <a:stretch>
            <a:fillRect/>
          </a:stretch>
        </p:blipFill>
        <p:spPr>
          <a:xfrm>
            <a:off x="6176865" y="793748"/>
            <a:ext cx="2893983" cy="2149378"/>
          </a:xfrm>
          <a:prstGeom prst="rect">
            <a:avLst/>
          </a:prstGeom>
        </p:spPr>
      </p:pic>
      <p:pic>
        <p:nvPicPr>
          <p:cNvPr id="9" name="Picture 8" descr="Chart, line chart&#10;&#10;Description automatically generated">
            <a:extLst>
              <a:ext uri="{FF2B5EF4-FFF2-40B4-BE49-F238E27FC236}">
                <a16:creationId xmlns:a16="http://schemas.microsoft.com/office/drawing/2014/main" id="{98A73D69-F5F7-5B68-C824-BD28691A9BEF}"/>
              </a:ext>
            </a:extLst>
          </p:cNvPr>
          <p:cNvPicPr>
            <a:picLocks noChangeAspect="1"/>
          </p:cNvPicPr>
          <p:nvPr/>
        </p:nvPicPr>
        <p:blipFill>
          <a:blip r:embed="rId3"/>
          <a:stretch>
            <a:fillRect/>
          </a:stretch>
        </p:blipFill>
        <p:spPr>
          <a:xfrm>
            <a:off x="9288744" y="803143"/>
            <a:ext cx="2747746" cy="2061355"/>
          </a:xfrm>
          <a:prstGeom prst="rect">
            <a:avLst/>
          </a:prstGeom>
        </p:spPr>
      </p:pic>
      <p:pic>
        <p:nvPicPr>
          <p:cNvPr id="5" name="Picture 4" descr="A cat and a dog&#10;&#10;Description automatically generated with medium confidence">
            <a:extLst>
              <a:ext uri="{FF2B5EF4-FFF2-40B4-BE49-F238E27FC236}">
                <a16:creationId xmlns:a16="http://schemas.microsoft.com/office/drawing/2014/main" id="{288436BD-A3E8-C7BD-8A04-BA2B1BC6EC14}"/>
              </a:ext>
            </a:extLst>
          </p:cNvPr>
          <p:cNvPicPr>
            <a:picLocks noChangeAspect="1"/>
          </p:cNvPicPr>
          <p:nvPr/>
        </p:nvPicPr>
        <p:blipFill>
          <a:blip r:embed="rId4"/>
          <a:stretch>
            <a:fillRect/>
          </a:stretch>
        </p:blipFill>
        <p:spPr>
          <a:xfrm>
            <a:off x="6565393" y="3993502"/>
            <a:ext cx="3978200" cy="1814122"/>
          </a:xfrm>
          <a:prstGeom prst="rect">
            <a:avLst/>
          </a:prstGeom>
        </p:spPr>
      </p:pic>
    </p:spTree>
    <p:extLst>
      <p:ext uri="{BB962C8B-B14F-4D97-AF65-F5344CB8AC3E}">
        <p14:creationId xmlns:p14="http://schemas.microsoft.com/office/powerpoint/2010/main" val="2682187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E82F7-855A-36DD-6497-8222DB68F9F5}"/>
              </a:ext>
            </a:extLst>
          </p:cNvPr>
          <p:cNvSpPr>
            <a:spLocks noGrp="1"/>
          </p:cNvSpPr>
          <p:nvPr>
            <p:ph type="title"/>
          </p:nvPr>
        </p:nvSpPr>
        <p:spPr/>
        <p:txBody>
          <a:bodyPr/>
          <a:lstStyle/>
          <a:p>
            <a:r>
              <a:rPr lang="en-US" dirty="0"/>
              <a:t>What is CNN algorithm?</a:t>
            </a:r>
          </a:p>
        </p:txBody>
      </p:sp>
      <p:sp>
        <p:nvSpPr>
          <p:cNvPr id="3" name="Content Placeholder 2">
            <a:extLst>
              <a:ext uri="{FF2B5EF4-FFF2-40B4-BE49-F238E27FC236}">
                <a16:creationId xmlns:a16="http://schemas.microsoft.com/office/drawing/2014/main" id="{A13F1B15-FE12-BFA1-7458-AE93E0B10501}"/>
              </a:ext>
            </a:extLst>
          </p:cNvPr>
          <p:cNvSpPr>
            <a:spLocks noGrp="1"/>
          </p:cNvSpPr>
          <p:nvPr>
            <p:ph idx="1"/>
          </p:nvPr>
        </p:nvSpPr>
        <p:spPr>
          <a:xfrm>
            <a:off x="838200" y="1595535"/>
            <a:ext cx="10515600" cy="4581428"/>
          </a:xfrm>
        </p:spPr>
        <p:txBody>
          <a:bodyPr/>
          <a:lstStyle/>
          <a:p>
            <a:r>
              <a:rPr lang="en-US" dirty="0"/>
              <a:t>A CNN algorithm is a type of deep learning algorithm that is particularly well-suited for image recognition and processing tasks. </a:t>
            </a:r>
          </a:p>
          <a:p>
            <a:endParaRPr lang="en-US" dirty="0"/>
          </a:p>
          <a:p>
            <a:r>
              <a:rPr lang="en-US" dirty="0"/>
              <a:t>The CNN is a type of Deep learning neural network architecture commonly used in computer vision.</a:t>
            </a:r>
          </a:p>
          <a:p>
            <a:endParaRPr lang="en-US" dirty="0"/>
          </a:p>
          <a:p>
            <a:r>
              <a:rPr lang="en-US" dirty="0"/>
              <a:t>Computer vision is a field of artificial intelligence that enables a computer to understand the image or visual data.</a:t>
            </a:r>
          </a:p>
          <a:p>
            <a:pPr marL="0" indent="0">
              <a:buNone/>
            </a:pPr>
            <a:r>
              <a:rPr lang="en-US" dirty="0"/>
              <a:t>  </a:t>
            </a:r>
          </a:p>
        </p:txBody>
      </p:sp>
    </p:spTree>
    <p:extLst>
      <p:ext uri="{BB962C8B-B14F-4D97-AF65-F5344CB8AC3E}">
        <p14:creationId xmlns:p14="http://schemas.microsoft.com/office/powerpoint/2010/main" val="3894291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9D2FB-99B4-C602-8365-420D8E76AA62}"/>
              </a:ext>
            </a:extLst>
          </p:cNvPr>
          <p:cNvSpPr>
            <a:spLocks noGrp="1"/>
          </p:cNvSpPr>
          <p:nvPr>
            <p:ph type="title"/>
          </p:nvPr>
        </p:nvSpPr>
        <p:spPr/>
        <p:txBody>
          <a:bodyPr/>
          <a:lstStyle/>
          <a:p>
            <a:r>
              <a:rPr lang="en-US" dirty="0"/>
              <a:t>Explanation of CNN algorithm </a:t>
            </a:r>
          </a:p>
        </p:txBody>
      </p:sp>
      <p:sp>
        <p:nvSpPr>
          <p:cNvPr id="3" name="Content Placeholder 2">
            <a:extLst>
              <a:ext uri="{FF2B5EF4-FFF2-40B4-BE49-F238E27FC236}">
                <a16:creationId xmlns:a16="http://schemas.microsoft.com/office/drawing/2014/main" id="{9DD7515E-D6E1-E131-5FAF-2A3166684557}"/>
              </a:ext>
            </a:extLst>
          </p:cNvPr>
          <p:cNvSpPr>
            <a:spLocks noGrp="1"/>
          </p:cNvSpPr>
          <p:nvPr>
            <p:ph idx="1"/>
          </p:nvPr>
        </p:nvSpPr>
        <p:spPr>
          <a:xfrm>
            <a:off x="838200" y="1511559"/>
            <a:ext cx="10515600" cy="4665404"/>
          </a:xfrm>
        </p:spPr>
        <p:txBody>
          <a:bodyPr/>
          <a:lstStyle/>
          <a:p>
            <a:r>
              <a:rPr lang="en-US" dirty="0"/>
              <a:t>The main idea behind convolutional neural networks is to extract meaningful features from the input data, which can be used for classification, segmentation, and object detection tasks. </a:t>
            </a:r>
          </a:p>
          <a:p>
            <a:pPr marL="0" indent="0">
              <a:buNone/>
            </a:pPr>
            <a:endParaRPr lang="en-US" dirty="0"/>
          </a:p>
          <a:p>
            <a:r>
              <a:rPr lang="en-US" dirty="0"/>
              <a:t>CNN consists of several layers like convolutional, pooling, and fully connected layers. </a:t>
            </a:r>
          </a:p>
          <a:p>
            <a:endParaRPr lang="en-US" dirty="0"/>
          </a:p>
          <a:p>
            <a:r>
              <a:rPr lang="en-US" dirty="0"/>
              <a:t>The convolutional layers extract low-level features, such as edges and textures, while the fully connected layers are used for high-level reasoning, such as object recognition. </a:t>
            </a:r>
          </a:p>
        </p:txBody>
      </p:sp>
    </p:spTree>
    <p:extLst>
      <p:ext uri="{BB962C8B-B14F-4D97-AF65-F5344CB8AC3E}">
        <p14:creationId xmlns:p14="http://schemas.microsoft.com/office/powerpoint/2010/main" val="54467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723048-1917-27B4-FC59-18DD6741D8E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dirty="0">
                <a:solidFill>
                  <a:srgbClr val="FFFFFF"/>
                </a:solidFill>
              </a:rPr>
              <a:t>Analysis of a </a:t>
            </a:r>
            <a:r>
              <a:rPr lang="en-US" sz="3600" kern="1200" dirty="0">
                <a:solidFill>
                  <a:srgbClr val="FFFFFF"/>
                </a:solidFill>
                <a:latin typeface="+mj-lt"/>
                <a:ea typeface="+mj-ea"/>
                <a:cs typeface="+mj-cs"/>
              </a:rPr>
              <a:t> CNN algorithm </a:t>
            </a:r>
          </a:p>
        </p:txBody>
      </p:sp>
      <p:pic>
        <p:nvPicPr>
          <p:cNvPr id="5" name="Content Placeholder 4" descr="Diagram&#10;&#10;Description automatically generated">
            <a:extLst>
              <a:ext uri="{FF2B5EF4-FFF2-40B4-BE49-F238E27FC236}">
                <a16:creationId xmlns:a16="http://schemas.microsoft.com/office/drawing/2014/main" id="{A8477CE7-D9D3-D6E8-E540-52F532A984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1675" y="514350"/>
            <a:ext cx="5219700" cy="6191250"/>
          </a:xfrm>
          <a:prstGeom prst="rect">
            <a:avLst/>
          </a:prstGeom>
        </p:spPr>
      </p:pic>
    </p:spTree>
    <p:extLst>
      <p:ext uri="{BB962C8B-B14F-4D97-AF65-F5344CB8AC3E}">
        <p14:creationId xmlns:p14="http://schemas.microsoft.com/office/powerpoint/2010/main" val="923977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D99CB-7786-1479-9676-8686AE7842FE}"/>
              </a:ext>
            </a:extLst>
          </p:cNvPr>
          <p:cNvSpPr>
            <a:spLocks noGrp="1"/>
          </p:cNvSpPr>
          <p:nvPr>
            <p:ph type="title"/>
          </p:nvPr>
        </p:nvSpPr>
        <p:spPr/>
        <p:txBody>
          <a:bodyPr/>
          <a:lstStyle/>
          <a:p>
            <a:r>
              <a:rPr lang="en-US" dirty="0"/>
              <a:t>Implementation of CNN on my Model </a:t>
            </a:r>
          </a:p>
        </p:txBody>
      </p:sp>
      <p:sp>
        <p:nvSpPr>
          <p:cNvPr id="3" name="Content Placeholder 2">
            <a:extLst>
              <a:ext uri="{FF2B5EF4-FFF2-40B4-BE49-F238E27FC236}">
                <a16:creationId xmlns:a16="http://schemas.microsoft.com/office/drawing/2014/main" id="{2559F838-EB7F-CA57-9DBD-145FDED5DA33}"/>
              </a:ext>
            </a:extLst>
          </p:cNvPr>
          <p:cNvSpPr>
            <a:spLocks noGrp="1"/>
          </p:cNvSpPr>
          <p:nvPr>
            <p:ph idx="1"/>
          </p:nvPr>
        </p:nvSpPr>
        <p:spPr/>
        <p:txBody>
          <a:bodyPr/>
          <a:lstStyle/>
          <a:p>
            <a:r>
              <a:rPr lang="en-US" dirty="0"/>
              <a:t>The CNN algorithm classifies the dog and the cat images using the dataset organized as train and test datasets. </a:t>
            </a:r>
          </a:p>
          <a:p>
            <a:endParaRPr lang="en-US" dirty="0"/>
          </a:p>
          <a:p>
            <a:r>
              <a:rPr lang="en-US" dirty="0"/>
              <a:t>Then, the layer is trained with the CNN algorithm to classify the data. </a:t>
            </a:r>
          </a:p>
          <a:p>
            <a:endParaRPr lang="en-US" dirty="0"/>
          </a:p>
          <a:p>
            <a:r>
              <a:rPr lang="en-US" dirty="0"/>
              <a:t>The CNN algorithm discriminates which image belongs where and then the data is classified.</a:t>
            </a:r>
          </a:p>
          <a:p>
            <a:pPr marL="0" indent="0">
              <a:buNone/>
            </a:pPr>
            <a:endParaRPr lang="en-US" dirty="0"/>
          </a:p>
          <a:p>
            <a:endParaRPr lang="en-US" dirty="0"/>
          </a:p>
        </p:txBody>
      </p:sp>
    </p:spTree>
    <p:extLst>
      <p:ext uri="{BB962C8B-B14F-4D97-AF65-F5344CB8AC3E}">
        <p14:creationId xmlns:p14="http://schemas.microsoft.com/office/powerpoint/2010/main" val="807855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E8979D4D-6DC9-E78B-932E-6113E157E059}"/>
              </a:ext>
            </a:extLst>
          </p:cNvPr>
          <p:cNvSpPr>
            <a:spLocks noGrp="1"/>
          </p:cNvSpPr>
          <p:nvPr>
            <p:ph idx="1"/>
          </p:nvPr>
        </p:nvSpPr>
        <p:spPr>
          <a:xfrm>
            <a:off x="1008184" y="1459907"/>
            <a:ext cx="10175630" cy="767904"/>
          </a:xfrm>
        </p:spPr>
        <p:txBody>
          <a:bodyPr anchor="ctr">
            <a:normAutofit/>
          </a:bodyPr>
          <a:lstStyle/>
          <a:p>
            <a:pPr marL="0" indent="0" algn="ctr">
              <a:buNone/>
            </a:pPr>
            <a:r>
              <a:rPr lang="en-US" sz="2000" b="1" dirty="0"/>
              <a:t>Snippet of a CNN algorithm implementation </a:t>
            </a:r>
          </a:p>
        </p:txBody>
      </p:sp>
      <p:pic>
        <p:nvPicPr>
          <p:cNvPr id="5" name="Content Placeholder 4">
            <a:extLst>
              <a:ext uri="{FF2B5EF4-FFF2-40B4-BE49-F238E27FC236}">
                <a16:creationId xmlns:a16="http://schemas.microsoft.com/office/drawing/2014/main" id="{D3F1A74A-5CC0-56D5-8C96-2FAD7ACAD06D}"/>
              </a:ext>
            </a:extLst>
          </p:cNvPr>
          <p:cNvPicPr>
            <a:picLocks noChangeAspect="1"/>
          </p:cNvPicPr>
          <p:nvPr/>
        </p:nvPicPr>
        <p:blipFill>
          <a:blip r:embed="rId2"/>
          <a:stretch>
            <a:fillRect/>
          </a:stretch>
        </p:blipFill>
        <p:spPr>
          <a:xfrm>
            <a:off x="835154" y="3079830"/>
            <a:ext cx="10515595" cy="2550031"/>
          </a:xfrm>
          <a:prstGeom prst="rect">
            <a:avLst/>
          </a:prstGeom>
        </p:spPr>
      </p:pic>
    </p:spTree>
    <p:extLst>
      <p:ext uri="{BB962C8B-B14F-4D97-AF65-F5344CB8AC3E}">
        <p14:creationId xmlns:p14="http://schemas.microsoft.com/office/powerpoint/2010/main" val="3360032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144C9-15DA-91F4-143F-E21EBF6AD132}"/>
              </a:ext>
            </a:extLst>
          </p:cNvPr>
          <p:cNvSpPr>
            <a:spLocks noGrp="1"/>
          </p:cNvSpPr>
          <p:nvPr>
            <p:ph type="title"/>
          </p:nvPr>
        </p:nvSpPr>
        <p:spPr/>
        <p:txBody>
          <a:bodyPr/>
          <a:lstStyle/>
          <a:p>
            <a:r>
              <a:rPr lang="en-US" dirty="0"/>
              <a:t>Dataset Introduction</a:t>
            </a:r>
          </a:p>
        </p:txBody>
      </p:sp>
      <p:sp>
        <p:nvSpPr>
          <p:cNvPr id="3" name="Content Placeholder 2">
            <a:extLst>
              <a:ext uri="{FF2B5EF4-FFF2-40B4-BE49-F238E27FC236}">
                <a16:creationId xmlns:a16="http://schemas.microsoft.com/office/drawing/2014/main" id="{DBD1CD68-4845-D887-FD5D-7A5C8B248497}"/>
              </a:ext>
            </a:extLst>
          </p:cNvPr>
          <p:cNvSpPr>
            <a:spLocks noGrp="1"/>
          </p:cNvSpPr>
          <p:nvPr>
            <p:ph idx="1"/>
          </p:nvPr>
        </p:nvSpPr>
        <p:spPr/>
        <p:txBody>
          <a:bodyPr/>
          <a:lstStyle/>
          <a:p>
            <a:r>
              <a:rPr lang="en-US" dirty="0"/>
              <a:t>CIFAR 10 dataset – this dataset consists of 60000 32x32 color images. The images are labeled with one of 10 mutually exclusive classes. </a:t>
            </a:r>
          </a:p>
          <a:p>
            <a:endParaRPr lang="en-US" dirty="0"/>
          </a:p>
          <a:p>
            <a:r>
              <a:rPr lang="en-US" dirty="0"/>
              <a:t>MNIST - dataset consists of 60000 small square 28x28 pixel grayscale images of handwritten single digits between 0 and 9. </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49249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544E26-BF5F-B2D9-7785-7307E132BEA3}"/>
              </a:ext>
            </a:extLst>
          </p:cNvPr>
          <p:cNvSpPr>
            <a:spLocks noGrp="1"/>
          </p:cNvSpPr>
          <p:nvPr>
            <p:ph type="title"/>
          </p:nvPr>
        </p:nvSpPr>
        <p:spPr>
          <a:xfrm>
            <a:off x="630936" y="639520"/>
            <a:ext cx="3429000" cy="1719072"/>
          </a:xfrm>
        </p:spPr>
        <p:txBody>
          <a:bodyPr anchor="b">
            <a:normAutofit/>
          </a:bodyPr>
          <a:lstStyle/>
          <a:p>
            <a:r>
              <a:rPr lang="en-US" sz="4600"/>
              <a:t>Tensorflow 	and keras</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D108BA-7045-0C63-DB72-2F325445E978}"/>
              </a:ext>
            </a:extLst>
          </p:cNvPr>
          <p:cNvSpPr>
            <a:spLocks noGrp="1"/>
          </p:cNvSpPr>
          <p:nvPr>
            <p:ph idx="1"/>
          </p:nvPr>
        </p:nvSpPr>
        <p:spPr>
          <a:xfrm>
            <a:off x="630936" y="2807208"/>
            <a:ext cx="3864864" cy="3410712"/>
          </a:xfrm>
        </p:spPr>
        <p:txBody>
          <a:bodyPr anchor="t">
            <a:normAutofit fontScale="92500" lnSpcReduction="10000"/>
          </a:bodyPr>
          <a:lstStyle/>
          <a:p>
            <a:r>
              <a:rPr lang="en-US" sz="1700" dirty="0"/>
              <a:t>TensorFlow is an end-to-end open-source platform for machine learning. TensorFlow is a rich system for managing all aspects of the machine learning system. </a:t>
            </a:r>
          </a:p>
          <a:p>
            <a:endParaRPr lang="en-US" sz="1700" dirty="0"/>
          </a:p>
          <a:p>
            <a:r>
              <a:rPr lang="en-US" sz="1700" dirty="0"/>
              <a:t>The TensorFlow APIs are arranged hierarchically, with the high-level APIs built on the low-level APIs, as shown in the figure. </a:t>
            </a:r>
          </a:p>
          <a:p>
            <a:endParaRPr lang="en-US" sz="1700" dirty="0"/>
          </a:p>
          <a:p>
            <a:r>
              <a:rPr lang="en-US" sz="1700" dirty="0" err="1"/>
              <a:t>Keras</a:t>
            </a:r>
            <a:r>
              <a:rPr lang="en-US" sz="1700" dirty="0"/>
              <a:t> is a highly productive interface for solving machine learning problems, with a focus on deep learning. </a:t>
            </a:r>
          </a:p>
          <a:p>
            <a:endParaRPr lang="en-US" sz="1700" dirty="0"/>
          </a:p>
        </p:txBody>
      </p:sp>
      <p:pic>
        <p:nvPicPr>
          <p:cNvPr id="5" name="Picture 4" descr="Chart&#10;&#10;Description automatically generated with medium confidence">
            <a:extLst>
              <a:ext uri="{FF2B5EF4-FFF2-40B4-BE49-F238E27FC236}">
                <a16:creationId xmlns:a16="http://schemas.microsoft.com/office/drawing/2014/main" id="{6A74BA53-5449-52CF-41C3-E33361A65907}"/>
              </a:ext>
            </a:extLst>
          </p:cNvPr>
          <p:cNvPicPr>
            <a:picLocks noChangeAspect="1"/>
          </p:cNvPicPr>
          <p:nvPr/>
        </p:nvPicPr>
        <p:blipFill>
          <a:blip r:embed="rId2"/>
          <a:stretch>
            <a:fillRect/>
          </a:stretch>
        </p:blipFill>
        <p:spPr>
          <a:xfrm>
            <a:off x="4654296" y="1763478"/>
            <a:ext cx="6903720" cy="3331044"/>
          </a:xfrm>
          <a:prstGeom prst="rect">
            <a:avLst/>
          </a:prstGeom>
        </p:spPr>
      </p:pic>
    </p:spTree>
    <p:extLst>
      <p:ext uri="{BB962C8B-B14F-4D97-AF65-F5344CB8AC3E}">
        <p14:creationId xmlns:p14="http://schemas.microsoft.com/office/powerpoint/2010/main" val="23255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B16E9-7E09-7D62-6460-C6A87317E074}"/>
              </a:ext>
            </a:extLst>
          </p:cNvPr>
          <p:cNvSpPr>
            <a:spLocks noGrp="1"/>
          </p:cNvSpPr>
          <p:nvPr>
            <p:ph type="title"/>
          </p:nvPr>
        </p:nvSpPr>
        <p:spPr/>
        <p:txBody>
          <a:bodyPr/>
          <a:lstStyle/>
          <a:p>
            <a:r>
              <a:rPr lang="en-US" dirty="0"/>
              <a:t>Epoch in Machine learning </a:t>
            </a:r>
          </a:p>
        </p:txBody>
      </p:sp>
      <p:sp>
        <p:nvSpPr>
          <p:cNvPr id="3" name="Content Placeholder 2">
            <a:extLst>
              <a:ext uri="{FF2B5EF4-FFF2-40B4-BE49-F238E27FC236}">
                <a16:creationId xmlns:a16="http://schemas.microsoft.com/office/drawing/2014/main" id="{5ABE7CBA-13BB-405B-B578-EBB33F1EA7A5}"/>
              </a:ext>
            </a:extLst>
          </p:cNvPr>
          <p:cNvSpPr>
            <a:spLocks noGrp="1"/>
          </p:cNvSpPr>
          <p:nvPr>
            <p:ph idx="1"/>
          </p:nvPr>
        </p:nvSpPr>
        <p:spPr/>
        <p:txBody>
          <a:bodyPr/>
          <a:lstStyle/>
          <a:p>
            <a:r>
              <a:rPr lang="en-US" dirty="0"/>
              <a:t>An epoch is when all the training data is used at once and is defined as the total number of iterations of all the training data in the cycle for training the machine learning model. </a:t>
            </a:r>
          </a:p>
          <a:p>
            <a:endParaRPr lang="en-US" dirty="0"/>
          </a:p>
          <a:p>
            <a:r>
              <a:rPr lang="en-US" dirty="0"/>
              <a:t>An epoch comprises one or more batches, where we use a part of the dataset to train a neural network. </a:t>
            </a:r>
          </a:p>
          <a:p>
            <a:endParaRPr lang="en-US" dirty="0"/>
          </a:p>
          <a:p>
            <a:r>
              <a:rPr lang="en-US" dirty="0"/>
              <a:t>In our model training, the epoch is set to 10 so that the model will be trained and test 10 times. </a:t>
            </a:r>
          </a:p>
          <a:p>
            <a:endParaRPr lang="en-US" dirty="0"/>
          </a:p>
        </p:txBody>
      </p:sp>
    </p:spTree>
    <p:extLst>
      <p:ext uri="{BB962C8B-B14F-4D97-AF65-F5344CB8AC3E}">
        <p14:creationId xmlns:p14="http://schemas.microsoft.com/office/powerpoint/2010/main" val="1833595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1335</TotalTime>
  <Words>479</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My home Buddy (cat and dog classification)</vt:lpstr>
      <vt:lpstr>What is CNN algorithm?</vt:lpstr>
      <vt:lpstr>Explanation of CNN algorithm </vt:lpstr>
      <vt:lpstr>Analysis of a  CNN algorithm </vt:lpstr>
      <vt:lpstr>Implementation of CNN on my Model </vt:lpstr>
      <vt:lpstr>PowerPoint Presentation</vt:lpstr>
      <vt:lpstr>Dataset Introduction</vt:lpstr>
      <vt:lpstr>Tensorflow  and keras</vt:lpstr>
      <vt:lpstr>Epoch in Machine learning </vt:lpstr>
      <vt:lpstr>Experimental Results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 and Dog classification</dc:title>
  <dc:creator>dhruthi sridhar</dc:creator>
  <cp:lastModifiedBy>dhruthi sridhar</cp:lastModifiedBy>
  <cp:revision>2</cp:revision>
  <dcterms:created xsi:type="dcterms:W3CDTF">2023-04-22T01:32:22Z</dcterms:created>
  <dcterms:modified xsi:type="dcterms:W3CDTF">2023-04-22T23:49:08Z</dcterms:modified>
</cp:coreProperties>
</file>