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4" r:id="rId35"/>
    <p:sldId id="295" r:id="rId36"/>
    <p:sldId id="290" r:id="rId37"/>
    <p:sldId id="296" r:id="rId38"/>
    <p:sldId id="291" r:id="rId39"/>
    <p:sldId id="297" r:id="rId40"/>
    <p:sldId id="298"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68CF8B-757D-4B14-8634-91DA7EA87A4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321507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8CF8B-757D-4B14-8634-91DA7EA87A4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416735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8CF8B-757D-4B14-8634-91DA7EA87A4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400174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8CF8B-757D-4B14-8634-91DA7EA87A4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208233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68CF8B-757D-4B14-8634-91DA7EA87A4D}"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46356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68CF8B-757D-4B14-8634-91DA7EA87A4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183429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68CF8B-757D-4B14-8634-91DA7EA87A4D}"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353618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68CF8B-757D-4B14-8634-91DA7EA87A4D}"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311641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8CF8B-757D-4B14-8634-91DA7EA87A4D}"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349762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68CF8B-757D-4B14-8634-91DA7EA87A4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399545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68CF8B-757D-4B14-8634-91DA7EA87A4D}"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2A98C-088C-4F0E-B99C-5C4A580D5908}" type="slidenum">
              <a:rPr lang="en-IN" smtClean="0"/>
              <a:t>‹#›</a:t>
            </a:fld>
            <a:endParaRPr lang="en-IN"/>
          </a:p>
        </p:txBody>
      </p:sp>
    </p:spTree>
    <p:extLst>
      <p:ext uri="{BB962C8B-B14F-4D97-AF65-F5344CB8AC3E}">
        <p14:creationId xmlns:p14="http://schemas.microsoft.com/office/powerpoint/2010/main" val="413968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8CF8B-757D-4B14-8634-91DA7EA87A4D}" type="datetimeFigureOut">
              <a:rPr lang="en-IN" smtClean="0"/>
              <a:t>26-12-2021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2A98C-088C-4F0E-B99C-5C4A580D5908}" type="slidenum">
              <a:rPr lang="en-IN" smtClean="0"/>
              <a:t>‹#›</a:t>
            </a:fld>
            <a:endParaRPr lang="en-IN"/>
          </a:p>
        </p:txBody>
      </p:sp>
    </p:spTree>
    <p:extLst>
      <p:ext uri="{BB962C8B-B14F-4D97-AF65-F5344CB8AC3E}">
        <p14:creationId xmlns:p14="http://schemas.microsoft.com/office/powerpoint/2010/main" val="350609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Flipkart API </a:t>
            </a:r>
            <a:endParaRPr lang="en-IN" dirty="0"/>
          </a:p>
        </p:txBody>
      </p:sp>
      <p:sp>
        <p:nvSpPr>
          <p:cNvPr id="3" name="Subtitle 2"/>
          <p:cNvSpPr>
            <a:spLocks noGrp="1"/>
          </p:cNvSpPr>
          <p:nvPr>
            <p:ph type="subTitle" idx="1"/>
          </p:nvPr>
        </p:nvSpPr>
        <p:spPr/>
        <p:txBody>
          <a:bodyPr/>
          <a:lstStyle/>
          <a:p>
            <a:r>
              <a:rPr lang="en-IN" dirty="0" smtClean="0"/>
              <a:t>E-commerce database and API</a:t>
            </a:r>
            <a:endParaRPr lang="en-IN" dirty="0"/>
          </a:p>
        </p:txBody>
      </p:sp>
    </p:spTree>
    <p:extLst>
      <p:ext uri="{BB962C8B-B14F-4D97-AF65-F5344CB8AC3E}">
        <p14:creationId xmlns:p14="http://schemas.microsoft.com/office/powerpoint/2010/main" val="13749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functions</a:t>
            </a:r>
            <a:endParaRPr lang="en-IN" dirty="0"/>
          </a:p>
        </p:txBody>
      </p:sp>
      <p:sp>
        <p:nvSpPr>
          <p:cNvPr id="3" name="Content Placeholder 2"/>
          <p:cNvSpPr>
            <a:spLocks noGrp="1"/>
          </p:cNvSpPr>
          <p:nvPr>
            <p:ph idx="1"/>
          </p:nvPr>
        </p:nvSpPr>
        <p:spPr/>
        <p:txBody>
          <a:bodyPr/>
          <a:lstStyle/>
          <a:p>
            <a:r>
              <a:rPr lang="en-IN" dirty="0"/>
              <a:t>The table fields and indexes depending on the design of the overall platform. It contains three separate sections for </a:t>
            </a:r>
            <a:r>
              <a:rPr lang="en-IN" dirty="0" smtClean="0"/>
              <a:t>customer </a:t>
            </a:r>
            <a:r>
              <a:rPr lang="en-IN" dirty="0"/>
              <a:t>management, product management, and shopping process. Let's have a closer look at each section</a:t>
            </a:r>
            <a:r>
              <a:rPr lang="en-IN" dirty="0" smtClean="0"/>
              <a:t>.</a:t>
            </a:r>
            <a:endParaRPr lang="en-IN" dirty="0"/>
          </a:p>
        </p:txBody>
      </p:sp>
    </p:spTree>
    <p:extLst>
      <p:ext uri="{BB962C8B-B14F-4D97-AF65-F5344CB8AC3E}">
        <p14:creationId xmlns:p14="http://schemas.microsoft.com/office/powerpoint/2010/main" val="3806336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Customer (End-User) Management</a:t>
            </a:r>
            <a:r>
              <a:rPr lang="en-IN" dirty="0"/>
              <a:t/>
            </a:r>
            <a:br>
              <a:rPr lang="en-IN" dirty="0"/>
            </a:br>
            <a:endParaRPr lang="en-IN" dirty="0"/>
          </a:p>
        </p:txBody>
      </p:sp>
      <p:sp>
        <p:nvSpPr>
          <p:cNvPr id="3" name="Content Placeholder 2"/>
          <p:cNvSpPr>
            <a:spLocks noGrp="1"/>
          </p:cNvSpPr>
          <p:nvPr>
            <p:ph idx="1"/>
          </p:nvPr>
        </p:nvSpPr>
        <p:spPr/>
        <p:txBody>
          <a:bodyPr/>
          <a:lstStyle/>
          <a:p>
            <a:r>
              <a:rPr lang="en-US" dirty="0" smtClean="0"/>
              <a:t>We have created a user table that contains all the user details along with </a:t>
            </a:r>
            <a:r>
              <a:rPr lang="en-US" b="1" dirty="0" err="1" smtClean="0"/>
              <a:t>user_payment</a:t>
            </a:r>
            <a:r>
              <a:rPr lang="en-US" dirty="0" smtClean="0"/>
              <a:t> and </a:t>
            </a:r>
            <a:r>
              <a:rPr lang="en-US" b="1" dirty="0" err="1" smtClean="0"/>
              <a:t>user_address</a:t>
            </a:r>
            <a:r>
              <a:rPr lang="en-US" dirty="0" smtClean="0"/>
              <a:t> tables to store multiple addresses and payment details of users. This structure offers more granular control over data while eliminating duplicate records.</a:t>
            </a:r>
            <a:endParaRPr lang="en-IN" dirty="0"/>
          </a:p>
        </p:txBody>
      </p:sp>
    </p:spTree>
    <p:extLst>
      <p:ext uri="{BB962C8B-B14F-4D97-AF65-F5344CB8AC3E}">
        <p14:creationId xmlns:p14="http://schemas.microsoft.com/office/powerpoint/2010/main" val="1965718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Schema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825625"/>
            <a:ext cx="7924800" cy="4351338"/>
          </a:xfrm>
          <a:prstGeom prst="rect">
            <a:avLst/>
          </a:prstGeom>
          <a:noFill/>
          <a:ln>
            <a:noFill/>
          </a:ln>
        </p:spPr>
      </p:pic>
    </p:spTree>
    <p:extLst>
      <p:ext uri="{BB962C8B-B14F-4D97-AF65-F5344CB8AC3E}">
        <p14:creationId xmlns:p14="http://schemas.microsoft.com/office/powerpoint/2010/main" val="328943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Management Tables</a:t>
            </a:r>
            <a:endParaRPr lang="en-IN" dirty="0"/>
          </a:p>
        </p:txBody>
      </p:sp>
      <p:sp>
        <p:nvSpPr>
          <p:cNvPr id="3" name="Content Placeholder 2"/>
          <p:cNvSpPr>
            <a:spLocks noGrp="1"/>
          </p:cNvSpPr>
          <p:nvPr>
            <p:ph idx="1"/>
          </p:nvPr>
        </p:nvSpPr>
        <p:spPr/>
        <p:txBody>
          <a:bodyPr/>
          <a:lstStyle/>
          <a:p>
            <a:r>
              <a:rPr lang="en-IN" dirty="0" smtClean="0"/>
              <a:t>Customer: contain various field which represent some of the key information and contact details about customer.</a:t>
            </a:r>
          </a:p>
          <a:p>
            <a:endParaRPr lang="en-IN" dirty="0" smtClean="0"/>
          </a:p>
          <a:p>
            <a:r>
              <a:rPr lang="en-IN" dirty="0" err="1" smtClean="0"/>
              <a:t>CustomerAddress</a:t>
            </a:r>
            <a:r>
              <a:rPr lang="en-IN" dirty="0" smtClean="0"/>
              <a:t>: </a:t>
            </a:r>
            <a:r>
              <a:rPr lang="en-IN" dirty="0"/>
              <a:t>Container a one (customer) to many (addresses) relation between table customer and </a:t>
            </a:r>
            <a:r>
              <a:rPr lang="en-IN" dirty="0" err="1"/>
              <a:t>and</a:t>
            </a:r>
            <a:r>
              <a:rPr lang="en-IN" dirty="0"/>
              <a:t> table </a:t>
            </a:r>
            <a:r>
              <a:rPr lang="en-IN" dirty="0" smtClean="0"/>
              <a:t>address</a:t>
            </a:r>
          </a:p>
          <a:p>
            <a:endParaRPr lang="en-IN" dirty="0" smtClean="0"/>
          </a:p>
          <a:p>
            <a:r>
              <a:rPr lang="en-IN" dirty="0" err="1" smtClean="0"/>
              <a:t>PaymentDetail:</a:t>
            </a:r>
            <a:r>
              <a:rPr lang="en-IN" dirty="0" err="1"/>
              <a:t>Container</a:t>
            </a:r>
            <a:r>
              <a:rPr lang="en-IN" dirty="0"/>
              <a:t> a one (customer) to many (</a:t>
            </a:r>
            <a:r>
              <a:rPr lang="en-IN" dirty="0" smtClean="0"/>
              <a:t>payments) Relation </a:t>
            </a:r>
            <a:r>
              <a:rPr lang="en-IN" dirty="0"/>
              <a:t>between customer and customer Payment</a:t>
            </a:r>
            <a:r>
              <a:rPr lang="en-IN" dirty="0" smtClean="0"/>
              <a:t>.</a:t>
            </a:r>
          </a:p>
          <a:p>
            <a:endParaRPr lang="en-IN" dirty="0"/>
          </a:p>
        </p:txBody>
      </p:sp>
    </p:spTree>
    <p:extLst>
      <p:ext uri="{BB962C8B-B14F-4D97-AF65-F5344CB8AC3E}">
        <p14:creationId xmlns:p14="http://schemas.microsoft.com/office/powerpoint/2010/main" val="217102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Management</a:t>
            </a:r>
            <a:endParaRPr lang="en-IN" dirty="0"/>
          </a:p>
        </p:txBody>
      </p:sp>
      <p:sp>
        <p:nvSpPr>
          <p:cNvPr id="3" name="Content Placeholder 2"/>
          <p:cNvSpPr>
            <a:spLocks noGrp="1"/>
          </p:cNvSpPr>
          <p:nvPr>
            <p:ph idx="1"/>
          </p:nvPr>
        </p:nvSpPr>
        <p:spPr/>
        <p:txBody>
          <a:bodyPr/>
          <a:lstStyle/>
          <a:p>
            <a:r>
              <a:rPr lang="en-IN" dirty="0"/>
              <a:t>Managing products is not simply about maintaining a list of products. We also have to manage the inventory, discounts, categories, and other attributes of the products. So always focus on simplifying the data structure while reducing duplicates. In the following table structure, the main product table contains information about the products</a:t>
            </a:r>
            <a:r>
              <a:rPr lang="en-IN" dirty="0" smtClean="0"/>
              <a:t>.</a:t>
            </a:r>
          </a:p>
          <a:p>
            <a:endParaRPr lang="en-IN" dirty="0"/>
          </a:p>
          <a:p>
            <a:pPr marL="0" indent="0">
              <a:buNone/>
            </a:pPr>
            <a:endParaRPr lang="en-IN" dirty="0"/>
          </a:p>
        </p:txBody>
      </p:sp>
    </p:spTree>
    <p:extLst>
      <p:ext uri="{BB962C8B-B14F-4D97-AF65-F5344CB8AC3E}">
        <p14:creationId xmlns:p14="http://schemas.microsoft.com/office/powerpoint/2010/main" val="970770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Schema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314" y="1825625"/>
            <a:ext cx="8200572" cy="4351338"/>
          </a:xfrm>
          <a:prstGeom prst="rect">
            <a:avLst/>
          </a:prstGeom>
          <a:noFill/>
          <a:ln>
            <a:noFill/>
          </a:ln>
        </p:spPr>
      </p:pic>
    </p:spTree>
    <p:extLst>
      <p:ext uri="{BB962C8B-B14F-4D97-AF65-F5344CB8AC3E}">
        <p14:creationId xmlns:p14="http://schemas.microsoft.com/office/powerpoint/2010/main" val="770607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Management</a:t>
            </a:r>
            <a:endParaRPr lang="en-IN" dirty="0"/>
          </a:p>
        </p:txBody>
      </p:sp>
      <p:sp>
        <p:nvSpPr>
          <p:cNvPr id="3" name="Content Placeholder 2"/>
          <p:cNvSpPr>
            <a:spLocks noGrp="1"/>
          </p:cNvSpPr>
          <p:nvPr>
            <p:ph idx="1"/>
          </p:nvPr>
        </p:nvSpPr>
        <p:spPr/>
        <p:txBody>
          <a:bodyPr/>
          <a:lstStyle/>
          <a:p>
            <a:r>
              <a:rPr lang="en-IN" dirty="0"/>
              <a:t>There are two other separate tables called discount, </a:t>
            </a:r>
            <a:r>
              <a:rPr lang="en-IN" b="1" dirty="0" err="1"/>
              <a:t>product_inventory</a:t>
            </a:r>
            <a:r>
              <a:rPr lang="en-IN" dirty="0"/>
              <a:t>, and </a:t>
            </a:r>
            <a:r>
              <a:rPr lang="en-IN" b="1" dirty="0" err="1"/>
              <a:t>product_category</a:t>
            </a:r>
            <a:r>
              <a:rPr lang="en-IN" b="1" dirty="0"/>
              <a:t> </a:t>
            </a:r>
            <a:r>
              <a:rPr lang="en-IN" dirty="0"/>
              <a:t>that are connected to it through database relationships. This approach provides the greatest level of flexibility to the database</a:t>
            </a:r>
            <a:r>
              <a:rPr lang="en-IN" dirty="0" smtClean="0"/>
              <a:t>.</a:t>
            </a:r>
          </a:p>
          <a:p>
            <a:endParaRPr lang="en-IN" dirty="0"/>
          </a:p>
          <a:p>
            <a:r>
              <a:rPr lang="en-IN" dirty="0"/>
              <a:t>For instance, we can simply query the </a:t>
            </a:r>
            <a:r>
              <a:rPr lang="en-IN" b="1" dirty="0" err="1"/>
              <a:t>product_inventory</a:t>
            </a:r>
            <a:r>
              <a:rPr lang="en-IN" dirty="0"/>
              <a:t> table to check for inventory without going through all the data associated with other related tables. This is also a good place to utilize indexes to increase the performance of the database</a:t>
            </a:r>
          </a:p>
        </p:txBody>
      </p:sp>
    </p:spTree>
    <p:extLst>
      <p:ext uri="{BB962C8B-B14F-4D97-AF65-F5344CB8AC3E}">
        <p14:creationId xmlns:p14="http://schemas.microsoft.com/office/powerpoint/2010/main" val="2987832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Management Tables</a:t>
            </a:r>
            <a:endParaRPr lang="en-IN" dirty="0"/>
          </a:p>
        </p:txBody>
      </p:sp>
      <p:sp>
        <p:nvSpPr>
          <p:cNvPr id="3" name="Content Placeholder 2"/>
          <p:cNvSpPr>
            <a:spLocks noGrp="1"/>
          </p:cNvSpPr>
          <p:nvPr>
            <p:ph idx="1"/>
          </p:nvPr>
        </p:nvSpPr>
        <p:spPr/>
        <p:txBody>
          <a:bodyPr/>
          <a:lstStyle/>
          <a:p>
            <a:r>
              <a:rPr lang="en-IN" dirty="0" smtClean="0"/>
              <a:t>Product: - </a:t>
            </a:r>
            <a:r>
              <a:rPr lang="en-IN" dirty="0"/>
              <a:t>Contains field containing information about product and relational key to other product management </a:t>
            </a:r>
            <a:r>
              <a:rPr lang="en-IN" dirty="0" smtClean="0"/>
              <a:t>table</a:t>
            </a:r>
          </a:p>
          <a:p>
            <a:r>
              <a:rPr lang="en-IN" dirty="0" smtClean="0"/>
              <a:t>Category: - Contain </a:t>
            </a:r>
            <a:r>
              <a:rPr lang="en-IN" dirty="0"/>
              <a:t>Category information on which product are classified or categorised </a:t>
            </a:r>
            <a:endParaRPr lang="en-IN" dirty="0" smtClean="0"/>
          </a:p>
          <a:p>
            <a:r>
              <a:rPr lang="en-IN" dirty="0" smtClean="0"/>
              <a:t>Subcategory: - Contain Subcategory information on which product of same category can be further classified</a:t>
            </a:r>
            <a:endParaRPr lang="en-IN" dirty="0"/>
          </a:p>
          <a:p>
            <a:r>
              <a:rPr lang="en-IN" dirty="0"/>
              <a:t>Brand</a:t>
            </a:r>
            <a:r>
              <a:rPr lang="en-IN" b="1" dirty="0"/>
              <a:t> </a:t>
            </a:r>
            <a:r>
              <a:rPr lang="en-IN" dirty="0"/>
              <a:t>Table: Container information field of product </a:t>
            </a:r>
            <a:r>
              <a:rPr lang="en-IN" dirty="0" smtClean="0"/>
              <a:t>brand Details</a:t>
            </a:r>
            <a:r>
              <a:rPr lang="en-IN" dirty="0"/>
              <a:t>.</a:t>
            </a:r>
          </a:p>
          <a:p>
            <a:r>
              <a:rPr lang="en-US" dirty="0" smtClean="0"/>
              <a:t>Discount Table: Container information regarding sale and offer on products</a:t>
            </a:r>
            <a:endParaRPr lang="en-IN" dirty="0"/>
          </a:p>
        </p:txBody>
      </p:sp>
    </p:spTree>
    <p:extLst>
      <p:ext uri="{BB962C8B-B14F-4D97-AF65-F5344CB8AC3E}">
        <p14:creationId xmlns:p14="http://schemas.microsoft.com/office/powerpoint/2010/main" val="512171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Management Table</a:t>
            </a:r>
            <a:endParaRPr lang="en-IN" dirty="0"/>
          </a:p>
        </p:txBody>
      </p:sp>
      <p:sp>
        <p:nvSpPr>
          <p:cNvPr id="3" name="Content Placeholder 2"/>
          <p:cNvSpPr>
            <a:spLocks noGrp="1"/>
          </p:cNvSpPr>
          <p:nvPr>
            <p:ph idx="1"/>
          </p:nvPr>
        </p:nvSpPr>
        <p:spPr/>
        <p:txBody>
          <a:bodyPr/>
          <a:lstStyle/>
          <a:p>
            <a:r>
              <a:rPr lang="en-US" dirty="0" smtClean="0"/>
              <a:t>Inventory table: Container information regarding current stock of product as product can have different stock units at different warehouses it’s better to separate inventory table to for future scope.</a:t>
            </a:r>
          </a:p>
          <a:p>
            <a:r>
              <a:rPr lang="en-US" dirty="0" smtClean="0"/>
              <a:t>Seller: Contains information regarding seller or supplier like contact number address and etc.</a:t>
            </a:r>
          </a:p>
          <a:p>
            <a:r>
              <a:rPr lang="en-US" dirty="0" smtClean="0"/>
              <a:t>Product seller: is relation table between product and seller as each product can have multiple seller and each seller can have multiple product to sell.</a:t>
            </a:r>
            <a:endParaRPr lang="en-IN" dirty="0"/>
          </a:p>
        </p:txBody>
      </p:sp>
    </p:spTree>
    <p:extLst>
      <p:ext uri="{BB962C8B-B14F-4D97-AF65-F5344CB8AC3E}">
        <p14:creationId xmlns:p14="http://schemas.microsoft.com/office/powerpoint/2010/main" val="3949930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Shopping Process</a:t>
            </a:r>
            <a:endParaRPr lang="en-IN" dirty="0"/>
          </a:p>
        </p:txBody>
      </p:sp>
      <p:sp>
        <p:nvSpPr>
          <p:cNvPr id="3" name="Content Placeholder 2"/>
          <p:cNvSpPr>
            <a:spLocks noGrp="1"/>
          </p:cNvSpPr>
          <p:nvPr>
            <p:ph idx="1"/>
          </p:nvPr>
        </p:nvSpPr>
        <p:spPr/>
        <p:txBody>
          <a:bodyPr/>
          <a:lstStyle/>
          <a:p>
            <a:pPr fontAlgn="base"/>
            <a:r>
              <a:rPr lang="en-IN" dirty="0"/>
              <a:t>This is the most critical and complex part when it comes to designing the database. The shopping process will guide a user to search the products, add the desired products to the shopping cart, and finally complete the transaction using a payment provider.</a:t>
            </a:r>
          </a:p>
          <a:p>
            <a:pPr marL="0" indent="0">
              <a:buNone/>
            </a:pPr>
            <a:endParaRPr lang="en-IN" dirty="0"/>
          </a:p>
          <a:p>
            <a:r>
              <a:rPr lang="en-IN" dirty="0"/>
              <a:t>The heart of the e-commerce process connects users with products. A good chunk of design effort should be exhausted to streamline the shopping process.</a:t>
            </a:r>
          </a:p>
          <a:p>
            <a:endParaRPr lang="en-IN" dirty="0"/>
          </a:p>
        </p:txBody>
      </p:sp>
    </p:spTree>
    <p:extLst>
      <p:ext uri="{BB962C8B-B14F-4D97-AF65-F5344CB8AC3E}">
        <p14:creationId xmlns:p14="http://schemas.microsoft.com/office/powerpoint/2010/main" val="1807149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Content</a:t>
            </a:r>
            <a:endParaRPr lang="en-IN" dirty="0"/>
          </a:p>
        </p:txBody>
      </p:sp>
      <p:sp>
        <p:nvSpPr>
          <p:cNvPr id="3" name="Content Placeholder 2"/>
          <p:cNvSpPr>
            <a:spLocks noGrp="1"/>
          </p:cNvSpPr>
          <p:nvPr>
            <p:ph idx="1"/>
          </p:nvPr>
        </p:nvSpPr>
        <p:spPr/>
        <p:txBody>
          <a:bodyPr/>
          <a:lstStyle/>
          <a:p>
            <a:r>
              <a:rPr lang="en-IN" dirty="0" smtClean="0"/>
              <a:t>Database</a:t>
            </a:r>
          </a:p>
          <a:p>
            <a:r>
              <a:rPr lang="en-IN" dirty="0" smtClean="0"/>
              <a:t>Authentication API</a:t>
            </a:r>
          </a:p>
          <a:p>
            <a:r>
              <a:rPr lang="en-IN" dirty="0" smtClean="0"/>
              <a:t>Product Management API</a:t>
            </a:r>
          </a:p>
          <a:p>
            <a:r>
              <a:rPr lang="en-IN" dirty="0" smtClean="0"/>
              <a:t>Customer Management API</a:t>
            </a:r>
          </a:p>
          <a:p>
            <a:r>
              <a:rPr lang="en-IN" dirty="0" smtClean="0"/>
              <a:t>Shopping Process API</a:t>
            </a:r>
            <a:endParaRPr lang="en-IN" dirty="0"/>
          </a:p>
        </p:txBody>
      </p:sp>
    </p:spTree>
    <p:extLst>
      <p:ext uri="{BB962C8B-B14F-4D97-AF65-F5344CB8AC3E}">
        <p14:creationId xmlns:p14="http://schemas.microsoft.com/office/powerpoint/2010/main" val="722973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Shopping Process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4545" y="1825625"/>
            <a:ext cx="6996546" cy="4351338"/>
          </a:xfrm>
          <a:prstGeom prst="rect">
            <a:avLst/>
          </a:prstGeom>
          <a:noFill/>
          <a:ln>
            <a:noFill/>
          </a:ln>
        </p:spPr>
      </p:pic>
    </p:spTree>
    <p:extLst>
      <p:ext uri="{BB962C8B-B14F-4D97-AF65-F5344CB8AC3E}">
        <p14:creationId xmlns:p14="http://schemas.microsoft.com/office/powerpoint/2010/main" val="843317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Shopping Process</a:t>
            </a:r>
            <a:endParaRPr lang="en-IN" dirty="0"/>
          </a:p>
        </p:txBody>
      </p:sp>
      <p:sp>
        <p:nvSpPr>
          <p:cNvPr id="3" name="Content Placeholder 2"/>
          <p:cNvSpPr>
            <a:spLocks noGrp="1"/>
          </p:cNvSpPr>
          <p:nvPr>
            <p:ph idx="1"/>
          </p:nvPr>
        </p:nvSpPr>
        <p:spPr/>
        <p:txBody>
          <a:bodyPr/>
          <a:lstStyle/>
          <a:p>
            <a:r>
              <a:rPr lang="en-IN" dirty="0"/>
              <a:t>there are </a:t>
            </a:r>
            <a:r>
              <a:rPr lang="en-IN" b="1" dirty="0" err="1"/>
              <a:t>shopping_cart</a:t>
            </a:r>
            <a:r>
              <a:rPr lang="en-IN" dirty="0"/>
              <a:t> and </a:t>
            </a:r>
            <a:r>
              <a:rPr lang="en-IN" b="1" dirty="0" err="1"/>
              <a:t>cart_item</a:t>
            </a:r>
            <a:r>
              <a:rPr lang="en-IN" dirty="0"/>
              <a:t> as temporary data stores that only store the shopping session information of the current user until the order is confirmed and the data is moved to permanent storage tables with the payment details (</a:t>
            </a:r>
            <a:r>
              <a:rPr lang="en-IN" b="1" dirty="0" err="1"/>
              <a:t>order_details</a:t>
            </a:r>
            <a:r>
              <a:rPr lang="en-IN" dirty="0"/>
              <a:t>, </a:t>
            </a:r>
            <a:r>
              <a:rPr lang="en-IN" b="1" dirty="0" err="1"/>
              <a:t>order_items</a:t>
            </a:r>
            <a:r>
              <a:rPr lang="en-IN" dirty="0"/>
              <a:t>, and </a:t>
            </a:r>
            <a:r>
              <a:rPr lang="en-IN" b="1" dirty="0" err="1" smtClean="0"/>
              <a:t>order_payment</a:t>
            </a:r>
            <a:r>
              <a:rPr lang="en-IN" dirty="0" smtClean="0"/>
              <a:t>).</a:t>
            </a:r>
            <a:endParaRPr lang="en-IN" dirty="0"/>
          </a:p>
          <a:p>
            <a:endParaRPr lang="en-IN" dirty="0"/>
          </a:p>
        </p:txBody>
      </p:sp>
    </p:spTree>
    <p:extLst>
      <p:ext uri="{BB962C8B-B14F-4D97-AF65-F5344CB8AC3E}">
        <p14:creationId xmlns:p14="http://schemas.microsoft.com/office/powerpoint/2010/main" val="2648666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API</a:t>
            </a:r>
            <a:endParaRPr lang="en-IN" dirty="0"/>
          </a:p>
        </p:txBody>
      </p:sp>
      <p:sp>
        <p:nvSpPr>
          <p:cNvPr id="3" name="Text Placeholder 2"/>
          <p:cNvSpPr>
            <a:spLocks noGrp="1"/>
          </p:cNvSpPr>
          <p:nvPr>
            <p:ph type="body" idx="1"/>
          </p:nvPr>
        </p:nvSpPr>
        <p:spPr/>
        <p:txBody>
          <a:bodyPr/>
          <a:lstStyle/>
          <a:p>
            <a:r>
              <a:rPr lang="en-IN" dirty="0"/>
              <a:t>Application programming interface</a:t>
            </a:r>
            <a:endParaRPr lang="en-IN" dirty="0"/>
          </a:p>
        </p:txBody>
      </p:sp>
    </p:spTree>
    <p:extLst>
      <p:ext uri="{BB962C8B-B14F-4D97-AF65-F5344CB8AC3E}">
        <p14:creationId xmlns:p14="http://schemas.microsoft.com/office/powerpoint/2010/main" val="227205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API</a:t>
            </a:r>
            <a:endParaRPr lang="en-IN" dirty="0"/>
          </a:p>
        </p:txBody>
      </p:sp>
      <p:sp>
        <p:nvSpPr>
          <p:cNvPr id="3" name="Content Placeholder 2"/>
          <p:cNvSpPr>
            <a:spLocks noGrp="1"/>
          </p:cNvSpPr>
          <p:nvPr>
            <p:ph idx="1"/>
          </p:nvPr>
        </p:nvSpPr>
        <p:spPr/>
        <p:txBody>
          <a:bodyPr/>
          <a:lstStyle/>
          <a:p>
            <a:r>
              <a:rPr lang="en-US" dirty="0"/>
              <a:t>An application programming interface is a connection between computers or between computer programs. It is a type of software interface, offering a service to other pieces of software.</a:t>
            </a:r>
            <a:endParaRPr lang="en-IN" dirty="0"/>
          </a:p>
        </p:txBody>
      </p:sp>
    </p:spTree>
    <p:extLst>
      <p:ext uri="{BB962C8B-B14F-4D97-AF65-F5344CB8AC3E}">
        <p14:creationId xmlns:p14="http://schemas.microsoft.com/office/powerpoint/2010/main" val="2613169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API protocols and architectures</a:t>
            </a:r>
          </a:p>
        </p:txBody>
      </p:sp>
      <p:sp>
        <p:nvSpPr>
          <p:cNvPr id="3" name="Content Placeholder 2"/>
          <p:cNvSpPr>
            <a:spLocks noGrp="1"/>
          </p:cNvSpPr>
          <p:nvPr>
            <p:ph idx="1"/>
          </p:nvPr>
        </p:nvSpPr>
        <p:spPr/>
        <p:txBody>
          <a:bodyPr/>
          <a:lstStyle/>
          <a:p>
            <a:r>
              <a:rPr lang="en-US" dirty="0"/>
              <a:t>APIs exchange commands and data, and this requires clear protocols and architectures -- the rules, structures and constraints that govern an API's operation. Today, there are three categories of API protocols or architectures: REST, RPC and SOAP.</a:t>
            </a:r>
            <a:endParaRPr lang="en-IN" dirty="0"/>
          </a:p>
        </p:txBody>
      </p:sp>
    </p:spTree>
    <p:extLst>
      <p:ext uri="{BB962C8B-B14F-4D97-AF65-F5344CB8AC3E}">
        <p14:creationId xmlns:p14="http://schemas.microsoft.com/office/powerpoint/2010/main" val="2267766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 API</a:t>
            </a:r>
            <a:endParaRPr lang="en-IN" dirty="0"/>
          </a:p>
        </p:txBody>
      </p:sp>
      <p:sp>
        <p:nvSpPr>
          <p:cNvPr id="3" name="Content Placeholder 2"/>
          <p:cNvSpPr>
            <a:spLocks noGrp="1"/>
          </p:cNvSpPr>
          <p:nvPr>
            <p:ph idx="1"/>
          </p:nvPr>
        </p:nvSpPr>
        <p:spPr/>
        <p:txBody>
          <a:bodyPr/>
          <a:lstStyle/>
          <a:p>
            <a:r>
              <a:rPr lang="en-US" dirty="0"/>
              <a:t>The representational state transfer (REST) architecture is perhaps the most popular approach to building APIs. REST relies on a client/server approach that separates front and back ends of the API, and provides considerable flexibility in development and implementation. REST is "stateless," which means the API stores no data or status between requests. REST supports caching, which stores responses for slow or non-time-sensitive APIs. REST APIs, usually termed "RESTful APIs," also can communicate directly or operate through intermediate systems such as API gateways and load balancers.</a:t>
            </a:r>
            <a:endParaRPr lang="en-IN" dirty="0"/>
          </a:p>
        </p:txBody>
      </p:sp>
    </p:spTree>
    <p:extLst>
      <p:ext uri="{BB962C8B-B14F-4D97-AF65-F5344CB8AC3E}">
        <p14:creationId xmlns:p14="http://schemas.microsoft.com/office/powerpoint/2010/main" val="2922954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Flipkart API Functions</a:t>
            </a:r>
            <a:endParaRPr lang="en-IN" dirty="0"/>
          </a:p>
        </p:txBody>
      </p:sp>
      <p:sp>
        <p:nvSpPr>
          <p:cNvPr id="3" name="Content Placeholder 2"/>
          <p:cNvSpPr>
            <a:spLocks noGrp="1"/>
          </p:cNvSpPr>
          <p:nvPr>
            <p:ph idx="1"/>
          </p:nvPr>
        </p:nvSpPr>
        <p:spPr/>
        <p:txBody>
          <a:bodyPr/>
          <a:lstStyle/>
          <a:p>
            <a:r>
              <a:rPr lang="en-IN" dirty="0" smtClean="0"/>
              <a:t>Authentication API</a:t>
            </a:r>
          </a:p>
          <a:p>
            <a:r>
              <a:rPr lang="en-IN" dirty="0" smtClean="0"/>
              <a:t>Product Management API </a:t>
            </a:r>
          </a:p>
          <a:p>
            <a:r>
              <a:rPr lang="en-IN" dirty="0" smtClean="0"/>
              <a:t>Customer(end-user) management API</a:t>
            </a:r>
          </a:p>
          <a:p>
            <a:r>
              <a:rPr lang="en-IN" dirty="0" smtClean="0"/>
              <a:t>Shopping Process</a:t>
            </a:r>
          </a:p>
          <a:p>
            <a:pPr marL="0" indent="0">
              <a:buNone/>
            </a:pPr>
            <a:endParaRPr lang="en-IN" dirty="0"/>
          </a:p>
        </p:txBody>
      </p:sp>
    </p:spTree>
    <p:extLst>
      <p:ext uri="{BB962C8B-B14F-4D97-AF65-F5344CB8AC3E}">
        <p14:creationId xmlns:p14="http://schemas.microsoft.com/office/powerpoint/2010/main" val="716012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Authentication in API?</a:t>
            </a:r>
            <a:endParaRPr lang="en-IN" dirty="0"/>
          </a:p>
        </p:txBody>
      </p:sp>
      <p:sp>
        <p:nvSpPr>
          <p:cNvPr id="3" name="Content Placeholder 2"/>
          <p:cNvSpPr>
            <a:spLocks noGrp="1"/>
          </p:cNvSpPr>
          <p:nvPr>
            <p:ph idx="1"/>
          </p:nvPr>
        </p:nvSpPr>
        <p:spPr/>
        <p:txBody>
          <a:bodyPr/>
          <a:lstStyle/>
          <a:p>
            <a:r>
              <a:rPr lang="en-US" dirty="0"/>
              <a:t>Authentication is the process of determining or giving an individual access to a system or user based on their identity. There are multiple options to do authentication in .NET </a:t>
            </a:r>
            <a:r>
              <a:rPr lang="en-US" dirty="0" smtClean="0"/>
              <a:t>Core</a:t>
            </a:r>
          </a:p>
          <a:p>
            <a:r>
              <a:rPr lang="en-US" dirty="0" smtClean="0"/>
              <a:t>Authentication </a:t>
            </a:r>
            <a:r>
              <a:rPr lang="en-US" dirty="0"/>
              <a:t>enables organizations to keep their networks secure by permitting only authenticated users or processes to gain access to their protected </a:t>
            </a:r>
            <a:r>
              <a:rPr lang="en-US" dirty="0" smtClean="0"/>
              <a:t>resources.</a:t>
            </a:r>
            <a:endParaRPr lang="en-US" dirty="0"/>
          </a:p>
          <a:p>
            <a:r>
              <a:rPr lang="en-US" dirty="0" smtClean="0"/>
              <a:t>This May include certain CRUD API Calls.</a:t>
            </a:r>
            <a:endParaRPr lang="en-IN" dirty="0"/>
          </a:p>
        </p:txBody>
      </p:sp>
    </p:spTree>
    <p:extLst>
      <p:ext uri="{BB962C8B-B14F-4D97-AF65-F5344CB8AC3E}">
        <p14:creationId xmlns:p14="http://schemas.microsoft.com/office/powerpoint/2010/main" val="469905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Authentication Is Implemented?</a:t>
            </a:r>
            <a:endParaRPr lang="en-IN" dirty="0"/>
          </a:p>
        </p:txBody>
      </p:sp>
      <p:sp>
        <p:nvSpPr>
          <p:cNvPr id="3" name="Content Placeholder 2"/>
          <p:cNvSpPr>
            <a:spLocks noGrp="1"/>
          </p:cNvSpPr>
          <p:nvPr>
            <p:ph idx="1"/>
          </p:nvPr>
        </p:nvSpPr>
        <p:spPr/>
        <p:txBody>
          <a:bodyPr/>
          <a:lstStyle/>
          <a:p>
            <a:r>
              <a:rPr lang="en-IN" dirty="0"/>
              <a:t>ASP.NET Core Identity</a:t>
            </a:r>
            <a:r>
              <a:rPr lang="en-IN" dirty="0" smtClean="0"/>
              <a:t>:</a:t>
            </a:r>
          </a:p>
          <a:p>
            <a:r>
              <a:rPr lang="en-US" dirty="0"/>
              <a:t>Is an API that supports user interface (UI) login functionality.</a:t>
            </a:r>
          </a:p>
          <a:p>
            <a:r>
              <a:rPr lang="en-US" dirty="0"/>
              <a:t>Manages users, passwords, profile data, roles, claims, tokens, email confirmation, and more.</a:t>
            </a:r>
          </a:p>
          <a:p>
            <a:r>
              <a:rPr lang="en-US" dirty="0" smtClean="0"/>
              <a:t>Identity </a:t>
            </a:r>
            <a:r>
              <a:rPr lang="en-US" dirty="0"/>
              <a:t>is typically configured using a SQL Server database to store user names, passwords, and profile data</a:t>
            </a:r>
            <a:endParaRPr lang="en-IN" dirty="0"/>
          </a:p>
        </p:txBody>
      </p:sp>
    </p:spTree>
    <p:extLst>
      <p:ext uri="{BB962C8B-B14F-4D97-AF65-F5344CB8AC3E}">
        <p14:creationId xmlns:p14="http://schemas.microsoft.com/office/powerpoint/2010/main" val="1271984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API Calls</a:t>
            </a:r>
            <a:endParaRPr lang="en-IN" dirty="0"/>
          </a:p>
        </p:txBody>
      </p:sp>
      <p:sp>
        <p:nvSpPr>
          <p:cNvPr id="3" name="Content Placeholder 2"/>
          <p:cNvSpPr>
            <a:spLocks noGrp="1"/>
          </p:cNvSpPr>
          <p:nvPr>
            <p:ph idx="1"/>
          </p:nvPr>
        </p:nvSpPr>
        <p:spPr/>
        <p:txBody>
          <a:bodyPr/>
          <a:lstStyle/>
          <a:p>
            <a:r>
              <a:rPr lang="en-IN" dirty="0" smtClean="0"/>
              <a:t>{{</a:t>
            </a:r>
            <a:r>
              <a:rPr lang="en-IN" dirty="0" err="1" smtClean="0"/>
              <a:t>base_url</a:t>
            </a:r>
            <a:r>
              <a:rPr lang="en-IN" dirty="0" smtClean="0"/>
              <a:t>}}/</a:t>
            </a:r>
            <a:r>
              <a:rPr lang="en-IN" dirty="0" err="1" smtClean="0"/>
              <a:t>api</a:t>
            </a:r>
            <a:r>
              <a:rPr lang="en-IN" dirty="0" smtClean="0"/>
              <a:t>/authenticate/login --POST</a:t>
            </a:r>
          </a:p>
          <a:p>
            <a:r>
              <a:rPr lang="en-IN" dirty="0"/>
              <a:t>{{</a:t>
            </a:r>
            <a:r>
              <a:rPr lang="en-IN" dirty="0" err="1"/>
              <a:t>base_url</a:t>
            </a:r>
            <a:r>
              <a:rPr lang="en-IN" dirty="0"/>
              <a:t>}}/</a:t>
            </a:r>
            <a:r>
              <a:rPr lang="en-IN" dirty="0" err="1" smtClean="0"/>
              <a:t>api</a:t>
            </a:r>
            <a:r>
              <a:rPr lang="en-IN" dirty="0" smtClean="0"/>
              <a:t>/authenticate/register  --POST</a:t>
            </a:r>
            <a:endParaRPr lang="en-IN" dirty="0"/>
          </a:p>
          <a:p>
            <a:r>
              <a:rPr lang="en-IN" dirty="0"/>
              <a:t>{{</a:t>
            </a:r>
            <a:r>
              <a:rPr lang="en-IN" dirty="0" err="1"/>
              <a:t>base_url</a:t>
            </a:r>
            <a:r>
              <a:rPr lang="en-IN" dirty="0"/>
              <a:t>}}/</a:t>
            </a:r>
            <a:r>
              <a:rPr lang="en-IN" dirty="0" err="1" smtClean="0"/>
              <a:t>api</a:t>
            </a:r>
            <a:r>
              <a:rPr lang="en-IN" dirty="0" smtClean="0"/>
              <a:t>/authenticate/register-admin --POST</a:t>
            </a:r>
            <a:endParaRPr lang="en-IN" dirty="0"/>
          </a:p>
          <a:p>
            <a:endParaRPr lang="en-IN" dirty="0"/>
          </a:p>
        </p:txBody>
      </p:sp>
    </p:spTree>
    <p:extLst>
      <p:ext uri="{BB962C8B-B14F-4D97-AF65-F5344CB8AC3E}">
        <p14:creationId xmlns:p14="http://schemas.microsoft.com/office/powerpoint/2010/main" val="808430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Database</a:t>
            </a:r>
            <a:endParaRPr lang="en-IN" dirty="0"/>
          </a:p>
        </p:txBody>
      </p:sp>
      <p:sp>
        <p:nvSpPr>
          <p:cNvPr id="5" name="Text Placeholder 4"/>
          <p:cNvSpPr>
            <a:spLocks noGrp="1"/>
          </p:cNvSpPr>
          <p:nvPr>
            <p:ph type="body" idx="1"/>
          </p:nvPr>
        </p:nvSpPr>
        <p:spPr/>
        <p:txBody>
          <a:bodyPr/>
          <a:lstStyle/>
          <a:p>
            <a:r>
              <a:rPr lang="en-IN" dirty="0" smtClean="0"/>
              <a:t>Functionality and Database SCHEAMA</a:t>
            </a:r>
            <a:endParaRPr lang="en-IN" dirty="0"/>
          </a:p>
        </p:txBody>
      </p:sp>
    </p:spTree>
    <p:extLst>
      <p:ext uri="{BB962C8B-B14F-4D97-AF65-F5344CB8AC3E}">
        <p14:creationId xmlns:p14="http://schemas.microsoft.com/office/powerpoint/2010/main" val="524862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Authorization</a:t>
            </a:r>
            <a:endParaRPr lang="en-IN" dirty="0"/>
          </a:p>
        </p:txBody>
      </p:sp>
      <p:sp>
        <p:nvSpPr>
          <p:cNvPr id="3" name="Content Placeholder 2"/>
          <p:cNvSpPr>
            <a:spLocks noGrp="1"/>
          </p:cNvSpPr>
          <p:nvPr>
            <p:ph idx="1"/>
          </p:nvPr>
        </p:nvSpPr>
        <p:spPr/>
        <p:txBody>
          <a:bodyPr>
            <a:normAutofit lnSpcReduction="10000"/>
          </a:bodyPr>
          <a:lstStyle/>
          <a:p>
            <a:r>
              <a:rPr lang="en-US" dirty="0"/>
              <a:t>Authorization refers to the process that determines what a user is able to do. For example, an administrative user is allowed to create a document </a:t>
            </a:r>
            <a:r>
              <a:rPr lang="en-US" dirty="0" smtClean="0"/>
              <a:t>Product, add Category, edit Inventory, </a:t>
            </a:r>
            <a:r>
              <a:rPr lang="en-US" dirty="0"/>
              <a:t>and delete them. A non-administrative user working with the library is only authorized to read the documents</a:t>
            </a:r>
            <a:r>
              <a:rPr lang="en-US" dirty="0" smtClean="0"/>
              <a:t>.</a:t>
            </a:r>
          </a:p>
          <a:p>
            <a:r>
              <a:rPr lang="en-US" dirty="0"/>
              <a:t>ASP.NET Core authorization provides a simple, declarative role and a rich policy-based model. Authorization is expressed in requirements, and handlers evaluate a user's claims against requirements. Imperative checks can be based on simple policies or policies which evaluate both the user identity and properties of the resource that the user is attempting to access.</a:t>
            </a:r>
            <a:endParaRPr lang="en-IN" dirty="0"/>
          </a:p>
        </p:txBody>
      </p:sp>
    </p:spTree>
    <p:extLst>
      <p:ext uri="{BB962C8B-B14F-4D97-AF65-F5344CB8AC3E}">
        <p14:creationId xmlns:p14="http://schemas.microsoft.com/office/powerpoint/2010/main" val="2563700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Role-based authorization</a:t>
            </a:r>
          </a:p>
        </p:txBody>
      </p:sp>
      <p:sp>
        <p:nvSpPr>
          <p:cNvPr id="3" name="Content Placeholder 2"/>
          <p:cNvSpPr>
            <a:spLocks noGrp="1"/>
          </p:cNvSpPr>
          <p:nvPr>
            <p:ph idx="1"/>
          </p:nvPr>
        </p:nvSpPr>
        <p:spPr/>
        <p:txBody>
          <a:bodyPr/>
          <a:lstStyle/>
          <a:p>
            <a:r>
              <a:rPr lang="en-US" dirty="0"/>
              <a:t>When an identity is created it may belong to </a:t>
            </a:r>
            <a:r>
              <a:rPr lang="en-US" dirty="0" smtClean="0"/>
              <a:t>one </a:t>
            </a:r>
            <a:r>
              <a:rPr lang="en-US" dirty="0"/>
              <a:t>or more </a:t>
            </a:r>
            <a:r>
              <a:rPr lang="en-US" dirty="0" smtClean="0"/>
              <a:t>roles.</a:t>
            </a:r>
          </a:p>
          <a:p>
            <a:r>
              <a:rPr lang="en-US" dirty="0"/>
              <a:t>While roles are claims, not all claims are roles. Depending on the identity issuer a role may be a collection of users that may apply claims for group members, as well as an actual claim on an identity. However, claims are meant to be information about an individual user.</a:t>
            </a:r>
            <a:endParaRPr lang="en-IN" dirty="0"/>
          </a:p>
        </p:txBody>
      </p:sp>
    </p:spTree>
    <p:extLst>
      <p:ext uri="{BB962C8B-B14F-4D97-AF65-F5344CB8AC3E}">
        <p14:creationId xmlns:p14="http://schemas.microsoft.com/office/powerpoint/2010/main" val="106946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role checks</a:t>
            </a:r>
          </a:p>
        </p:txBody>
      </p:sp>
      <p:sp>
        <p:nvSpPr>
          <p:cNvPr id="3" name="Content Placeholder 2"/>
          <p:cNvSpPr>
            <a:spLocks noGrp="1"/>
          </p:cNvSpPr>
          <p:nvPr>
            <p:ph idx="1"/>
          </p:nvPr>
        </p:nvSpPr>
        <p:spPr/>
        <p:txBody>
          <a:bodyPr/>
          <a:lstStyle/>
          <a:p>
            <a:r>
              <a:rPr lang="en-IN" dirty="0"/>
              <a:t>Role based authorization checks</a:t>
            </a:r>
            <a:r>
              <a:rPr lang="en-IN" dirty="0" smtClean="0"/>
              <a:t>:</a:t>
            </a:r>
          </a:p>
          <a:p>
            <a:pPr lvl="1"/>
            <a:r>
              <a:rPr lang="en-US" dirty="0"/>
              <a:t>Are declarative and specify roles which the current user must be a member of to access the requested </a:t>
            </a:r>
            <a:r>
              <a:rPr lang="en-US" dirty="0" smtClean="0"/>
              <a:t>resource.</a:t>
            </a:r>
          </a:p>
          <a:p>
            <a:pPr lvl="1"/>
            <a:r>
              <a:rPr lang="en-US" dirty="0" smtClean="0"/>
              <a:t>Are </a:t>
            </a:r>
            <a:r>
              <a:rPr lang="en-US" dirty="0"/>
              <a:t>applied to </a:t>
            </a:r>
            <a:r>
              <a:rPr lang="en-US" dirty="0" smtClean="0"/>
              <a:t>controllers</a:t>
            </a:r>
            <a:r>
              <a:rPr lang="en-US" dirty="0"/>
              <a:t>, or actions within a </a:t>
            </a:r>
            <a:r>
              <a:rPr lang="en-US" dirty="0" smtClean="0"/>
              <a:t>controller.</a:t>
            </a:r>
            <a:endParaRPr lang="en-IN" dirty="0"/>
          </a:p>
          <a:p>
            <a:endParaRPr lang="en-IN" dirty="0" smtClean="0"/>
          </a:p>
          <a:p>
            <a:r>
              <a:rPr lang="en-IN" dirty="0"/>
              <a:t>Policy based role </a:t>
            </a:r>
            <a:r>
              <a:rPr lang="en-IN" dirty="0" smtClean="0"/>
              <a:t>checks:</a:t>
            </a:r>
          </a:p>
          <a:p>
            <a:r>
              <a:rPr lang="en-US" dirty="0"/>
              <a:t>Role requirements can also be expressed using the Policy syntax, where a developer registers a policy at application startup as part of the Authorization service configuration.</a:t>
            </a:r>
            <a:endParaRPr lang="en-IN" dirty="0"/>
          </a:p>
          <a:p>
            <a:pPr marL="457200" lvl="1" indent="0">
              <a:buNone/>
            </a:pPr>
            <a:endParaRPr lang="en-IN" dirty="0" smtClean="0"/>
          </a:p>
        </p:txBody>
      </p:sp>
    </p:spTree>
    <p:extLst>
      <p:ext uri="{BB962C8B-B14F-4D97-AF65-F5344CB8AC3E}">
        <p14:creationId xmlns:p14="http://schemas.microsoft.com/office/powerpoint/2010/main" val="331546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Management API</a:t>
            </a:r>
            <a:endParaRPr lang="en-IN" dirty="0"/>
          </a:p>
        </p:txBody>
      </p:sp>
      <p:sp>
        <p:nvSpPr>
          <p:cNvPr id="3" name="Text Placeholder 2"/>
          <p:cNvSpPr>
            <a:spLocks noGrp="1"/>
          </p:cNvSpPr>
          <p:nvPr>
            <p:ph type="body" idx="1"/>
          </p:nvPr>
        </p:nvSpPr>
        <p:spPr/>
        <p:txBody>
          <a:bodyPr/>
          <a:lstStyle/>
          <a:p>
            <a:r>
              <a:rPr lang="en-IN" dirty="0" smtClean="0"/>
              <a:t>API calls to stimulate product management</a:t>
            </a:r>
            <a:endParaRPr lang="en-IN" dirty="0"/>
          </a:p>
        </p:txBody>
      </p:sp>
    </p:spTree>
    <p:extLst>
      <p:ext uri="{BB962C8B-B14F-4D97-AF65-F5344CB8AC3E}">
        <p14:creationId xmlns:p14="http://schemas.microsoft.com/office/powerpoint/2010/main" val="1081947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API</a:t>
            </a:r>
            <a:endParaRPr lang="en-IN" dirty="0"/>
          </a:p>
        </p:txBody>
      </p:sp>
      <p:sp>
        <p:nvSpPr>
          <p:cNvPr id="3" name="Content Placeholder 2"/>
          <p:cNvSpPr>
            <a:spLocks noGrp="1"/>
          </p:cNvSpPr>
          <p:nvPr>
            <p:ph idx="1"/>
          </p:nvPr>
        </p:nvSpPr>
        <p:spPr/>
        <p:txBody>
          <a:bodyPr>
            <a:normAutofit lnSpcReduction="10000"/>
          </a:bodyPr>
          <a:lstStyle/>
          <a:p>
            <a:r>
              <a:rPr lang="en-IN" dirty="0"/>
              <a:t>GET: </a:t>
            </a:r>
            <a:r>
              <a:rPr lang="en-IN" dirty="0" err="1" smtClean="0"/>
              <a:t>api</a:t>
            </a:r>
            <a:r>
              <a:rPr lang="en-IN" dirty="0" smtClean="0"/>
              <a:t>/Products</a:t>
            </a:r>
          </a:p>
          <a:p>
            <a:r>
              <a:rPr lang="en-IN" dirty="0"/>
              <a:t>GET: </a:t>
            </a:r>
            <a:r>
              <a:rPr lang="en-IN" dirty="0" err="1" smtClean="0"/>
              <a:t>api</a:t>
            </a:r>
            <a:r>
              <a:rPr lang="en-IN" dirty="0" smtClean="0"/>
              <a:t>/Products/5</a:t>
            </a:r>
          </a:p>
          <a:p>
            <a:r>
              <a:rPr lang="en-IN" dirty="0"/>
              <a:t>GET : </a:t>
            </a:r>
            <a:r>
              <a:rPr lang="en-IN" dirty="0" err="1" smtClean="0"/>
              <a:t>api</a:t>
            </a:r>
            <a:r>
              <a:rPr lang="en-IN" dirty="0" smtClean="0"/>
              <a:t>/Products/1/</a:t>
            </a:r>
            <a:r>
              <a:rPr lang="en-IN" dirty="0" err="1" smtClean="0"/>
              <a:t>Invetories</a:t>
            </a:r>
            <a:endParaRPr lang="en-IN" dirty="0" smtClean="0"/>
          </a:p>
          <a:p>
            <a:r>
              <a:rPr lang="en-IN" dirty="0"/>
              <a:t>GET : </a:t>
            </a:r>
            <a:r>
              <a:rPr lang="en-IN" dirty="0" err="1" smtClean="0"/>
              <a:t>api</a:t>
            </a:r>
            <a:r>
              <a:rPr lang="en-IN" dirty="0" smtClean="0"/>
              <a:t>/Products/1/</a:t>
            </a:r>
            <a:r>
              <a:rPr lang="en-IN" dirty="0" err="1" smtClean="0"/>
              <a:t>ProductImages</a:t>
            </a:r>
            <a:endParaRPr lang="en-IN" dirty="0"/>
          </a:p>
          <a:p>
            <a:r>
              <a:rPr lang="en-IN" dirty="0"/>
              <a:t>GET : </a:t>
            </a:r>
            <a:r>
              <a:rPr lang="en-IN" dirty="0" err="1" smtClean="0"/>
              <a:t>api</a:t>
            </a:r>
            <a:r>
              <a:rPr lang="en-IN" dirty="0" smtClean="0"/>
              <a:t>/Products/1/</a:t>
            </a:r>
            <a:r>
              <a:rPr lang="en-IN" dirty="0" err="1" smtClean="0"/>
              <a:t>Invetories</a:t>
            </a:r>
            <a:r>
              <a:rPr lang="en-IN" dirty="0" smtClean="0"/>
              <a:t>/1</a:t>
            </a:r>
          </a:p>
          <a:p>
            <a:r>
              <a:rPr lang="en-IN" dirty="0"/>
              <a:t>GET : </a:t>
            </a:r>
            <a:r>
              <a:rPr lang="en-IN" dirty="0" err="1" smtClean="0"/>
              <a:t>api</a:t>
            </a:r>
            <a:r>
              <a:rPr lang="en-IN" dirty="0" smtClean="0"/>
              <a:t>/Products/1/</a:t>
            </a:r>
            <a:r>
              <a:rPr lang="en-IN" dirty="0" err="1" smtClean="0"/>
              <a:t>ProductImages</a:t>
            </a:r>
            <a:r>
              <a:rPr lang="en-IN" dirty="0" smtClean="0"/>
              <a:t>/1</a:t>
            </a:r>
          </a:p>
          <a:p>
            <a:r>
              <a:rPr lang="en-IN" dirty="0"/>
              <a:t>PUT: </a:t>
            </a:r>
            <a:r>
              <a:rPr lang="en-IN" dirty="0" err="1" smtClean="0"/>
              <a:t>api</a:t>
            </a:r>
            <a:r>
              <a:rPr lang="en-IN" dirty="0" smtClean="0"/>
              <a:t>/Products/5</a:t>
            </a:r>
          </a:p>
          <a:p>
            <a:r>
              <a:rPr lang="en-IN" dirty="0"/>
              <a:t>POST: </a:t>
            </a:r>
            <a:r>
              <a:rPr lang="en-IN" dirty="0" err="1" smtClean="0"/>
              <a:t>api</a:t>
            </a:r>
            <a:r>
              <a:rPr lang="en-IN" dirty="0" smtClean="0"/>
              <a:t>/Products</a:t>
            </a:r>
          </a:p>
          <a:p>
            <a:r>
              <a:rPr lang="en-IN" dirty="0"/>
              <a:t>DELETE: </a:t>
            </a:r>
            <a:r>
              <a:rPr lang="en-IN" dirty="0" err="1"/>
              <a:t>api</a:t>
            </a:r>
            <a:r>
              <a:rPr lang="en-IN" dirty="0"/>
              <a:t>/Products/5</a:t>
            </a:r>
            <a:endParaRPr lang="en-IN" dirty="0"/>
          </a:p>
        </p:txBody>
      </p:sp>
    </p:spTree>
    <p:extLst>
      <p:ext uri="{BB962C8B-B14F-4D97-AF65-F5344CB8AC3E}">
        <p14:creationId xmlns:p14="http://schemas.microsoft.com/office/powerpoint/2010/main" val="4207927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Resource Parameters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endParaRPr lang="en-IN" dirty="0" smtClean="0"/>
          </a:p>
          <a:p>
            <a:r>
              <a:rPr lang="en-IN" dirty="0" smtClean="0"/>
              <a:t>Start</a:t>
            </a:r>
          </a:p>
          <a:p>
            <a:r>
              <a:rPr lang="en-IN" dirty="0" smtClean="0"/>
              <a:t>Count</a:t>
            </a:r>
          </a:p>
          <a:p>
            <a:r>
              <a:rPr lang="en-IN" dirty="0" err="1" smtClean="0"/>
              <a:t>CategoryQuery</a:t>
            </a:r>
            <a:endParaRPr lang="en-IN" dirty="0" smtClean="0"/>
          </a:p>
          <a:p>
            <a:r>
              <a:rPr lang="en-IN" dirty="0" err="1" smtClean="0"/>
              <a:t>SubCategoryQuery</a:t>
            </a:r>
            <a:endParaRPr lang="en-IN" dirty="0" smtClean="0"/>
          </a:p>
          <a:p>
            <a:r>
              <a:rPr lang="en-IN" dirty="0" err="1" smtClean="0"/>
              <a:t>BrandQuery</a:t>
            </a:r>
            <a:endParaRPr lang="en-IN" dirty="0" smtClean="0"/>
          </a:p>
          <a:p>
            <a:r>
              <a:rPr lang="en-IN" dirty="0" err="1" smtClean="0"/>
              <a:t>minPrice</a:t>
            </a:r>
            <a:endParaRPr lang="en-IN" dirty="0" smtClean="0"/>
          </a:p>
          <a:p>
            <a:r>
              <a:rPr lang="en-IN" dirty="0" err="1" smtClean="0"/>
              <a:t>maxPrice</a:t>
            </a:r>
            <a:endParaRPr lang="en-IN" dirty="0" smtClean="0"/>
          </a:p>
          <a:p>
            <a:r>
              <a:rPr lang="en-IN" dirty="0" err="1" smtClean="0"/>
              <a:t>discountQuery</a:t>
            </a:r>
            <a:endParaRPr lang="en-IN" dirty="0" smtClean="0"/>
          </a:p>
          <a:p>
            <a:r>
              <a:rPr lang="en-IN" dirty="0" err="1" smtClean="0"/>
              <a:t>IsActive</a:t>
            </a:r>
            <a:endParaRPr lang="en-IN" dirty="0"/>
          </a:p>
        </p:txBody>
      </p:sp>
    </p:spTree>
    <p:extLst>
      <p:ext uri="{BB962C8B-B14F-4D97-AF65-F5344CB8AC3E}">
        <p14:creationId xmlns:p14="http://schemas.microsoft.com/office/powerpoint/2010/main" val="316240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Management API</a:t>
            </a:r>
            <a:endParaRPr lang="en-IN" dirty="0"/>
          </a:p>
        </p:txBody>
      </p:sp>
      <p:sp>
        <p:nvSpPr>
          <p:cNvPr id="3" name="Text Placeholder 2"/>
          <p:cNvSpPr>
            <a:spLocks noGrp="1"/>
          </p:cNvSpPr>
          <p:nvPr>
            <p:ph type="body" idx="1"/>
          </p:nvPr>
        </p:nvSpPr>
        <p:spPr/>
        <p:txBody>
          <a:bodyPr/>
          <a:lstStyle/>
          <a:p>
            <a:r>
              <a:rPr lang="en-IN" dirty="0" smtClean="0"/>
              <a:t>API calls to stimulate customer management</a:t>
            </a:r>
            <a:endParaRPr lang="en-IN" dirty="0"/>
          </a:p>
        </p:txBody>
      </p:sp>
    </p:spTree>
    <p:extLst>
      <p:ext uri="{BB962C8B-B14F-4D97-AF65-F5344CB8AC3E}">
        <p14:creationId xmlns:p14="http://schemas.microsoft.com/office/powerpoint/2010/main" val="2054421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API Calls</a:t>
            </a:r>
            <a:endParaRPr lang="en-IN" dirty="0"/>
          </a:p>
        </p:txBody>
      </p:sp>
      <p:sp>
        <p:nvSpPr>
          <p:cNvPr id="3" name="Content Placeholder 2"/>
          <p:cNvSpPr>
            <a:spLocks noGrp="1"/>
          </p:cNvSpPr>
          <p:nvPr>
            <p:ph idx="1"/>
          </p:nvPr>
        </p:nvSpPr>
        <p:spPr/>
        <p:txBody>
          <a:bodyPr>
            <a:normAutofit lnSpcReduction="10000"/>
          </a:bodyPr>
          <a:lstStyle/>
          <a:p>
            <a:r>
              <a:rPr lang="en-IN" dirty="0"/>
              <a:t>GET: </a:t>
            </a:r>
            <a:r>
              <a:rPr lang="en-IN" dirty="0" smtClean="0"/>
              <a:t>api/Customers</a:t>
            </a:r>
          </a:p>
          <a:p>
            <a:r>
              <a:rPr lang="en-IN" dirty="0"/>
              <a:t>GET: </a:t>
            </a:r>
            <a:r>
              <a:rPr lang="en-IN" dirty="0" smtClean="0"/>
              <a:t>api/Customers/5</a:t>
            </a:r>
          </a:p>
          <a:p>
            <a:r>
              <a:rPr lang="en-IN" dirty="0"/>
              <a:t>GET : </a:t>
            </a:r>
            <a:r>
              <a:rPr lang="en-IN" dirty="0" smtClean="0"/>
              <a:t>api/customer/2/</a:t>
            </a:r>
            <a:r>
              <a:rPr lang="en-IN" dirty="0" err="1" smtClean="0"/>
              <a:t>customerAddresses</a:t>
            </a:r>
            <a:endParaRPr lang="en-IN" dirty="0" smtClean="0"/>
          </a:p>
          <a:p>
            <a:r>
              <a:rPr lang="en-IN" dirty="0"/>
              <a:t>GET : </a:t>
            </a:r>
            <a:r>
              <a:rPr lang="en-IN" dirty="0" smtClean="0"/>
              <a:t>api/customer/2/</a:t>
            </a:r>
            <a:r>
              <a:rPr lang="en-IN" dirty="0" err="1" smtClean="0"/>
              <a:t>customerAddresses</a:t>
            </a:r>
            <a:r>
              <a:rPr lang="en-IN" dirty="0" smtClean="0"/>
              <a:t>/1</a:t>
            </a:r>
          </a:p>
          <a:p>
            <a:r>
              <a:rPr lang="en-IN" dirty="0"/>
              <a:t>GET : </a:t>
            </a:r>
            <a:r>
              <a:rPr lang="en-IN" dirty="0" smtClean="0"/>
              <a:t>api/customer/2/</a:t>
            </a:r>
            <a:r>
              <a:rPr lang="en-IN" dirty="0" err="1" smtClean="0"/>
              <a:t>paymentDetails</a:t>
            </a:r>
            <a:endParaRPr lang="en-IN" dirty="0" smtClean="0"/>
          </a:p>
          <a:p>
            <a:r>
              <a:rPr lang="en-IN" dirty="0"/>
              <a:t>GET : </a:t>
            </a:r>
            <a:r>
              <a:rPr lang="en-IN" dirty="0" smtClean="0"/>
              <a:t>api/customer/2/</a:t>
            </a:r>
            <a:r>
              <a:rPr lang="en-IN" dirty="0" err="1" smtClean="0"/>
              <a:t>paymentDetails</a:t>
            </a:r>
            <a:r>
              <a:rPr lang="en-IN" dirty="0" smtClean="0"/>
              <a:t>/1</a:t>
            </a:r>
          </a:p>
          <a:p>
            <a:r>
              <a:rPr lang="en-IN" dirty="0"/>
              <a:t>PUT: </a:t>
            </a:r>
            <a:r>
              <a:rPr lang="en-IN" dirty="0" smtClean="0"/>
              <a:t>api/Customers/5</a:t>
            </a:r>
          </a:p>
          <a:p>
            <a:r>
              <a:rPr lang="en-IN" dirty="0"/>
              <a:t>POST: </a:t>
            </a:r>
            <a:r>
              <a:rPr lang="en-IN" dirty="0" smtClean="0"/>
              <a:t>api/Customers</a:t>
            </a:r>
          </a:p>
          <a:p>
            <a:r>
              <a:rPr lang="en-IN" dirty="0"/>
              <a:t>DELETE: api/Customers/5</a:t>
            </a:r>
            <a:endParaRPr lang="en-IN" dirty="0"/>
          </a:p>
        </p:txBody>
      </p:sp>
    </p:spTree>
    <p:extLst>
      <p:ext uri="{BB962C8B-B14F-4D97-AF65-F5344CB8AC3E}">
        <p14:creationId xmlns:p14="http://schemas.microsoft.com/office/powerpoint/2010/main" val="2513789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Shopping Process API</a:t>
            </a:r>
            <a:endParaRPr lang="en-IN" dirty="0"/>
          </a:p>
        </p:txBody>
      </p:sp>
      <p:sp>
        <p:nvSpPr>
          <p:cNvPr id="3" name="Text Placeholder 2"/>
          <p:cNvSpPr>
            <a:spLocks noGrp="1"/>
          </p:cNvSpPr>
          <p:nvPr>
            <p:ph type="body" idx="1"/>
          </p:nvPr>
        </p:nvSpPr>
        <p:spPr/>
        <p:txBody>
          <a:bodyPr/>
          <a:lstStyle/>
          <a:p>
            <a:r>
              <a:rPr lang="en-IN" dirty="0" smtClean="0"/>
              <a:t>API calls to stimulate Shopping Process</a:t>
            </a:r>
            <a:endParaRPr lang="en-IN" dirty="0"/>
          </a:p>
        </p:txBody>
      </p:sp>
    </p:spTree>
    <p:extLst>
      <p:ext uri="{BB962C8B-B14F-4D97-AF65-F5344CB8AC3E}">
        <p14:creationId xmlns:p14="http://schemas.microsoft.com/office/powerpoint/2010/main" val="1065678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Cart Management API</a:t>
            </a:r>
            <a:endParaRPr lang="en-IN" dirty="0"/>
          </a:p>
        </p:txBody>
      </p:sp>
      <p:sp>
        <p:nvSpPr>
          <p:cNvPr id="3" name="Content Placeholder 2"/>
          <p:cNvSpPr>
            <a:spLocks noGrp="1"/>
          </p:cNvSpPr>
          <p:nvPr>
            <p:ph idx="1"/>
          </p:nvPr>
        </p:nvSpPr>
        <p:spPr/>
        <p:txBody>
          <a:bodyPr/>
          <a:lstStyle/>
          <a:p>
            <a:r>
              <a:rPr lang="en-IN" dirty="0"/>
              <a:t>GET: </a:t>
            </a:r>
            <a:r>
              <a:rPr lang="en-IN" dirty="0" smtClean="0"/>
              <a:t>api/Carts</a:t>
            </a:r>
          </a:p>
          <a:p>
            <a:r>
              <a:rPr lang="en-IN" dirty="0"/>
              <a:t>GET: </a:t>
            </a:r>
            <a:r>
              <a:rPr lang="en-IN" dirty="0" smtClean="0"/>
              <a:t>api/Carts/5</a:t>
            </a:r>
          </a:p>
          <a:p>
            <a:r>
              <a:rPr lang="en-IN" dirty="0"/>
              <a:t>GET: </a:t>
            </a:r>
            <a:r>
              <a:rPr lang="en-IN" dirty="0" smtClean="0"/>
              <a:t>api/Carts/5/</a:t>
            </a:r>
            <a:r>
              <a:rPr lang="en-IN" dirty="0" err="1" smtClean="0"/>
              <a:t>cartItems</a:t>
            </a:r>
            <a:endParaRPr lang="en-IN" dirty="0"/>
          </a:p>
          <a:p>
            <a:r>
              <a:rPr lang="en-IN" dirty="0"/>
              <a:t>GET: </a:t>
            </a:r>
            <a:r>
              <a:rPr lang="en-IN" dirty="0" smtClean="0"/>
              <a:t>api/Carts/5/</a:t>
            </a:r>
            <a:r>
              <a:rPr lang="en-IN" dirty="0" err="1" smtClean="0"/>
              <a:t>cartItems</a:t>
            </a:r>
            <a:r>
              <a:rPr lang="en-IN" dirty="0" smtClean="0"/>
              <a:t>/1</a:t>
            </a:r>
          </a:p>
          <a:p>
            <a:r>
              <a:rPr lang="en-IN" dirty="0"/>
              <a:t>PUT: </a:t>
            </a:r>
            <a:r>
              <a:rPr lang="en-IN" dirty="0" smtClean="0"/>
              <a:t>api/Carts/5</a:t>
            </a:r>
          </a:p>
          <a:p>
            <a:r>
              <a:rPr lang="en-IN" dirty="0" smtClean="0"/>
              <a:t>POST</a:t>
            </a:r>
            <a:r>
              <a:rPr lang="en-IN" dirty="0"/>
              <a:t>: </a:t>
            </a:r>
            <a:r>
              <a:rPr lang="en-IN" dirty="0" smtClean="0"/>
              <a:t>api/Carts</a:t>
            </a:r>
          </a:p>
          <a:p>
            <a:r>
              <a:rPr lang="en-IN" dirty="0"/>
              <a:t>DELETE: </a:t>
            </a:r>
            <a:r>
              <a:rPr lang="en-IN" dirty="0" smtClean="0"/>
              <a:t>api/Carts/5</a:t>
            </a:r>
          </a:p>
        </p:txBody>
      </p:sp>
    </p:spTree>
    <p:extLst>
      <p:ext uri="{BB962C8B-B14F-4D97-AF65-F5344CB8AC3E}">
        <p14:creationId xmlns:p14="http://schemas.microsoft.com/office/powerpoint/2010/main" val="1624393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Databases are vital tools for storing, managing, and retrieving information. They are also critical for building an e-commerce system. A well-structured database powers e-commerce and manages all the interactions within the system.</a:t>
            </a:r>
          </a:p>
          <a:p>
            <a:pPr marL="0" indent="0">
              <a:buNone/>
            </a:pPr>
            <a:endParaRPr lang="en-IN" dirty="0"/>
          </a:p>
        </p:txBody>
      </p:sp>
    </p:spTree>
    <p:extLst>
      <p:ext uri="{BB962C8B-B14F-4D97-AF65-F5344CB8AC3E}">
        <p14:creationId xmlns:p14="http://schemas.microsoft.com/office/powerpoint/2010/main" val="2263115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Order Management API</a:t>
            </a:r>
            <a:endParaRPr lang="en-IN" dirty="0"/>
          </a:p>
        </p:txBody>
      </p:sp>
      <p:sp>
        <p:nvSpPr>
          <p:cNvPr id="3" name="Content Placeholder 2"/>
          <p:cNvSpPr>
            <a:spLocks noGrp="1"/>
          </p:cNvSpPr>
          <p:nvPr>
            <p:ph idx="1"/>
          </p:nvPr>
        </p:nvSpPr>
        <p:spPr/>
        <p:txBody>
          <a:bodyPr/>
          <a:lstStyle/>
          <a:p>
            <a:r>
              <a:rPr lang="en-IN" dirty="0"/>
              <a:t>GET: </a:t>
            </a:r>
            <a:r>
              <a:rPr lang="en-IN" dirty="0" smtClean="0"/>
              <a:t>api/</a:t>
            </a:r>
            <a:r>
              <a:rPr lang="en-IN" dirty="0" err="1" smtClean="0"/>
              <a:t>OrderHeaders</a:t>
            </a:r>
            <a:endParaRPr lang="en-IN" dirty="0" smtClean="0"/>
          </a:p>
          <a:p>
            <a:r>
              <a:rPr lang="en-IN" dirty="0"/>
              <a:t>GET: </a:t>
            </a:r>
            <a:r>
              <a:rPr lang="en-IN" dirty="0" smtClean="0"/>
              <a:t>api/</a:t>
            </a:r>
            <a:r>
              <a:rPr lang="en-IN" dirty="0" err="1" smtClean="0"/>
              <a:t>OrderHeaders</a:t>
            </a:r>
            <a:r>
              <a:rPr lang="en-IN" dirty="0" smtClean="0"/>
              <a:t>/1</a:t>
            </a:r>
          </a:p>
          <a:p>
            <a:r>
              <a:rPr lang="en-IN" dirty="0"/>
              <a:t>GET: </a:t>
            </a:r>
            <a:r>
              <a:rPr lang="en-IN" dirty="0" smtClean="0"/>
              <a:t>api/</a:t>
            </a:r>
            <a:r>
              <a:rPr lang="en-IN" dirty="0" err="1" smtClean="0"/>
              <a:t>OrderHeaders</a:t>
            </a:r>
            <a:r>
              <a:rPr lang="en-IN" dirty="0" smtClean="0"/>
              <a:t>/1/</a:t>
            </a:r>
            <a:r>
              <a:rPr lang="en-IN" dirty="0" err="1" smtClean="0"/>
              <a:t>OrderDetails</a:t>
            </a:r>
            <a:r>
              <a:rPr lang="en-IN" dirty="0" smtClean="0"/>
              <a:t> //</a:t>
            </a:r>
            <a:endParaRPr lang="en-IN" dirty="0"/>
          </a:p>
          <a:p>
            <a:r>
              <a:rPr lang="en-IN" dirty="0"/>
              <a:t>GET: </a:t>
            </a:r>
            <a:r>
              <a:rPr lang="en-IN" dirty="0" smtClean="0"/>
              <a:t>api/</a:t>
            </a:r>
            <a:r>
              <a:rPr lang="en-IN" dirty="0" err="1" smtClean="0"/>
              <a:t>OrderHeaders</a:t>
            </a:r>
            <a:r>
              <a:rPr lang="en-IN" dirty="0" smtClean="0"/>
              <a:t>/1/</a:t>
            </a:r>
            <a:r>
              <a:rPr lang="en-IN" dirty="0" err="1" smtClean="0"/>
              <a:t>OrderPayment</a:t>
            </a:r>
            <a:r>
              <a:rPr lang="en-IN" dirty="0" smtClean="0"/>
              <a:t> //</a:t>
            </a:r>
          </a:p>
          <a:p>
            <a:r>
              <a:rPr lang="en-IN" dirty="0" smtClean="0"/>
              <a:t>POST: api/</a:t>
            </a:r>
            <a:r>
              <a:rPr lang="en-IN" dirty="0" err="1" smtClean="0"/>
              <a:t>OrderHeaders</a:t>
            </a:r>
            <a:endParaRPr lang="en-IN" dirty="0" smtClean="0"/>
          </a:p>
          <a:p>
            <a:r>
              <a:rPr lang="en-IN" dirty="0" smtClean="0"/>
              <a:t>PUT: api/</a:t>
            </a:r>
            <a:r>
              <a:rPr lang="en-IN" dirty="0" err="1" smtClean="0"/>
              <a:t>OrderHeaders</a:t>
            </a:r>
            <a:r>
              <a:rPr lang="en-IN" dirty="0" smtClean="0"/>
              <a:t>/1</a:t>
            </a:r>
          </a:p>
          <a:p>
            <a:r>
              <a:rPr lang="en-IN" dirty="0" smtClean="0"/>
              <a:t>DELETE: api/</a:t>
            </a:r>
            <a:r>
              <a:rPr lang="en-IN" dirty="0" err="1" smtClean="0"/>
              <a:t>OrderHeaders</a:t>
            </a:r>
            <a:r>
              <a:rPr lang="en-IN" dirty="0" smtClean="0"/>
              <a:t>/1</a:t>
            </a:r>
            <a:endParaRPr lang="en-IN" dirty="0"/>
          </a:p>
        </p:txBody>
      </p:sp>
    </p:spTree>
    <p:extLst>
      <p:ext uri="{BB962C8B-B14F-4D97-AF65-F5344CB8AC3E}">
        <p14:creationId xmlns:p14="http://schemas.microsoft.com/office/powerpoint/2010/main" val="4105757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1474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good e-commerce database </a:t>
            </a:r>
            <a:r>
              <a:rPr lang="en-IN" dirty="0" smtClean="0"/>
              <a:t>design includes</a:t>
            </a:r>
            <a:endParaRPr lang="en-IN" dirty="0"/>
          </a:p>
        </p:txBody>
      </p:sp>
      <p:sp>
        <p:nvSpPr>
          <p:cNvPr id="3" name="Content Placeholder 2"/>
          <p:cNvSpPr>
            <a:spLocks noGrp="1"/>
          </p:cNvSpPr>
          <p:nvPr>
            <p:ph idx="1"/>
          </p:nvPr>
        </p:nvSpPr>
        <p:spPr/>
        <p:txBody>
          <a:bodyPr>
            <a:normAutofit fontScale="92500" lnSpcReduction="20000"/>
          </a:bodyPr>
          <a:lstStyle/>
          <a:p>
            <a:pPr lvl="0" fontAlgn="base"/>
            <a:r>
              <a:rPr lang="en-IN" b="1" dirty="0"/>
              <a:t>Simple, functional database structure: </a:t>
            </a:r>
            <a:r>
              <a:rPr lang="en-IN" dirty="0"/>
              <a:t>The database table structure is simple but covers all the required functionality without compromising the user experience</a:t>
            </a:r>
            <a:r>
              <a:rPr lang="en-IN" dirty="0" smtClean="0"/>
              <a:t>.</a:t>
            </a:r>
          </a:p>
          <a:p>
            <a:pPr marL="0" lvl="0" indent="0" fontAlgn="base">
              <a:buNone/>
            </a:pPr>
            <a:endParaRPr lang="en-IN" dirty="0"/>
          </a:p>
          <a:p>
            <a:pPr lvl="0" fontAlgn="base"/>
            <a:r>
              <a:rPr lang="en-IN" b="1" dirty="0"/>
              <a:t>High performance: </a:t>
            </a:r>
            <a:r>
              <a:rPr lang="en-IN" dirty="0"/>
              <a:t>Database queries execute quickly to facilitate live customer interactions and support a frictionless shopping experience. Therefore, the selected database should have good indexing and performance optimization options</a:t>
            </a:r>
            <a:r>
              <a:rPr lang="en-IN" dirty="0" smtClean="0"/>
              <a:t>.</a:t>
            </a:r>
          </a:p>
          <a:p>
            <a:pPr marL="0" lvl="0" indent="0" fontAlgn="base">
              <a:buNone/>
            </a:pPr>
            <a:endParaRPr lang="en-IN" dirty="0"/>
          </a:p>
          <a:p>
            <a:pPr lvl="0" fontAlgn="base"/>
            <a:r>
              <a:rPr lang="en-IN" b="1" dirty="0"/>
              <a:t>High availability and scalability: </a:t>
            </a:r>
            <a:r>
              <a:rPr lang="en-IN" dirty="0"/>
              <a:t>A good database design is highly available with automatic snapshots and enables automatic scaling to support future platform growth as well as sudden traffic spikes.</a:t>
            </a:r>
          </a:p>
          <a:p>
            <a:endParaRPr lang="en-IN" dirty="0"/>
          </a:p>
        </p:txBody>
      </p:sp>
    </p:spTree>
    <p:extLst>
      <p:ext uri="{BB962C8B-B14F-4D97-AF65-F5344CB8AC3E}">
        <p14:creationId xmlns:p14="http://schemas.microsoft.com/office/powerpoint/2010/main" val="331983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Diagram</a:t>
            </a:r>
            <a:endParaRPr lang="en-IN" dirty="0"/>
          </a:p>
        </p:txBody>
      </p:sp>
      <p:pic>
        <p:nvPicPr>
          <p:cNvPr id="4" name="Content Placeholder 3"/>
          <p:cNvPicPr>
            <a:picLocks noGrp="1" noChangeAspect="1"/>
          </p:cNvPicPr>
          <p:nvPr>
            <p:ph idx="1"/>
          </p:nvPr>
        </p:nvPicPr>
        <p:blipFill>
          <a:blip r:embed="rId2"/>
          <a:stretch>
            <a:fillRect/>
          </a:stretch>
        </p:blipFill>
        <p:spPr>
          <a:xfrm>
            <a:off x="3351125" y="1749425"/>
            <a:ext cx="5489749" cy="4351338"/>
          </a:xfrm>
          <a:prstGeom prst="rect">
            <a:avLst/>
          </a:prstGeom>
        </p:spPr>
      </p:pic>
    </p:spTree>
    <p:extLst>
      <p:ext uri="{BB962C8B-B14F-4D97-AF65-F5344CB8AC3E}">
        <p14:creationId xmlns:p14="http://schemas.microsoft.com/office/powerpoint/2010/main" val="3863807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Scope</a:t>
            </a:r>
            <a:endParaRPr lang="en-IN" dirty="0"/>
          </a:p>
        </p:txBody>
      </p:sp>
      <p:sp>
        <p:nvSpPr>
          <p:cNvPr id="3" name="Content Placeholder 2"/>
          <p:cNvSpPr>
            <a:spLocks noGrp="1"/>
          </p:cNvSpPr>
          <p:nvPr>
            <p:ph idx="1"/>
          </p:nvPr>
        </p:nvSpPr>
        <p:spPr/>
        <p:txBody>
          <a:bodyPr/>
          <a:lstStyle/>
          <a:p>
            <a:r>
              <a:rPr lang="en-IN" dirty="0"/>
              <a:t>The main consideration when designing the database is identifying the functionalities offered by the e-commerce platform. These functionalities can be further divided into core functions and additional functions.</a:t>
            </a:r>
          </a:p>
          <a:p>
            <a:pPr marL="0" indent="0">
              <a:buNone/>
            </a:pPr>
            <a:endParaRPr lang="en-IN" dirty="0"/>
          </a:p>
        </p:txBody>
      </p:sp>
    </p:spTree>
    <p:extLst>
      <p:ext uri="{BB962C8B-B14F-4D97-AF65-F5344CB8AC3E}">
        <p14:creationId xmlns:p14="http://schemas.microsoft.com/office/powerpoint/2010/main" val="14605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functions</a:t>
            </a:r>
            <a:endParaRPr lang="en-IN" dirty="0"/>
          </a:p>
        </p:txBody>
      </p:sp>
      <p:sp>
        <p:nvSpPr>
          <p:cNvPr id="3" name="Content Placeholder 2"/>
          <p:cNvSpPr>
            <a:spLocks noGrp="1"/>
          </p:cNvSpPr>
          <p:nvPr>
            <p:ph idx="1"/>
          </p:nvPr>
        </p:nvSpPr>
        <p:spPr/>
        <p:txBody>
          <a:bodyPr/>
          <a:lstStyle/>
          <a:p>
            <a:r>
              <a:rPr lang="en-US" dirty="0" smtClean="0"/>
              <a:t>Core functions are the functions necessary for facilitating the day-to-day operations of the e-commerce platform, including user management, product and inventory management, shopping cart function, payment management, and shipping/logistics management.</a:t>
            </a:r>
            <a:endParaRPr lang="en-IN" dirty="0"/>
          </a:p>
        </p:txBody>
      </p:sp>
    </p:spTree>
    <p:extLst>
      <p:ext uri="{BB962C8B-B14F-4D97-AF65-F5344CB8AC3E}">
        <p14:creationId xmlns:p14="http://schemas.microsoft.com/office/powerpoint/2010/main" val="3114678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functions</a:t>
            </a:r>
            <a:endParaRPr lang="en-IN" dirty="0"/>
          </a:p>
        </p:txBody>
      </p:sp>
      <p:sp>
        <p:nvSpPr>
          <p:cNvPr id="3" name="Content Placeholder 2"/>
          <p:cNvSpPr>
            <a:spLocks noGrp="1"/>
          </p:cNvSpPr>
          <p:nvPr>
            <p:ph idx="1"/>
          </p:nvPr>
        </p:nvSpPr>
        <p:spPr/>
        <p:txBody>
          <a:bodyPr/>
          <a:lstStyle/>
          <a:p>
            <a:r>
              <a:rPr lang="en-US" dirty="0" smtClean="0"/>
              <a:t>Additional functions are the nice-to-have functions for the e-commerce platform that enhance the user experience for both end-users (customers) and administrators (the business). Additional functions include marketing functions, help desk and support, advanced analytics, and third-party integrations.</a:t>
            </a:r>
            <a:endParaRPr lang="en-IN" dirty="0"/>
          </a:p>
        </p:txBody>
      </p:sp>
    </p:spTree>
    <p:extLst>
      <p:ext uri="{BB962C8B-B14F-4D97-AF65-F5344CB8AC3E}">
        <p14:creationId xmlns:p14="http://schemas.microsoft.com/office/powerpoint/2010/main" val="4107278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1603</Words>
  <Application>Microsoft Office PowerPoint</Application>
  <PresentationFormat>Widescreen</PresentationFormat>
  <Paragraphs>153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Flipkart API </vt:lpstr>
      <vt:lpstr>Content</vt:lpstr>
      <vt:lpstr>Database</vt:lpstr>
      <vt:lpstr>Introduction</vt:lpstr>
      <vt:lpstr>A good e-commerce database design includes</vt:lpstr>
      <vt:lpstr>Database Diagram</vt:lpstr>
      <vt:lpstr>Database Scope</vt:lpstr>
      <vt:lpstr>Core functions</vt:lpstr>
      <vt:lpstr>Additional functions</vt:lpstr>
      <vt:lpstr>Core functions</vt:lpstr>
      <vt:lpstr>Customer (End-User) Management </vt:lpstr>
      <vt:lpstr>Customer Schema Diagram</vt:lpstr>
      <vt:lpstr>Customer Management Tables</vt:lpstr>
      <vt:lpstr>Product Management</vt:lpstr>
      <vt:lpstr>Product Schema diagram</vt:lpstr>
      <vt:lpstr>Product Management</vt:lpstr>
      <vt:lpstr>Product Management Tables</vt:lpstr>
      <vt:lpstr>Product Management Table</vt:lpstr>
      <vt:lpstr>Shopping Process</vt:lpstr>
      <vt:lpstr>Shopping Process Diagram</vt:lpstr>
      <vt:lpstr>Shopping Process</vt:lpstr>
      <vt:lpstr>API</vt:lpstr>
      <vt:lpstr>What is API</vt:lpstr>
      <vt:lpstr>API protocols and architectures</vt:lpstr>
      <vt:lpstr>REST API</vt:lpstr>
      <vt:lpstr>Flipkart API Functions</vt:lpstr>
      <vt:lpstr>Why we need Authentication in API?</vt:lpstr>
      <vt:lpstr>How Authentication Is Implemented?</vt:lpstr>
      <vt:lpstr>API Calls</vt:lpstr>
      <vt:lpstr>Authorization</vt:lpstr>
      <vt:lpstr>Role-based authorization</vt:lpstr>
      <vt:lpstr>Adding role checks</vt:lpstr>
      <vt:lpstr>Product Management API</vt:lpstr>
      <vt:lpstr>Product API</vt:lpstr>
      <vt:lpstr>Product Resource Parameters</vt:lpstr>
      <vt:lpstr>Customer Management API</vt:lpstr>
      <vt:lpstr>Customer API Calls</vt:lpstr>
      <vt:lpstr>Shopping Process API</vt:lpstr>
      <vt:lpstr>Cart Management API</vt:lpstr>
      <vt:lpstr>Order Management API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24</cp:revision>
  <dcterms:created xsi:type="dcterms:W3CDTF">2021-12-25T13:21:32Z</dcterms:created>
  <dcterms:modified xsi:type="dcterms:W3CDTF">2021-12-26T05:32:29Z</dcterms:modified>
</cp:coreProperties>
</file>