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1;p13"/>
          <p:cNvSpPr/>
          <p:nvPr/>
        </p:nvSpPr>
        <p:spPr>
          <a:xfrm flipH="1" rot="10800000">
            <a:off x="5410440" y="2857680"/>
            <a:ext cx="3733200" cy="67680"/>
          </a:xfrm>
          <a:prstGeom prst="rect">
            <a:avLst/>
          </a:prstGeom>
          <a:solidFill>
            <a:schemeClr val="accent2"/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Google Shape;52;p13"/>
          <p:cNvSpPr/>
          <p:nvPr/>
        </p:nvSpPr>
        <p:spPr>
          <a:xfrm flipH="1" rot="10800000">
            <a:off x="5410440" y="2922840"/>
            <a:ext cx="3733200" cy="1432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Google Shape;53;p13"/>
          <p:cNvSpPr/>
          <p:nvPr/>
        </p:nvSpPr>
        <p:spPr>
          <a:xfrm flipH="1" rot="10800000">
            <a:off x="5410440" y="3086640"/>
            <a:ext cx="3733200" cy="6120"/>
          </a:xfrm>
          <a:prstGeom prst="rect">
            <a:avLst/>
          </a:prstGeom>
          <a:solidFill>
            <a:schemeClr val="accent2">
              <a:alpha val="65000"/>
            </a:schemeClr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Google Shape;54;p13"/>
          <p:cNvSpPr/>
          <p:nvPr/>
        </p:nvSpPr>
        <p:spPr>
          <a:xfrm flipH="1" rot="10800000">
            <a:off x="5409720" y="3123360"/>
            <a:ext cx="1965240" cy="13320"/>
          </a:xfrm>
          <a:prstGeom prst="rect">
            <a:avLst/>
          </a:prstGeom>
          <a:solidFill>
            <a:schemeClr val="accent2">
              <a:alpha val="60000"/>
            </a:schemeClr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Google Shape;55;p13"/>
          <p:cNvSpPr/>
          <p:nvPr/>
        </p:nvSpPr>
        <p:spPr>
          <a:xfrm flipH="1" rot="10800000">
            <a:off x="5409720" y="3149640"/>
            <a:ext cx="1965240" cy="6120"/>
          </a:xfrm>
          <a:prstGeom prst="rect">
            <a:avLst/>
          </a:prstGeom>
          <a:solidFill>
            <a:schemeClr val="accent2">
              <a:alpha val="65000"/>
            </a:schemeClr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Google Shape;56;p13"/>
          <p:cNvSpPr/>
          <p:nvPr/>
        </p:nvSpPr>
        <p:spPr>
          <a:xfrm>
            <a:off x="5410080" y="2971800"/>
            <a:ext cx="3062520" cy="1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Google Shape;57;p13"/>
          <p:cNvSpPr/>
          <p:nvPr/>
        </p:nvSpPr>
        <p:spPr>
          <a:xfrm>
            <a:off x="7376400" y="3045960"/>
            <a:ext cx="15994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" name="Google Shape;58;p13"/>
          <p:cNvSpPr/>
          <p:nvPr/>
        </p:nvSpPr>
        <p:spPr>
          <a:xfrm>
            <a:off x="0" y="2737440"/>
            <a:ext cx="9143280" cy="182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Google Shape;59;p13"/>
          <p:cNvSpPr/>
          <p:nvPr/>
        </p:nvSpPr>
        <p:spPr>
          <a:xfrm>
            <a:off x="0" y="2756880"/>
            <a:ext cx="9143280" cy="105120"/>
          </a:xfrm>
          <a:prstGeom prst="rect">
            <a:avLst/>
          </a:prstGeom>
          <a:solidFill>
            <a:schemeClr val="accent2"/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" name="Google Shape;60;p13"/>
          <p:cNvSpPr/>
          <p:nvPr/>
        </p:nvSpPr>
        <p:spPr>
          <a:xfrm flipH="1" rot="10800000">
            <a:off x="6413760" y="2732040"/>
            <a:ext cx="2729160" cy="185760"/>
          </a:xfrm>
          <a:prstGeom prst="rect">
            <a:avLst/>
          </a:prstGeom>
          <a:solidFill>
            <a:schemeClr val="accent2"/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" name="Google Shape;61;p13"/>
          <p:cNvSpPr/>
          <p:nvPr/>
        </p:nvSpPr>
        <p:spPr>
          <a:xfrm>
            <a:off x="0" y="0"/>
            <a:ext cx="9143280" cy="2775960"/>
          </a:xfrm>
          <a:prstGeom prst="rect">
            <a:avLst/>
          </a:prstGeom>
          <a:solidFill>
            <a:schemeClr val="dk2"/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857160"/>
            <a:ext cx="8228880" cy="79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16;p26"/>
          <p:cNvSpPr/>
          <p:nvPr/>
        </p:nvSpPr>
        <p:spPr>
          <a:xfrm>
            <a:off x="0" y="275040"/>
            <a:ext cx="9143280" cy="62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" name="Google Shape;117;p26"/>
          <p:cNvSpPr/>
          <p:nvPr/>
        </p:nvSpPr>
        <p:spPr>
          <a:xfrm>
            <a:off x="0" y="0"/>
            <a:ext cx="9143280" cy="232560"/>
          </a:xfrm>
          <a:prstGeom prst="rect">
            <a:avLst/>
          </a:prstGeom>
          <a:solidFill>
            <a:schemeClr val="dk2"/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" name="Google Shape;118;p26"/>
          <p:cNvSpPr/>
          <p:nvPr/>
        </p:nvSpPr>
        <p:spPr>
          <a:xfrm>
            <a:off x="0" y="231120"/>
            <a:ext cx="9143280" cy="68040"/>
          </a:xfrm>
          <a:prstGeom prst="rect">
            <a:avLst/>
          </a:prstGeom>
          <a:solidFill>
            <a:schemeClr val="accent2"/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" name="Google Shape;119;p26"/>
          <p:cNvSpPr/>
          <p:nvPr/>
        </p:nvSpPr>
        <p:spPr>
          <a:xfrm flipH="1" rot="10800000">
            <a:off x="5410440" y="270360"/>
            <a:ext cx="3733200" cy="67680"/>
          </a:xfrm>
          <a:prstGeom prst="rect">
            <a:avLst/>
          </a:prstGeom>
          <a:solidFill>
            <a:schemeClr val="accent2"/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" name="Google Shape;120;p26"/>
          <p:cNvSpPr/>
          <p:nvPr/>
        </p:nvSpPr>
        <p:spPr>
          <a:xfrm flipH="1" rot="10800000">
            <a:off x="5410440" y="329760"/>
            <a:ext cx="3733200" cy="1342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" name="Google Shape;121;p26"/>
          <p:cNvSpPr/>
          <p:nvPr/>
        </p:nvSpPr>
        <p:spPr>
          <a:xfrm>
            <a:off x="5407200" y="373320"/>
            <a:ext cx="3062520" cy="1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" name="Google Shape;122;p26"/>
          <p:cNvSpPr/>
          <p:nvPr/>
        </p:nvSpPr>
        <p:spPr>
          <a:xfrm>
            <a:off x="7373520" y="441720"/>
            <a:ext cx="15994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" name="Google Shape;123;p26"/>
          <p:cNvSpPr/>
          <p:nvPr/>
        </p:nvSpPr>
        <p:spPr>
          <a:xfrm>
            <a:off x="9084960" y="-1800"/>
            <a:ext cx="56880" cy="465840"/>
          </a:xfrm>
          <a:prstGeom prst="rect">
            <a:avLst/>
          </a:prstGeom>
          <a:solidFill>
            <a:srgbClr val="ffffff">
              <a:alpha val="65000"/>
            </a:srgbClr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" name="Google Shape;124;p26"/>
          <p:cNvSpPr/>
          <p:nvPr/>
        </p:nvSpPr>
        <p:spPr>
          <a:xfrm>
            <a:off x="9044640" y="-1800"/>
            <a:ext cx="26640" cy="465840"/>
          </a:xfrm>
          <a:prstGeom prst="rect">
            <a:avLst/>
          </a:prstGeom>
          <a:solidFill>
            <a:srgbClr val="ffffff">
              <a:alpha val="65000"/>
            </a:srgbClr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" name="Google Shape;125;p26"/>
          <p:cNvSpPr/>
          <p:nvPr/>
        </p:nvSpPr>
        <p:spPr>
          <a:xfrm>
            <a:off x="9025560" y="-1800"/>
            <a:ext cx="8280" cy="465840"/>
          </a:xfrm>
          <a:prstGeom prst="rect">
            <a:avLst/>
          </a:prstGeom>
          <a:solidFill>
            <a:srgbClr val="ffffff">
              <a:alpha val="60000"/>
            </a:srgbClr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" name="Google Shape;126;p26"/>
          <p:cNvSpPr/>
          <p:nvPr/>
        </p:nvSpPr>
        <p:spPr>
          <a:xfrm>
            <a:off x="8975520" y="-1800"/>
            <a:ext cx="26640" cy="465840"/>
          </a:xfrm>
          <a:prstGeom prst="rect">
            <a:avLst/>
          </a:prstGeom>
          <a:solidFill>
            <a:srgbClr val="ffffff">
              <a:alpha val="40000"/>
            </a:srgbClr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" name="Google Shape;127;p26"/>
          <p:cNvSpPr/>
          <p:nvPr/>
        </p:nvSpPr>
        <p:spPr>
          <a:xfrm>
            <a:off x="8915760" y="360"/>
            <a:ext cx="54000" cy="438480"/>
          </a:xfrm>
          <a:prstGeom prst="rect">
            <a:avLst/>
          </a:prstGeom>
          <a:solidFill>
            <a:srgbClr val="ffffff">
              <a:alpha val="20000"/>
            </a:srgbClr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" name="Google Shape;128;p26"/>
          <p:cNvSpPr/>
          <p:nvPr/>
        </p:nvSpPr>
        <p:spPr>
          <a:xfrm>
            <a:off x="8873640" y="360"/>
            <a:ext cx="8280" cy="438480"/>
          </a:xfrm>
          <a:prstGeom prst="rect">
            <a:avLst/>
          </a:prstGeom>
          <a:solidFill>
            <a:srgbClr val="ffffff">
              <a:alpha val="30000"/>
            </a:srgbClr>
          </a:solidFill>
          <a:ln w="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86;p39"/>
          <p:cNvSpPr/>
          <p:nvPr/>
        </p:nvSpPr>
        <p:spPr>
          <a:xfrm>
            <a:off x="395640" y="3418920"/>
            <a:ext cx="4220640" cy="13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64080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326065"/>
                </a:solidFill>
                <a:latin typeface="Trebuchet MS"/>
                <a:ea typeface="Trebuchet MS"/>
              </a:rPr>
              <a:t>Submitted By:</a:t>
            </a:r>
            <a:endParaRPr b="0" lang="en-GB" sz="2200" spc="-1" strike="noStrike">
              <a:latin typeface="Arial"/>
            </a:endParaRPr>
          </a:p>
          <a:p>
            <a:pPr marL="407160" indent="-3423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200" spc="-1" strike="noStrike">
                <a:solidFill>
                  <a:srgbClr val="292a45"/>
                </a:solidFill>
                <a:latin typeface="Trebuchet MS"/>
                <a:ea typeface="Trebuchet MS"/>
              </a:rPr>
              <a:t>Sagar Bhatt</a:t>
            </a:r>
            <a:r>
              <a:rPr b="0" lang="en" sz="2200" spc="-1" strike="noStrike">
                <a:solidFill>
                  <a:srgbClr val="502651"/>
                </a:solidFill>
                <a:latin typeface="Trebuchet MS"/>
                <a:ea typeface="Trebuchet MS"/>
              </a:rPr>
              <a:t>	</a:t>
            </a:r>
            <a:r>
              <a:rPr b="0" lang="en" sz="2200" spc="-1" strike="noStrike">
                <a:solidFill>
                  <a:srgbClr val="502651"/>
                </a:solidFill>
                <a:latin typeface="Trebuchet MS"/>
                <a:ea typeface="Trebuchet MS"/>
              </a:rPr>
              <a:t>	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01" name="Google Shape;187;p39"/>
          <p:cNvSpPr/>
          <p:nvPr/>
        </p:nvSpPr>
        <p:spPr>
          <a:xfrm>
            <a:off x="470520" y="1135800"/>
            <a:ext cx="8457480" cy="77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latin typeface="Trebuchet MS"/>
                <a:ea typeface="Trebuchet MS"/>
              </a:rPr>
              <a:t>Stored Procedures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102" name="Google Shape;188;p39"/>
          <p:cNvSpPr/>
          <p:nvPr/>
        </p:nvSpPr>
        <p:spPr>
          <a:xfrm>
            <a:off x="4376880" y="3418920"/>
            <a:ext cx="4220640" cy="13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Google Shape;189;p39"/>
          <p:cNvSpPr/>
          <p:nvPr/>
        </p:nvSpPr>
        <p:spPr>
          <a:xfrm>
            <a:off x="343080" y="334440"/>
            <a:ext cx="8457480" cy="78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Google Shape;190;p39"/>
          <p:cNvSpPr/>
          <p:nvPr/>
        </p:nvSpPr>
        <p:spPr>
          <a:xfrm>
            <a:off x="4704840" y="3418920"/>
            <a:ext cx="4220640" cy="65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64080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326065"/>
                </a:solidFill>
                <a:latin typeface="Trebuchet MS"/>
                <a:ea typeface="Trebuchet MS"/>
              </a:rPr>
              <a:t>Submitted To:</a:t>
            </a:r>
            <a:endParaRPr b="0" lang="en-GB" sz="2200" spc="-1" strike="noStrike">
              <a:latin typeface="Arial"/>
            </a:endParaRPr>
          </a:p>
          <a:p>
            <a:pPr marL="407160" indent="-3423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200" spc="-1" strike="noStrike">
                <a:solidFill>
                  <a:srgbClr val="292a45"/>
                </a:solidFill>
                <a:latin typeface="Trebuchet MS"/>
                <a:ea typeface="Trebuchet MS"/>
              </a:rPr>
              <a:t>Varsha Oberoi</a:t>
            </a:r>
            <a:endParaRPr b="0" lang="en-GB" sz="2200" spc="-1" strike="noStrike">
              <a:latin typeface="Arial"/>
            </a:endParaRPr>
          </a:p>
          <a:p>
            <a:pPr marL="640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105" name="Google Shape;191;p39"/>
          <p:cNvSpPr/>
          <p:nvPr/>
        </p:nvSpPr>
        <p:spPr>
          <a:xfrm>
            <a:off x="4699800" y="4077360"/>
            <a:ext cx="422064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96;p40"/>
          <p:cNvSpPr/>
          <p:nvPr/>
        </p:nvSpPr>
        <p:spPr>
          <a:xfrm>
            <a:off x="467640" y="573480"/>
            <a:ext cx="8228880" cy="79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424456"/>
                </a:solidFill>
                <a:latin typeface="Georgia"/>
                <a:ea typeface="Georgia"/>
              </a:rPr>
              <a:t>Stored Procedures: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107" name="Google Shape;197;p40"/>
          <p:cNvSpPr/>
          <p:nvPr/>
        </p:nvSpPr>
        <p:spPr>
          <a:xfrm>
            <a:off x="395640" y="1329480"/>
            <a:ext cx="822888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7000"/>
          </a:bodyPr>
          <a:p>
            <a:pPr marL="365760" indent="-26136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A stored procedure is a precompiled set of one or more SQL statements that are stored on SQL Server.</a:t>
            </a:r>
            <a:endParaRPr b="0" lang="en-GB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6136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The benefit of Stored Procedures is that they are executed on the server-side and perform a set of actions, before returning the results to the client-side.</a:t>
            </a:r>
            <a:endParaRPr b="0" lang="en-GB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6136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This allows a set of actions to be executed with minimum time and also reduces the network traffic.</a:t>
            </a:r>
            <a:endParaRPr b="0" lang="en-GB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6136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Hence stored procedure improves performance to execute SQL statements.</a:t>
            </a:r>
            <a:endParaRPr b="0" lang="en-GB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6136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Using stored procedure, we can Select, Insert, Update, Delete data in the database.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202;p41"/>
          <p:cNvSpPr/>
          <p:nvPr/>
        </p:nvSpPr>
        <p:spPr>
          <a:xfrm>
            <a:off x="467640" y="573480"/>
            <a:ext cx="8228880" cy="79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424456"/>
                </a:solidFill>
                <a:latin typeface="Georgia"/>
                <a:ea typeface="Georgia"/>
              </a:rPr>
              <a:t>Types of Stored Procedures: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109" name="Google Shape;203;p41"/>
          <p:cNvSpPr/>
          <p:nvPr/>
        </p:nvSpPr>
        <p:spPr>
          <a:xfrm>
            <a:off x="395640" y="1329480"/>
            <a:ext cx="822888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6000"/>
          </a:bodyPr>
          <a:p>
            <a:pPr marL="365760" indent="-26136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User-defined: A user-defined procedure can be created in a user-defined database or in all system databases except the Resource database.</a:t>
            </a:r>
            <a:endParaRPr b="0" lang="en-GB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6136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Temporary: Temporary procedures are a form of user-defined procedures. The temporary procedures are like a permanent procedure, except temporary procedures are stored in tempdb.</a:t>
            </a:r>
            <a:endParaRPr b="0" lang="en-GB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6136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System: System procedures are included with SQL Server. They are physically stored in the internal, hidden Resource database and logically appear in the sys schema of every system- and user-defined database.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208;p42"/>
          <p:cNvSpPr/>
          <p:nvPr/>
        </p:nvSpPr>
        <p:spPr>
          <a:xfrm>
            <a:off x="467640" y="573480"/>
            <a:ext cx="8228880" cy="79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424456"/>
                </a:solidFill>
                <a:latin typeface="Georgia"/>
                <a:ea typeface="Georgia"/>
              </a:rPr>
              <a:t>User Defined Stored Procedures: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111" name="Google Shape;209;p42"/>
          <p:cNvSpPr/>
          <p:nvPr/>
        </p:nvSpPr>
        <p:spPr>
          <a:xfrm>
            <a:off x="395640" y="1329480"/>
            <a:ext cx="822888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7000"/>
          </a:bodyPr>
          <a:p>
            <a:pPr marL="365760" indent="-24804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Syntax to create a stored procedure:</a:t>
            </a:r>
            <a:endParaRPr b="0" lang="en-GB" sz="28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CREATE PROCEDURE procedure_name [, parameters]</a:t>
            </a:r>
            <a:endParaRPr b="0" lang="en-GB" sz="28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AS</a:t>
            </a:r>
            <a:endParaRPr b="0" lang="en-GB" sz="28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sql_statement</a:t>
            </a:r>
            <a:endParaRPr b="0" lang="en-GB" sz="28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GO;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4804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Syntax to execute a Stored Procedure:</a:t>
            </a:r>
            <a:endParaRPr b="0" lang="en-GB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EXEC procedure_name [, parameters]</a:t>
            </a:r>
            <a:endParaRPr b="0" lang="en-GB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Or</a:t>
            </a:r>
            <a:endParaRPr b="0" lang="en-GB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EXECUTE procedure_name [, parameters]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4804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Syntax to delete a Stored Procedure:</a:t>
            </a:r>
            <a:endParaRPr b="0" lang="en-GB" sz="28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DROP PROCEDURE procedure_name</a:t>
            </a:r>
            <a:endParaRPr b="0" lang="en-GB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4804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Following is the example of How To create, execute and delete a user defined stored procedure.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214;p43"/>
          <p:cNvSpPr/>
          <p:nvPr/>
        </p:nvSpPr>
        <p:spPr>
          <a:xfrm>
            <a:off x="467640" y="573480"/>
            <a:ext cx="8228880" cy="79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424456"/>
                </a:solidFill>
                <a:latin typeface="Georgia"/>
                <a:ea typeface="Georgia"/>
              </a:rPr>
              <a:t>Example of Stored Procedure: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113" name="Google Shape;215;p43"/>
          <p:cNvSpPr/>
          <p:nvPr/>
        </p:nvSpPr>
        <p:spPr>
          <a:xfrm>
            <a:off x="395640" y="1329480"/>
            <a:ext cx="822888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15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--Create Procedure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CREATE PROCEDURE Person.usp_PersonDetails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@LastName NVARCHAR(20)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, @FirstName NVARCHAR(20)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AS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BEGIN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SET NOCOUNT ON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SELECT BusinessEntityID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, CONCAT(FirstName, SPACE(1), LastName) 'Person Name'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, PersonType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FROM Person.Person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WHERE FirstName = @FirstName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AND LastName = @LastName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AND PersonType LIKE 'EM'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END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--Execute Procedure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EXEC Person.usp_PersonDetails N'Miller', N'Dylan'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EXECUTE Person.usp_PersonDetails @LastName = N'Miller', @FirstName = N'Dylan'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EXECUTE Person.usp_PersonDetails @FirstName = N'Dylan', @LastName = N'Miller'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--Drop procedure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DROP PROCEDURE Person.usp_PersonDetails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220;p44"/>
          <p:cNvSpPr/>
          <p:nvPr/>
        </p:nvSpPr>
        <p:spPr>
          <a:xfrm>
            <a:off x="467640" y="573480"/>
            <a:ext cx="8228880" cy="79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424456"/>
                </a:solidFill>
                <a:latin typeface="Georgia"/>
                <a:ea typeface="Georgia"/>
              </a:rPr>
              <a:t>System Defined Stored Procedure: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115" name="Google Shape;221;p44"/>
          <p:cNvSpPr/>
          <p:nvPr/>
        </p:nvSpPr>
        <p:spPr>
          <a:xfrm>
            <a:off x="395640" y="1329480"/>
            <a:ext cx="822888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7000"/>
          </a:bodyPr>
          <a:p>
            <a:pPr marL="365760" indent="-26136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sp_rename: It is used to rename a database object like stored procedure, views, table etc.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6136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sp_help: It provides details on any database object.</a:t>
            </a:r>
            <a:endParaRPr b="0" lang="en-GB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6136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sp_changeowner: It is used to change the owner of a database object.</a:t>
            </a:r>
            <a:endParaRPr b="0" lang="en-GB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6136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sp_helpdb: It provides the details of the databases defined in the SQL Server.</a:t>
            </a:r>
            <a:endParaRPr b="0" lang="en-GB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6136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sp_helptext: It provides the text of a stored procedure reside in SQL Server</a:t>
            </a:r>
            <a:endParaRPr b="0" lang="en-GB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6136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sp_depends: It provides the details of all database objects that depend on the specific database object.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226;p45"/>
          <p:cNvSpPr/>
          <p:nvPr/>
        </p:nvSpPr>
        <p:spPr>
          <a:xfrm>
            <a:off x="467640" y="573480"/>
            <a:ext cx="8228880" cy="79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424456"/>
                </a:solidFill>
                <a:latin typeface="Georgia"/>
                <a:ea typeface="Georgia"/>
              </a:rPr>
              <a:t>Examples of System Defined Stored Procedure: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117" name="Google Shape;227;p45"/>
          <p:cNvSpPr/>
          <p:nvPr/>
        </p:nvSpPr>
        <p:spPr>
          <a:xfrm>
            <a:off x="395640" y="1329480"/>
            <a:ext cx="822888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8000"/>
          </a:bodyPr>
          <a:p>
            <a:pPr marL="365760" indent="-28800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Rename Procedure:</a:t>
            </a:r>
            <a:endParaRPr b="0" lang="en-GB" sz="28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EXEC sp_rename 'Person.usp_PersonDetails', 'Person.usp_PersonDetailsNew'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8800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Details of Database:</a:t>
            </a:r>
            <a:endParaRPr b="0" lang="en-GB" sz="28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EXEC sp_helpdb AdventureWorks2019</a:t>
            </a:r>
            <a:endParaRPr b="0" lang="en-GB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88000">
              <a:lnSpc>
                <a:spcPct val="100000"/>
              </a:lnSpc>
              <a:buClr>
                <a:srgbClr val="a04da3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Details of any Database Object: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Georgia"/>
                <a:ea typeface="Georgia"/>
              </a:rPr>
              <a:t>EXEC sp_help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232;p46" descr="ty"/>
          <p:cNvPicPr/>
          <p:nvPr/>
        </p:nvPicPr>
        <p:blipFill>
          <a:blip r:embed="rId1"/>
          <a:stretch/>
        </p:blipFill>
        <p:spPr>
          <a:xfrm>
            <a:off x="9360" y="-5040"/>
            <a:ext cx="9124920" cy="515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LibreOffice/7.1.4.2$Windows_X86_64 LibreOffice_project/a529a4fab45b75fefc5b6226684193eb000654f6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2021-09-06T19:11:30Z</dcterms:modified>
  <cp:revision>2</cp:revision>
  <dc:subject/>
  <dc:title/>
</cp:coreProperties>
</file>