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93"/>
  </p:notesMasterIdLst>
  <p:sldIdLst>
    <p:sldId id="309" r:id="rId3"/>
    <p:sldId id="292" r:id="rId4"/>
    <p:sldId id="310" r:id="rId5"/>
    <p:sldId id="312" r:id="rId6"/>
    <p:sldId id="498" r:id="rId7"/>
    <p:sldId id="499" r:id="rId8"/>
    <p:sldId id="501" r:id="rId9"/>
    <p:sldId id="500" r:id="rId10"/>
    <p:sldId id="506" r:id="rId11"/>
    <p:sldId id="587" r:id="rId12"/>
    <p:sldId id="502" r:id="rId13"/>
    <p:sldId id="422" r:id="rId14"/>
    <p:sldId id="423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90" r:id="rId27"/>
    <p:sldId id="518" r:id="rId28"/>
    <p:sldId id="520" r:id="rId29"/>
    <p:sldId id="519" r:id="rId30"/>
    <p:sldId id="521" r:id="rId31"/>
    <p:sldId id="524" r:id="rId32"/>
    <p:sldId id="527" r:id="rId33"/>
    <p:sldId id="591" r:id="rId34"/>
    <p:sldId id="525" r:id="rId35"/>
    <p:sldId id="529" r:id="rId36"/>
    <p:sldId id="528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6" r:id="rId53"/>
    <p:sldId id="547" r:id="rId54"/>
    <p:sldId id="548" r:id="rId55"/>
    <p:sldId id="549" r:id="rId56"/>
    <p:sldId id="550" r:id="rId57"/>
    <p:sldId id="551" r:id="rId58"/>
    <p:sldId id="588" r:id="rId59"/>
    <p:sldId id="552" r:id="rId60"/>
    <p:sldId id="553" r:id="rId61"/>
    <p:sldId id="554" r:id="rId62"/>
    <p:sldId id="557" r:id="rId63"/>
    <p:sldId id="558" r:id="rId64"/>
    <p:sldId id="589" r:id="rId65"/>
    <p:sldId id="559" r:id="rId66"/>
    <p:sldId id="560" r:id="rId67"/>
    <p:sldId id="561" r:id="rId68"/>
    <p:sldId id="564" r:id="rId69"/>
    <p:sldId id="565" r:id="rId70"/>
    <p:sldId id="592" r:id="rId71"/>
    <p:sldId id="566" r:id="rId72"/>
    <p:sldId id="567" r:id="rId73"/>
    <p:sldId id="568" r:id="rId74"/>
    <p:sldId id="569" r:id="rId75"/>
    <p:sldId id="570" r:id="rId76"/>
    <p:sldId id="571" r:id="rId77"/>
    <p:sldId id="572" r:id="rId78"/>
    <p:sldId id="573" r:id="rId79"/>
    <p:sldId id="574" r:id="rId80"/>
    <p:sldId id="576" r:id="rId81"/>
    <p:sldId id="577" r:id="rId82"/>
    <p:sldId id="578" r:id="rId83"/>
    <p:sldId id="579" r:id="rId84"/>
    <p:sldId id="580" r:id="rId85"/>
    <p:sldId id="581" r:id="rId86"/>
    <p:sldId id="583" r:id="rId87"/>
    <p:sldId id="582" r:id="rId88"/>
    <p:sldId id="584" r:id="rId89"/>
    <p:sldId id="585" r:id="rId90"/>
    <p:sldId id="586" r:id="rId91"/>
    <p:sldId id="387" r:id="rId92"/>
  </p:sldIdLst>
  <p:sldSz cx="12192000" cy="6858000"/>
  <p:notesSz cx="6858000" cy="9144000"/>
  <p:embeddedFontLst>
    <p:embeddedFont>
      <p:font typeface="Calibri" panose="020F0502020204030204" pitchFamily="34" charset="0"/>
      <p:regular r:id="rId94"/>
      <p:bold r:id="rId95"/>
      <p:italic r:id="rId96"/>
      <p:boldItalic r:id="rId97"/>
    </p:embeddedFont>
    <p:embeddedFont>
      <p:font typeface="MS LineDraw" panose="020B0604020202020204"/>
      <p:regular r:id="rId98"/>
    </p:embeddedFont>
    <p:embeddedFont>
      <p:font typeface="Roboto Condensed" panose="02000000000000000000" pitchFamily="2" charset="0"/>
      <p:regular r:id="rId99"/>
      <p:bold r:id="rId100"/>
      <p:italic r:id="rId101"/>
      <p:boldItalic r:id="rId102"/>
    </p:embeddedFont>
    <p:embeddedFont>
      <p:font typeface="Roboto Condensed Light" panose="02000000000000000000" pitchFamily="2" charset="0"/>
      <p:regular r:id="rId103"/>
      <p:italic r:id="rId104"/>
    </p:embeddedFont>
    <p:embeddedFont>
      <p:font typeface="Wingdings 3" panose="05040102010807070707" pitchFamily="18" charset="2"/>
      <p:regular r:id="rId10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zuZLe35W5vPfpBDnwzvUw==" hashData="/IvIHvk/OxNpEIIZq0eOjVPv3amWpfgQE5P5Roag978RoAyYaUnQ9R+34m75QzCyyWarxWMZ0eZuO190TXdsL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9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2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0.fntdata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4.fntdata"/><Relationship Id="rId104" Type="http://schemas.openxmlformats.org/officeDocument/2006/relationships/font" Target="fonts/font1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7.fntdata"/><Relationship Id="rId105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2104CS303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285419" y="98364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7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8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2104CS303 (DBMS-II)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Query Languages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285419" y="5853605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44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1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425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2104CS303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37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3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84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54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27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01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2104CS303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Relational Database Design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27019" y="5869049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5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5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9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7/12/2023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Relational Database 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2104CS303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227A21C-13E3-52D4-112B-5C67EEC956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 provided a set of inference rules, generally known as </a:t>
            </a:r>
            <a:r>
              <a:rPr lang="en-US" b="1" dirty="0">
                <a:solidFill>
                  <a:schemeClr val="accent6"/>
                </a:solidFill>
              </a:rPr>
              <a:t>Armstrong’s axioms, </a:t>
            </a:r>
            <a:r>
              <a:rPr lang="en-US" dirty="0"/>
              <a:t>to infer (derive) new FDs from other FDs. These rules are given below: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30171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30171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5348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 set 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5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of a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(proposed) by F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closure</a:t>
            </a:r>
            <a:r>
              <a:rPr lang="en-US" dirty="0"/>
              <a:t> of a set of FDs is a all set of possible FDs that can be derived from a given set of FDs.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10156" y="5268560"/>
            <a:ext cx="7666891" cy="544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BC,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602A63-CE4D-D195-8349-53C1131F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16648"/>
              </p:ext>
            </p:extLst>
          </p:nvPr>
        </p:nvGraphicFramePr>
        <p:xfrm>
          <a:off x="2795118" y="303276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5DD995-9E15-929B-3991-54FF08D1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59819"/>
              </p:ext>
            </p:extLst>
          </p:nvPr>
        </p:nvGraphicFramePr>
        <p:xfrm>
          <a:off x="2795118" y="343439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HI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74FFA2-E075-626F-6CF0-BFEB8094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43533"/>
              </p:ext>
            </p:extLst>
          </p:nvPr>
        </p:nvGraphicFramePr>
        <p:xfrm>
          <a:off x="2795118" y="383603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71512B-3AE4-18DB-D4D1-DA4B403C9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306"/>
              </p:ext>
            </p:extLst>
          </p:nvPr>
        </p:nvGraphicFramePr>
        <p:xfrm>
          <a:off x="2795118" y="423767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I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62841B-43D1-1149-06C7-2352F4B29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09672"/>
              </p:ext>
            </p:extLst>
          </p:nvPr>
        </p:nvGraphicFramePr>
        <p:xfrm>
          <a:off x="2795118" y="463930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AG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H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8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210"/>
              </p:ext>
            </p:extLst>
          </p:nvPr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32316"/>
              </p:ext>
            </p:extLst>
          </p:nvPr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73020"/>
              </p:ext>
            </p:extLst>
          </p:nvPr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86463"/>
              </p:ext>
            </p:extLst>
          </p:nvPr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20905"/>
              </p:ext>
            </p:extLst>
          </p:nvPr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of a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6481"/>
              </p:ext>
            </p:extLst>
          </p:nvPr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37733"/>
              </p:ext>
            </p:extLst>
          </p:nvPr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6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Functional Dependency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Definition and types of FD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Armstrong's axioms (inference rules)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Closure of FD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Closure of attribute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Canonical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Decomposition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Anomaly in database design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Normalization and normal 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3NF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BCNF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4NF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5NF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attribute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6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Given a set of attributes X, the closure of X under F is the </a:t>
            </a:r>
            <a:r>
              <a:rPr lang="en-US" sz="2800" b="1" dirty="0">
                <a:solidFill>
                  <a:schemeClr val="accent6"/>
                </a:solidFill>
              </a:rPr>
              <a:t>set of attributes that are functionally determined by X under F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denoted by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b="1" baseline="30000" dirty="0">
                <a:solidFill>
                  <a:schemeClr val="accent6"/>
                </a:solidFill>
              </a:rPr>
              <a:t>+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2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X, the closure of X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X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X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X</a:t>
            </a:r>
            <a:r>
              <a:rPr lang="en-US" sz="2000" baseline="30000" dirty="0"/>
              <a:t>+</a:t>
            </a:r>
            <a:r>
              <a:rPr lang="en-US" sz="2000" dirty="0"/>
              <a:t>, the closure of X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= X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functional dependency </a:t>
            </a:r>
            <a:r>
              <a:rPr lang="en-US" sz="2000" dirty="0">
                <a:solidFill>
                  <a:schemeClr val="accent6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Z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Y ⊆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U Z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endParaRPr lang="en-US" sz="2000" dirty="0">
              <a:solidFill>
                <a:schemeClr val="accent6"/>
              </a:solidFill>
            </a:endParaRP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962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30718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X</a:t>
            </a:r>
            <a:r>
              <a:rPr lang="en-US" sz="2000" baseline="30000" dirty="0"/>
              <a:t>+</a:t>
            </a:r>
            <a:r>
              <a:rPr lang="en-US" sz="2000" dirty="0"/>
              <a:t>, the closure of X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= X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functional dependency </a:t>
            </a:r>
            <a:r>
              <a:rPr lang="en-US" sz="2000" dirty="0">
                <a:solidFill>
                  <a:schemeClr val="accent6"/>
                </a:solidFill>
              </a:rPr>
              <a:t>Y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Z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Y ⊆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U Z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endParaRPr lang="en-US" sz="2000" dirty="0">
              <a:solidFill>
                <a:schemeClr val="accent6"/>
              </a:solidFill>
            </a:endParaRP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= X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92280"/>
              </p:ext>
            </p:extLst>
          </p:nvPr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05428"/>
              </p:ext>
            </p:extLst>
          </p:nvPr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0808"/>
              </p:ext>
            </p:extLst>
          </p:nvPr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05671"/>
              </p:ext>
            </p:extLst>
          </p:nvPr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43297"/>
              </p:ext>
            </p:extLst>
          </p:nvPr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679941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A672A4-BD8E-76FE-FEAA-763677FC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44495"/>
              </p:ext>
            </p:extLst>
          </p:nvPr>
        </p:nvGraphicFramePr>
        <p:xfrm>
          <a:off x="3184257" y="3611905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182BD-A09C-EDEF-0777-428BF659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43096"/>
              </p:ext>
            </p:extLst>
          </p:nvPr>
        </p:nvGraphicFramePr>
        <p:xfrm>
          <a:off x="3184257" y="4013542"/>
          <a:ext cx="466344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⊄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976840-D34A-4595-7274-DD0020A8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18555"/>
              </p:ext>
            </p:extLst>
          </p:nvPr>
        </p:nvGraphicFramePr>
        <p:xfrm>
          <a:off x="3184257" y="4415179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CF53E4-4C04-C5F7-87A6-128FC651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89299"/>
              </p:ext>
            </p:extLst>
          </p:nvPr>
        </p:nvGraphicFramePr>
        <p:xfrm>
          <a:off x="3184257" y="4816816"/>
          <a:ext cx="466344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E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⊄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ABCD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41C85-EAE2-15BC-9CD4-75F6346C7E5C}"/>
              </a:ext>
            </a:extLst>
          </p:cNvPr>
          <p:cNvSpPr txBox="1">
            <a:spLocks/>
          </p:cNvSpPr>
          <p:nvPr/>
        </p:nvSpPr>
        <p:spPr>
          <a:xfrm>
            <a:off x="3184257" y="5794955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F785D3E1-6C2C-3F55-896F-F861F926D02B}"/>
              </a:ext>
            </a:extLst>
          </p:cNvPr>
          <p:cNvSpPr/>
          <p:nvPr/>
        </p:nvSpPr>
        <p:spPr>
          <a:xfrm>
            <a:off x="3184257" y="2811481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= X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X</a:t>
            </a:r>
            <a:r>
              <a:rPr lang="en-US" sz="2000" baseline="30000" dirty="0">
                <a:solidFill>
                  <a:schemeClr val="accent6"/>
                </a:solidFill>
              </a:rPr>
              <a:t>+</a:t>
            </a:r>
            <a:r>
              <a:rPr lang="en-US" sz="2000" dirty="0">
                <a:solidFill>
                  <a:schemeClr val="accent6"/>
                </a:solidFill>
              </a:rPr>
              <a:t> = 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D61A16-72AE-7FD7-150A-D92FA5A710E1}"/>
              </a:ext>
            </a:extLst>
          </p:cNvPr>
          <p:cNvSpPr txBox="1">
            <a:spLocks/>
          </p:cNvSpPr>
          <p:nvPr/>
        </p:nvSpPr>
        <p:spPr>
          <a:xfrm>
            <a:off x="9132345" y="3482011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1B270DA-2085-53FC-BBEF-84CE82514EB6}"/>
              </a:ext>
            </a:extLst>
          </p:cNvPr>
          <p:cNvSpPr/>
          <p:nvPr/>
        </p:nvSpPr>
        <p:spPr>
          <a:xfrm>
            <a:off x="9132345" y="3050011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Answers: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F330E1-8350-4530-3701-2CDF66D2BBCF}"/>
              </a:ext>
            </a:extLst>
          </p:cNvPr>
          <p:cNvCxnSpPr>
            <a:cxnSpLocks/>
          </p:cNvCxnSpPr>
          <p:nvPr/>
        </p:nvCxnSpPr>
        <p:spPr>
          <a:xfrm>
            <a:off x="1049672" y="2026487"/>
            <a:ext cx="176386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580F25-BE00-A367-EEC4-62D4740E2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17446"/>
              </p:ext>
            </p:extLst>
          </p:nvPr>
        </p:nvGraphicFramePr>
        <p:xfrm>
          <a:off x="3184257" y="521305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 ⊆ ABCD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X</a:t>
                      </a:r>
                      <a:r>
                        <a:rPr lang="en-US" sz="2000" baseline="30000" dirty="0">
                          <a:solidFill>
                            <a:schemeClr val="accent6"/>
                          </a:solidFill>
                        </a:rPr>
                        <a:t>+</a:t>
                      </a: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 = ABCDE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uiExpand="1" build="p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 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D}</a:t>
            </a:r>
          </a:p>
          <a:p>
            <a:pPr lvl="1"/>
            <a:r>
              <a:rPr lang="en-US" dirty="0"/>
              <a:t>Find Closure of attributes {A}</a:t>
            </a:r>
            <a:r>
              <a:rPr lang="en-IN" b="1" baseline="30000" dirty="0"/>
              <a:t> +</a:t>
            </a:r>
            <a:endParaRPr lang="en-US" baseline="30000" dirty="0"/>
          </a:p>
          <a:p>
            <a:pPr lvl="1"/>
            <a:r>
              <a:rPr lang="en-US" dirty="0"/>
              <a:t>Find Closure of attributes {B}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{C}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{D}</a:t>
            </a:r>
            <a:r>
              <a:rPr lang="en-IN" b="1" baseline="30000" dirty="0"/>
              <a:t> +</a:t>
            </a:r>
            <a:endParaRPr lang="en-US" dirty="0"/>
          </a:p>
          <a:p>
            <a:pPr lvl="1"/>
            <a:r>
              <a:rPr lang="en-US" dirty="0"/>
              <a:t>Find Closure of attributes {E}</a:t>
            </a:r>
            <a:r>
              <a:rPr lang="en-IN" b="1" baseline="30000" dirty="0"/>
              <a:t> +</a:t>
            </a:r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D61A16-72AE-7FD7-150A-D92FA5A710E1}"/>
              </a:ext>
            </a:extLst>
          </p:cNvPr>
          <p:cNvSpPr txBox="1">
            <a:spLocks/>
          </p:cNvSpPr>
          <p:nvPr/>
        </p:nvSpPr>
        <p:spPr>
          <a:xfrm>
            <a:off x="4606998" y="3861000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{A, B, C}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{B}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{C, B}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{D, E}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{E, D}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1B270DA-2085-53FC-BBEF-84CE82514EB6}"/>
              </a:ext>
            </a:extLst>
          </p:cNvPr>
          <p:cNvSpPr/>
          <p:nvPr/>
        </p:nvSpPr>
        <p:spPr>
          <a:xfrm>
            <a:off x="4606998" y="3429000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Answers:</a:t>
            </a:r>
          </a:p>
        </p:txBody>
      </p:sp>
    </p:spTree>
    <p:extLst>
      <p:ext uri="{BB962C8B-B14F-4D97-AF65-F5344CB8AC3E}">
        <p14:creationId xmlns:p14="http://schemas.microsoft.com/office/powerpoint/2010/main" val="1992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Canonical cover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2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extraneous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Let us consider a relation R with schema R = (A, B, C) and set of functional dependencies FDs   </a:t>
            </a:r>
            <a:r>
              <a:rPr lang="en-US" b="1" dirty="0">
                <a:solidFill>
                  <a:schemeClr val="accent6"/>
                </a:solidFill>
              </a:rPr>
              <a:t>F = { 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}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B is extraneous attribute</a:t>
            </a:r>
            <a:r>
              <a:rPr lang="en-US" dirty="0"/>
              <a:t>. The reason is, there is another FD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</a:t>
            </a:r>
            <a:r>
              <a:rPr lang="en-US" dirty="0"/>
              <a:t>, which means when </a:t>
            </a:r>
            <a:r>
              <a:rPr lang="en-US" b="1" dirty="0">
                <a:solidFill>
                  <a:schemeClr val="accent6"/>
                </a:solidFill>
              </a:rPr>
              <a:t>A alone can determine C</a:t>
            </a:r>
            <a:r>
              <a:rPr lang="en-US" dirty="0"/>
              <a:t>, the use of B is unnecessary (extra).</a:t>
            </a:r>
          </a:p>
          <a:p>
            <a:pPr>
              <a:lnSpc>
                <a:spcPct val="150000"/>
              </a:lnSpc>
            </a:pPr>
            <a:r>
              <a:rPr lang="en-US" dirty="0"/>
              <a:t>An attribute of a functional dependency is said to be extraneous if we can </a:t>
            </a:r>
            <a:r>
              <a:rPr lang="en-US" b="1" dirty="0">
                <a:solidFill>
                  <a:schemeClr val="accent6"/>
                </a:solidFill>
              </a:rPr>
              <a:t>remove it without changing the closure of the set of functional dependencies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canonical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canonical cover of F is a </a:t>
            </a:r>
            <a:r>
              <a:rPr lang="en-US" b="1" dirty="0">
                <a:solidFill>
                  <a:schemeClr val="accent6"/>
                </a:solidFill>
              </a:rPr>
              <a:t>minimal set of functional dependencies </a:t>
            </a:r>
            <a:r>
              <a:rPr lang="en-US" dirty="0"/>
              <a:t>equivalent to F, having </a:t>
            </a:r>
            <a:r>
              <a:rPr lang="en-US" b="1" dirty="0">
                <a:solidFill>
                  <a:schemeClr val="accent6"/>
                </a:solidFill>
              </a:rPr>
              <a:t>no redundant dependencies or redundant parts of dependencies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dirty="0"/>
              <a:t>A canonical cover for F is a set of dependencies F</a:t>
            </a:r>
            <a:r>
              <a:rPr lang="en-US" baseline="-25000" dirty="0"/>
              <a:t>c</a:t>
            </a:r>
            <a:r>
              <a:rPr lang="en-US" dirty="0"/>
              <a:t> such that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</a:rPr>
              <a:t>F logically implies</a:t>
            </a:r>
            <a:r>
              <a:rPr lang="en-US" dirty="0"/>
              <a:t> all dependencies in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dirty="0"/>
              <a:t> and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b="1" dirty="0">
                <a:solidFill>
                  <a:schemeClr val="accent6"/>
                </a:solidFill>
              </a:rPr>
              <a:t> logically implies </a:t>
            </a:r>
            <a:r>
              <a:rPr lang="en-US" dirty="0"/>
              <a:t>all dependencies in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dirty="0"/>
              <a:t> and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</a:rPr>
              <a:t>No</a:t>
            </a:r>
            <a:r>
              <a:rPr lang="en-US" dirty="0"/>
              <a:t> functional dependency in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dirty="0"/>
              <a:t> contains an </a:t>
            </a:r>
            <a:r>
              <a:rPr lang="en-US" b="1" dirty="0">
                <a:solidFill>
                  <a:schemeClr val="accent6"/>
                </a:solidFill>
              </a:rPr>
              <a:t>extraneous attribute </a:t>
            </a:r>
            <a:r>
              <a:rPr lang="en-US" dirty="0"/>
              <a:t>and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left side </a:t>
            </a:r>
            <a:r>
              <a:rPr lang="en-US" dirty="0"/>
              <a:t>of functional dependency in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unique</a:t>
            </a:r>
            <a:r>
              <a:rPr lang="en-US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36913" y="5328934"/>
            <a:ext cx="2520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B,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C}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-25000" dirty="0">
                <a:solidFill>
                  <a:schemeClr val="accent6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= {A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C00000"/>
                </a:solidFill>
              </a:rPr>
              <a:t> BC}</a:t>
            </a:r>
            <a:endParaRPr lang="en-US" dirty="0"/>
          </a:p>
        </p:txBody>
      </p:sp>
      <p:sp>
        <p:nvSpPr>
          <p:cNvPr id="5" name="Curved Down Arrow 4"/>
          <p:cNvSpPr/>
          <p:nvPr/>
        </p:nvSpPr>
        <p:spPr>
          <a:xfrm rot="5400000">
            <a:off x="6357775" y="5481334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6200000">
            <a:off x="2998713" y="5345410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322681" y="5549914"/>
            <a:ext cx="1524000" cy="548640"/>
          </a:xfrm>
          <a:prstGeom prst="wedgeRoundRectCallout">
            <a:avLst>
              <a:gd name="adj1" fmla="val -60307"/>
              <a:gd name="adj2" fmla="val -32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Union Rule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1657" y="5549914"/>
            <a:ext cx="2160000" cy="548640"/>
          </a:xfrm>
          <a:prstGeom prst="wedgeRoundRectCallout">
            <a:avLst>
              <a:gd name="adj1" fmla="val 56592"/>
              <a:gd name="adj2" fmla="val -54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Decomposition Rule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dirty="0"/>
              <a:t>Repeat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chemeClr val="accent6"/>
                </a:solidFill>
              </a:rPr>
              <a:t>union rule</a:t>
            </a:r>
            <a:r>
              <a:rPr lang="en-US" sz="2400" dirty="0"/>
              <a:t> to replace any dependencies in F </a:t>
            </a:r>
            <a:r>
              <a:rPr lang="en-US" sz="2400" b="1" dirty="0">
                <a:solidFill>
                  <a:schemeClr val="accent6"/>
                </a:solidFill>
              </a:rPr>
              <a:t>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Y1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chemeClr val="accent6"/>
                </a:solidFill>
              </a:rPr>
              <a:t> 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Y2 with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     X1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Y1Y2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Find a functional dependency X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Y with an </a:t>
            </a:r>
            <a:r>
              <a:rPr lang="en-US" sz="2400" b="1" dirty="0">
                <a:solidFill>
                  <a:schemeClr val="accent6"/>
                </a:solidFill>
              </a:rPr>
              <a:t>extraneous attribute </a:t>
            </a:r>
            <a:r>
              <a:rPr lang="en-US" sz="2400" dirty="0"/>
              <a:t>either in X or in Y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/*     Note: test for extraneous attributes done using F</a:t>
            </a:r>
            <a:r>
              <a:rPr lang="en-US" sz="2400" baseline="-25000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, not F     */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If an </a:t>
            </a:r>
            <a:r>
              <a:rPr lang="en-US" sz="2400" b="1" dirty="0">
                <a:solidFill>
                  <a:schemeClr val="accent6"/>
                </a:solidFill>
              </a:rPr>
              <a:t>extraneous attribute is found, delete it </a:t>
            </a:r>
            <a:r>
              <a:rPr lang="en-US" sz="2400" dirty="0"/>
              <a:t>from X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Y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until</a:t>
            </a:r>
            <a:r>
              <a:rPr lang="en-US" dirty="0"/>
              <a:t> F does not change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sz="2400" dirty="0">
                <a:solidFill>
                  <a:schemeClr val="tx2"/>
                </a:solidFill>
              </a:rPr>
              <a:t>/*     Note: Union rule may become applicable after some extraneous attributes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                have been deleted, so it has to be re-applied     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83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Functional Dependency (FD) and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Combine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BC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 </a:t>
            </a:r>
            <a:r>
              <a:rPr lang="en-US" dirty="0"/>
              <a:t>into </a:t>
            </a:r>
            <a:r>
              <a:rPr lang="en-US" b="1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tx2"/>
                </a:solidFill>
              </a:rPr>
              <a:t> BC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(Union Rule)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is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C,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A is extraneous in AB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chemeClr val="accent6"/>
                </a:solidFill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the result of deleting A from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is implied by the other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Yes: in fact,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 is already present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is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BC,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C is extraneous in A </a:t>
            </a: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accent6"/>
                </a:solidFill>
              </a:rPr>
              <a:t> BC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if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is logically implied by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 and the other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Yes: using transitivity on 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canonical cover is: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 dirty="0">
                <a:solidFill>
                  <a:schemeClr val="accent6"/>
                </a:solidFill>
              </a:rPr>
              <a:t>B,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C) with FDs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 </a:t>
            </a:r>
          </a:p>
          <a:p>
            <a:r>
              <a:rPr lang="en-US" dirty="0"/>
              <a:t>Find canonical cover.</a:t>
            </a:r>
          </a:p>
        </p:txBody>
      </p:sp>
    </p:spTree>
    <p:extLst>
      <p:ext uri="{BB962C8B-B14F-4D97-AF65-F5344CB8AC3E}">
        <p14:creationId xmlns:p14="http://schemas.microsoft.com/office/powerpoint/2010/main" val="37137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left side of each FD in F is unique. </a:t>
            </a:r>
          </a:p>
          <a:p>
            <a:r>
              <a:rPr lang="en-US" dirty="0"/>
              <a:t>Also none of the attributes in the left side or right side of any of the FDs is extraneous.</a:t>
            </a:r>
          </a:p>
          <a:p>
            <a:r>
              <a:rPr lang="en-US" dirty="0"/>
              <a:t>Therefore the canonical cover F</a:t>
            </a:r>
            <a:r>
              <a:rPr lang="en-US" baseline="-25000" dirty="0"/>
              <a:t>c</a:t>
            </a:r>
            <a:r>
              <a:rPr lang="en-US" dirty="0"/>
              <a:t> is equal to F. </a:t>
            </a:r>
          </a:p>
          <a:p>
            <a:r>
              <a:rPr lang="en-US" dirty="0"/>
              <a:t>F</a:t>
            </a:r>
            <a:r>
              <a:rPr lang="en-US" baseline="-25000" dirty="0"/>
              <a:t>c</a:t>
            </a:r>
            <a:r>
              <a:rPr lang="en-US" dirty="0"/>
              <a:t>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 </a:t>
            </a:r>
          </a:p>
          <a:p>
            <a:r>
              <a:rPr lang="en-US" dirty="0"/>
              <a:t>Find canonical cover.</a:t>
            </a:r>
          </a:p>
        </p:txBody>
      </p:sp>
    </p:spTree>
    <p:extLst>
      <p:ext uri="{BB962C8B-B14F-4D97-AF65-F5344CB8AC3E}">
        <p14:creationId xmlns:p14="http://schemas.microsoft.com/office/powerpoint/2010/main" val="16716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1500" dirty="0"/>
          </a:p>
          <a:p>
            <a:r>
              <a:rPr lang="en-US" dirty="0"/>
              <a:t>We have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YZ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</a:t>
            </a:r>
            <a:r>
              <a:rPr lang="en-US" dirty="0"/>
              <a:t>. So, using </a:t>
            </a:r>
            <a:r>
              <a:rPr lang="en-US" b="1" dirty="0">
                <a:solidFill>
                  <a:schemeClr val="accent6"/>
                </a:solidFill>
              </a:rPr>
              <a:t>Union rule </a:t>
            </a:r>
            <a:r>
              <a:rPr lang="en-US" dirty="0"/>
              <a:t>we get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YZ </a:t>
            </a:r>
          </a:p>
          <a:p>
            <a:r>
              <a:rPr lang="en-US" dirty="0"/>
              <a:t>Now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Z, XY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 </a:t>
            </a:r>
          </a:p>
          <a:p>
            <a:r>
              <a:rPr lang="en-US" dirty="0"/>
              <a:t>Now attribute </a:t>
            </a:r>
            <a:r>
              <a:rPr lang="en-US" b="1" dirty="0">
                <a:solidFill>
                  <a:schemeClr val="accent6"/>
                </a:solidFill>
              </a:rPr>
              <a:t>X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extraneous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6"/>
                </a:solidFill>
              </a:rPr>
              <a:t>XY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</a:t>
            </a:r>
            <a:r>
              <a:rPr lang="en-US" dirty="0"/>
              <a:t>because </a:t>
            </a:r>
            <a:r>
              <a:rPr lang="en-US" b="1" dirty="0">
                <a:solidFill>
                  <a:schemeClr val="accent6"/>
                </a:solidFill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 → </a:t>
            </a:r>
            <a:r>
              <a:rPr lang="en-US" b="1" dirty="0">
                <a:solidFill>
                  <a:schemeClr val="accent6"/>
                </a:solidFill>
              </a:rPr>
              <a:t>Z</a:t>
            </a:r>
            <a:r>
              <a:rPr lang="en-US" dirty="0"/>
              <a:t> is already part of F.</a:t>
            </a:r>
          </a:p>
          <a:p>
            <a:r>
              <a:rPr lang="en-US" dirty="0"/>
              <a:t>Now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</a:t>
            </a:r>
          </a:p>
          <a:p>
            <a:r>
              <a:rPr lang="en-US" dirty="0"/>
              <a:t>Now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is logically implied </a:t>
            </a:r>
            <a:r>
              <a:rPr lang="en-US" dirty="0"/>
              <a:t>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Z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6"/>
                </a:solidFill>
              </a:rPr>
              <a:t>transitivity rule</a:t>
            </a:r>
            <a:r>
              <a:rPr lang="en-US" dirty="0"/>
              <a:t>.</a:t>
            </a:r>
          </a:p>
          <a:p>
            <a:r>
              <a:rPr lang="en-US" dirty="0"/>
              <a:t>So the new set is </a:t>
            </a:r>
            <a:r>
              <a:rPr lang="en-US" b="1" dirty="0"/>
              <a:t>F</a:t>
            </a:r>
            <a:r>
              <a:rPr lang="en-US" dirty="0"/>
              <a:t>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relation schema R = (X, Y, Z) with FDs </a:t>
            </a:r>
          </a:p>
          <a:p>
            <a:pPr marL="0" indent="0">
              <a:buNone/>
            </a:pPr>
            <a:r>
              <a:rPr lang="en-US" dirty="0"/>
              <a:t>	F = {X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YZ, 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Z,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Y, XY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Z} </a:t>
            </a:r>
          </a:p>
          <a:p>
            <a:r>
              <a:rPr lang="en-US" dirty="0"/>
              <a:t>Find canonical cover.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C3812E-EA3F-93EA-1AF4-438814807176}"/>
              </a:ext>
            </a:extLst>
          </p:cNvPr>
          <p:cNvSpPr txBox="1">
            <a:spLocks/>
          </p:cNvSpPr>
          <p:nvPr/>
        </p:nvSpPr>
        <p:spPr>
          <a:xfrm>
            <a:off x="3193587" y="5603039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62827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800" b="1" dirty="0">
                <a:solidFill>
                  <a:schemeClr val="accent6"/>
                </a:solidFill>
              </a:rPr>
              <a:t>F</a:t>
            </a:r>
            <a:r>
              <a:rPr lang="en-US" sz="2800" b="1" baseline="-25000" dirty="0">
                <a:solidFill>
                  <a:schemeClr val="accent6"/>
                </a:solidFill>
              </a:rPr>
              <a:t>c</a:t>
            </a:r>
            <a:r>
              <a:rPr lang="en-US" sz="2800" baseline="-25000" dirty="0"/>
              <a:t>  </a:t>
            </a:r>
            <a:r>
              <a:rPr lang="en-US" sz="2800" b="1" dirty="0">
                <a:solidFill>
                  <a:schemeClr val="accent6"/>
                </a:solidFill>
              </a:rPr>
              <a:t>= </a:t>
            </a:r>
            <a:r>
              <a:rPr lang="en-US" sz="2800" dirty="0"/>
              <a:t>{X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Y, Y 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Z}</a:t>
            </a:r>
            <a:r>
              <a:rPr lang="en-US" sz="2800" b="1" baseline="30000" dirty="0">
                <a:solidFill>
                  <a:schemeClr val="accent6"/>
                </a:solidFill>
              </a:rPr>
              <a:t> 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Decomposition is the </a:t>
            </a:r>
            <a:r>
              <a:rPr lang="en-US" sz="2800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sz="2800" dirty="0"/>
              <a:t>into </a:t>
            </a:r>
            <a:r>
              <a:rPr lang="en-US" sz="2800" b="1" dirty="0">
                <a:solidFill>
                  <a:schemeClr val="accent6"/>
                </a:solidFill>
              </a:rPr>
              <a:t>two or more relations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Relation R is replaced by two or more relations in such a way that: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Each new relation contains a </a:t>
            </a:r>
            <a:r>
              <a:rPr lang="en-US" sz="2400" b="1" dirty="0">
                <a:solidFill>
                  <a:schemeClr val="accent6"/>
                </a:solidFill>
              </a:rPr>
              <a:t>subset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accent6"/>
                </a:solidFill>
              </a:rPr>
              <a:t>attributes of R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Together, they all </a:t>
            </a:r>
            <a:r>
              <a:rPr lang="en-US" sz="2400" b="1" dirty="0">
                <a:solidFill>
                  <a:schemeClr val="accent6"/>
                </a:solidFill>
              </a:rPr>
              <a:t>include all tuples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/>
                </a:solidFill>
              </a:rPr>
              <a:t>attributes of 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Types of decomposition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Lossy</a:t>
            </a:r>
            <a:r>
              <a:rPr lang="en-US" sz="2400" dirty="0"/>
              <a:t> decomposition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9525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728969"/>
            <a:ext cx="6400800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also referred as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From practical point of view, </a:t>
            </a:r>
            <a:r>
              <a:rPr lang="en-US" dirty="0">
                <a:solidFill>
                  <a:schemeClr val="accent6"/>
                </a:solidFill>
              </a:rPr>
              <a:t>decomposition should not be lossy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342865"/>
              </p:ext>
            </p:extLst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29153"/>
              </p:ext>
            </p:extLst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46600"/>
              </p:ext>
            </p:extLst>
          </p:nvPr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669780"/>
              </p:ext>
            </p:extLst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47028"/>
              </p:ext>
            </p:extLst>
          </p:nvPr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94935"/>
              </p:ext>
            </p:extLst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298855"/>
              </p:ext>
            </p:extLst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229820"/>
              </p:ext>
            </p:extLst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also referred as a </a:t>
            </a:r>
            <a:r>
              <a:rPr lang="en-US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342865"/>
              </p:ext>
            </p:extLst>
          </p:nvPr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229153"/>
              </p:ext>
            </p:extLst>
          </p:nvPr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700620"/>
              </p:ext>
            </p:extLst>
          </p:nvPr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669780"/>
              </p:ext>
            </p:extLst>
          </p:nvPr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785820"/>
              </p:ext>
            </p:extLst>
          </p:nvPr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294935"/>
              </p:ext>
            </p:extLst>
          </p:nvPr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298855"/>
              </p:ext>
            </p:extLst>
          </p:nvPr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229820"/>
              </p:ext>
            </p:extLst>
          </p:nvPr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three types of anomalies that can arise in the database because of redundancy are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Insert anomaly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Delete anomaly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31632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682173"/>
              </p:ext>
            </p:extLst>
          </p:nvPr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889423"/>
              </p:ext>
            </p:extLst>
          </p:nvPr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347651"/>
              </p:ext>
            </p:extLst>
          </p:nvPr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Let attributes X and Y are two subsets of attributes of relation R.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pPr>
              <a:lnSpc>
                <a:spcPct val="100000"/>
              </a:lnSpc>
            </a:pPr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927721"/>
              </p:ext>
            </p:extLst>
          </p:nvPr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115040"/>
              </p:ext>
            </p:extLst>
          </p:nvPr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181752"/>
              </p:ext>
            </p:extLst>
          </p:nvPr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96125"/>
              </p:ext>
            </p:extLst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30616"/>
              </p:ext>
            </p:extLst>
          </p:nvPr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0876"/>
              </p:ext>
            </p:extLst>
          </p:nvPr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796125"/>
              </p:ext>
            </p:extLst>
          </p:nvPr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589634"/>
              </p:ext>
            </p:extLst>
          </p:nvPr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97466"/>
              </p:ext>
            </p:extLst>
          </p:nvPr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222395"/>
              </p:ext>
            </p:extLst>
          </p:nvPr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915711"/>
              </p:ext>
            </p:extLst>
          </p:nvPr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858834"/>
              </p:ext>
            </p:extLst>
          </p:nvPr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126453"/>
              </p:ext>
            </p:extLst>
          </p:nvPr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880394"/>
              </p:ext>
            </p:extLst>
          </p:nvPr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583411"/>
              </p:ext>
            </p:extLst>
          </p:nvPr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006724"/>
              </p:ext>
            </p:extLst>
          </p:nvPr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30724"/>
              </p:ext>
            </p:extLst>
          </p:nvPr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455855"/>
              </p:ext>
            </p:extLst>
          </p:nvPr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 and normal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7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data integrity (completeness, accuracy and consistency of data)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scalability (ability of a system to continue to function well in a growing amount of work)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storage efficiency (ability to store and manage data that consumes the least amount of space)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What we do in normalization?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Normalization generally involves </a:t>
            </a:r>
            <a:r>
              <a:rPr lang="en-GB" sz="2400" b="1" dirty="0">
                <a:solidFill>
                  <a:schemeClr val="accent6"/>
                </a:solidFill>
              </a:rPr>
              <a:t>splitting an existing table into multiple (more than one) tables</a:t>
            </a:r>
            <a:r>
              <a:rPr lang="en-GB" sz="2400" dirty="0"/>
              <a:t>, which can be </a:t>
            </a:r>
            <a:r>
              <a:rPr lang="en-GB" sz="2400" b="1" dirty="0">
                <a:solidFill>
                  <a:schemeClr val="accent6"/>
                </a:solidFill>
              </a:rPr>
              <a:t>re-joined or linked</a:t>
            </a:r>
            <a:r>
              <a:rPr lang="en-GB" sz="2400" dirty="0"/>
              <a:t> each time a query is issued (executed).</a:t>
            </a:r>
          </a:p>
        </p:txBody>
      </p:sp>
    </p:spTree>
    <p:extLst>
      <p:ext uri="{BB962C8B-B14F-4D97-AF65-F5344CB8AC3E}">
        <p14:creationId xmlns:p14="http://schemas.microsoft.com/office/powerpoint/2010/main" val="3438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851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Normal forms: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1NF (First normal form)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2NF (Second normal form)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3NF (Third normal form)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BCNF (Boyce–</a:t>
            </a:r>
            <a:r>
              <a:rPr lang="en-GB" sz="2400" dirty="0" err="1"/>
              <a:t>Codd</a:t>
            </a:r>
            <a:r>
              <a:rPr lang="en-GB" sz="2400" dirty="0"/>
              <a:t> normal form)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4NF (Forth normal form)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1514" y="5062758"/>
            <a:ext cx="9840322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18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OR</a:t>
            </a:r>
          </a:p>
          <a:p>
            <a:pPr>
              <a:lnSpc>
                <a:spcPct val="150000"/>
              </a:lnSpc>
            </a:pPr>
            <a:r>
              <a:rPr lang="en-GB" dirty="0"/>
              <a:t>A relation R is in first normal form (1NF) if and only if </a:t>
            </a:r>
            <a:r>
              <a:rPr lang="en-GB" b="1" dirty="0">
                <a:solidFill>
                  <a:schemeClr val="accent6"/>
                </a:solidFill>
              </a:rPr>
              <a:t>all underlying domains contain atomic values only</a:t>
            </a:r>
            <a:r>
              <a:rPr lang="en-GB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contain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4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80156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3708"/>
              </p:ext>
            </p:extLst>
          </p:nvPr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80156"/>
              </p:ext>
            </p:extLst>
          </p:nvPr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3708"/>
              </p:ext>
            </p:extLst>
          </p:nvPr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399395"/>
              </p:ext>
            </p:extLst>
          </p:nvPr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09428"/>
              </p:ext>
            </p:extLst>
          </p:nvPr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489526"/>
              </p:ext>
            </p:extLst>
          </p:nvPr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1325"/>
              </p:ext>
            </p:extLst>
          </p:nvPr>
        </p:nvGraphicFramePr>
        <p:xfrm>
          <a:off x="1642052" y="4546677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381636"/>
              </p:ext>
            </p:extLst>
          </p:nvPr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058118"/>
              </p:ext>
            </p:extLst>
          </p:nvPr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 dirty="0"/>
              <a:t> 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37808"/>
              </p:ext>
            </p:extLst>
          </p:nvPr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065759"/>
              </p:ext>
            </p:extLst>
          </p:nvPr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chemeClr val="accent6"/>
                </a:solidFill>
              </a:rPr>
              <a:t>FailedinSubjects</a:t>
            </a:r>
            <a:r>
              <a:rPr lang="en-GB" sz="2400" b="1" dirty="0">
                <a:solidFill>
                  <a:schemeClr val="accent6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26117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sz="2400" dirty="0"/>
              <a:t>the </a:t>
            </a:r>
            <a:r>
              <a:rPr lang="en-GB" sz="2400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sz="2400" dirty="0"/>
              <a:t>with same primary key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sz="2400" dirty="0"/>
              <a:t>and </a:t>
            </a:r>
            <a:r>
              <a:rPr lang="en-GB" sz="2400" b="1" dirty="0">
                <a:solidFill>
                  <a:schemeClr val="accent6"/>
                </a:solidFill>
              </a:rPr>
              <a:t>place a primary key </a:t>
            </a:r>
            <a:r>
              <a:rPr lang="en-GB" sz="2400" dirty="0"/>
              <a:t>in it.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sz="2400" dirty="0"/>
              <a:t>.</a:t>
            </a:r>
            <a:endParaRPr lang="en-US" sz="2400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37808"/>
              </p:ext>
            </p:extLst>
          </p:nvPr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065759"/>
              </p:ext>
            </p:extLst>
          </p:nvPr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06831"/>
              </p:ext>
            </p:extLst>
          </p:nvPr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30762"/>
              </p:ext>
            </p:extLst>
          </p:nvPr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473179"/>
              </p:ext>
            </p:extLst>
          </p:nvPr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808996"/>
              </p:ext>
            </p:extLst>
          </p:nvPr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2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1NF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1NF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85538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383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90250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014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sz="2400" dirty="0"/>
              <a:t>from the relation that violets 2NF.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Place them in separate relation </a:t>
            </a:r>
            <a:r>
              <a:rPr lang="en-GB" sz="2400" dirty="0"/>
              <a:t>along with the </a:t>
            </a:r>
            <a:r>
              <a:rPr lang="en-GB" sz="2400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sz="2400" dirty="0"/>
              <a:t>.</a:t>
            </a:r>
          </a:p>
          <a:p>
            <a:pPr lvl="1"/>
            <a:r>
              <a:rPr lang="en-GB" sz="2400" dirty="0"/>
              <a:t>The </a:t>
            </a:r>
            <a:r>
              <a:rPr lang="en-GB" sz="2400" b="1" dirty="0">
                <a:solidFill>
                  <a:schemeClr val="accent6"/>
                </a:solidFill>
              </a:rPr>
              <a:t>primary key of new relation </a:t>
            </a:r>
            <a:r>
              <a:rPr lang="en-GB" sz="2400" dirty="0"/>
              <a:t>will be the </a:t>
            </a:r>
            <a:r>
              <a:rPr lang="en-GB" sz="2400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sz="2400" dirty="0"/>
              <a:t>.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Keep other attributes same </a:t>
            </a:r>
            <a:r>
              <a:rPr lang="en-GB" sz="2400" dirty="0"/>
              <a:t>as in that table with the </a:t>
            </a:r>
            <a:r>
              <a:rPr lang="en-GB" sz="2400" b="1" dirty="0">
                <a:solidFill>
                  <a:schemeClr val="accent6"/>
                </a:solidFill>
              </a:rPr>
              <a:t>same primary key</a:t>
            </a:r>
            <a:r>
              <a:rPr lang="en-GB" sz="2400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714653"/>
              </p:ext>
            </p:extLst>
          </p:nvPr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739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6835"/>
              </p:ext>
            </p:extLst>
          </p:nvPr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863932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85987"/>
              </p:ext>
            </p:extLst>
          </p:nvPr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149703"/>
              </p:ext>
            </p:extLst>
          </p:nvPr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44C0F2-49E1-267B-D631-14E70B37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E0F6B5-A4D3-2E84-5173-52B50DC9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13" y="1522207"/>
            <a:ext cx="11929641" cy="43279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E21C820-0045-5C88-9A77-A2109820B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211019"/>
              </p:ext>
            </p:extLst>
          </p:nvPr>
        </p:nvGraphicFramePr>
        <p:xfrm>
          <a:off x="223775" y="2031488"/>
          <a:ext cx="5191770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Naimish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 Location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7B01177-FCD6-0989-67BE-2D0E9C657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63535"/>
              </p:ext>
            </p:extLst>
          </p:nvPr>
        </p:nvGraphicFramePr>
        <p:xfrm>
          <a:off x="226426" y="1630672"/>
          <a:ext cx="168392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55173-62B1-AAE4-2C24-B913E1C0CEA4}"/>
              </a:ext>
            </a:extLst>
          </p:cNvPr>
          <p:cNvCxnSpPr>
            <a:cxnSpLocks/>
          </p:cNvCxnSpPr>
          <p:nvPr/>
        </p:nvCxnSpPr>
        <p:spPr>
          <a:xfrm>
            <a:off x="-20264" y="4445190"/>
            <a:ext cx="1789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5AB36D8-C41C-9999-B353-705CB7889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362223"/>
              </p:ext>
            </p:extLst>
          </p:nvPr>
        </p:nvGraphicFramePr>
        <p:xfrm>
          <a:off x="5873342" y="175956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E4D1E-D3CB-9CF3-93BB-D92157405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919194"/>
              </p:ext>
            </p:extLst>
          </p:nvPr>
        </p:nvGraphicFramePr>
        <p:xfrm>
          <a:off x="8563643" y="2062312"/>
          <a:ext cx="3539575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Project_id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S02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Naimish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S04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F86097F-3C97-A1F4-6088-8289E3D0A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975955"/>
              </p:ext>
            </p:extLst>
          </p:nvPr>
        </p:nvGraphicFramePr>
        <p:xfrm>
          <a:off x="8563644" y="169725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ight Arrow 32">
            <a:extLst>
              <a:ext uri="{FF2B5EF4-FFF2-40B4-BE49-F238E27FC236}">
                <a16:creationId xmlns:a16="http://schemas.microsoft.com/office/drawing/2014/main" id="{48D4E0CE-E29A-C4B4-623B-6987ABDB6C83}"/>
              </a:ext>
            </a:extLst>
          </p:cNvPr>
          <p:cNvSpPr/>
          <p:nvPr/>
        </p:nvSpPr>
        <p:spPr>
          <a:xfrm>
            <a:off x="5038556" y="2894686"/>
            <a:ext cx="753979" cy="33840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EBDA3BBD-7190-2D46-550A-2F35C5BB2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369252"/>
              </p:ext>
            </p:extLst>
          </p:nvPr>
        </p:nvGraphicFramePr>
        <p:xfrm>
          <a:off x="5868518" y="2062312"/>
          <a:ext cx="2567135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Project_id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Cluster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IN" dirty="0"/>
                        <a:t>P02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GB" dirty="0"/>
                        <a:t>P03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Cloud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7601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en-GB" dirty="0"/>
                        <a:t>P04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Geo Location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684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6EA062-A9A6-62F7-195B-AE65FBA6D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52229"/>
              </p:ext>
            </p:extLst>
          </p:nvPr>
        </p:nvGraphicFramePr>
        <p:xfrm>
          <a:off x="236497" y="93616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AAF9AC7E-D62D-BFB8-A90F-F3B3449DF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249369"/>
              </p:ext>
            </p:extLst>
          </p:nvPr>
        </p:nvGraphicFramePr>
        <p:xfrm>
          <a:off x="1335425" y="927279"/>
          <a:ext cx="590111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2NF (Second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1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2NF </a:t>
            </a:r>
            <a:r>
              <a:rPr lang="en-GB" sz="2400" dirty="0"/>
              <a:t>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2NF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no any non-key attribute is transitively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79" y="-262951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371078"/>
            <a:ext cx="810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Full Functional Dependency</a:t>
            </a:r>
          </a:p>
          <a:p>
            <a:pPr lvl="1"/>
            <a:r>
              <a:rPr lang="en-US" sz="2400" dirty="0"/>
              <a:t>In a relation, the attribute B is fully functional dependent on A if </a:t>
            </a:r>
            <a:r>
              <a:rPr lang="en-US" sz="2400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Semester, </a:t>
            </a:r>
            <a:r>
              <a:rPr lang="en-US" sz="2400" dirty="0" err="1"/>
              <a:t>Department_Name</a:t>
            </a:r>
            <a:r>
              <a:rPr lang="en-US" sz="2400" dirty="0"/>
              <a:t>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SPI</a:t>
            </a:r>
          </a:p>
          <a:p>
            <a:pPr lvl="1"/>
            <a:r>
              <a:rPr lang="en-US" sz="2400" dirty="0"/>
              <a:t>We </a:t>
            </a:r>
            <a:r>
              <a:rPr lang="en-US" sz="2400" b="1" dirty="0">
                <a:solidFill>
                  <a:schemeClr val="accent6"/>
                </a:solidFill>
              </a:rPr>
              <a:t>need all three {</a:t>
            </a:r>
            <a:r>
              <a:rPr lang="en-US" sz="2400" b="1" dirty="0" err="1">
                <a:solidFill>
                  <a:schemeClr val="accent6"/>
                </a:solidFill>
              </a:rPr>
              <a:t>Roll_No</a:t>
            </a:r>
            <a:r>
              <a:rPr lang="en-US" sz="2400" b="1" dirty="0">
                <a:solidFill>
                  <a:schemeClr val="accent6"/>
                </a:solidFill>
              </a:rPr>
              <a:t>, Semester, </a:t>
            </a:r>
            <a:r>
              <a:rPr lang="en-US" sz="2400" b="1" dirty="0" err="1">
                <a:solidFill>
                  <a:schemeClr val="accent6"/>
                </a:solidFill>
              </a:rPr>
              <a:t>Department_Name</a:t>
            </a:r>
            <a:r>
              <a:rPr lang="en-US" sz="2400" b="1" dirty="0">
                <a:solidFill>
                  <a:schemeClr val="accent6"/>
                </a:solidFill>
              </a:rPr>
              <a:t>} to find SPI</a:t>
            </a:r>
            <a:r>
              <a:rPr lang="en-US" sz="2400" dirty="0"/>
              <a:t>.</a:t>
            </a: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800" dirty="0"/>
              <a:t>Partial Functional Dependency</a:t>
            </a:r>
          </a:p>
          <a:p>
            <a:pPr lvl="1"/>
            <a:r>
              <a:rPr lang="en-US" sz="2400" dirty="0"/>
              <a:t>In a relation, the attribute B is partial functional dependent on A if </a:t>
            </a:r>
            <a:r>
              <a:rPr lang="en-US" sz="2400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there is some attribute that can be removed from A and the still dependency holds then it is partial functional </a:t>
            </a:r>
            <a:r>
              <a:rPr lang="en-US" sz="2400" dirty="0" err="1"/>
              <a:t>dependancy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Enrollment_No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/>
              <a:t>SPI</a:t>
            </a:r>
          </a:p>
          <a:p>
            <a:pPr lvl="1"/>
            <a:r>
              <a:rPr lang="en-US" sz="2400" b="1" dirty="0" err="1">
                <a:solidFill>
                  <a:schemeClr val="accent6"/>
                </a:solidFill>
              </a:rPr>
              <a:t>Enrollment_No</a:t>
            </a:r>
            <a:r>
              <a:rPr lang="en-US" sz="2400" b="1" dirty="0">
                <a:solidFill>
                  <a:schemeClr val="accent6"/>
                </a:solidFill>
              </a:rPr>
              <a:t> is sufficient to find SPI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 is not required to find SPI.</a:t>
            </a:r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, </a:t>
            </a:r>
            <a:r>
              <a:rPr lang="en-GB" dirty="0" err="1"/>
              <a:t>BranchAddress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 </a:t>
            </a:r>
            <a:r>
              <a:rPr lang="en-GB" dirty="0" err="1"/>
              <a:t>AccountNO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6736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3603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Problem: </a:t>
            </a:r>
            <a:r>
              <a:rPr lang="en-GB" dirty="0"/>
              <a:t>In this relation, </a:t>
            </a:r>
            <a:r>
              <a:rPr lang="en-GB" b="1" dirty="0">
                <a:solidFill>
                  <a:schemeClr val="accent6"/>
                </a:solidFill>
              </a:rPr>
              <a:t>branch address will be stored repeatedly</a:t>
            </a:r>
            <a:r>
              <a:rPr lang="en-GB" dirty="0"/>
              <a:t> for 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672721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8159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the 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chemeClr val="accent6"/>
                </a:solidFill>
              </a:rPr>
              <a:t>     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363172"/>
              </p:ext>
            </p:extLst>
          </p:nvPr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99466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91684"/>
              </p:ext>
            </p:extLst>
          </p:nvPr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3000"/>
              </p:ext>
            </p:extLst>
          </p:nvPr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65327"/>
              </p:ext>
            </p:extLst>
          </p:nvPr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397945"/>
              </p:ext>
            </p:extLst>
          </p:nvPr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C3B0564-90DC-BA7F-74E2-3AF981B18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11982"/>
              </p:ext>
            </p:extLst>
          </p:nvPr>
        </p:nvGraphicFramePr>
        <p:xfrm>
          <a:off x="223774" y="2031488"/>
          <a:ext cx="5423992" cy="1950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Listing_id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DVD_Price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003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Action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0091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007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Comedy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729C1C-D570-A0EE-DCC8-EA10F6ACE652}"/>
              </a:ext>
            </a:extLst>
          </p:cNvPr>
          <p:cNvGraphicFramePr>
            <a:graphicFrameLocks/>
          </p:cNvGraphicFramePr>
          <p:nvPr/>
        </p:nvGraphicFramePr>
        <p:xfrm>
          <a:off x="226426" y="1630672"/>
          <a:ext cx="168392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Movie_Listing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72864E4-38F9-BCCF-E5E4-1B0408954EC0}"/>
              </a:ext>
            </a:extLst>
          </p:cNvPr>
          <p:cNvGraphicFramePr>
            <a:graphicFrameLocks/>
          </p:cNvGraphicFramePr>
          <p:nvPr/>
        </p:nvGraphicFramePr>
        <p:xfrm>
          <a:off x="236497" y="93616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99A7012-B717-8F0E-300E-5C62B58D8F44}"/>
              </a:ext>
            </a:extLst>
          </p:cNvPr>
          <p:cNvGraphicFramePr>
            <a:graphicFrameLocks/>
          </p:cNvGraphicFramePr>
          <p:nvPr/>
        </p:nvGraphicFramePr>
        <p:xfrm>
          <a:off x="1335425" y="927279"/>
          <a:ext cx="590111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3NF (Third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DA259ABE-2DEC-58B8-21E9-5C7187E0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3252983-83F0-9213-D9D2-3083A79F2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45030"/>
              </p:ext>
            </p:extLst>
          </p:nvPr>
        </p:nvGraphicFramePr>
        <p:xfrm>
          <a:off x="5829859" y="16657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0859D6FD-EE95-D95E-D7AA-AF22BEC93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068440"/>
              </p:ext>
            </p:extLst>
          </p:nvPr>
        </p:nvGraphicFramePr>
        <p:xfrm>
          <a:off x="8507657" y="2031488"/>
          <a:ext cx="3539575" cy="1973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Movie_id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err="1">
                          <a:solidFill>
                            <a:schemeClr val="tx1"/>
                          </a:solidFill>
                        </a:rPr>
                        <a:t>Listing_id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DVD_Price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150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0091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0089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8109BE5-3587-AE43-F1D6-6ED3A15DE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425409"/>
              </p:ext>
            </p:extLst>
          </p:nvPr>
        </p:nvGraphicFramePr>
        <p:xfrm>
          <a:off x="8507657" y="16657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5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32">
            <a:extLst>
              <a:ext uri="{FF2B5EF4-FFF2-40B4-BE49-F238E27FC236}">
                <a16:creationId xmlns:a16="http://schemas.microsoft.com/office/drawing/2014/main" id="{7330ACAF-2C93-A445-5479-F2B98BF79662}"/>
              </a:ext>
            </a:extLst>
          </p:cNvPr>
          <p:cNvSpPr/>
          <p:nvPr/>
        </p:nvSpPr>
        <p:spPr>
          <a:xfrm>
            <a:off x="5197151" y="2969334"/>
            <a:ext cx="632708" cy="33840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151A5BE-7434-62C7-0AEF-24C0A8781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54081"/>
              </p:ext>
            </p:extLst>
          </p:nvPr>
        </p:nvGraphicFramePr>
        <p:xfrm>
          <a:off x="5831468" y="2041068"/>
          <a:ext cx="2567135" cy="11704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Listing_Type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en-US" dirty="0"/>
                        <a:t>007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Comedy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en-IN" dirty="0"/>
                        <a:t>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8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key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sz="2000" dirty="0"/>
              <a:t>no any prime key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03288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003834"/>
            <a:ext cx="838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faculty.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language and 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87805"/>
              </p:ext>
            </p:extLst>
          </p:nvPr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512037"/>
              </p:ext>
            </p:extLst>
          </p:nvPr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878137"/>
              </p:ext>
            </p:extLst>
          </p:nvPr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392528"/>
              </p:ext>
            </p:extLst>
          </p:nvPr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3001"/>
              </p:ext>
            </p:extLst>
          </p:nvPr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13001"/>
              </p:ext>
            </p:extLst>
          </p:nvPr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2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3479"/>
            <a:ext cx="7977840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Multi-valued Dependency means that, for a single value of attribute</a:t>
            </a:r>
            <a:r>
              <a:rPr lang="en-GB" b="1" dirty="0">
                <a:solidFill>
                  <a:srgbClr val="C62827"/>
                </a:solidFill>
              </a:rPr>
              <a:t> X, </a:t>
            </a:r>
            <a:r>
              <a:rPr lang="en-GB" dirty="0"/>
              <a:t>multiple values of attribute </a:t>
            </a:r>
            <a:r>
              <a:rPr lang="en-GB" b="1" dirty="0">
                <a:solidFill>
                  <a:srgbClr val="C62827"/>
                </a:solidFill>
              </a:rPr>
              <a:t>Y </a:t>
            </a:r>
            <a:r>
              <a:rPr lang="en-GB" dirty="0"/>
              <a:t>exists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GB" dirty="0"/>
              <a:t>in a dependency </a:t>
            </a:r>
            <a:r>
              <a:rPr lang="en-GB" b="1" dirty="0">
                <a:solidFill>
                  <a:srgbClr val="C62827"/>
                </a:solidFill>
              </a:rPr>
              <a:t>X </a:t>
            </a:r>
            <a:r>
              <a:rPr lang="en-US" b="1" dirty="0">
                <a:solidFill>
                  <a:srgbClr val="C62827"/>
                </a:solidFill>
                <a:latin typeface="Calibri" panose="020F0502020204030204" pitchFamily="34" charset="0"/>
              </a:rPr>
              <a:t>→ </a:t>
            </a:r>
            <a:r>
              <a:rPr lang="en-GB" b="1" dirty="0">
                <a:solidFill>
                  <a:srgbClr val="C62827"/>
                </a:solidFill>
              </a:rPr>
              <a:t>Y</a:t>
            </a:r>
            <a:r>
              <a:rPr lang="en-US" b="1" dirty="0">
                <a:solidFill>
                  <a:srgbClr val="C62827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Multivalued dependency occurs when two attributes in a table are</a:t>
            </a:r>
            <a:r>
              <a:rPr lang="en-US" b="1" dirty="0">
                <a:solidFill>
                  <a:srgbClr val="C62827"/>
                </a:solidFill>
              </a:rPr>
              <a:t> independent of each other </a:t>
            </a:r>
            <a:r>
              <a:rPr lang="en-US" dirty="0"/>
              <a:t>but, both</a:t>
            </a:r>
            <a:r>
              <a:rPr lang="en-US" b="1" dirty="0">
                <a:solidFill>
                  <a:srgbClr val="C62827"/>
                </a:solidFill>
              </a:rPr>
              <a:t> depend </a:t>
            </a:r>
            <a:r>
              <a:rPr lang="en-US" dirty="0"/>
              <a:t>on a</a:t>
            </a:r>
            <a:r>
              <a:rPr lang="en-US" b="1" dirty="0">
                <a:solidFill>
                  <a:srgbClr val="C62827"/>
                </a:solidFill>
              </a:rPr>
              <a:t> </a:t>
            </a:r>
            <a:r>
              <a:rPr lang="en-US" dirty="0"/>
              <a:t>third attribute.</a:t>
            </a:r>
          </a:p>
          <a:p>
            <a:pPr>
              <a:lnSpc>
                <a:spcPct val="100000"/>
              </a:lnSpc>
            </a:pPr>
            <a:r>
              <a:rPr lang="en-US" dirty="0"/>
              <a:t>A multivalued dependency consists of </a:t>
            </a:r>
            <a:r>
              <a:rPr lang="en-US" b="1" dirty="0">
                <a:solidFill>
                  <a:srgbClr val="C62827"/>
                </a:solidFill>
              </a:rPr>
              <a:t>at least two attributes </a:t>
            </a:r>
            <a:r>
              <a:rPr lang="en-US" dirty="0"/>
              <a:t>that are </a:t>
            </a:r>
            <a:r>
              <a:rPr lang="en-US" b="1" dirty="0">
                <a:solidFill>
                  <a:srgbClr val="C62827"/>
                </a:solidFill>
              </a:rPr>
              <a:t>dependent </a:t>
            </a:r>
            <a:r>
              <a:rPr lang="en-US" dirty="0">
                <a:solidFill>
                  <a:srgbClr val="C62827"/>
                </a:solidFill>
              </a:rPr>
              <a:t>on a </a:t>
            </a:r>
            <a:r>
              <a:rPr lang="en-US" b="1" dirty="0">
                <a:solidFill>
                  <a:srgbClr val="C62827"/>
                </a:solidFill>
              </a:rPr>
              <a:t>third attribute </a:t>
            </a:r>
            <a:r>
              <a:rPr lang="en-US" dirty="0"/>
              <a:t>that's why it always requires at least three attributes.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Multivalued dependency (</a:t>
            </a:r>
            <a:r>
              <a:rPr lang="en-GB" b="1" dirty="0">
                <a:solidFill>
                  <a:srgbClr val="C62827"/>
                </a:solidFill>
              </a:rPr>
              <a:t>MVD</a:t>
            </a:r>
            <a:r>
              <a:rPr lang="en-GB" dirty="0"/>
              <a:t>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</a:p>
          <a:p>
            <a:pPr marL="0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</a:t>
            </a:r>
            <a:r>
              <a:rPr lang="en-GB" b="1" dirty="0">
                <a:solidFill>
                  <a:srgbClr val="C62827"/>
                </a:solidFill>
              </a:rPr>
              <a:t>MVD</a:t>
            </a:r>
            <a:r>
              <a:rPr lang="en-GB" dirty="0"/>
              <a:t>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04540"/>
              </p:ext>
            </p:extLst>
          </p:nvPr>
        </p:nvGraphicFramePr>
        <p:xfrm>
          <a:off x="8768090" y="1473932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611752"/>
              </p:ext>
            </p:extLst>
          </p:nvPr>
        </p:nvGraphicFramePr>
        <p:xfrm>
          <a:off x="8766911" y="110710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FF87B0-B56A-098A-EC4E-8D455A7F3372}"/>
              </a:ext>
            </a:extLst>
          </p:cNvPr>
          <p:cNvSpPr txBox="1"/>
          <p:nvPr/>
        </p:nvSpPr>
        <p:spPr>
          <a:xfrm>
            <a:off x="8766911" y="4294063"/>
            <a:ext cx="27685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6"/>
                </a:solidFill>
              </a:rPr>
              <a:t>RNO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sz="2400" b="1" dirty="0">
                <a:solidFill>
                  <a:schemeClr val="accent6"/>
                </a:solidFill>
              </a:rPr>
              <a:t> Subject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6"/>
                </a:solidFill>
              </a:rPr>
              <a:t>		 RNO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sz="2400" b="1" dirty="0">
                <a:solidFill>
                  <a:schemeClr val="accent6"/>
                </a:solidFill>
              </a:rPr>
              <a:t> Faculty</a:t>
            </a:r>
          </a:p>
        </p:txBody>
      </p:sp>
    </p:spTree>
    <p:extLst>
      <p:ext uri="{BB962C8B-B14F-4D97-AF65-F5344CB8AC3E}">
        <p14:creationId xmlns:p14="http://schemas.microsoft.com/office/powerpoint/2010/main" val="481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r>
              <a:rPr lang="en-GB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sz="800" dirty="0"/>
          </a:p>
          <a:p>
            <a:r>
              <a:rPr lang="en-GB" dirty="0"/>
              <a:t>Multivalued dependency (MVD)  are:</a:t>
            </a:r>
            <a:endParaRPr lang="en-GB" sz="1200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					</a:t>
            </a:r>
            <a:r>
              <a:rPr lang="en-GB" b="1" dirty="0" err="1">
                <a:solidFill>
                  <a:schemeClr val="accent6"/>
                </a:solidFill>
              </a:rPr>
              <a:t>Bike_Model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Manuf_Year</a:t>
            </a:r>
            <a:endParaRPr lang="en-GB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		 			</a:t>
            </a:r>
            <a:r>
              <a:rPr lang="en-GB" b="1" dirty="0" err="1">
                <a:solidFill>
                  <a:schemeClr val="accent6"/>
                </a:solidFill>
              </a:rPr>
              <a:t>Bike_Model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 err="1">
                <a:solidFill>
                  <a:schemeClr val="accent6"/>
                </a:solidFill>
              </a:rPr>
              <a:t>Color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818557"/>
              </p:ext>
            </p:extLst>
          </p:nvPr>
        </p:nvGraphicFramePr>
        <p:xfrm>
          <a:off x="2166323" y="1403594"/>
          <a:ext cx="3742108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Bike_Model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Manuf_Year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941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1056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57231"/>
              </p:ext>
            </p:extLst>
          </p:nvPr>
        </p:nvGraphicFramePr>
        <p:xfrm>
          <a:off x="2165144" y="103676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Bike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Transitive Functional Dependency</a:t>
            </a:r>
          </a:p>
          <a:p>
            <a:pPr lvl="1"/>
            <a:r>
              <a:rPr lang="en-US" sz="2400" dirty="0"/>
              <a:t>In a relation, if attribute(s)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 and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then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sz="2400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400" dirty="0" err="1"/>
              <a:t>Eg</a:t>
            </a:r>
            <a:r>
              <a:rPr lang="en-US" sz="2400" dirty="0"/>
              <a:t>. Subject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Faculty   &amp;   Faculty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Age     then     Subject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Age</a:t>
            </a:r>
          </a:p>
          <a:p>
            <a:pPr lvl="1"/>
            <a:r>
              <a:rPr lang="en-US" sz="2400" dirty="0"/>
              <a:t>Therefore as per the rule of transitive dependency: Subject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661736"/>
              </p:ext>
            </p:extLst>
          </p:nvPr>
        </p:nvGraphicFramePr>
        <p:xfrm>
          <a:off x="1027027" y="2467948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544214"/>
              </p:ext>
            </p:extLst>
          </p:nvPr>
        </p:nvGraphicFramePr>
        <p:xfrm>
          <a:off x="1025848" y="2101119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40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79465"/>
            <a:ext cx="11929641" cy="5590565"/>
          </a:xfrm>
        </p:spPr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BCNF</a:t>
            </a:r>
            <a:r>
              <a:rPr lang="en-GB" sz="2400" dirty="0"/>
              <a:t> and </a:t>
            </a:r>
          </a:p>
          <a:p>
            <a:pPr lvl="1"/>
            <a:r>
              <a:rPr lang="en-GB" sz="2400" b="1" dirty="0">
                <a:solidFill>
                  <a:schemeClr val="accent6"/>
                </a:solidFill>
              </a:rPr>
              <a:t>has no multivalued dependencies </a:t>
            </a:r>
            <a:r>
              <a:rPr lang="en-GB" sz="2400" b="1" dirty="0"/>
              <a:t>OR</a:t>
            </a:r>
            <a:r>
              <a:rPr lang="en-GB" sz="2400" b="1" dirty="0">
                <a:solidFill>
                  <a:schemeClr val="accent6"/>
                </a:solidFill>
              </a:rPr>
              <a:t> not contain more than one multi value attribute.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779136"/>
              </p:ext>
            </p:extLst>
          </p:nvPr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10204"/>
              </p:ext>
            </p:extLst>
          </p:nvPr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578808"/>
              </p:ext>
            </p:extLst>
          </p:nvPr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168178"/>
              </p:ext>
            </p:extLst>
          </p:nvPr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51872"/>
              </p:ext>
            </p:extLst>
          </p:nvPr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158498"/>
              </p:ext>
            </p:extLst>
          </p:nvPr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 &amp; Multivalued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70134"/>
            <a:ext cx="11929641" cy="5590565"/>
          </a:xfrm>
        </p:spPr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GB" sz="2400" dirty="0"/>
              <a:t> Address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→→ </a:t>
            </a:r>
            <a:r>
              <a:rPr lang="en-GB" sz="2400" dirty="0"/>
              <a:t>Subject</a:t>
            </a:r>
          </a:p>
          <a:p>
            <a:pPr lvl="1"/>
            <a:r>
              <a:rPr lang="en-GB" sz="2400" dirty="0"/>
              <a:t>RNO </a:t>
            </a:r>
            <a:r>
              <a:rPr lang="en-US" sz="2400" dirty="0">
                <a:latin typeface="Calibri" panose="020F0502020204030204" pitchFamily="34" charset="0"/>
              </a:rPr>
              <a:t>→→ </a:t>
            </a:r>
            <a:r>
              <a:rPr lang="en-GB" sz="2400" dirty="0"/>
              <a:t>Faculty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293795"/>
              </p:ext>
            </p:extLst>
          </p:nvPr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24040"/>
              </p:ext>
            </p:extLst>
          </p:nvPr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00699"/>
              </p:ext>
            </p:extLst>
          </p:nvPr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292332"/>
              </p:ext>
            </p:extLst>
          </p:nvPr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35325"/>
              </p:ext>
            </p:extLst>
          </p:nvPr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03995"/>
              </p:ext>
            </p:extLst>
          </p:nvPr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60659"/>
              </p:ext>
            </p:extLst>
          </p:nvPr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482751"/>
              </p:ext>
            </p:extLst>
          </p:nvPr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56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784783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4NF</a:t>
            </a:r>
            <a:r>
              <a:rPr lang="en-GB" sz="2400" dirty="0"/>
              <a:t> and </a:t>
            </a:r>
          </a:p>
          <a:p>
            <a:pPr lvl="1"/>
            <a:r>
              <a:rPr lang="en-GB" sz="2400" dirty="0"/>
              <a:t>it </a:t>
            </a:r>
            <a:r>
              <a:rPr lang="en-GB" sz="24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400" dirty="0"/>
              <a:t>(relations).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 err="1"/>
              <a:t>Student_Result</a:t>
            </a:r>
            <a:r>
              <a:rPr lang="en-GB" sz="2400" dirty="0"/>
              <a:t>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0"/>
            <a:ext cx="11929641" cy="5809879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sz="2400" dirty="0"/>
              <a:t>if and only if it is in </a:t>
            </a:r>
            <a:r>
              <a:rPr lang="en-GB" sz="2400" b="1" dirty="0">
                <a:solidFill>
                  <a:schemeClr val="accent6"/>
                </a:solidFill>
              </a:rPr>
              <a:t>4NF</a:t>
            </a:r>
            <a:r>
              <a:rPr lang="en-GB" sz="2400" dirty="0"/>
              <a:t> and </a:t>
            </a:r>
          </a:p>
          <a:p>
            <a:pPr lvl="1"/>
            <a:r>
              <a:rPr lang="en-GB" sz="2400" dirty="0"/>
              <a:t>it </a:t>
            </a:r>
            <a:r>
              <a:rPr lang="en-GB" sz="24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400" dirty="0"/>
              <a:t>(relations).</a:t>
            </a:r>
            <a:endParaRPr lang="en-GB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0444"/>
              </p:ext>
            </p:extLst>
          </p:nvPr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99906"/>
              </p:ext>
            </p:extLst>
          </p:nvPr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444949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472936"/>
              </p:ext>
            </p:extLst>
          </p:nvPr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21915"/>
              </p:ext>
            </p:extLst>
          </p:nvPr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75976"/>
              </p:ext>
            </p:extLst>
          </p:nvPr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884644"/>
              </p:ext>
            </p:extLst>
          </p:nvPr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06836"/>
              </p:ext>
            </p:extLst>
          </p:nvPr>
        </p:nvGraphicFramePr>
        <p:xfrm>
          <a:off x="9309800" y="2820707"/>
          <a:ext cx="2654301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74336"/>
              </p:ext>
            </p:extLst>
          </p:nvPr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database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key?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Conditions to find key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attribute is a </a:t>
            </a:r>
            <a:r>
              <a:rPr lang="en-GB" sz="2400" b="1" dirty="0">
                <a:solidFill>
                  <a:schemeClr val="accent6"/>
                </a:solidFill>
              </a:rPr>
              <a:t>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does not occur on any side of FD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attribute is a </a:t>
            </a:r>
            <a:r>
              <a:rPr lang="en-GB" sz="2400" b="1" dirty="0">
                <a:solidFill>
                  <a:schemeClr val="accent6"/>
                </a:solidFill>
              </a:rPr>
              <a:t>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left-hand side of an FD</a:t>
            </a:r>
            <a:r>
              <a:rPr lang="en-GB" sz="2400" dirty="0"/>
              <a:t>, but </a:t>
            </a:r>
            <a:r>
              <a:rPr lang="en-GB" sz="2400" b="1" dirty="0">
                <a:solidFill>
                  <a:schemeClr val="accent6"/>
                </a:solidFill>
              </a:rPr>
              <a:t>never occurs on the right-hand side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attribute is </a:t>
            </a:r>
            <a:r>
              <a:rPr lang="en-GB" sz="2400" b="1" dirty="0">
                <a:solidFill>
                  <a:schemeClr val="accent6"/>
                </a:solidFill>
              </a:rPr>
              <a:t>not a part of key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right-hand side of an FD</a:t>
            </a:r>
            <a:r>
              <a:rPr lang="en-GB" sz="2400" dirty="0"/>
              <a:t>, but </a:t>
            </a:r>
            <a:r>
              <a:rPr lang="en-GB" sz="2400" b="1" dirty="0">
                <a:solidFill>
                  <a:schemeClr val="accent6"/>
                </a:solidFill>
              </a:rPr>
              <a:t>never occurs on the left-hand side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attribute </a:t>
            </a:r>
            <a:r>
              <a:rPr lang="en-GB" sz="2400" b="1" dirty="0">
                <a:solidFill>
                  <a:schemeClr val="accent6"/>
                </a:solidFill>
              </a:rPr>
              <a:t>may be a part of key or not</a:t>
            </a:r>
            <a:r>
              <a:rPr lang="en-GB" sz="2400" dirty="0"/>
              <a:t>, if it </a:t>
            </a:r>
            <a:r>
              <a:rPr lang="en-GB" sz="2400" b="1" dirty="0">
                <a:solidFill>
                  <a:schemeClr val="accent6"/>
                </a:solidFill>
              </a:rPr>
              <a:t>occurs on the both side of an FD</a:t>
            </a:r>
          </a:p>
        </p:txBody>
      </p:sp>
    </p:spTree>
    <p:extLst>
      <p:ext uri="{BB962C8B-B14F-4D97-AF65-F5344CB8AC3E}">
        <p14:creationId xmlns:p14="http://schemas.microsoft.com/office/powerpoint/2010/main" val="38959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key?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Let a relation R with attributes ABCD with FDs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not occur on any side </a:t>
            </a:r>
            <a:r>
              <a:rPr lang="en-GB" sz="2400" dirty="0"/>
              <a:t>of FDs </a:t>
            </a:r>
            <a:r>
              <a:rPr lang="en-GB" sz="2400" b="1" dirty="0">
                <a:solidFill>
                  <a:schemeClr val="accent6"/>
                </a:solidFill>
              </a:rPr>
              <a:t>(D) √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only left-hand side </a:t>
            </a:r>
            <a:r>
              <a:rPr lang="en-GB" sz="2400" dirty="0"/>
              <a:t>of an FDs </a:t>
            </a:r>
            <a:r>
              <a:rPr lang="en-GB" sz="2400" b="1" dirty="0">
                <a:solidFill>
                  <a:schemeClr val="accent6"/>
                </a:solidFill>
              </a:rPr>
              <a:t>(B) √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only right-hand side</a:t>
            </a:r>
            <a:r>
              <a:rPr lang="en-GB" sz="2400" dirty="0"/>
              <a:t> of an FDs </a:t>
            </a:r>
            <a:r>
              <a:rPr lang="en-GB" sz="2400" b="1" dirty="0">
                <a:solidFill>
                  <a:schemeClr val="accent6"/>
                </a:solidFill>
              </a:rPr>
              <a:t>(A) </a:t>
            </a:r>
            <a:r>
              <a:rPr lang="en-GB" sz="2400" dirty="0">
                <a:solidFill>
                  <a:schemeClr val="accent6"/>
                </a:solidFill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attribute </a:t>
            </a:r>
            <a:r>
              <a:rPr lang="en-GB" sz="2400" b="1" dirty="0">
                <a:solidFill>
                  <a:schemeClr val="accent6"/>
                </a:solidFill>
              </a:rPr>
              <a:t>occurs on both the sides </a:t>
            </a:r>
            <a:r>
              <a:rPr lang="en-GB" sz="2400" dirty="0"/>
              <a:t>of an FDs </a:t>
            </a:r>
            <a:r>
              <a:rPr lang="en-GB" sz="2400" b="1" dirty="0">
                <a:solidFill>
                  <a:schemeClr val="accent6"/>
                </a:solidFill>
              </a:rPr>
              <a:t>(C) </a:t>
            </a:r>
            <a:r>
              <a:rPr lang="en-GB" sz="2400" dirty="0">
                <a:solidFill>
                  <a:schemeClr val="accent6"/>
                </a:solidFill>
              </a:rPr>
              <a:t>? (most probably ignore…!!!)</a:t>
            </a:r>
          </a:p>
          <a:p>
            <a:pPr>
              <a:lnSpc>
                <a:spcPct val="150000"/>
              </a:lnSpc>
            </a:pPr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core is BD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accent6"/>
                </a:solidFill>
              </a:rPr>
              <a:t>B determines C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C determines A</a:t>
            </a:r>
            <a:r>
              <a:rPr lang="en-GB" dirty="0"/>
              <a:t>, So using </a:t>
            </a:r>
            <a:r>
              <a:rPr lang="en-GB" b="1" dirty="0">
                <a:solidFill>
                  <a:schemeClr val="accent6"/>
                </a:solidFill>
              </a:rPr>
              <a:t>transitivity rule B determines A </a:t>
            </a:r>
            <a:r>
              <a:rPr lang="en-GB" dirty="0"/>
              <a:t>also.</a:t>
            </a:r>
          </a:p>
          <a:p>
            <a:pPr>
              <a:lnSpc>
                <a:spcPct val="150000"/>
              </a:lnSpc>
            </a:pPr>
            <a:r>
              <a:rPr lang="en-GB" dirty="0"/>
              <a:t>So </a:t>
            </a:r>
            <a:r>
              <a:rPr lang="en-GB" b="1" dirty="0">
                <a:solidFill>
                  <a:schemeClr val="accent6"/>
                </a:solidFill>
              </a:rPr>
              <a:t>BD is a key</a:t>
            </a:r>
            <a:r>
              <a:rPr lang="en-GB" dirty="0"/>
              <a:t>.</a:t>
            </a:r>
            <a:endParaRPr lang="en-GB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key?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35451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Example-1: </a:t>
            </a:r>
            <a:r>
              <a:rPr lang="en-GB" dirty="0"/>
              <a:t>Let a relation R with attributes ABCD with FDs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D, 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 and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B. B determines C which determines A and D, so </a:t>
            </a:r>
            <a:r>
              <a:rPr lang="en-GB" sz="2400" b="1" dirty="0">
                <a:solidFill>
                  <a:schemeClr val="accent6"/>
                </a:solidFill>
              </a:rPr>
              <a:t>B is a key</a:t>
            </a:r>
            <a:r>
              <a:rPr lang="en-GB" sz="2400" dirty="0"/>
              <a:t>. Therefore B is the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Example-2: </a:t>
            </a:r>
            <a:r>
              <a:rPr lang="en-GB" dirty="0"/>
              <a:t>Let a relation R with attributes ABCD with FDs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C, 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BD. B determines C and D determines A, so </a:t>
            </a:r>
            <a:r>
              <a:rPr lang="en-GB" sz="2400" b="1" dirty="0">
                <a:solidFill>
                  <a:schemeClr val="accent6"/>
                </a:solidFill>
              </a:rPr>
              <a:t>BD is a key</a:t>
            </a:r>
            <a:r>
              <a:rPr lang="en-GB" sz="2400" dirty="0"/>
              <a:t>. Therefore BD is the key.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Example-3: </a:t>
            </a:r>
            <a:r>
              <a:rPr lang="en-GB" dirty="0"/>
              <a:t>Let a relation R with attributes ABCD with FDs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B, BC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D and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C. Find keys for relation R.</a:t>
            </a:r>
          </a:p>
          <a:p>
            <a:pPr marL="625475" lvl="1" indent="-3556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2400" b="1" dirty="0"/>
              <a:t>Solution: </a:t>
            </a:r>
            <a:r>
              <a:rPr lang="en-GB" sz="2400" dirty="0"/>
              <a:t>The core is A. A determines B and C which determine D, so </a:t>
            </a:r>
            <a:r>
              <a:rPr lang="en-GB" sz="2400" b="1" dirty="0">
                <a:solidFill>
                  <a:schemeClr val="accent6"/>
                </a:solidFill>
              </a:rPr>
              <a:t>A is a key</a:t>
            </a:r>
            <a:r>
              <a:rPr lang="en-GB" sz="2400" dirty="0"/>
              <a:t>. Therefore A is the key.</a:t>
            </a:r>
            <a:endParaRPr lang="en-GB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098971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BD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952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C,  D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1NF but not 2NF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partial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 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depends only on B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 is BD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is partial depends on key (BD)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 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pt-B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depends only on D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Key is BD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is partial depends on key (BD)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Trivial Functional Dependency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X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Y is trivial FD if </a:t>
            </a:r>
            <a:r>
              <a:rPr lang="en-US" sz="2400" b="1" dirty="0">
                <a:solidFill>
                  <a:schemeClr val="accent6"/>
                </a:solidFill>
              </a:rPr>
              <a:t>Y is a subset of X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, Semester}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dirty="0" err="1"/>
              <a:t>Roll_No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Nontrivial Functional Dependency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X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US" sz="2400" dirty="0"/>
              <a:t>Y is nontrivial FD if </a:t>
            </a:r>
            <a:r>
              <a:rPr lang="en-US" sz="2400" b="1" dirty="0">
                <a:solidFill>
                  <a:schemeClr val="accent6"/>
                </a:solidFill>
              </a:rPr>
              <a:t>Y is not a subset of X</a:t>
            </a:r>
          </a:p>
          <a:p>
            <a:pPr lvl="1">
              <a:lnSpc>
                <a:spcPct val="150000"/>
              </a:lnSpc>
            </a:pPr>
            <a:r>
              <a:rPr lang="en-US" sz="2400" dirty="0" err="1"/>
              <a:t>Eg</a:t>
            </a:r>
            <a:r>
              <a:rPr lang="en-US" sz="2400" dirty="0"/>
              <a:t>. {</a:t>
            </a:r>
            <a:r>
              <a:rPr lang="en-US" sz="2400" dirty="0" err="1"/>
              <a:t>Roll_No</a:t>
            </a:r>
            <a:r>
              <a:rPr lang="en-US" sz="2400" dirty="0"/>
              <a:t>, </a:t>
            </a:r>
            <a:r>
              <a:rPr lang="en-US" sz="2400" dirty="0" err="1"/>
              <a:t>Department_Name</a:t>
            </a:r>
            <a:r>
              <a:rPr lang="en-US" sz="2400" dirty="0"/>
              <a:t>, Semester}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</a:t>
            </a:r>
            <a:r>
              <a:rPr lang="en-US" sz="2400" dirty="0" err="1"/>
              <a:t>Student_Name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173619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4"/>
            <a:ext cx="11932920" cy="2044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A,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14140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2NF but not 3NF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transitive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 &amp;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is transitive depends on key (B)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 &amp; 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then B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is transitive depends on key (B)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656485" y="3145625"/>
            <a:ext cx="2880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is </a:t>
            </a: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4"/>
            <a:ext cx="11932920" cy="2034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B, 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C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2NF but not 3NF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In above FDs,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a transitive dependency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 &amp;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BC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union rule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(As per FDs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BC &amp; 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pt-BR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 is transitive depends on key (A)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(candidate) key &amp; check for normal forms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350000" y="3126963"/>
            <a:ext cx="34920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dirty="0"/>
              <a:t>Candidate Key are </a:t>
            </a:r>
            <a:r>
              <a:rPr lang="en-US" sz="2400" b="1" dirty="0">
                <a:solidFill>
                  <a:schemeClr val="accent6"/>
                </a:solidFill>
              </a:rPr>
              <a:t>ABC &amp; BCD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202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Suppose you are given a relation R with four attributes ABCD. For each of the following sets of FDs, do the following:  </a:t>
            </a:r>
            <a:r>
              <a:rPr lang="en-US" b="1" dirty="0">
                <a:solidFill>
                  <a:schemeClr val="accent6"/>
                </a:solidFill>
              </a:rPr>
              <a:t>F = (</a:t>
            </a:r>
            <a:r>
              <a:rPr lang="pt-BR" b="1" dirty="0">
                <a:solidFill>
                  <a:schemeClr val="accent6"/>
                </a:solidFill>
              </a:rPr>
              <a:t>ABC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D, </a:t>
            </a:r>
            <a:r>
              <a:rPr lang="en-GB" b="1" dirty="0">
                <a:solidFill>
                  <a:schemeClr val="accent6"/>
                </a:solidFill>
              </a:rPr>
              <a:t>D</a:t>
            </a:r>
            <a:r>
              <a:rPr lang="pt-BR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b="1" dirty="0">
                <a:solidFill>
                  <a:schemeClr val="accent6"/>
                </a:solidFill>
              </a:rPr>
              <a:t> A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candidate key(s) for R.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Identify the best normal form that R satisfies (1NF, 2NF, 3NF or BCNF).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 noGrp="1"/>
          </p:cNvSpPr>
          <p:nvPr>
            <p:ph idx="1"/>
          </p:nvPr>
        </p:nvSpPr>
        <p:spPr>
          <a:xfrm>
            <a:off x="131665" y="4048091"/>
            <a:ext cx="11929641" cy="17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Relation R is in </a:t>
            </a:r>
            <a:r>
              <a:rPr lang="en-US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3NF but not BCNF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buClrTx/>
              <a:buNone/>
            </a:pP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above FDs, both FDs have 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prime attribute (</a:t>
            </a:r>
            <a:r>
              <a:rPr lang="en-GB" b="1" dirty="0">
                <a:solidFill>
                  <a:schemeClr val="accent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 and A)</a:t>
            </a:r>
            <a:r>
              <a:rPr lang="en-GB" b="1" dirty="0">
                <a:solidFill>
                  <a:schemeClr val="accent6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dependent (right) side</a:t>
            </a:r>
            <a:r>
              <a:rPr lang="en-GB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9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 animBg="1"/>
      <p:bldP spid="7" grpId="0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5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20360"/>
              </p:ext>
            </p:extLst>
          </p:nvPr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832513"/>
              </p:ext>
            </p:extLst>
          </p:nvPr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7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70911"/>
              </p:ext>
            </p:extLst>
          </p:nvPr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646572"/>
              </p:ext>
            </p:extLst>
          </p:nvPr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91897"/>
              </p:ext>
            </p:extLst>
          </p:nvPr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74313"/>
              </p:ext>
            </p:extLst>
          </p:nvPr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94986"/>
              </p:ext>
            </p:extLst>
          </p:nvPr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8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879856"/>
              </p:ext>
            </p:extLst>
          </p:nvPr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713933"/>
              </p:ext>
            </p:extLst>
          </p:nvPr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7805"/>
              </p:ext>
            </p:extLst>
          </p:nvPr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31179"/>
              </p:ext>
            </p:extLst>
          </p:nvPr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332863"/>
              </p:ext>
            </p:extLst>
          </p:nvPr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76867"/>
              </p:ext>
            </p:extLst>
          </p:nvPr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10296"/>
              </p:ext>
            </p:extLst>
          </p:nvPr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432059"/>
              </p:ext>
            </p:extLst>
          </p:nvPr>
        </p:nvGraphicFramePr>
        <p:xfrm>
          <a:off x="4326414" y="112522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111595"/>
              </p:ext>
            </p:extLst>
          </p:nvPr>
        </p:nvGraphicFramePr>
        <p:xfrm>
          <a:off x="168275" y="1601368"/>
          <a:ext cx="4649471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736060"/>
              </p:ext>
            </p:extLst>
          </p:nvPr>
        </p:nvGraphicFramePr>
        <p:xfrm>
          <a:off x="168275" y="3929319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19156"/>
              </p:ext>
            </p:extLst>
          </p:nvPr>
        </p:nvGraphicFramePr>
        <p:xfrm>
          <a:off x="5364586" y="392931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336968"/>
              </p:ext>
            </p:extLst>
          </p:nvPr>
        </p:nvGraphicFramePr>
        <p:xfrm>
          <a:off x="5364586" y="1601368"/>
          <a:ext cx="270891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Functional Dependency? Explain Functional Dependency with its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Armstrong’s Axioms or Describe Armstrong’s Inference rules.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closure of a set of FDs and closure of a set of attributes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schema EMPLOYEE(E_ID,E_NAME,E_CITY,E_STATE) and </a:t>
            </a:r>
          </a:p>
          <a:p>
            <a:pPr marL="0" indent="0">
              <a:buNone/>
            </a:pPr>
            <a:r>
              <a:rPr lang="en-US" dirty="0"/>
              <a:t>       	FD = {E_ID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E_NAME, 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E_CITY, E_ID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E_STATE, E_CITY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E_STATE}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 attribute closure for: (E_ID)</a:t>
            </a:r>
            <a:r>
              <a:rPr lang="en-US" baseline="30000" dirty="0"/>
              <a:t>+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Compute the closure of the following set F of functional dependencies for relation schema R(A, B, C, D, E). </a:t>
            </a:r>
          </a:p>
          <a:p>
            <a:pPr marL="0" indent="0">
              <a:buNone/>
            </a:pPr>
            <a:r>
              <a:rPr lang="en-US" dirty="0"/>
              <a:t>	 F = {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the candidate keys for R.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schema R = (A, B, C, G, H, I) and the set F of functional dependencies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C, CG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H, CG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I, 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H}. ( Use F</a:t>
            </a:r>
            <a:r>
              <a:rPr lang="en-US" baseline="30000" dirty="0"/>
              <a:t>+</a:t>
            </a:r>
            <a:r>
              <a:rPr lang="en-US" dirty="0"/>
              <a:t>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Prove that AG → I Holds.</a:t>
            </a:r>
          </a:p>
        </p:txBody>
      </p:sp>
    </p:spTree>
    <p:extLst>
      <p:ext uri="{BB962C8B-B14F-4D97-AF65-F5344CB8AC3E}">
        <p14:creationId xmlns:p14="http://schemas.microsoft.com/office/powerpoint/2010/main" val="36305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IN" dirty="0"/>
              <a:t>What is Normalization? Describe various types of normalization with example.</a:t>
            </a:r>
            <a:endParaRPr lang="en-GB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GB" dirty="0"/>
              <a:t>A college maintains details of its lecturers' subject area skills. These details comprise: Lecturer Number, Lecturer Name, Lecturer Grade, Department Code, Department Name, Subject Code, Subject Name, Subject Level.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Assume that each lecturer may teach many subjects but may not belong to more than one department.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Subject Code, Subject Name and Subject Level are repeating fields.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/>
              <a:t>Normalize this data to Third Normal 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1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Armstrong's axioms OR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Inference rules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160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2104CS303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816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Hemang R Chath</a:t>
            </a:r>
          </a:p>
        </p:txBody>
      </p:sp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B9AD797E-32C0-1770-A2D9-6288419E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31634" y="5129749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10509</TotalTime>
  <Words>8670</Words>
  <Application>Microsoft Office PowerPoint</Application>
  <PresentationFormat>Widescreen</PresentationFormat>
  <Paragraphs>2169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Roboto Condensed Light</vt:lpstr>
      <vt:lpstr>MS LineDraw</vt:lpstr>
      <vt:lpstr>Wingdings 3</vt:lpstr>
      <vt:lpstr>Roboto Condensed</vt:lpstr>
      <vt:lpstr>Calibri</vt:lpstr>
      <vt:lpstr>Wingdings</vt:lpstr>
      <vt:lpstr>Arial</vt:lpstr>
      <vt:lpstr>Office Theme</vt:lpstr>
      <vt:lpstr>1_Office Theme</vt:lpstr>
      <vt:lpstr>Unit-1  Relational Database Design</vt:lpstr>
      <vt:lpstr>PowerPoint Presentation</vt:lpstr>
      <vt:lpstr>Functional Dependency (FD) and  its types</vt:lpstr>
      <vt:lpstr>What is Functional Dependency (FD)?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Armstrong's axioms OR Inference rules</vt:lpstr>
      <vt:lpstr>Closure of a set of FDs</vt:lpstr>
      <vt:lpstr>What is closure of a set of FDs?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attribute sets</vt:lpstr>
      <vt:lpstr>What is a closure of attribute sets?</vt:lpstr>
      <vt:lpstr>What is a closure of attribute sets?</vt:lpstr>
      <vt:lpstr>Closure of attribute sets [Example]</vt:lpstr>
      <vt:lpstr>Closure of attribute sets [Exercise]</vt:lpstr>
      <vt:lpstr>Closure of attribute sets [Exercise]</vt:lpstr>
      <vt:lpstr>Canonical cover</vt:lpstr>
      <vt:lpstr>What is extraneous attributes?</vt:lpstr>
      <vt:lpstr>What is canonical cover?</vt:lpstr>
      <vt:lpstr>Algorithm to find canonical cover</vt:lpstr>
      <vt:lpstr>Canonical cover [Example]</vt:lpstr>
      <vt:lpstr>Canonical cover [Example]</vt:lpstr>
      <vt:lpstr>Canonical cover [Example]</vt:lpstr>
      <vt:lpstr>Decomposition</vt:lpstr>
      <vt:lpstr>What is decomposition?</vt:lpstr>
      <vt:lpstr>Lossy decomposition</vt:lpstr>
      <vt:lpstr>Lossless decomposition</vt:lpstr>
      <vt:lpstr>Anomaly and its types</vt:lpstr>
      <vt:lpstr>What is an anomaly in database design?</vt:lpstr>
      <vt:lpstr>Insert anomaly</vt:lpstr>
      <vt:lpstr>Delete anomaly</vt:lpstr>
      <vt:lpstr>Update anomaly</vt:lpstr>
      <vt:lpstr>How to deal with insert, delete and update anomaly</vt:lpstr>
      <vt:lpstr>Normalization and normal forms</vt:lpstr>
      <vt:lpstr>What is normalization?</vt:lpstr>
      <vt:lpstr>How many normal forms are there?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 [Example]</vt:lpstr>
      <vt:lpstr>2NF (Second Normal Form) [Example]</vt:lpstr>
      <vt:lpstr>2NF (Second Normal Form) [Example]</vt:lpstr>
      <vt:lpstr>2NF (Second Normal Form) [Exercise]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3NF (Third Normal Form) [Exercise]</vt:lpstr>
      <vt:lpstr>Normal forms  BCNF (Boyce-Codd Normal Form)</vt:lpstr>
      <vt:lpstr>BCNF (Boyce-Codd Normal Form)</vt:lpstr>
      <vt:lpstr>BCNF (Boyce-Codd Normal Form) [Example]</vt:lpstr>
      <vt:lpstr>BCNF (Boyce-Codd Normal Form) [Example]</vt:lpstr>
      <vt:lpstr>Multivalued dependency (MVD)</vt:lpstr>
      <vt:lpstr>Multivalued dependency (MVD) [Example] </vt:lpstr>
      <vt:lpstr>Normal forms  4NF (Forth Normal Form)</vt:lpstr>
      <vt:lpstr>4NF (Forth Normal Form)</vt:lpstr>
      <vt:lpstr>Functional dependency &amp; Multivalued dependency</vt:lpstr>
      <vt:lpstr>Normal forms  5NF (Fifth Normal Form)</vt:lpstr>
      <vt:lpstr>5NF (Fifth Normal Form)</vt:lpstr>
      <vt:lpstr>5NF (Fifth Normal Form)</vt:lpstr>
      <vt:lpstr>How to find key?</vt:lpstr>
      <vt:lpstr>How to find key? [Example]</vt:lpstr>
      <vt:lpstr>How to find key? [Exercise]</vt:lpstr>
      <vt:lpstr>Find (candidate) key &amp; check for normal forms [Example]</vt:lpstr>
      <vt:lpstr>Find (candidate) key &amp; check for normal forms [Example]</vt:lpstr>
      <vt:lpstr>Find (candidate) key &amp; check for normal forms [Example]</vt:lpstr>
      <vt:lpstr>Find (candidate) key &amp; check for normal forms [Example]</vt:lpstr>
      <vt:lpstr>How to normalize database?</vt:lpstr>
      <vt:lpstr>How to normalize database?</vt:lpstr>
      <vt:lpstr>How to normalize database?</vt:lpstr>
      <vt:lpstr>How to normalize database?</vt:lpstr>
      <vt:lpstr>How to normalize database?</vt:lpstr>
      <vt:lpstr>Frequently asked Questions in Exam</vt:lpstr>
      <vt:lpstr>Frequently asked Questions in Exam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Hemang Chath</cp:lastModifiedBy>
  <cp:revision>1447</cp:revision>
  <dcterms:created xsi:type="dcterms:W3CDTF">2020-05-01T05:09:15Z</dcterms:created>
  <dcterms:modified xsi:type="dcterms:W3CDTF">2023-07-12T03:48:37Z</dcterms:modified>
</cp:coreProperties>
</file>