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489" r:id="rId2"/>
    <p:sldId id="492" r:id="rId3"/>
    <p:sldId id="493" r:id="rId4"/>
    <p:sldId id="494" r:id="rId5"/>
    <p:sldId id="495" r:id="rId6"/>
    <p:sldId id="496" r:id="rId7"/>
    <p:sldId id="497" r:id="rId8"/>
    <p:sldId id="516" r:id="rId9"/>
    <p:sldId id="517" r:id="rId10"/>
    <p:sldId id="518" r:id="rId11"/>
    <p:sldId id="519" r:id="rId12"/>
    <p:sldId id="520" r:id="rId13"/>
    <p:sldId id="521" r:id="rId14"/>
    <p:sldId id="523" r:id="rId15"/>
    <p:sldId id="524" r:id="rId16"/>
    <p:sldId id="525" r:id="rId17"/>
    <p:sldId id="527" r:id="rId18"/>
    <p:sldId id="528" r:id="rId19"/>
    <p:sldId id="529" r:id="rId20"/>
    <p:sldId id="530" r:id="rId21"/>
    <p:sldId id="531" r:id="rId22"/>
    <p:sldId id="532" r:id="rId23"/>
    <p:sldId id="533" r:id="rId24"/>
    <p:sldId id="534" r:id="rId25"/>
    <p:sldId id="547" r:id="rId26"/>
    <p:sldId id="548" r:id="rId27"/>
    <p:sldId id="549" r:id="rId28"/>
    <p:sldId id="550" r:id="rId29"/>
    <p:sldId id="551" r:id="rId30"/>
    <p:sldId id="553" r:id="rId31"/>
    <p:sldId id="554" r:id="rId32"/>
    <p:sldId id="555" r:id="rId33"/>
    <p:sldId id="556" r:id="rId34"/>
    <p:sldId id="557" r:id="rId35"/>
    <p:sldId id="558" r:id="rId36"/>
    <p:sldId id="559" r:id="rId37"/>
    <p:sldId id="560" r:id="rId38"/>
    <p:sldId id="561" r:id="rId39"/>
    <p:sldId id="562" r:id="rId40"/>
    <p:sldId id="563" r:id="rId41"/>
    <p:sldId id="564" r:id="rId42"/>
    <p:sldId id="56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31" autoAdjust="0"/>
    <p:restoredTop sz="94660"/>
  </p:normalViewPr>
  <p:slideViewPr>
    <p:cSldViewPr>
      <p:cViewPr varScale="1">
        <p:scale>
          <a:sx n="69" d="100"/>
          <a:sy n="69" d="100"/>
        </p:scale>
        <p:origin x="1044" y="66"/>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t>4/21/2021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AU" dirty="0" smtClean="0"/>
              <a:t>Unit 4 : </a:t>
            </a:r>
            <a:r>
              <a:rPr lang="en-US" dirty="0" smtClean="0"/>
              <a:t>Introduction to Task Programming</a:t>
            </a:r>
            <a:endParaRPr lang="en-AU" dirty="0"/>
          </a:p>
        </p:txBody>
      </p:sp>
      <p:sp>
        <p:nvSpPr>
          <p:cNvPr id="3" name="Content Placeholder 2"/>
          <p:cNvSpPr>
            <a:spLocks noGrp="1"/>
          </p:cNvSpPr>
          <p:nvPr>
            <p:ph idx="1"/>
          </p:nvPr>
        </p:nvSpPr>
        <p:spPr/>
        <p:txBody>
          <a:bodyPr/>
          <a:lstStyle/>
          <a:p>
            <a:endParaRPr lang="en-US" dirty="0"/>
          </a:p>
          <a:p>
            <a:r>
              <a:rPr lang="en-US" dirty="0"/>
              <a:t> High-Throughput Computing and Task Programming, </a:t>
            </a:r>
            <a:endParaRPr lang="en-US" dirty="0" smtClean="0"/>
          </a:p>
          <a:p>
            <a:r>
              <a:rPr lang="en-US" dirty="0" smtClean="0"/>
              <a:t>Task-based </a:t>
            </a:r>
            <a:r>
              <a:rPr lang="en-US" dirty="0"/>
              <a:t>Application Models, </a:t>
            </a:r>
            <a:endParaRPr lang="en-US" dirty="0" smtClean="0"/>
          </a:p>
          <a:p>
            <a:r>
              <a:rPr lang="en-US" dirty="0" smtClean="0"/>
              <a:t>Aneka </a:t>
            </a:r>
            <a:r>
              <a:rPr lang="en-US" dirty="0"/>
              <a:t>Task-Based Programming, </a:t>
            </a:r>
            <a:endParaRPr lang="en-US" dirty="0" smtClean="0"/>
          </a:p>
          <a:p>
            <a:r>
              <a:rPr lang="en-US" dirty="0" smtClean="0"/>
              <a:t>Task </a:t>
            </a:r>
            <a:r>
              <a:rPr lang="en-US" dirty="0"/>
              <a:t>Programming Model, and </a:t>
            </a:r>
            <a:endParaRPr lang="en-US" dirty="0" smtClean="0"/>
          </a:p>
          <a:p>
            <a:r>
              <a:rPr lang="en-US" dirty="0" smtClean="0"/>
              <a:t>Developing </a:t>
            </a:r>
            <a:r>
              <a:rPr lang="en-US" dirty="0"/>
              <a:t>Applications with the Task Model </a:t>
            </a:r>
            <a:endParaRPr lang="en-US" sz="2800" dirty="0" smtClean="0"/>
          </a:p>
        </p:txBody>
      </p:sp>
      <p:sp>
        <p:nvSpPr>
          <p:cNvPr id="4" name="Slide Number Placeholder 3"/>
          <p:cNvSpPr>
            <a:spLocks noGrp="1"/>
          </p:cNvSpPr>
          <p:nvPr>
            <p:ph type="sldNum" sz="quarter" idx="10"/>
          </p:nvPr>
        </p:nvSpPr>
        <p:spPr/>
        <p:txBody>
          <a:bodyPr/>
          <a:lstStyle/>
          <a:p>
            <a:fld id="{32E25198-89AE-4B00-A47A-4DE3C7AA5454}" type="slidenum">
              <a:rPr lang="en-US" smtClean="0"/>
              <a:pPr/>
              <a:t>1</a:t>
            </a:fld>
            <a:endParaRPr lang="en-US"/>
          </a:p>
        </p:txBody>
      </p:sp>
    </p:spTree>
    <p:extLst>
      <p:ext uri="{BB962C8B-B14F-4D97-AF65-F5344CB8AC3E}">
        <p14:creationId xmlns:p14="http://schemas.microsoft.com/office/powerpoint/2010/main" val="2140225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Embarrassingly Parallel Applications</a:t>
            </a:r>
            <a:endParaRPr lang="en-US" dirty="0"/>
          </a:p>
        </p:txBody>
      </p:sp>
      <p:sp>
        <p:nvSpPr>
          <p:cNvPr id="3" name="Content Placeholder 2"/>
          <p:cNvSpPr>
            <a:spLocks noGrp="1"/>
          </p:cNvSpPr>
          <p:nvPr>
            <p:ph idx="1"/>
          </p:nvPr>
        </p:nvSpPr>
        <p:spPr/>
        <p:txBody>
          <a:bodyPr/>
          <a:lstStyle/>
          <a:p>
            <a:pPr algn="just"/>
            <a:r>
              <a:rPr lang="en-US" sz="2200" dirty="0" smtClean="0"/>
              <a:t>There are several problems that can be modeled as embarrassingly parallel. </a:t>
            </a:r>
          </a:p>
          <a:p>
            <a:pPr algn="just"/>
            <a:r>
              <a:rPr lang="en-US" sz="2200" dirty="0" smtClean="0"/>
              <a:t>These include image and video rendering, evolutionary optimization, model forecasting, etc. </a:t>
            </a:r>
          </a:p>
          <a:p>
            <a:pPr algn="just"/>
            <a:r>
              <a:rPr lang="en-US" sz="2200" dirty="0" smtClean="0"/>
              <a:t>In case of image and video rendering the task is represented by the rendering of a pixel (more likely a portion of the image) or a frame respectively. </a:t>
            </a:r>
          </a:p>
          <a:p>
            <a:pPr algn="just"/>
            <a:r>
              <a:rPr lang="en-US" sz="2200" dirty="0" smtClean="0"/>
              <a:t>For evolutionary optimization meta heuristics, a task is identified by a single run of the algorithm with a given parameter set. </a:t>
            </a:r>
          </a:p>
          <a:p>
            <a:pPr algn="just"/>
            <a:r>
              <a:rPr lang="en-US" sz="2200" dirty="0" smtClean="0"/>
              <a:t>The same applies to model forecasting applications. </a:t>
            </a:r>
          </a:p>
          <a:p>
            <a:pPr algn="just"/>
            <a:r>
              <a:rPr lang="en-US" sz="2200" dirty="0" smtClean="0"/>
              <a:t>In general, scientific applications constitute a considerable source of embarrassingly parallel applications, even though they mostly fall into the more specific category of parameter sweep applications.</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a:t>
            </a:fld>
            <a:endParaRPr lang="en-US"/>
          </a:p>
        </p:txBody>
      </p:sp>
    </p:spTree>
    <p:extLst>
      <p:ext uri="{BB962C8B-B14F-4D97-AF65-F5344CB8AC3E}">
        <p14:creationId xmlns:p14="http://schemas.microsoft.com/office/powerpoint/2010/main" val="24657104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sz="2200" dirty="0" smtClean="0"/>
              <a:t>Parameter sweep applications are a specific class of embarrassingly parallel applications whose tasks are identical in their nature and differ only by the specific parameters used to execute them. </a:t>
            </a:r>
          </a:p>
          <a:p>
            <a:pPr algn="just"/>
            <a:r>
              <a:rPr lang="en-US" sz="2200" dirty="0" smtClean="0"/>
              <a:t>Parameter sweep applications are identified by a template task and a set of parameters. </a:t>
            </a:r>
          </a:p>
          <a:p>
            <a:pPr algn="just"/>
            <a:r>
              <a:rPr lang="en-US" sz="2200" dirty="0" smtClean="0"/>
              <a:t>The template task defines the operations that will be performed on the remote node for the execution of tasks. </a:t>
            </a:r>
          </a:p>
          <a:p>
            <a:pPr algn="just"/>
            <a:r>
              <a:rPr lang="en-US" sz="2200" dirty="0" smtClean="0"/>
              <a:t>The template task is parametric and the parameter set identifies the combination of variables whose assignments specialize the template task into a specific instance. </a:t>
            </a:r>
          </a:p>
          <a:p>
            <a:pPr algn="just"/>
            <a:r>
              <a:rPr lang="en-US" sz="2200" dirty="0" smtClean="0"/>
              <a:t>The combination of parameters together with their range of admissible values identifies the multi-dimensional domain of the application and each point in this domain identifies a task instance. </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11</a:t>
            </a:fld>
            <a:endParaRPr lang="en-US"/>
          </a:p>
        </p:txBody>
      </p:sp>
    </p:spTree>
    <p:extLst>
      <p:ext uri="{BB962C8B-B14F-4D97-AF65-F5344CB8AC3E}">
        <p14:creationId xmlns:p14="http://schemas.microsoft.com/office/powerpoint/2010/main" val="8383066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sz="2200" dirty="0" smtClean="0"/>
              <a:t>Any distributed computing framework providing support for embarrassingly parallel applications can also support the execution of parameter sweep applications, since the tasks composing the application can be executed independently from each other. </a:t>
            </a:r>
          </a:p>
          <a:p>
            <a:pPr algn="just"/>
            <a:r>
              <a:rPr lang="en-US" sz="2200" dirty="0" smtClean="0"/>
              <a:t>The only difference is that the tasks that will be executed are generated by iterating over all the possible and admissible combinations of parameters. </a:t>
            </a:r>
          </a:p>
          <a:p>
            <a:pPr algn="just"/>
            <a:r>
              <a:rPr lang="en-US" sz="2200" dirty="0" smtClean="0"/>
              <a:t>This operation can be performed frameworks natively or tools that are part of the distributed computing middleware. </a:t>
            </a:r>
          </a:p>
          <a:p>
            <a:pPr algn="just"/>
            <a:r>
              <a:rPr lang="en-US" sz="2200" dirty="0" smtClean="0"/>
              <a:t>For example, </a:t>
            </a:r>
            <a:r>
              <a:rPr lang="en-US" sz="2200" i="1" dirty="0" smtClean="0"/>
              <a:t>Nimrod/G</a:t>
            </a:r>
            <a:r>
              <a:rPr lang="en-US" sz="2200" dirty="0" smtClean="0"/>
              <a:t> is natively designed to support the execution of parameter sweep applications.</a:t>
            </a:r>
          </a:p>
          <a:p>
            <a:pPr algn="just"/>
            <a:r>
              <a:rPr lang="en-US" sz="2200" i="1" dirty="0" smtClean="0"/>
              <a:t>Aneka</a:t>
            </a:r>
            <a:r>
              <a:rPr lang="en-US" sz="2200" dirty="0" smtClean="0"/>
              <a:t> provides client-based tools for visually composing a template task, define parameters, and iterate over all the possible combinations of such parameters.</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a:t>
            </a:fld>
            <a:endParaRPr lang="en-US"/>
          </a:p>
        </p:txBody>
      </p:sp>
    </p:spTree>
    <p:extLst>
      <p:ext uri="{BB962C8B-B14F-4D97-AF65-F5344CB8AC3E}">
        <p14:creationId xmlns:p14="http://schemas.microsoft.com/office/powerpoint/2010/main" val="1448540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sz="2400" dirty="0" smtClean="0"/>
              <a:t>There is a plethora of applications that fall into this category. Mostly, they come from the scientific computing domain: evolutionary optimization algorithms, weather forecasting models, computational fluid dynamics applications, Monte Carlo methods, and many others. </a:t>
            </a:r>
          </a:p>
          <a:p>
            <a:pPr algn="just"/>
            <a:r>
              <a:rPr lang="en-US" sz="2400" dirty="0" smtClean="0"/>
              <a:t>For example, in the case of evolutionary algorithms it is possible to identify the domain of the applications as a combination of the relevant parameters of the algorithm. </a:t>
            </a:r>
          </a:p>
          <a:p>
            <a:pPr algn="just"/>
            <a:r>
              <a:rPr lang="en-US" sz="2400" dirty="0" smtClean="0"/>
              <a:t>For genetic algorithms these might be the number of individuals of the population used by the optimizer and the number of generations for which to run the optimizer. </a:t>
            </a:r>
          </a:p>
          <a:p>
            <a:pPr algn="just"/>
            <a:r>
              <a:rPr lang="en-US" sz="2400" dirty="0" smtClean="0"/>
              <a:t>The following example in pseudo-code demonstrates how to generate the tasks for case previously discussed.</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Tree>
    <p:extLst>
      <p:ext uri="{BB962C8B-B14F-4D97-AF65-F5344CB8AC3E}">
        <p14:creationId xmlns:p14="http://schemas.microsoft.com/office/powerpoint/2010/main" val="35037922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dirty="0" smtClean="0"/>
              <a:t>The algorithm sketched in the example defines a bi-dimensional domain composed by discrete variables and then iterated over each combination of individuals and generations to generate all the tasks composing the application.</a:t>
            </a:r>
          </a:p>
          <a:p>
            <a:pPr algn="just"/>
            <a:r>
              <a:rPr lang="en-US" dirty="0" smtClean="0"/>
              <a:t> In this case 20 tasks are generated. </a:t>
            </a:r>
          </a:p>
          <a:p>
            <a:pPr algn="just"/>
            <a:r>
              <a:rPr lang="en-US" dirty="0" smtClean="0"/>
              <a:t>The function </a:t>
            </a:r>
            <a:r>
              <a:rPr lang="en-US" i="1" dirty="0" err="1" smtClean="0"/>
              <a:t>generate_task</a:t>
            </a:r>
            <a:r>
              <a:rPr lang="en-US" dirty="0" smtClean="0"/>
              <a:t> is specific to the application and creates the task instance by substituting the values of </a:t>
            </a:r>
            <a:r>
              <a:rPr lang="en-US" i="1" dirty="0" err="1" smtClean="0"/>
              <a:t>indiv</a:t>
            </a:r>
            <a:r>
              <a:rPr lang="en-US" dirty="0" smtClean="0"/>
              <a:t> and </a:t>
            </a:r>
            <a:r>
              <a:rPr lang="en-US" i="1" dirty="0" smtClean="0"/>
              <a:t>generation</a:t>
            </a:r>
            <a:r>
              <a:rPr lang="en-US" dirty="0" smtClean="0"/>
              <a:t> to the corresponding variables in the template definition. </a:t>
            </a:r>
          </a:p>
          <a:p>
            <a:pPr algn="just"/>
            <a:r>
              <a:rPr lang="en-US" dirty="0" smtClean="0"/>
              <a:t>The function </a:t>
            </a:r>
            <a:r>
              <a:rPr lang="en-US" i="1" dirty="0" err="1" smtClean="0"/>
              <a:t>submit_task</a:t>
            </a:r>
            <a:r>
              <a:rPr lang="en-US" dirty="0" smtClean="0"/>
              <a:t> is specific to the middleware used and performs the actual task submission.</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Tree>
    <p:extLst>
      <p:ext uri="{BB962C8B-B14F-4D97-AF65-F5344CB8AC3E}">
        <p14:creationId xmlns:p14="http://schemas.microsoft.com/office/powerpoint/2010/main" val="2135178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sz="2000" dirty="0" smtClean="0"/>
              <a:t>A template task is in general a composition of operations concerning the execution of legacy applications with the appropriate parameters and set of file system operations for moving data. </a:t>
            </a:r>
          </a:p>
          <a:p>
            <a:pPr algn="just"/>
            <a:r>
              <a:rPr lang="en-US" sz="2000" dirty="0" smtClean="0"/>
              <a:t>Therefore, frameworks natively supporting the execution of parameter sweep applications often provide a set of useful commands that are used in to manipulate or to operate with files. </a:t>
            </a:r>
          </a:p>
          <a:p>
            <a:pPr algn="just"/>
            <a:r>
              <a:rPr lang="en-US" sz="2000" dirty="0" smtClean="0"/>
              <a:t>Template task is often expressed as single file that composes together the commands provided. The commonly available commands are:</a:t>
            </a:r>
          </a:p>
          <a:p>
            <a:pPr lvl="1"/>
            <a:r>
              <a:rPr lang="en-US" sz="2000" i="1" dirty="0" smtClean="0"/>
              <a:t>Execute</a:t>
            </a:r>
            <a:r>
              <a:rPr lang="en-US" sz="2000" dirty="0" smtClean="0"/>
              <a:t>: executes a program on the remote node.</a:t>
            </a:r>
          </a:p>
          <a:p>
            <a:pPr lvl="1"/>
            <a:r>
              <a:rPr lang="en-US" sz="2000" i="1" dirty="0" smtClean="0"/>
              <a:t>Copy</a:t>
            </a:r>
            <a:r>
              <a:rPr lang="en-US" sz="2000" dirty="0" smtClean="0"/>
              <a:t>: copies a file to/from the remote node.</a:t>
            </a:r>
          </a:p>
          <a:p>
            <a:pPr lvl="1"/>
            <a:r>
              <a:rPr lang="en-US" sz="2000" i="1" dirty="0" smtClean="0"/>
              <a:t>Substitute</a:t>
            </a:r>
            <a:r>
              <a:rPr lang="en-US" sz="2000" dirty="0" smtClean="0"/>
              <a:t>: substitute the parameter values with their placeholders inside a file.</a:t>
            </a:r>
          </a:p>
          <a:p>
            <a:pPr lvl="1"/>
            <a:r>
              <a:rPr lang="en-US" sz="2000" dirty="0" smtClean="0"/>
              <a:t>Delete: deletes a file.</a:t>
            </a:r>
          </a:p>
          <a:p>
            <a:r>
              <a:rPr lang="en-US" sz="2400" dirty="0" smtClean="0"/>
              <a:t>All these commands can operate with parameter that are substituted with their actual values for each task instance.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Tree>
    <p:extLst>
      <p:ext uri="{BB962C8B-B14F-4D97-AF65-F5344CB8AC3E}">
        <p14:creationId xmlns:p14="http://schemas.microsoft.com/office/powerpoint/2010/main" val="21607710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 Sweep Applications</a:t>
            </a:r>
            <a:endParaRPr lang="en-US" dirty="0"/>
          </a:p>
        </p:txBody>
      </p:sp>
      <p:sp>
        <p:nvSpPr>
          <p:cNvPr id="3" name="Content Placeholder 2"/>
          <p:cNvSpPr>
            <a:spLocks noGrp="1"/>
          </p:cNvSpPr>
          <p:nvPr>
            <p:ph idx="1"/>
          </p:nvPr>
        </p:nvSpPr>
        <p:spPr/>
        <p:txBody>
          <a:bodyPr/>
          <a:lstStyle/>
          <a:p>
            <a:pPr algn="just"/>
            <a:r>
              <a:rPr lang="en-US" sz="2000" dirty="0" smtClean="0"/>
              <a:t>The Aneka Parameter Sweep file defines the template task for executing the BLAST application. </a:t>
            </a:r>
          </a:p>
          <a:p>
            <a:pPr algn="just"/>
            <a:r>
              <a:rPr lang="en-US" sz="2000" dirty="0" smtClean="0"/>
              <a:t>The file is an XML document containing several sections, the most important sections are </a:t>
            </a:r>
            <a:r>
              <a:rPr lang="en-US" sz="2000" i="1" dirty="0" err="1" smtClean="0"/>
              <a:t>sharedFiles</a:t>
            </a:r>
            <a:r>
              <a:rPr lang="en-US" sz="2000" dirty="0" smtClean="0"/>
              <a:t>, </a:t>
            </a:r>
            <a:r>
              <a:rPr lang="en-US" sz="2000" i="1" dirty="0" smtClean="0"/>
              <a:t>parameters</a:t>
            </a:r>
            <a:r>
              <a:rPr lang="en-US" sz="2000" dirty="0" smtClean="0"/>
              <a:t>, and </a:t>
            </a:r>
            <a:r>
              <a:rPr lang="en-US" sz="2000" i="1" dirty="0" smtClean="0"/>
              <a:t>task</a:t>
            </a:r>
            <a:r>
              <a:rPr lang="en-US" sz="2000" dirty="0" smtClean="0"/>
              <a:t>. The first contains the definition of the parameters that will customize the template task. Two different types of parameters are defined: a single value and a range parameter. </a:t>
            </a:r>
          </a:p>
          <a:p>
            <a:pPr algn="just"/>
            <a:r>
              <a:rPr lang="en-US" sz="2000" dirty="0" smtClean="0"/>
              <a:t>The second section contains the files that are required to execute the task, while the third one specifies the operations that characterize the template task. </a:t>
            </a:r>
          </a:p>
          <a:p>
            <a:pPr algn="just"/>
            <a:r>
              <a:rPr lang="en-US" sz="2000" dirty="0" smtClean="0"/>
              <a:t>The task has a collection of input and output files whose local and remote paths are defined, and a collection of commands. </a:t>
            </a:r>
          </a:p>
          <a:p>
            <a:pPr algn="just"/>
            <a:r>
              <a:rPr lang="en-US" sz="2000" dirty="0" smtClean="0"/>
              <a:t>In the case presented a simple execute command is shown. With respect to the previous example there is no need to explicitly move the files to the remote destination but this operation is automatically performed by Aneka.</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16</a:t>
            </a:fld>
            <a:endParaRPr lang="en-US"/>
          </a:p>
        </p:txBody>
      </p:sp>
    </p:spTree>
    <p:extLst>
      <p:ext uri="{BB962C8B-B14F-4D97-AF65-F5344CB8AC3E}">
        <p14:creationId xmlns:p14="http://schemas.microsoft.com/office/powerpoint/2010/main" val="1240994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Applications</a:t>
            </a:r>
            <a:endParaRPr lang="en-US" dirty="0"/>
          </a:p>
        </p:txBody>
      </p:sp>
      <p:sp>
        <p:nvSpPr>
          <p:cNvPr id="5" name="Content Placeholder 4"/>
          <p:cNvSpPr>
            <a:spLocks noGrp="1"/>
          </p:cNvSpPr>
          <p:nvPr>
            <p:ph idx="1"/>
          </p:nvPr>
        </p:nvSpPr>
        <p:spPr/>
        <p:txBody>
          <a:bodyPr/>
          <a:lstStyle/>
          <a:p>
            <a:pPr algn="just"/>
            <a:r>
              <a:rPr lang="en-US" i="1" dirty="0" smtClean="0"/>
              <a:t>MPI (Message Passing Interface)</a:t>
            </a:r>
            <a:r>
              <a:rPr lang="en-US" dirty="0" smtClean="0"/>
              <a:t> is a specification for developing parallel programs which communicate by exchanging messages. Compared to earlier models, MPI introduces the constraint of communication which involves that MPI tasks need to run at the same time. </a:t>
            </a:r>
          </a:p>
          <a:p>
            <a:pPr algn="just"/>
            <a:r>
              <a:rPr lang="en-US" dirty="0" smtClean="0"/>
              <a:t>MPI has originated as an attempt to create a common ground from the several distributed shared memory and message passing infrastructures available for distributed computing. </a:t>
            </a:r>
          </a:p>
          <a:p>
            <a:pPr algn="just"/>
            <a:r>
              <a:rPr lang="en-US" dirty="0" smtClean="0"/>
              <a:t>Nowadays, it has become a de-facto standard for developing portable and efficient message passing HPC applications. Interface specification have been defined and implemented for C/C++ and FORTRAN.</a:t>
            </a:r>
          </a:p>
          <a:p>
            <a:pPr algn="just"/>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17</a:t>
            </a:fld>
            <a:endParaRPr lang="en-US"/>
          </a:p>
        </p:txBody>
      </p:sp>
    </p:spTree>
    <p:extLst>
      <p:ext uri="{BB962C8B-B14F-4D97-AF65-F5344CB8AC3E}">
        <p14:creationId xmlns:p14="http://schemas.microsoft.com/office/powerpoint/2010/main" val="1367672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Applications</a:t>
            </a:r>
            <a:endParaRPr lang="en-US" dirty="0"/>
          </a:p>
        </p:txBody>
      </p:sp>
      <p:sp>
        <p:nvSpPr>
          <p:cNvPr id="3" name="Content Placeholder 2"/>
          <p:cNvSpPr>
            <a:spLocks noGrp="1"/>
          </p:cNvSpPr>
          <p:nvPr>
            <p:ph idx="1"/>
          </p:nvPr>
        </p:nvSpPr>
        <p:spPr/>
        <p:txBody>
          <a:bodyPr/>
          <a:lstStyle/>
          <a:p>
            <a:pPr algn="just"/>
            <a:r>
              <a:rPr lang="en-US" dirty="0" smtClean="0"/>
              <a:t>MPI provides developers with a set of routines that:</a:t>
            </a:r>
          </a:p>
          <a:p>
            <a:pPr lvl="1" algn="just"/>
            <a:r>
              <a:rPr lang="en-US" dirty="0" smtClean="0"/>
              <a:t>Manage the distributed environment where MPI programs are executed.</a:t>
            </a:r>
          </a:p>
          <a:p>
            <a:pPr lvl="1" algn="just"/>
            <a:r>
              <a:rPr lang="en-US" dirty="0" smtClean="0"/>
              <a:t>Provide facilities for point to point communication.</a:t>
            </a:r>
          </a:p>
          <a:p>
            <a:pPr lvl="1" algn="just"/>
            <a:r>
              <a:rPr lang="en-US" dirty="0" smtClean="0"/>
              <a:t>Provide facilities for group communication.</a:t>
            </a:r>
          </a:p>
          <a:p>
            <a:pPr lvl="1" algn="just"/>
            <a:r>
              <a:rPr lang="en-US" dirty="0" smtClean="0"/>
              <a:t>Provide support for data structure definition and memory allocation.</a:t>
            </a:r>
          </a:p>
          <a:p>
            <a:pPr lvl="1" algn="just"/>
            <a:r>
              <a:rPr lang="en-US" dirty="0" smtClean="0"/>
              <a:t>Provide basic support for synchronization with blocking calls.</a:t>
            </a:r>
          </a:p>
          <a:p>
            <a:pPr algn="just"/>
            <a:r>
              <a:rPr lang="en-US" dirty="0" smtClean="0"/>
              <a:t>The general reference architecture is depicted. A distributed application in MPI is composed by a collection of MPI processes which are executed in parallel in a distributed infrastructure supporting MPI (most likely a cluster or nodes leased form Clouds).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18</a:t>
            </a:fld>
            <a:endParaRPr lang="en-US"/>
          </a:p>
        </p:txBody>
      </p:sp>
    </p:spTree>
    <p:extLst>
      <p:ext uri="{BB962C8B-B14F-4D97-AF65-F5344CB8AC3E}">
        <p14:creationId xmlns:p14="http://schemas.microsoft.com/office/powerpoint/2010/main" val="3354758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reference Scenario</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19</a:t>
            </a:fld>
            <a:endParaRPr lang="en-US"/>
          </a:p>
        </p:txBody>
      </p:sp>
      <p:grpSp>
        <p:nvGrpSpPr>
          <p:cNvPr id="6" name="Group 5"/>
          <p:cNvGrpSpPr/>
          <p:nvPr/>
        </p:nvGrpSpPr>
        <p:grpSpPr>
          <a:xfrm>
            <a:off x="870642" y="1433466"/>
            <a:ext cx="7587558" cy="4967334"/>
            <a:chOff x="1158844" y="615636"/>
            <a:chExt cx="7206558" cy="4662534"/>
          </a:xfrm>
        </p:grpSpPr>
        <p:sp>
          <p:nvSpPr>
            <p:cNvPr id="7" name="Rectangle 6"/>
            <p:cNvSpPr/>
            <p:nvPr/>
          </p:nvSpPr>
          <p:spPr>
            <a:xfrm>
              <a:off x="1158844" y="615636"/>
              <a:ext cx="7206558" cy="4662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Oval 7"/>
            <p:cNvSpPr/>
            <p:nvPr/>
          </p:nvSpPr>
          <p:spPr>
            <a:xfrm>
              <a:off x="1960636" y="810288"/>
              <a:ext cx="5540526" cy="2058441"/>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Oval 8"/>
            <p:cNvSpPr/>
            <p:nvPr/>
          </p:nvSpPr>
          <p:spPr>
            <a:xfrm>
              <a:off x="1982708" y="4185674"/>
              <a:ext cx="2616452" cy="848004"/>
            </a:xfrm>
            <a:prstGeom prst="ellipse">
              <a:avLst/>
            </a:prstGeom>
            <a:solidFill>
              <a:srgbClr val="FFFFFF">
                <a:alpha val="16000"/>
              </a:srgb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 name="Oval 9"/>
            <p:cNvSpPr/>
            <p:nvPr/>
          </p:nvSpPr>
          <p:spPr>
            <a:xfrm>
              <a:off x="4805881" y="4093630"/>
              <a:ext cx="2616452" cy="848004"/>
            </a:xfrm>
            <a:prstGeom prst="ellipse">
              <a:avLst/>
            </a:prstGeom>
            <a:solidFill>
              <a:srgbClr val="FFFFFF">
                <a:alpha val="15294"/>
              </a:srgb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Oval 10"/>
            <p:cNvSpPr/>
            <p:nvPr/>
          </p:nvSpPr>
          <p:spPr>
            <a:xfrm>
              <a:off x="3236624" y="1387186"/>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a:t>
              </a:r>
              <a:endParaRPr lang="en-US" sz="1200" b="1" dirty="0">
                <a:solidFill>
                  <a:srgbClr val="000000"/>
                </a:solidFill>
              </a:endParaRPr>
            </a:p>
          </p:txBody>
        </p:sp>
        <p:sp>
          <p:nvSpPr>
            <p:cNvPr id="12" name="Oval 11"/>
            <p:cNvSpPr/>
            <p:nvPr/>
          </p:nvSpPr>
          <p:spPr>
            <a:xfrm>
              <a:off x="2574212" y="1910778"/>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6</a:t>
              </a:r>
              <a:endParaRPr lang="en-US" sz="1200" b="1" dirty="0">
                <a:solidFill>
                  <a:srgbClr val="000000"/>
                </a:solidFill>
              </a:endParaRPr>
            </a:p>
          </p:txBody>
        </p:sp>
        <p:sp>
          <p:nvSpPr>
            <p:cNvPr id="13" name="Oval 12"/>
            <p:cNvSpPr/>
            <p:nvPr/>
          </p:nvSpPr>
          <p:spPr>
            <a:xfrm>
              <a:off x="4039365" y="2063178"/>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4</a:t>
              </a:r>
              <a:endParaRPr lang="en-US" sz="1200" b="1" dirty="0">
                <a:solidFill>
                  <a:srgbClr val="000000"/>
                </a:solidFill>
              </a:endParaRPr>
            </a:p>
          </p:txBody>
        </p:sp>
        <p:sp>
          <p:nvSpPr>
            <p:cNvPr id="14" name="Oval 13"/>
            <p:cNvSpPr/>
            <p:nvPr/>
          </p:nvSpPr>
          <p:spPr>
            <a:xfrm>
              <a:off x="5504518" y="2215578"/>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5</a:t>
              </a:r>
              <a:endParaRPr lang="en-US" sz="1200" b="1" dirty="0">
                <a:solidFill>
                  <a:srgbClr val="000000"/>
                </a:solidFill>
              </a:endParaRPr>
            </a:p>
          </p:txBody>
        </p:sp>
        <p:sp>
          <p:nvSpPr>
            <p:cNvPr id="15" name="Oval 14"/>
            <p:cNvSpPr/>
            <p:nvPr/>
          </p:nvSpPr>
          <p:spPr>
            <a:xfrm>
              <a:off x="4099722" y="1028065"/>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2</a:t>
              </a:r>
              <a:endParaRPr lang="en-US" sz="1200" b="1" dirty="0">
                <a:solidFill>
                  <a:srgbClr val="000000"/>
                </a:solidFill>
              </a:endParaRPr>
            </a:p>
          </p:txBody>
        </p:sp>
        <p:sp>
          <p:nvSpPr>
            <p:cNvPr id="16" name="Oval 15"/>
            <p:cNvSpPr/>
            <p:nvPr/>
          </p:nvSpPr>
          <p:spPr>
            <a:xfrm>
              <a:off x="4741009" y="1678405"/>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7</a:t>
              </a:r>
              <a:endParaRPr lang="en-US" sz="1200" b="1" dirty="0">
                <a:solidFill>
                  <a:srgbClr val="000000"/>
                </a:solidFill>
              </a:endParaRPr>
            </a:p>
          </p:txBody>
        </p:sp>
        <p:sp>
          <p:nvSpPr>
            <p:cNvPr id="17" name="Oval 16"/>
            <p:cNvSpPr/>
            <p:nvPr/>
          </p:nvSpPr>
          <p:spPr>
            <a:xfrm>
              <a:off x="5255548" y="1088420"/>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8</a:t>
              </a:r>
              <a:endParaRPr lang="en-US" sz="1200" b="1" dirty="0">
                <a:solidFill>
                  <a:srgbClr val="000000"/>
                </a:solidFill>
              </a:endParaRPr>
            </a:p>
          </p:txBody>
        </p:sp>
        <p:sp>
          <p:nvSpPr>
            <p:cNvPr id="18" name="Oval 17"/>
            <p:cNvSpPr/>
            <p:nvPr/>
          </p:nvSpPr>
          <p:spPr>
            <a:xfrm>
              <a:off x="5905889" y="1566744"/>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9</a:t>
              </a:r>
              <a:endParaRPr lang="en-US" sz="1200" b="1" dirty="0">
                <a:solidFill>
                  <a:srgbClr val="000000"/>
                </a:solidFill>
              </a:endParaRPr>
            </a:p>
          </p:txBody>
        </p:sp>
        <p:sp>
          <p:nvSpPr>
            <p:cNvPr id="19" name="Oval 18"/>
            <p:cNvSpPr/>
            <p:nvPr/>
          </p:nvSpPr>
          <p:spPr>
            <a:xfrm>
              <a:off x="3269821" y="2189924"/>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3</a:t>
              </a:r>
              <a:endParaRPr lang="en-US" sz="1200" b="1" dirty="0">
                <a:solidFill>
                  <a:srgbClr val="000000"/>
                </a:solidFill>
              </a:endParaRPr>
            </a:p>
          </p:txBody>
        </p:sp>
        <p:sp>
          <p:nvSpPr>
            <p:cNvPr id="20" name="Oval 19"/>
            <p:cNvSpPr/>
            <p:nvPr/>
          </p:nvSpPr>
          <p:spPr>
            <a:xfrm>
              <a:off x="2525927" y="1274015"/>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0</a:t>
              </a:r>
              <a:endParaRPr lang="en-US" sz="1200" b="1" dirty="0">
                <a:solidFill>
                  <a:srgbClr val="000000"/>
                </a:solidFill>
              </a:endParaRPr>
            </a:p>
          </p:txBody>
        </p:sp>
        <p:sp>
          <p:nvSpPr>
            <p:cNvPr id="21" name="Oval 20"/>
            <p:cNvSpPr/>
            <p:nvPr/>
          </p:nvSpPr>
          <p:spPr>
            <a:xfrm>
              <a:off x="6408354" y="2177853"/>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11</a:t>
              </a:r>
              <a:endParaRPr lang="en-US" sz="1200" b="1" dirty="0">
                <a:solidFill>
                  <a:srgbClr val="000000"/>
                </a:solidFill>
              </a:endParaRPr>
            </a:p>
          </p:txBody>
        </p:sp>
        <p:sp>
          <p:nvSpPr>
            <p:cNvPr id="22" name="Oval 21"/>
            <p:cNvSpPr/>
            <p:nvPr/>
          </p:nvSpPr>
          <p:spPr>
            <a:xfrm>
              <a:off x="6782566" y="1393220"/>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10</a:t>
              </a:r>
              <a:endParaRPr lang="en-US" sz="1200" b="1" dirty="0">
                <a:solidFill>
                  <a:srgbClr val="000000"/>
                </a:solidFill>
              </a:endParaRPr>
            </a:p>
          </p:txBody>
        </p:sp>
        <p:sp>
          <p:nvSpPr>
            <p:cNvPr id="23" name="Oval 22"/>
            <p:cNvSpPr/>
            <p:nvPr/>
          </p:nvSpPr>
          <p:spPr>
            <a:xfrm>
              <a:off x="3275857" y="4495492"/>
              <a:ext cx="321388" cy="323919"/>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a:t>
              </a:r>
              <a:endParaRPr lang="en-US" sz="1200" b="1" dirty="0">
                <a:solidFill>
                  <a:srgbClr val="000000"/>
                </a:solidFill>
              </a:endParaRPr>
            </a:p>
          </p:txBody>
        </p:sp>
        <p:sp>
          <p:nvSpPr>
            <p:cNvPr id="24" name="Oval 23"/>
            <p:cNvSpPr/>
            <p:nvPr/>
          </p:nvSpPr>
          <p:spPr>
            <a:xfrm>
              <a:off x="2993691" y="4113738"/>
              <a:ext cx="321388" cy="323919"/>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2</a:t>
              </a:r>
              <a:endParaRPr lang="en-US" sz="1200" b="1" dirty="0">
                <a:solidFill>
                  <a:srgbClr val="000000"/>
                </a:solidFill>
              </a:endParaRPr>
            </a:p>
          </p:txBody>
        </p:sp>
        <p:sp>
          <p:nvSpPr>
            <p:cNvPr id="25" name="Oval 24"/>
            <p:cNvSpPr/>
            <p:nvPr/>
          </p:nvSpPr>
          <p:spPr>
            <a:xfrm>
              <a:off x="3796432" y="4291788"/>
              <a:ext cx="321388" cy="323919"/>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4</a:t>
              </a:r>
              <a:endParaRPr lang="en-US" sz="1200" b="1" dirty="0">
                <a:solidFill>
                  <a:srgbClr val="000000"/>
                </a:solidFill>
              </a:endParaRPr>
            </a:p>
          </p:txBody>
        </p:sp>
        <p:sp>
          <p:nvSpPr>
            <p:cNvPr id="26" name="Oval 25"/>
            <p:cNvSpPr/>
            <p:nvPr/>
          </p:nvSpPr>
          <p:spPr>
            <a:xfrm>
              <a:off x="2616463" y="4478892"/>
              <a:ext cx="321388" cy="323919"/>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3</a:t>
              </a:r>
              <a:endParaRPr lang="en-US" sz="1200" b="1" dirty="0">
                <a:solidFill>
                  <a:srgbClr val="000000"/>
                </a:solidFill>
              </a:endParaRPr>
            </a:p>
          </p:txBody>
        </p:sp>
        <p:sp>
          <p:nvSpPr>
            <p:cNvPr id="27" name="Oval 26"/>
            <p:cNvSpPr/>
            <p:nvPr/>
          </p:nvSpPr>
          <p:spPr>
            <a:xfrm>
              <a:off x="2216601" y="4196726"/>
              <a:ext cx="321388" cy="323919"/>
            </a:xfrm>
            <a:prstGeom prst="ellipse">
              <a:avLst/>
            </a:prstGeom>
            <a:solidFill>
              <a:schemeClr val="bg1">
                <a:lumMod val="5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0</a:t>
              </a:r>
              <a:endParaRPr lang="en-US" sz="1200" b="1" dirty="0">
                <a:solidFill>
                  <a:srgbClr val="000000"/>
                </a:solidFill>
              </a:endParaRPr>
            </a:p>
          </p:txBody>
        </p:sp>
        <p:sp>
          <p:nvSpPr>
            <p:cNvPr id="28" name="Oval 27"/>
            <p:cNvSpPr/>
            <p:nvPr/>
          </p:nvSpPr>
          <p:spPr>
            <a:xfrm>
              <a:off x="5091076" y="4056399"/>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a:t>
              </a:r>
              <a:endParaRPr lang="en-US" sz="1200" b="1" dirty="0">
                <a:solidFill>
                  <a:srgbClr val="000000"/>
                </a:solidFill>
              </a:endParaRPr>
            </a:p>
          </p:txBody>
        </p:sp>
        <p:sp>
          <p:nvSpPr>
            <p:cNvPr id="29" name="Oval 28"/>
            <p:cNvSpPr/>
            <p:nvPr/>
          </p:nvSpPr>
          <p:spPr>
            <a:xfrm>
              <a:off x="5352116" y="4398922"/>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6</a:t>
              </a:r>
              <a:endParaRPr lang="en-US" sz="1200" b="1" dirty="0">
                <a:solidFill>
                  <a:srgbClr val="000000"/>
                </a:solidFill>
              </a:endParaRPr>
            </a:p>
          </p:txBody>
        </p:sp>
        <p:sp>
          <p:nvSpPr>
            <p:cNvPr id="30" name="Oval 29"/>
            <p:cNvSpPr/>
            <p:nvPr/>
          </p:nvSpPr>
          <p:spPr>
            <a:xfrm>
              <a:off x="5957189" y="4460788"/>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4</a:t>
              </a:r>
              <a:endParaRPr lang="en-US" sz="1200" b="1" dirty="0">
                <a:solidFill>
                  <a:srgbClr val="000000"/>
                </a:solidFill>
              </a:endParaRPr>
            </a:p>
          </p:txBody>
        </p:sp>
        <p:sp>
          <p:nvSpPr>
            <p:cNvPr id="31" name="Oval 30"/>
            <p:cNvSpPr/>
            <p:nvPr/>
          </p:nvSpPr>
          <p:spPr>
            <a:xfrm>
              <a:off x="5708221" y="4048854"/>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5</a:t>
              </a:r>
              <a:endParaRPr lang="en-US" sz="1200" b="1" dirty="0">
                <a:solidFill>
                  <a:srgbClr val="000000"/>
                </a:solidFill>
              </a:endParaRPr>
            </a:p>
          </p:txBody>
        </p:sp>
        <p:sp>
          <p:nvSpPr>
            <p:cNvPr id="32" name="Oval 31"/>
            <p:cNvSpPr/>
            <p:nvPr/>
          </p:nvSpPr>
          <p:spPr>
            <a:xfrm>
              <a:off x="6248411" y="4072996"/>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2</a:t>
              </a:r>
              <a:endParaRPr lang="en-US" sz="1200" b="1" dirty="0">
                <a:solidFill>
                  <a:srgbClr val="000000"/>
                </a:solidFill>
              </a:endParaRPr>
            </a:p>
          </p:txBody>
        </p:sp>
        <p:sp>
          <p:nvSpPr>
            <p:cNvPr id="33" name="Oval 32"/>
            <p:cNvSpPr/>
            <p:nvPr/>
          </p:nvSpPr>
          <p:spPr>
            <a:xfrm>
              <a:off x="6488326" y="4457768"/>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3</a:t>
              </a:r>
              <a:endParaRPr lang="en-US" sz="1200" b="1" dirty="0">
                <a:solidFill>
                  <a:srgbClr val="000000"/>
                </a:solidFill>
              </a:endParaRPr>
            </a:p>
          </p:txBody>
        </p:sp>
        <p:sp>
          <p:nvSpPr>
            <p:cNvPr id="34" name="Oval 33"/>
            <p:cNvSpPr/>
            <p:nvPr/>
          </p:nvSpPr>
          <p:spPr>
            <a:xfrm>
              <a:off x="6844431" y="4107700"/>
              <a:ext cx="321388" cy="323919"/>
            </a:xfrm>
            <a:prstGeom prst="ellipse">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0</a:t>
              </a:r>
              <a:endParaRPr lang="en-US" sz="1200" b="1" dirty="0">
                <a:solidFill>
                  <a:srgbClr val="000000"/>
                </a:solidFill>
              </a:endParaRPr>
            </a:p>
          </p:txBody>
        </p:sp>
        <p:grpSp>
          <p:nvGrpSpPr>
            <p:cNvPr id="35" name="Group 37"/>
            <p:cNvGrpSpPr/>
            <p:nvPr/>
          </p:nvGrpSpPr>
          <p:grpSpPr>
            <a:xfrm>
              <a:off x="2299575" y="2842783"/>
              <a:ext cx="1575303" cy="1086416"/>
              <a:chOff x="2227151" y="2743200"/>
              <a:chExt cx="1575303" cy="1086416"/>
            </a:xfrm>
          </p:grpSpPr>
          <p:sp>
            <p:nvSpPr>
              <p:cNvPr id="82" name="Oval 31"/>
              <p:cNvSpPr/>
              <p:nvPr/>
            </p:nvSpPr>
            <p:spPr>
              <a:xfrm>
                <a:off x="2946954" y="2880936"/>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7</a:t>
                </a:r>
                <a:endParaRPr lang="en-US" sz="1200" b="1" dirty="0">
                  <a:solidFill>
                    <a:srgbClr val="000000"/>
                  </a:solidFill>
                </a:endParaRPr>
              </a:p>
            </p:txBody>
          </p:sp>
          <p:sp>
            <p:nvSpPr>
              <p:cNvPr id="83" name="Oval 32"/>
              <p:cNvSpPr/>
              <p:nvPr/>
            </p:nvSpPr>
            <p:spPr>
              <a:xfrm>
                <a:off x="2971096" y="3430179"/>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9</a:t>
                </a:r>
                <a:endParaRPr lang="en-US" sz="1200" b="1" dirty="0">
                  <a:solidFill>
                    <a:srgbClr val="000000"/>
                  </a:solidFill>
                </a:endParaRPr>
              </a:p>
            </p:txBody>
          </p:sp>
          <p:sp>
            <p:nvSpPr>
              <p:cNvPr id="84" name="Oval 83"/>
              <p:cNvSpPr/>
              <p:nvPr/>
            </p:nvSpPr>
            <p:spPr>
              <a:xfrm>
                <a:off x="2525966" y="3356241"/>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3</a:t>
                </a:r>
                <a:endParaRPr lang="en-US" sz="1200" b="1" dirty="0">
                  <a:solidFill>
                    <a:srgbClr val="000000"/>
                  </a:solidFill>
                </a:endParaRPr>
              </a:p>
            </p:txBody>
          </p:sp>
          <p:sp>
            <p:nvSpPr>
              <p:cNvPr id="85" name="Oval 84"/>
              <p:cNvSpPr/>
              <p:nvPr/>
            </p:nvSpPr>
            <p:spPr>
              <a:xfrm>
                <a:off x="2479189" y="2965434"/>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0</a:t>
                </a:r>
                <a:endParaRPr lang="en-US" sz="1200" b="1" dirty="0">
                  <a:solidFill>
                    <a:srgbClr val="000000"/>
                  </a:solidFill>
                </a:endParaRPr>
              </a:p>
            </p:txBody>
          </p:sp>
          <p:sp>
            <p:nvSpPr>
              <p:cNvPr id="86" name="Oval 85"/>
              <p:cNvSpPr/>
              <p:nvPr/>
            </p:nvSpPr>
            <p:spPr>
              <a:xfrm>
                <a:off x="3301546" y="3135942"/>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11</a:t>
                </a:r>
                <a:endParaRPr lang="en-US" sz="1200" b="1" dirty="0">
                  <a:solidFill>
                    <a:srgbClr val="000000"/>
                  </a:solidFill>
                </a:endParaRPr>
              </a:p>
            </p:txBody>
          </p:sp>
          <p:sp>
            <p:nvSpPr>
              <p:cNvPr id="87" name="Oval 86"/>
              <p:cNvSpPr/>
              <p:nvPr/>
            </p:nvSpPr>
            <p:spPr>
              <a:xfrm>
                <a:off x="2227151" y="2743200"/>
                <a:ext cx="1575303" cy="1086416"/>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grpSp>
          <p:nvGrpSpPr>
            <p:cNvPr id="36" name="Group 38"/>
            <p:cNvGrpSpPr/>
            <p:nvPr/>
          </p:nvGrpSpPr>
          <p:grpSpPr>
            <a:xfrm>
              <a:off x="5023146" y="2859390"/>
              <a:ext cx="2337309" cy="1086416"/>
              <a:chOff x="2227151" y="2743200"/>
              <a:chExt cx="2337309" cy="1086416"/>
            </a:xfrm>
          </p:grpSpPr>
          <p:sp>
            <p:nvSpPr>
              <p:cNvPr id="74" name="Oval 73"/>
              <p:cNvSpPr/>
              <p:nvPr/>
            </p:nvSpPr>
            <p:spPr>
              <a:xfrm>
                <a:off x="2946954" y="2880936"/>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4</a:t>
                </a:r>
                <a:endParaRPr lang="en-US" sz="1200" b="1" dirty="0">
                  <a:solidFill>
                    <a:srgbClr val="000000"/>
                  </a:solidFill>
                </a:endParaRPr>
              </a:p>
            </p:txBody>
          </p:sp>
          <p:sp>
            <p:nvSpPr>
              <p:cNvPr id="75" name="Oval 74"/>
              <p:cNvSpPr/>
              <p:nvPr/>
            </p:nvSpPr>
            <p:spPr>
              <a:xfrm>
                <a:off x="2969585" y="3383401"/>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2</a:t>
                </a:r>
                <a:endParaRPr lang="en-US" sz="1200" b="1" dirty="0">
                  <a:solidFill>
                    <a:srgbClr val="000000"/>
                  </a:solidFill>
                </a:endParaRPr>
              </a:p>
            </p:txBody>
          </p:sp>
          <p:sp>
            <p:nvSpPr>
              <p:cNvPr id="76" name="Oval 75"/>
              <p:cNvSpPr/>
              <p:nvPr/>
            </p:nvSpPr>
            <p:spPr>
              <a:xfrm>
                <a:off x="2488243" y="3119343"/>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a:t>
                </a:r>
                <a:endParaRPr lang="en-US" sz="1200" b="1" dirty="0">
                  <a:solidFill>
                    <a:srgbClr val="000000"/>
                  </a:solidFill>
                </a:endParaRPr>
              </a:p>
            </p:txBody>
          </p:sp>
          <p:sp>
            <p:nvSpPr>
              <p:cNvPr id="77" name="Oval 76"/>
              <p:cNvSpPr/>
              <p:nvPr/>
            </p:nvSpPr>
            <p:spPr>
              <a:xfrm>
                <a:off x="3401134" y="2991087"/>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5</a:t>
                </a:r>
                <a:endParaRPr lang="en-US" sz="1200" b="1" dirty="0">
                  <a:solidFill>
                    <a:srgbClr val="000000"/>
                  </a:solidFill>
                </a:endParaRPr>
              </a:p>
            </p:txBody>
          </p:sp>
          <p:sp>
            <p:nvSpPr>
              <p:cNvPr id="78" name="Oval 77"/>
              <p:cNvSpPr/>
              <p:nvPr/>
            </p:nvSpPr>
            <p:spPr>
              <a:xfrm>
                <a:off x="2227151" y="2743200"/>
                <a:ext cx="2337309" cy="1086416"/>
              </a:xfrm>
              <a:prstGeom prst="ellipse">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79" name="Oval 78"/>
              <p:cNvSpPr/>
              <p:nvPr/>
            </p:nvSpPr>
            <p:spPr>
              <a:xfrm>
                <a:off x="3472052" y="3406038"/>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6</a:t>
                </a:r>
                <a:endParaRPr lang="en-US" sz="1200" b="1" dirty="0">
                  <a:solidFill>
                    <a:srgbClr val="000000"/>
                  </a:solidFill>
                </a:endParaRPr>
              </a:p>
            </p:txBody>
          </p:sp>
          <p:sp>
            <p:nvSpPr>
              <p:cNvPr id="80" name="Oval 79"/>
              <p:cNvSpPr/>
              <p:nvPr/>
            </p:nvSpPr>
            <p:spPr>
              <a:xfrm>
                <a:off x="3868895" y="2888481"/>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8</a:t>
                </a:r>
                <a:endParaRPr lang="en-US" sz="1200" b="1" dirty="0">
                  <a:solidFill>
                    <a:srgbClr val="000000"/>
                  </a:solidFill>
                </a:endParaRPr>
              </a:p>
            </p:txBody>
          </p:sp>
          <p:sp>
            <p:nvSpPr>
              <p:cNvPr id="81" name="Oval 80"/>
              <p:cNvSpPr/>
              <p:nvPr/>
            </p:nvSpPr>
            <p:spPr>
              <a:xfrm>
                <a:off x="4021295" y="3240057"/>
                <a:ext cx="321388" cy="323919"/>
              </a:xfrm>
              <a:prstGeom prst="ellipse">
                <a:avLst/>
              </a:prstGeom>
              <a:solidFill>
                <a:schemeClr val="bg1">
                  <a:lumMod val="85000"/>
                </a:scheme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b="1" dirty="0" smtClean="0">
                    <a:solidFill>
                      <a:srgbClr val="000000"/>
                    </a:solidFill>
                  </a:rPr>
                  <a:t>10</a:t>
                </a:r>
                <a:endParaRPr lang="en-US" sz="1200" b="1" dirty="0">
                  <a:solidFill>
                    <a:srgbClr val="000000"/>
                  </a:solidFill>
                </a:endParaRPr>
              </a:p>
            </p:txBody>
          </p:sp>
        </p:grpSp>
        <p:sp>
          <p:nvSpPr>
            <p:cNvPr id="37" name="Freeform 36"/>
            <p:cNvSpPr/>
            <p:nvPr/>
          </p:nvSpPr>
          <p:spPr>
            <a:xfrm>
              <a:off x="2139636" y="1520982"/>
              <a:ext cx="467762" cy="1593410"/>
            </a:xfrm>
            <a:custGeom>
              <a:avLst/>
              <a:gdLst>
                <a:gd name="connsiteX0" fmla="*/ 404388 w 467762"/>
                <a:gd name="connsiteY0" fmla="*/ 0 h 1593410"/>
                <a:gd name="connsiteX1" fmla="*/ 205212 w 467762"/>
                <a:gd name="connsiteY1" fmla="*/ 162963 h 1593410"/>
                <a:gd name="connsiteX2" fmla="*/ 69410 w 467762"/>
                <a:gd name="connsiteY2" fmla="*/ 389299 h 1593410"/>
                <a:gd name="connsiteX3" fmla="*/ 15089 w 467762"/>
                <a:gd name="connsiteY3" fmla="*/ 869133 h 1593410"/>
                <a:gd name="connsiteX4" fmla="*/ 159944 w 467762"/>
                <a:gd name="connsiteY4" fmla="*/ 1176951 h 1593410"/>
                <a:gd name="connsiteX5" fmla="*/ 467762 w 467762"/>
                <a:gd name="connsiteY5" fmla="*/ 1593410 h 1593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7762" h="1593410">
                  <a:moveTo>
                    <a:pt x="404388" y="0"/>
                  </a:moveTo>
                  <a:cubicBezTo>
                    <a:pt x="332715" y="49040"/>
                    <a:pt x="261042" y="98080"/>
                    <a:pt x="205212" y="162963"/>
                  </a:cubicBezTo>
                  <a:cubicBezTo>
                    <a:pt x="149382" y="227846"/>
                    <a:pt x="101097" y="271604"/>
                    <a:pt x="69410" y="389299"/>
                  </a:cubicBezTo>
                  <a:cubicBezTo>
                    <a:pt x="37723" y="506994"/>
                    <a:pt x="0" y="737858"/>
                    <a:pt x="15089" y="869133"/>
                  </a:cubicBezTo>
                  <a:cubicBezTo>
                    <a:pt x="30178" y="1000408"/>
                    <a:pt x="84499" y="1056238"/>
                    <a:pt x="159944" y="1176951"/>
                  </a:cubicBezTo>
                  <a:cubicBezTo>
                    <a:pt x="235390" y="1297664"/>
                    <a:pt x="351576" y="1445537"/>
                    <a:pt x="467762" y="159341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38" name="Freeform 37"/>
            <p:cNvSpPr/>
            <p:nvPr/>
          </p:nvSpPr>
          <p:spPr>
            <a:xfrm>
              <a:off x="2029485" y="2498756"/>
              <a:ext cx="1302190" cy="1013989"/>
            </a:xfrm>
            <a:custGeom>
              <a:avLst/>
              <a:gdLst>
                <a:gd name="connsiteX0" fmla="*/ 1302190 w 1302190"/>
                <a:gd name="connsiteY0" fmla="*/ 0 h 1013989"/>
                <a:gd name="connsiteX1" fmla="*/ 1066800 w 1302190"/>
                <a:gd name="connsiteY1" fmla="*/ 271604 h 1013989"/>
                <a:gd name="connsiteX2" fmla="*/ 722768 w 1302190"/>
                <a:gd name="connsiteY2" fmla="*/ 262551 h 1013989"/>
                <a:gd name="connsiteX3" fmla="*/ 369683 w 1302190"/>
                <a:gd name="connsiteY3" fmla="*/ 172016 h 1013989"/>
                <a:gd name="connsiteX4" fmla="*/ 98079 w 1302190"/>
                <a:gd name="connsiteY4" fmla="*/ 226337 h 1013989"/>
                <a:gd name="connsiteX5" fmla="*/ 16598 w 1302190"/>
                <a:gd name="connsiteY5" fmla="*/ 461727 h 1013989"/>
                <a:gd name="connsiteX6" fmla="*/ 197667 w 1302190"/>
                <a:gd name="connsiteY6" fmla="*/ 805759 h 1013989"/>
                <a:gd name="connsiteX7" fmla="*/ 460218 w 1302190"/>
                <a:gd name="connsiteY7" fmla="*/ 851026 h 1013989"/>
                <a:gd name="connsiteX8" fmla="*/ 614127 w 1302190"/>
                <a:gd name="connsiteY8" fmla="*/ 1013989 h 1013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02190" h="1013989">
                  <a:moveTo>
                    <a:pt x="1302190" y="0"/>
                  </a:moveTo>
                  <a:cubicBezTo>
                    <a:pt x="1232780" y="113923"/>
                    <a:pt x="1163370" y="227846"/>
                    <a:pt x="1066800" y="271604"/>
                  </a:cubicBezTo>
                  <a:cubicBezTo>
                    <a:pt x="970230" y="315363"/>
                    <a:pt x="838954" y="279149"/>
                    <a:pt x="722768" y="262551"/>
                  </a:cubicBezTo>
                  <a:cubicBezTo>
                    <a:pt x="606582" y="245953"/>
                    <a:pt x="473798" y="178052"/>
                    <a:pt x="369683" y="172016"/>
                  </a:cubicBezTo>
                  <a:cubicBezTo>
                    <a:pt x="265568" y="165980"/>
                    <a:pt x="156927" y="178052"/>
                    <a:pt x="98079" y="226337"/>
                  </a:cubicBezTo>
                  <a:cubicBezTo>
                    <a:pt x="39232" y="274622"/>
                    <a:pt x="0" y="365157"/>
                    <a:pt x="16598" y="461727"/>
                  </a:cubicBezTo>
                  <a:cubicBezTo>
                    <a:pt x="33196" y="558297"/>
                    <a:pt x="123730" y="740876"/>
                    <a:pt x="197667" y="805759"/>
                  </a:cubicBezTo>
                  <a:cubicBezTo>
                    <a:pt x="271604" y="870642"/>
                    <a:pt x="390808" y="816321"/>
                    <a:pt x="460218" y="851026"/>
                  </a:cubicBezTo>
                  <a:cubicBezTo>
                    <a:pt x="529628" y="885731"/>
                    <a:pt x="571877" y="949860"/>
                    <a:pt x="614127" y="1013989"/>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39" name="Freeform 38"/>
            <p:cNvSpPr/>
            <p:nvPr/>
          </p:nvSpPr>
          <p:spPr>
            <a:xfrm>
              <a:off x="3349782" y="1739774"/>
              <a:ext cx="2553077" cy="2135109"/>
            </a:xfrm>
            <a:custGeom>
              <a:avLst/>
              <a:gdLst>
                <a:gd name="connsiteX0" fmla="*/ 2553077 w 2553077"/>
                <a:gd name="connsiteY0" fmla="*/ 25652 h 2135109"/>
                <a:gd name="connsiteX1" fmla="*/ 2127565 w 2553077"/>
                <a:gd name="connsiteY1" fmla="*/ 89026 h 2135109"/>
                <a:gd name="connsiteX2" fmla="*/ 1530036 w 2553077"/>
                <a:gd name="connsiteY2" fmla="*/ 559806 h 2135109"/>
                <a:gd name="connsiteX3" fmla="*/ 1339913 w 2553077"/>
                <a:gd name="connsiteY3" fmla="*/ 1057747 h 2135109"/>
                <a:gd name="connsiteX4" fmla="*/ 1231271 w 2553077"/>
                <a:gd name="connsiteY4" fmla="*/ 1184495 h 2135109"/>
                <a:gd name="connsiteX5" fmla="*/ 878186 w 2553077"/>
                <a:gd name="connsiteY5" fmla="*/ 1311244 h 2135109"/>
                <a:gd name="connsiteX6" fmla="*/ 697117 w 2553077"/>
                <a:gd name="connsiteY6" fmla="*/ 1628115 h 2135109"/>
                <a:gd name="connsiteX7" fmla="*/ 579422 w 2553077"/>
                <a:gd name="connsiteY7" fmla="*/ 2071735 h 2135109"/>
                <a:gd name="connsiteX8" fmla="*/ 0 w 2553077"/>
                <a:gd name="connsiteY8" fmla="*/ 2008361 h 2135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3077" h="2135109">
                  <a:moveTo>
                    <a:pt x="2553077" y="25652"/>
                  </a:moveTo>
                  <a:cubicBezTo>
                    <a:pt x="2425574" y="12826"/>
                    <a:pt x="2298072" y="0"/>
                    <a:pt x="2127565" y="89026"/>
                  </a:cubicBezTo>
                  <a:cubicBezTo>
                    <a:pt x="1957058" y="178052"/>
                    <a:pt x="1661311" y="398353"/>
                    <a:pt x="1530036" y="559806"/>
                  </a:cubicBezTo>
                  <a:cubicBezTo>
                    <a:pt x="1398761" y="721259"/>
                    <a:pt x="1389707" y="953632"/>
                    <a:pt x="1339913" y="1057747"/>
                  </a:cubicBezTo>
                  <a:cubicBezTo>
                    <a:pt x="1290119" y="1161862"/>
                    <a:pt x="1308225" y="1142246"/>
                    <a:pt x="1231271" y="1184495"/>
                  </a:cubicBezTo>
                  <a:cubicBezTo>
                    <a:pt x="1154317" y="1226744"/>
                    <a:pt x="967212" y="1237307"/>
                    <a:pt x="878186" y="1311244"/>
                  </a:cubicBezTo>
                  <a:cubicBezTo>
                    <a:pt x="789160" y="1385181"/>
                    <a:pt x="746911" y="1501367"/>
                    <a:pt x="697117" y="1628115"/>
                  </a:cubicBezTo>
                  <a:cubicBezTo>
                    <a:pt x="647323" y="1754863"/>
                    <a:pt x="695608" y="2008361"/>
                    <a:pt x="579422" y="2071735"/>
                  </a:cubicBezTo>
                  <a:cubicBezTo>
                    <a:pt x="463236" y="2135109"/>
                    <a:pt x="231618" y="2071735"/>
                    <a:pt x="0" y="2008361"/>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0" name="Freeform 39"/>
            <p:cNvSpPr/>
            <p:nvPr/>
          </p:nvSpPr>
          <p:spPr>
            <a:xfrm>
              <a:off x="3693814" y="2021940"/>
              <a:ext cx="2725093" cy="1318789"/>
            </a:xfrm>
            <a:custGeom>
              <a:avLst/>
              <a:gdLst>
                <a:gd name="connsiteX0" fmla="*/ 2725093 w 2725093"/>
                <a:gd name="connsiteY0" fmla="*/ 268587 h 1318789"/>
                <a:gd name="connsiteX1" fmla="*/ 2525917 w 2725093"/>
                <a:gd name="connsiteY1" fmla="*/ 123731 h 1318789"/>
                <a:gd name="connsiteX2" fmla="*/ 2118511 w 2725093"/>
                <a:gd name="connsiteY2" fmla="*/ 6036 h 1318789"/>
                <a:gd name="connsiteX3" fmla="*/ 1647731 w 2725093"/>
                <a:gd name="connsiteY3" fmla="*/ 87517 h 1318789"/>
                <a:gd name="connsiteX4" fmla="*/ 1321806 w 2725093"/>
                <a:gd name="connsiteY4" fmla="*/ 368175 h 1318789"/>
                <a:gd name="connsiteX5" fmla="*/ 941560 w 2725093"/>
                <a:gd name="connsiteY5" fmla="*/ 467763 h 1318789"/>
                <a:gd name="connsiteX6" fmla="*/ 606582 w 2725093"/>
                <a:gd name="connsiteY6" fmla="*/ 594511 h 1318789"/>
                <a:gd name="connsiteX7" fmla="*/ 334978 w 2725093"/>
                <a:gd name="connsiteY7" fmla="*/ 1074345 h 1318789"/>
                <a:gd name="connsiteX8" fmla="*/ 0 w 2725093"/>
                <a:gd name="connsiteY8" fmla="*/ 1318789 h 1318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25093" h="1318789">
                  <a:moveTo>
                    <a:pt x="2725093" y="268587"/>
                  </a:moveTo>
                  <a:cubicBezTo>
                    <a:pt x="2676053" y="218038"/>
                    <a:pt x="2627014" y="167490"/>
                    <a:pt x="2525917" y="123731"/>
                  </a:cubicBezTo>
                  <a:cubicBezTo>
                    <a:pt x="2424820" y="79973"/>
                    <a:pt x="2264875" y="12072"/>
                    <a:pt x="2118511" y="6036"/>
                  </a:cubicBezTo>
                  <a:cubicBezTo>
                    <a:pt x="1972147" y="0"/>
                    <a:pt x="1780515" y="27161"/>
                    <a:pt x="1647731" y="87517"/>
                  </a:cubicBezTo>
                  <a:cubicBezTo>
                    <a:pt x="1514947" y="147874"/>
                    <a:pt x="1439501" y="304801"/>
                    <a:pt x="1321806" y="368175"/>
                  </a:cubicBezTo>
                  <a:cubicBezTo>
                    <a:pt x="1204111" y="431549"/>
                    <a:pt x="1060764" y="430040"/>
                    <a:pt x="941560" y="467763"/>
                  </a:cubicBezTo>
                  <a:cubicBezTo>
                    <a:pt x="822356" y="505486"/>
                    <a:pt x="707679" y="493414"/>
                    <a:pt x="606582" y="594511"/>
                  </a:cubicBezTo>
                  <a:cubicBezTo>
                    <a:pt x="505485" y="695608"/>
                    <a:pt x="436075" y="953632"/>
                    <a:pt x="334978" y="1074345"/>
                  </a:cubicBezTo>
                  <a:cubicBezTo>
                    <a:pt x="233881" y="1195058"/>
                    <a:pt x="116940" y="1256923"/>
                    <a:pt x="0" y="1318789"/>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1" name="Freeform 40"/>
            <p:cNvSpPr/>
            <p:nvPr/>
          </p:nvSpPr>
          <p:spPr>
            <a:xfrm>
              <a:off x="3304515" y="1779006"/>
              <a:ext cx="1439501" cy="1253905"/>
            </a:xfrm>
            <a:custGeom>
              <a:avLst/>
              <a:gdLst>
                <a:gd name="connsiteX0" fmla="*/ 1439501 w 1439501"/>
                <a:gd name="connsiteY0" fmla="*/ 104115 h 1253905"/>
                <a:gd name="connsiteX1" fmla="*/ 1231271 w 1439501"/>
                <a:gd name="connsiteY1" fmla="*/ 149382 h 1253905"/>
                <a:gd name="connsiteX2" fmla="*/ 823865 w 1439501"/>
                <a:gd name="connsiteY2" fmla="*/ 49794 h 1253905"/>
                <a:gd name="connsiteX3" fmla="*/ 434566 w 1439501"/>
                <a:gd name="connsiteY3" fmla="*/ 448146 h 1253905"/>
                <a:gd name="connsiteX4" fmla="*/ 289711 w 1439501"/>
                <a:gd name="connsiteY4" fmla="*/ 946087 h 1253905"/>
                <a:gd name="connsiteX5" fmla="*/ 0 w 1439501"/>
                <a:gd name="connsiteY5" fmla="*/ 1253905 h 1253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9501" h="1253905">
                  <a:moveTo>
                    <a:pt x="1439501" y="104115"/>
                  </a:moveTo>
                  <a:cubicBezTo>
                    <a:pt x="1386689" y="131275"/>
                    <a:pt x="1333877" y="158435"/>
                    <a:pt x="1231271" y="149382"/>
                  </a:cubicBezTo>
                  <a:cubicBezTo>
                    <a:pt x="1128665" y="140329"/>
                    <a:pt x="956649" y="0"/>
                    <a:pt x="823865" y="49794"/>
                  </a:cubicBezTo>
                  <a:cubicBezTo>
                    <a:pt x="691081" y="99588"/>
                    <a:pt x="523592" y="298764"/>
                    <a:pt x="434566" y="448146"/>
                  </a:cubicBezTo>
                  <a:cubicBezTo>
                    <a:pt x="345540" y="597528"/>
                    <a:pt x="362139" y="811794"/>
                    <a:pt x="289711" y="946087"/>
                  </a:cubicBezTo>
                  <a:cubicBezTo>
                    <a:pt x="217283" y="1080380"/>
                    <a:pt x="108641" y="1167142"/>
                    <a:pt x="0" y="1253905"/>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2" name="Freeform 41"/>
            <p:cNvSpPr/>
            <p:nvPr/>
          </p:nvSpPr>
          <p:spPr>
            <a:xfrm>
              <a:off x="7088863" y="1629624"/>
              <a:ext cx="674484" cy="1865014"/>
            </a:xfrm>
            <a:custGeom>
              <a:avLst/>
              <a:gdLst>
                <a:gd name="connsiteX0" fmla="*/ 0 w 674484"/>
                <a:gd name="connsiteY0" fmla="*/ 0 h 1865014"/>
                <a:gd name="connsiteX1" fmla="*/ 588476 w 674484"/>
                <a:gd name="connsiteY1" fmla="*/ 425513 h 1865014"/>
                <a:gd name="connsiteX2" fmla="*/ 516048 w 674484"/>
                <a:gd name="connsiteY2" fmla="*/ 1448554 h 1865014"/>
                <a:gd name="connsiteX3" fmla="*/ 63375 w 674484"/>
                <a:gd name="connsiteY3" fmla="*/ 1865014 h 1865014"/>
              </a:gdLst>
              <a:ahLst/>
              <a:cxnLst>
                <a:cxn ang="0">
                  <a:pos x="connsiteX0" y="connsiteY0"/>
                </a:cxn>
                <a:cxn ang="0">
                  <a:pos x="connsiteX1" y="connsiteY1"/>
                </a:cxn>
                <a:cxn ang="0">
                  <a:pos x="connsiteX2" y="connsiteY2"/>
                </a:cxn>
                <a:cxn ang="0">
                  <a:pos x="connsiteX3" y="connsiteY3"/>
                </a:cxn>
              </a:cxnLst>
              <a:rect l="l" t="t" r="r" b="b"/>
              <a:pathLst>
                <a:path w="674484" h="1865014">
                  <a:moveTo>
                    <a:pt x="0" y="0"/>
                  </a:moveTo>
                  <a:cubicBezTo>
                    <a:pt x="251234" y="92043"/>
                    <a:pt x="502468" y="184087"/>
                    <a:pt x="588476" y="425513"/>
                  </a:cubicBezTo>
                  <a:cubicBezTo>
                    <a:pt x="674484" y="666939"/>
                    <a:pt x="603565" y="1208637"/>
                    <a:pt x="516048" y="1448554"/>
                  </a:cubicBezTo>
                  <a:cubicBezTo>
                    <a:pt x="428531" y="1688471"/>
                    <a:pt x="245953" y="1776742"/>
                    <a:pt x="63375" y="1865014"/>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3" name="Freeform 42"/>
            <p:cNvSpPr/>
            <p:nvPr/>
          </p:nvSpPr>
          <p:spPr>
            <a:xfrm>
              <a:off x="5585988" y="992863"/>
              <a:ext cx="1751845" cy="2049101"/>
            </a:xfrm>
            <a:custGeom>
              <a:avLst/>
              <a:gdLst>
                <a:gd name="connsiteX0" fmla="*/ 0 w 1751845"/>
                <a:gd name="connsiteY0" fmla="*/ 211248 h 2049101"/>
                <a:gd name="connsiteX1" fmla="*/ 244444 w 1751845"/>
                <a:gd name="connsiteY1" fmla="*/ 75446 h 2049101"/>
                <a:gd name="connsiteX2" fmla="*/ 579422 w 1751845"/>
                <a:gd name="connsiteY2" fmla="*/ 66392 h 2049101"/>
                <a:gd name="connsiteX3" fmla="*/ 887240 w 1751845"/>
                <a:gd name="connsiteY3" fmla="*/ 473798 h 2049101"/>
                <a:gd name="connsiteX4" fmla="*/ 1167897 w 1751845"/>
                <a:gd name="connsiteY4" fmla="*/ 817830 h 2049101"/>
                <a:gd name="connsiteX5" fmla="*/ 1539089 w 1751845"/>
                <a:gd name="connsiteY5" fmla="*/ 944579 h 2049101"/>
                <a:gd name="connsiteX6" fmla="*/ 1738265 w 1751845"/>
                <a:gd name="connsiteY6" fmla="*/ 1442519 h 2049101"/>
                <a:gd name="connsiteX7" fmla="*/ 1457608 w 1751845"/>
                <a:gd name="connsiteY7" fmla="*/ 1849925 h 2049101"/>
                <a:gd name="connsiteX8" fmla="*/ 1339913 w 1751845"/>
                <a:gd name="connsiteY8" fmla="*/ 2049101 h 20491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1845" h="2049101">
                  <a:moveTo>
                    <a:pt x="0" y="211248"/>
                  </a:moveTo>
                  <a:cubicBezTo>
                    <a:pt x="73937" y="155418"/>
                    <a:pt x="147874" y="99589"/>
                    <a:pt x="244444" y="75446"/>
                  </a:cubicBezTo>
                  <a:cubicBezTo>
                    <a:pt x="341014" y="51303"/>
                    <a:pt x="472289" y="0"/>
                    <a:pt x="579422" y="66392"/>
                  </a:cubicBezTo>
                  <a:cubicBezTo>
                    <a:pt x="686555" y="132784"/>
                    <a:pt x="789161" y="348558"/>
                    <a:pt x="887240" y="473798"/>
                  </a:cubicBezTo>
                  <a:cubicBezTo>
                    <a:pt x="985319" y="599038"/>
                    <a:pt x="1059256" y="739367"/>
                    <a:pt x="1167897" y="817830"/>
                  </a:cubicBezTo>
                  <a:cubicBezTo>
                    <a:pt x="1276539" y="896294"/>
                    <a:pt x="1444028" y="840464"/>
                    <a:pt x="1539089" y="944579"/>
                  </a:cubicBezTo>
                  <a:cubicBezTo>
                    <a:pt x="1634150" y="1048694"/>
                    <a:pt x="1751845" y="1291628"/>
                    <a:pt x="1738265" y="1442519"/>
                  </a:cubicBezTo>
                  <a:cubicBezTo>
                    <a:pt x="1724685" y="1593410"/>
                    <a:pt x="1524000" y="1748828"/>
                    <a:pt x="1457608" y="1849925"/>
                  </a:cubicBezTo>
                  <a:cubicBezTo>
                    <a:pt x="1391216" y="1951022"/>
                    <a:pt x="1365564" y="2000061"/>
                    <a:pt x="1339913" y="2049101"/>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4" name="Freeform 43"/>
            <p:cNvSpPr/>
            <p:nvPr/>
          </p:nvSpPr>
          <p:spPr>
            <a:xfrm>
              <a:off x="5830432" y="2340320"/>
              <a:ext cx="461726" cy="774072"/>
            </a:xfrm>
            <a:custGeom>
              <a:avLst/>
              <a:gdLst>
                <a:gd name="connsiteX0" fmla="*/ 0 w 461726"/>
                <a:gd name="connsiteY0" fmla="*/ 13581 h 774072"/>
                <a:gd name="connsiteX1" fmla="*/ 162962 w 461726"/>
                <a:gd name="connsiteY1" fmla="*/ 22634 h 774072"/>
                <a:gd name="connsiteX2" fmla="*/ 325924 w 461726"/>
                <a:gd name="connsiteY2" fmla="*/ 149383 h 774072"/>
                <a:gd name="connsiteX3" fmla="*/ 398352 w 461726"/>
                <a:gd name="connsiteY3" fmla="*/ 529629 h 774072"/>
                <a:gd name="connsiteX4" fmla="*/ 461726 w 461726"/>
                <a:gd name="connsiteY4" fmla="*/ 774072 h 774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726" h="774072">
                  <a:moveTo>
                    <a:pt x="0" y="13581"/>
                  </a:moveTo>
                  <a:cubicBezTo>
                    <a:pt x="54320" y="6790"/>
                    <a:pt x="108641" y="0"/>
                    <a:pt x="162962" y="22634"/>
                  </a:cubicBezTo>
                  <a:cubicBezTo>
                    <a:pt x="217283" y="45268"/>
                    <a:pt x="286692" y="64884"/>
                    <a:pt x="325924" y="149383"/>
                  </a:cubicBezTo>
                  <a:cubicBezTo>
                    <a:pt x="365156" y="233882"/>
                    <a:pt x="375718" y="425514"/>
                    <a:pt x="398352" y="529629"/>
                  </a:cubicBezTo>
                  <a:cubicBezTo>
                    <a:pt x="420986" y="633744"/>
                    <a:pt x="441356" y="703908"/>
                    <a:pt x="461726" y="774072"/>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5" name="Freeform 44"/>
            <p:cNvSpPr/>
            <p:nvPr/>
          </p:nvSpPr>
          <p:spPr>
            <a:xfrm>
              <a:off x="4363770" y="2281473"/>
              <a:ext cx="1394234" cy="835937"/>
            </a:xfrm>
            <a:custGeom>
              <a:avLst/>
              <a:gdLst>
                <a:gd name="connsiteX0" fmla="*/ 0 w 1394234"/>
                <a:gd name="connsiteY0" fmla="*/ 0 h 835937"/>
                <a:gd name="connsiteX1" fmla="*/ 162963 w 1394234"/>
                <a:gd name="connsiteY1" fmla="*/ 90535 h 835937"/>
                <a:gd name="connsiteX2" fmla="*/ 597529 w 1394234"/>
                <a:gd name="connsiteY2" fmla="*/ 36214 h 835937"/>
                <a:gd name="connsiteX3" fmla="*/ 1086416 w 1394234"/>
                <a:gd name="connsiteY3" fmla="*/ 298765 h 835937"/>
                <a:gd name="connsiteX4" fmla="*/ 1321806 w 1394234"/>
                <a:gd name="connsiteY4" fmla="*/ 751438 h 835937"/>
                <a:gd name="connsiteX5" fmla="*/ 1394234 w 1394234"/>
                <a:gd name="connsiteY5" fmla="*/ 805759 h 835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4234" h="835937">
                  <a:moveTo>
                    <a:pt x="0" y="0"/>
                  </a:moveTo>
                  <a:cubicBezTo>
                    <a:pt x="31687" y="42249"/>
                    <a:pt x="63375" y="84499"/>
                    <a:pt x="162963" y="90535"/>
                  </a:cubicBezTo>
                  <a:cubicBezTo>
                    <a:pt x="262551" y="96571"/>
                    <a:pt x="443620" y="1509"/>
                    <a:pt x="597529" y="36214"/>
                  </a:cubicBezTo>
                  <a:cubicBezTo>
                    <a:pt x="751438" y="70919"/>
                    <a:pt x="965703" y="179561"/>
                    <a:pt x="1086416" y="298765"/>
                  </a:cubicBezTo>
                  <a:cubicBezTo>
                    <a:pt x="1207129" y="417969"/>
                    <a:pt x="1270503" y="666939"/>
                    <a:pt x="1321806" y="751438"/>
                  </a:cubicBezTo>
                  <a:cubicBezTo>
                    <a:pt x="1373109" y="835937"/>
                    <a:pt x="1383671" y="820848"/>
                    <a:pt x="1394234" y="805759"/>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6" name="Freeform 45"/>
            <p:cNvSpPr/>
            <p:nvPr/>
          </p:nvSpPr>
          <p:spPr>
            <a:xfrm>
              <a:off x="4291343" y="1358020"/>
              <a:ext cx="1484768" cy="2444436"/>
            </a:xfrm>
            <a:custGeom>
              <a:avLst/>
              <a:gdLst>
                <a:gd name="connsiteX0" fmla="*/ 0 w 1484768"/>
                <a:gd name="connsiteY0" fmla="*/ 0 h 2444436"/>
                <a:gd name="connsiteX1" fmla="*/ 108641 w 1484768"/>
                <a:gd name="connsiteY1" fmla="*/ 316872 h 2444436"/>
                <a:gd name="connsiteX2" fmla="*/ 316871 w 1484768"/>
                <a:gd name="connsiteY2" fmla="*/ 769545 h 2444436"/>
                <a:gd name="connsiteX3" fmla="*/ 253497 w 1484768"/>
                <a:gd name="connsiteY3" fmla="*/ 1330860 h 2444436"/>
                <a:gd name="connsiteX4" fmla="*/ 90534 w 1484768"/>
                <a:gd name="connsiteY4" fmla="*/ 1855961 h 2444436"/>
                <a:gd name="connsiteX5" fmla="*/ 561314 w 1484768"/>
                <a:gd name="connsiteY5" fmla="*/ 2362955 h 2444436"/>
                <a:gd name="connsiteX6" fmla="*/ 1484768 w 1484768"/>
                <a:gd name="connsiteY6" fmla="*/ 2344848 h 2444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84768" h="2444436">
                  <a:moveTo>
                    <a:pt x="0" y="0"/>
                  </a:moveTo>
                  <a:cubicBezTo>
                    <a:pt x="27914" y="94307"/>
                    <a:pt x="55829" y="188614"/>
                    <a:pt x="108641" y="316872"/>
                  </a:cubicBezTo>
                  <a:cubicBezTo>
                    <a:pt x="161453" y="445130"/>
                    <a:pt x="292728" y="600547"/>
                    <a:pt x="316871" y="769545"/>
                  </a:cubicBezTo>
                  <a:cubicBezTo>
                    <a:pt x="341014" y="938543"/>
                    <a:pt x="291220" y="1149791"/>
                    <a:pt x="253497" y="1330860"/>
                  </a:cubicBezTo>
                  <a:cubicBezTo>
                    <a:pt x="215774" y="1511929"/>
                    <a:pt x="39231" y="1683945"/>
                    <a:pt x="90534" y="1855961"/>
                  </a:cubicBezTo>
                  <a:cubicBezTo>
                    <a:pt x="141837" y="2027977"/>
                    <a:pt x="328942" y="2281474"/>
                    <a:pt x="561314" y="2362955"/>
                  </a:cubicBezTo>
                  <a:cubicBezTo>
                    <a:pt x="793686" y="2444436"/>
                    <a:pt x="1139227" y="2394642"/>
                    <a:pt x="1484768" y="2344848"/>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7" name="Freeform 46"/>
            <p:cNvSpPr/>
            <p:nvPr/>
          </p:nvSpPr>
          <p:spPr>
            <a:xfrm>
              <a:off x="3309042" y="1720158"/>
              <a:ext cx="2014396" cy="1584357"/>
            </a:xfrm>
            <a:custGeom>
              <a:avLst/>
              <a:gdLst>
                <a:gd name="connsiteX0" fmla="*/ 76954 w 2014396"/>
                <a:gd name="connsiteY0" fmla="*/ 0 h 1584357"/>
                <a:gd name="connsiteX1" fmla="*/ 13580 w 2014396"/>
                <a:gd name="connsiteY1" fmla="*/ 199177 h 1584357"/>
                <a:gd name="connsiteX2" fmla="*/ 158435 w 2014396"/>
                <a:gd name="connsiteY2" fmla="*/ 362139 h 1584357"/>
                <a:gd name="connsiteX3" fmla="*/ 511520 w 2014396"/>
                <a:gd name="connsiteY3" fmla="*/ 470781 h 1584357"/>
                <a:gd name="connsiteX4" fmla="*/ 611108 w 2014396"/>
                <a:gd name="connsiteY4" fmla="*/ 896293 h 1584357"/>
                <a:gd name="connsiteX5" fmla="*/ 692590 w 2014396"/>
                <a:gd name="connsiteY5" fmla="*/ 995882 h 1584357"/>
                <a:gd name="connsiteX6" fmla="*/ 873659 w 2014396"/>
                <a:gd name="connsiteY6" fmla="*/ 923454 h 1584357"/>
                <a:gd name="connsiteX7" fmla="*/ 1099996 w 2014396"/>
                <a:gd name="connsiteY7" fmla="*/ 1195058 h 1584357"/>
                <a:gd name="connsiteX8" fmla="*/ 1652257 w 2014396"/>
                <a:gd name="connsiteY8" fmla="*/ 1285592 h 1584357"/>
                <a:gd name="connsiteX9" fmla="*/ 2014396 w 2014396"/>
                <a:gd name="connsiteY9" fmla="*/ 1584357 h 1584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14396" h="1584357">
                  <a:moveTo>
                    <a:pt x="76954" y="0"/>
                  </a:moveTo>
                  <a:cubicBezTo>
                    <a:pt x="38477" y="69410"/>
                    <a:pt x="0" y="138821"/>
                    <a:pt x="13580" y="199177"/>
                  </a:cubicBezTo>
                  <a:cubicBezTo>
                    <a:pt x="27160" y="259534"/>
                    <a:pt x="75445" y="316872"/>
                    <a:pt x="158435" y="362139"/>
                  </a:cubicBezTo>
                  <a:cubicBezTo>
                    <a:pt x="241425" y="407406"/>
                    <a:pt x="436075" y="381755"/>
                    <a:pt x="511520" y="470781"/>
                  </a:cubicBezTo>
                  <a:cubicBezTo>
                    <a:pt x="586965" y="559807"/>
                    <a:pt x="580930" y="808776"/>
                    <a:pt x="611108" y="896293"/>
                  </a:cubicBezTo>
                  <a:cubicBezTo>
                    <a:pt x="641286" y="983810"/>
                    <a:pt x="648832" y="991355"/>
                    <a:pt x="692590" y="995882"/>
                  </a:cubicBezTo>
                  <a:cubicBezTo>
                    <a:pt x="736348" y="1000409"/>
                    <a:pt x="805758" y="890258"/>
                    <a:pt x="873659" y="923454"/>
                  </a:cubicBezTo>
                  <a:cubicBezTo>
                    <a:pt x="941560" y="956650"/>
                    <a:pt x="970230" y="1134702"/>
                    <a:pt x="1099996" y="1195058"/>
                  </a:cubicBezTo>
                  <a:cubicBezTo>
                    <a:pt x="1229762" y="1255414"/>
                    <a:pt x="1499857" y="1220709"/>
                    <a:pt x="1652257" y="1285592"/>
                  </a:cubicBezTo>
                  <a:cubicBezTo>
                    <a:pt x="1804657" y="1350475"/>
                    <a:pt x="1909526" y="1467416"/>
                    <a:pt x="2014396" y="1584357"/>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8" name="Freeform 47"/>
            <p:cNvSpPr/>
            <p:nvPr/>
          </p:nvSpPr>
          <p:spPr>
            <a:xfrm>
              <a:off x="2483667" y="2227152"/>
              <a:ext cx="3817545" cy="1783533"/>
            </a:xfrm>
            <a:custGeom>
              <a:avLst/>
              <a:gdLst>
                <a:gd name="connsiteX0" fmla="*/ 187105 w 3817545"/>
                <a:gd name="connsiteY0" fmla="*/ 0 h 1783533"/>
                <a:gd name="connsiteX1" fmla="*/ 51303 w 3817545"/>
                <a:gd name="connsiteY1" fmla="*/ 316872 h 1783533"/>
                <a:gd name="connsiteX2" fmla="*/ 494923 w 3817545"/>
                <a:gd name="connsiteY2" fmla="*/ 506995 h 1783533"/>
                <a:gd name="connsiteX3" fmla="*/ 1345949 w 3817545"/>
                <a:gd name="connsiteY3" fmla="*/ 706171 h 1783533"/>
                <a:gd name="connsiteX4" fmla="*/ 1843889 w 3817545"/>
                <a:gd name="connsiteY4" fmla="*/ 1312753 h 1783533"/>
                <a:gd name="connsiteX5" fmla="*/ 2387097 w 3817545"/>
                <a:gd name="connsiteY5" fmla="*/ 1629624 h 1783533"/>
                <a:gd name="connsiteX6" fmla="*/ 3401085 w 3817545"/>
                <a:gd name="connsiteY6" fmla="*/ 1774480 h 1783533"/>
                <a:gd name="connsiteX7" fmla="*/ 3817545 w 3817545"/>
                <a:gd name="connsiteY7" fmla="*/ 1575303 h 1783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7545" h="1783533">
                  <a:moveTo>
                    <a:pt x="187105" y="0"/>
                  </a:moveTo>
                  <a:cubicBezTo>
                    <a:pt x="93552" y="116186"/>
                    <a:pt x="0" y="232373"/>
                    <a:pt x="51303" y="316872"/>
                  </a:cubicBezTo>
                  <a:cubicBezTo>
                    <a:pt x="102606" y="401371"/>
                    <a:pt x="279149" y="442112"/>
                    <a:pt x="494923" y="506995"/>
                  </a:cubicBezTo>
                  <a:cubicBezTo>
                    <a:pt x="710697" y="571878"/>
                    <a:pt x="1121121" y="571878"/>
                    <a:pt x="1345949" y="706171"/>
                  </a:cubicBezTo>
                  <a:cubicBezTo>
                    <a:pt x="1570777" y="840464"/>
                    <a:pt x="1670365" y="1158844"/>
                    <a:pt x="1843889" y="1312753"/>
                  </a:cubicBezTo>
                  <a:cubicBezTo>
                    <a:pt x="2017413" y="1466662"/>
                    <a:pt x="2127564" y="1552670"/>
                    <a:pt x="2387097" y="1629624"/>
                  </a:cubicBezTo>
                  <a:cubicBezTo>
                    <a:pt x="2646630" y="1706579"/>
                    <a:pt x="3162677" y="1783533"/>
                    <a:pt x="3401085" y="1774480"/>
                  </a:cubicBezTo>
                  <a:cubicBezTo>
                    <a:pt x="3639493" y="1765427"/>
                    <a:pt x="3728519" y="1670365"/>
                    <a:pt x="3817545" y="1575303"/>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49" name="Freeform 48"/>
            <p:cNvSpPr/>
            <p:nvPr/>
          </p:nvSpPr>
          <p:spPr>
            <a:xfrm>
              <a:off x="2317688" y="3331675"/>
              <a:ext cx="262550" cy="878186"/>
            </a:xfrm>
            <a:custGeom>
              <a:avLst/>
              <a:gdLst>
                <a:gd name="connsiteX0" fmla="*/ 262550 w 262550"/>
                <a:gd name="connsiteY0" fmla="*/ 0 h 878186"/>
                <a:gd name="connsiteX1" fmla="*/ 90534 w 262550"/>
                <a:gd name="connsiteY1" fmla="*/ 190123 h 878186"/>
                <a:gd name="connsiteX2" fmla="*/ 9053 w 262550"/>
                <a:gd name="connsiteY2" fmla="*/ 552262 h 878186"/>
                <a:gd name="connsiteX3" fmla="*/ 36213 w 262550"/>
                <a:gd name="connsiteY3" fmla="*/ 878186 h 878186"/>
              </a:gdLst>
              <a:ahLst/>
              <a:cxnLst>
                <a:cxn ang="0">
                  <a:pos x="connsiteX0" y="connsiteY0"/>
                </a:cxn>
                <a:cxn ang="0">
                  <a:pos x="connsiteX1" y="connsiteY1"/>
                </a:cxn>
                <a:cxn ang="0">
                  <a:pos x="connsiteX2" y="connsiteY2"/>
                </a:cxn>
                <a:cxn ang="0">
                  <a:pos x="connsiteX3" y="connsiteY3"/>
                </a:cxn>
              </a:cxnLst>
              <a:rect l="l" t="t" r="r" b="b"/>
              <a:pathLst>
                <a:path w="262550" h="878186">
                  <a:moveTo>
                    <a:pt x="262550" y="0"/>
                  </a:moveTo>
                  <a:cubicBezTo>
                    <a:pt x="197666" y="49039"/>
                    <a:pt x="132783" y="98079"/>
                    <a:pt x="90534" y="190123"/>
                  </a:cubicBezTo>
                  <a:cubicBezTo>
                    <a:pt x="48285" y="282167"/>
                    <a:pt x="18106" y="437585"/>
                    <a:pt x="9053" y="552262"/>
                  </a:cubicBezTo>
                  <a:cubicBezTo>
                    <a:pt x="0" y="666939"/>
                    <a:pt x="18106" y="772562"/>
                    <a:pt x="36213" y="878186"/>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0" name="Freeform 49"/>
            <p:cNvSpPr/>
            <p:nvPr/>
          </p:nvSpPr>
          <p:spPr>
            <a:xfrm>
              <a:off x="3684760" y="3467477"/>
              <a:ext cx="253497" cy="823866"/>
            </a:xfrm>
            <a:custGeom>
              <a:avLst/>
              <a:gdLst>
                <a:gd name="connsiteX0" fmla="*/ 0 w 253497"/>
                <a:gd name="connsiteY0" fmla="*/ 0 h 823866"/>
                <a:gd name="connsiteX1" fmla="*/ 172016 w 253497"/>
                <a:gd name="connsiteY1" fmla="*/ 226337 h 823866"/>
                <a:gd name="connsiteX2" fmla="*/ 253497 w 253497"/>
                <a:gd name="connsiteY2" fmla="*/ 823866 h 823866"/>
              </a:gdLst>
              <a:ahLst/>
              <a:cxnLst>
                <a:cxn ang="0">
                  <a:pos x="connsiteX0" y="connsiteY0"/>
                </a:cxn>
                <a:cxn ang="0">
                  <a:pos x="connsiteX1" y="connsiteY1"/>
                </a:cxn>
                <a:cxn ang="0">
                  <a:pos x="connsiteX2" y="connsiteY2"/>
                </a:cxn>
              </a:cxnLst>
              <a:rect l="l" t="t" r="r" b="b"/>
              <a:pathLst>
                <a:path w="253497" h="823866">
                  <a:moveTo>
                    <a:pt x="0" y="0"/>
                  </a:moveTo>
                  <a:cubicBezTo>
                    <a:pt x="64883" y="44513"/>
                    <a:pt x="129766" y="89026"/>
                    <a:pt x="172016" y="226337"/>
                  </a:cubicBezTo>
                  <a:cubicBezTo>
                    <a:pt x="214266" y="363648"/>
                    <a:pt x="233881" y="593757"/>
                    <a:pt x="253497" y="823866"/>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1" name="Freeform 50"/>
            <p:cNvSpPr/>
            <p:nvPr/>
          </p:nvSpPr>
          <p:spPr>
            <a:xfrm>
              <a:off x="2679826" y="3784349"/>
              <a:ext cx="72427" cy="706170"/>
            </a:xfrm>
            <a:custGeom>
              <a:avLst/>
              <a:gdLst>
                <a:gd name="connsiteX0" fmla="*/ 72427 w 72427"/>
                <a:gd name="connsiteY0" fmla="*/ 0 h 706170"/>
                <a:gd name="connsiteX1" fmla="*/ 0 w 72427"/>
                <a:gd name="connsiteY1" fmla="*/ 208229 h 706170"/>
                <a:gd name="connsiteX2" fmla="*/ 72427 w 72427"/>
                <a:gd name="connsiteY2" fmla="*/ 706170 h 706170"/>
              </a:gdLst>
              <a:ahLst/>
              <a:cxnLst>
                <a:cxn ang="0">
                  <a:pos x="connsiteX0" y="connsiteY0"/>
                </a:cxn>
                <a:cxn ang="0">
                  <a:pos x="connsiteX1" y="connsiteY1"/>
                </a:cxn>
                <a:cxn ang="0">
                  <a:pos x="connsiteX2" y="connsiteY2"/>
                </a:cxn>
              </a:cxnLst>
              <a:rect l="l" t="t" r="r" b="b"/>
              <a:pathLst>
                <a:path w="72427" h="706170">
                  <a:moveTo>
                    <a:pt x="72427" y="0"/>
                  </a:moveTo>
                  <a:cubicBezTo>
                    <a:pt x="36213" y="45267"/>
                    <a:pt x="0" y="90534"/>
                    <a:pt x="0" y="208229"/>
                  </a:cubicBezTo>
                  <a:cubicBezTo>
                    <a:pt x="0" y="325924"/>
                    <a:pt x="36213" y="516047"/>
                    <a:pt x="72427" y="70617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2" name="Freeform 51"/>
            <p:cNvSpPr/>
            <p:nvPr/>
          </p:nvSpPr>
          <p:spPr>
            <a:xfrm>
              <a:off x="2966519" y="3277354"/>
              <a:ext cx="120713" cy="860080"/>
            </a:xfrm>
            <a:custGeom>
              <a:avLst/>
              <a:gdLst>
                <a:gd name="connsiteX0" fmla="*/ 120713 w 120713"/>
                <a:gd name="connsiteY0" fmla="*/ 0 h 860080"/>
                <a:gd name="connsiteX1" fmla="*/ 39231 w 120713"/>
                <a:gd name="connsiteY1" fmla="*/ 235391 h 860080"/>
                <a:gd name="connsiteX2" fmla="*/ 12071 w 120713"/>
                <a:gd name="connsiteY2" fmla="*/ 534155 h 860080"/>
                <a:gd name="connsiteX3" fmla="*/ 111659 w 120713"/>
                <a:gd name="connsiteY3" fmla="*/ 860080 h 860080"/>
              </a:gdLst>
              <a:ahLst/>
              <a:cxnLst>
                <a:cxn ang="0">
                  <a:pos x="connsiteX0" y="connsiteY0"/>
                </a:cxn>
                <a:cxn ang="0">
                  <a:pos x="connsiteX1" y="connsiteY1"/>
                </a:cxn>
                <a:cxn ang="0">
                  <a:pos x="connsiteX2" y="connsiteY2"/>
                </a:cxn>
                <a:cxn ang="0">
                  <a:pos x="connsiteX3" y="connsiteY3"/>
                </a:cxn>
              </a:cxnLst>
              <a:rect l="l" t="t" r="r" b="b"/>
              <a:pathLst>
                <a:path w="120713" h="860080">
                  <a:moveTo>
                    <a:pt x="120713" y="0"/>
                  </a:moveTo>
                  <a:cubicBezTo>
                    <a:pt x="89025" y="73182"/>
                    <a:pt x="57338" y="146365"/>
                    <a:pt x="39231" y="235391"/>
                  </a:cubicBezTo>
                  <a:cubicBezTo>
                    <a:pt x="21124" y="324417"/>
                    <a:pt x="0" y="430040"/>
                    <a:pt x="12071" y="534155"/>
                  </a:cubicBezTo>
                  <a:cubicBezTo>
                    <a:pt x="24142" y="638270"/>
                    <a:pt x="67900" y="749175"/>
                    <a:pt x="111659" y="86008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3" name="Freeform 52"/>
            <p:cNvSpPr/>
            <p:nvPr/>
          </p:nvSpPr>
          <p:spPr>
            <a:xfrm>
              <a:off x="3295461" y="3829616"/>
              <a:ext cx="144856" cy="679010"/>
            </a:xfrm>
            <a:custGeom>
              <a:avLst/>
              <a:gdLst>
                <a:gd name="connsiteX0" fmla="*/ 0 w 144856"/>
                <a:gd name="connsiteY0" fmla="*/ 0 h 679010"/>
                <a:gd name="connsiteX1" fmla="*/ 99589 w 144856"/>
                <a:gd name="connsiteY1" fmla="*/ 172016 h 679010"/>
                <a:gd name="connsiteX2" fmla="*/ 144856 w 144856"/>
                <a:gd name="connsiteY2" fmla="*/ 679010 h 679010"/>
              </a:gdLst>
              <a:ahLst/>
              <a:cxnLst>
                <a:cxn ang="0">
                  <a:pos x="connsiteX0" y="connsiteY0"/>
                </a:cxn>
                <a:cxn ang="0">
                  <a:pos x="connsiteX1" y="connsiteY1"/>
                </a:cxn>
                <a:cxn ang="0">
                  <a:pos x="connsiteX2" y="connsiteY2"/>
                </a:cxn>
              </a:cxnLst>
              <a:rect l="l" t="t" r="r" b="b"/>
              <a:pathLst>
                <a:path w="144856" h="679010">
                  <a:moveTo>
                    <a:pt x="0" y="0"/>
                  </a:moveTo>
                  <a:cubicBezTo>
                    <a:pt x="37723" y="29424"/>
                    <a:pt x="75446" y="58848"/>
                    <a:pt x="99589" y="172016"/>
                  </a:cubicBezTo>
                  <a:cubicBezTo>
                    <a:pt x="123732" y="285184"/>
                    <a:pt x="134294" y="482097"/>
                    <a:pt x="144856" y="67901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4" name="Freeform 53"/>
            <p:cNvSpPr/>
            <p:nvPr/>
          </p:nvSpPr>
          <p:spPr>
            <a:xfrm>
              <a:off x="5195180" y="3521798"/>
              <a:ext cx="146365" cy="543208"/>
            </a:xfrm>
            <a:custGeom>
              <a:avLst/>
              <a:gdLst>
                <a:gd name="connsiteX0" fmla="*/ 146365 w 146365"/>
                <a:gd name="connsiteY0" fmla="*/ 0 h 543208"/>
                <a:gd name="connsiteX1" fmla="*/ 19616 w 146365"/>
                <a:gd name="connsiteY1" fmla="*/ 199176 h 543208"/>
                <a:gd name="connsiteX2" fmla="*/ 28670 w 146365"/>
                <a:gd name="connsiteY2" fmla="*/ 543208 h 543208"/>
              </a:gdLst>
              <a:ahLst/>
              <a:cxnLst>
                <a:cxn ang="0">
                  <a:pos x="connsiteX0" y="connsiteY0"/>
                </a:cxn>
                <a:cxn ang="0">
                  <a:pos x="connsiteX1" y="connsiteY1"/>
                </a:cxn>
                <a:cxn ang="0">
                  <a:pos x="connsiteX2" y="connsiteY2"/>
                </a:cxn>
              </a:cxnLst>
              <a:rect l="l" t="t" r="r" b="b"/>
              <a:pathLst>
                <a:path w="146365" h="543208">
                  <a:moveTo>
                    <a:pt x="146365" y="0"/>
                  </a:moveTo>
                  <a:cubicBezTo>
                    <a:pt x="92798" y="54320"/>
                    <a:pt x="39232" y="108641"/>
                    <a:pt x="19616" y="199176"/>
                  </a:cubicBezTo>
                  <a:cubicBezTo>
                    <a:pt x="0" y="289711"/>
                    <a:pt x="14335" y="416459"/>
                    <a:pt x="28670" y="543208"/>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5" name="Freeform 54"/>
            <p:cNvSpPr/>
            <p:nvPr/>
          </p:nvSpPr>
          <p:spPr>
            <a:xfrm>
              <a:off x="5522614" y="3277354"/>
              <a:ext cx="271604" cy="1122630"/>
            </a:xfrm>
            <a:custGeom>
              <a:avLst/>
              <a:gdLst>
                <a:gd name="connsiteX0" fmla="*/ 271604 w 271604"/>
                <a:gd name="connsiteY0" fmla="*/ 0 h 1122630"/>
                <a:gd name="connsiteX1" fmla="*/ 181069 w 271604"/>
                <a:gd name="connsiteY1" fmla="*/ 153909 h 1122630"/>
                <a:gd name="connsiteX2" fmla="*/ 90535 w 271604"/>
                <a:gd name="connsiteY2" fmla="*/ 416460 h 1122630"/>
                <a:gd name="connsiteX3" fmla="*/ 0 w 271604"/>
                <a:gd name="connsiteY3" fmla="*/ 1122630 h 1122630"/>
              </a:gdLst>
              <a:ahLst/>
              <a:cxnLst>
                <a:cxn ang="0">
                  <a:pos x="connsiteX0" y="connsiteY0"/>
                </a:cxn>
                <a:cxn ang="0">
                  <a:pos x="connsiteX1" y="connsiteY1"/>
                </a:cxn>
                <a:cxn ang="0">
                  <a:pos x="connsiteX2" y="connsiteY2"/>
                </a:cxn>
                <a:cxn ang="0">
                  <a:pos x="connsiteX3" y="connsiteY3"/>
                </a:cxn>
              </a:cxnLst>
              <a:rect l="l" t="t" r="r" b="b"/>
              <a:pathLst>
                <a:path w="271604" h="1122630">
                  <a:moveTo>
                    <a:pt x="271604" y="0"/>
                  </a:moveTo>
                  <a:cubicBezTo>
                    <a:pt x="241425" y="42249"/>
                    <a:pt x="211247" y="84499"/>
                    <a:pt x="181069" y="153909"/>
                  </a:cubicBezTo>
                  <a:cubicBezTo>
                    <a:pt x="150891" y="223319"/>
                    <a:pt x="120713" y="255006"/>
                    <a:pt x="90535" y="416460"/>
                  </a:cubicBezTo>
                  <a:cubicBezTo>
                    <a:pt x="60357" y="577914"/>
                    <a:pt x="30178" y="850272"/>
                    <a:pt x="0" y="112263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6" name="Freeform 55"/>
            <p:cNvSpPr/>
            <p:nvPr/>
          </p:nvSpPr>
          <p:spPr>
            <a:xfrm>
              <a:off x="5819869" y="3811509"/>
              <a:ext cx="46777" cy="253497"/>
            </a:xfrm>
            <a:custGeom>
              <a:avLst/>
              <a:gdLst>
                <a:gd name="connsiteX0" fmla="*/ 46777 w 46777"/>
                <a:gd name="connsiteY0" fmla="*/ 0 h 253497"/>
                <a:gd name="connsiteX1" fmla="*/ 1509 w 46777"/>
                <a:gd name="connsiteY1" fmla="*/ 63374 h 253497"/>
                <a:gd name="connsiteX2" fmla="*/ 37723 w 46777"/>
                <a:gd name="connsiteY2" fmla="*/ 253497 h 253497"/>
              </a:gdLst>
              <a:ahLst/>
              <a:cxnLst>
                <a:cxn ang="0">
                  <a:pos x="connsiteX0" y="connsiteY0"/>
                </a:cxn>
                <a:cxn ang="0">
                  <a:pos x="connsiteX1" y="connsiteY1"/>
                </a:cxn>
                <a:cxn ang="0">
                  <a:pos x="connsiteX2" y="connsiteY2"/>
                </a:cxn>
              </a:cxnLst>
              <a:rect l="l" t="t" r="r" b="b"/>
              <a:pathLst>
                <a:path w="46777" h="253497">
                  <a:moveTo>
                    <a:pt x="46777" y="0"/>
                  </a:moveTo>
                  <a:cubicBezTo>
                    <a:pt x="24897" y="10562"/>
                    <a:pt x="3018" y="21125"/>
                    <a:pt x="1509" y="63374"/>
                  </a:cubicBezTo>
                  <a:cubicBezTo>
                    <a:pt x="0" y="105623"/>
                    <a:pt x="18861" y="179560"/>
                    <a:pt x="37723" y="253497"/>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7" name="Freeform 56"/>
            <p:cNvSpPr/>
            <p:nvPr/>
          </p:nvSpPr>
          <p:spPr>
            <a:xfrm>
              <a:off x="6102036" y="3838669"/>
              <a:ext cx="262550" cy="633743"/>
            </a:xfrm>
            <a:custGeom>
              <a:avLst/>
              <a:gdLst>
                <a:gd name="connsiteX0" fmla="*/ 262550 w 262550"/>
                <a:gd name="connsiteY0" fmla="*/ 0 h 633743"/>
                <a:gd name="connsiteX1" fmla="*/ 181069 w 262550"/>
                <a:gd name="connsiteY1" fmla="*/ 208230 h 633743"/>
                <a:gd name="connsiteX2" fmla="*/ 45267 w 262550"/>
                <a:gd name="connsiteY2" fmla="*/ 316872 h 633743"/>
                <a:gd name="connsiteX3" fmla="*/ 0 w 262550"/>
                <a:gd name="connsiteY3" fmla="*/ 633743 h 633743"/>
              </a:gdLst>
              <a:ahLst/>
              <a:cxnLst>
                <a:cxn ang="0">
                  <a:pos x="connsiteX0" y="connsiteY0"/>
                </a:cxn>
                <a:cxn ang="0">
                  <a:pos x="connsiteX1" y="connsiteY1"/>
                </a:cxn>
                <a:cxn ang="0">
                  <a:pos x="connsiteX2" y="connsiteY2"/>
                </a:cxn>
                <a:cxn ang="0">
                  <a:pos x="connsiteX3" y="connsiteY3"/>
                </a:cxn>
              </a:cxnLst>
              <a:rect l="l" t="t" r="r" b="b"/>
              <a:pathLst>
                <a:path w="262550" h="633743">
                  <a:moveTo>
                    <a:pt x="262550" y="0"/>
                  </a:moveTo>
                  <a:cubicBezTo>
                    <a:pt x="239916" y="77709"/>
                    <a:pt x="217283" y="155418"/>
                    <a:pt x="181069" y="208230"/>
                  </a:cubicBezTo>
                  <a:cubicBezTo>
                    <a:pt x="144855" y="261042"/>
                    <a:pt x="75445" y="245953"/>
                    <a:pt x="45267" y="316872"/>
                  </a:cubicBezTo>
                  <a:cubicBezTo>
                    <a:pt x="15089" y="387791"/>
                    <a:pt x="7544" y="510767"/>
                    <a:pt x="0" y="633743"/>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8" name="Freeform 57"/>
            <p:cNvSpPr/>
            <p:nvPr/>
          </p:nvSpPr>
          <p:spPr>
            <a:xfrm>
              <a:off x="6509442" y="3340729"/>
              <a:ext cx="168998" cy="778598"/>
            </a:xfrm>
            <a:custGeom>
              <a:avLst/>
              <a:gdLst>
                <a:gd name="connsiteX0" fmla="*/ 0 w 168998"/>
                <a:gd name="connsiteY0" fmla="*/ 0 h 778598"/>
                <a:gd name="connsiteX1" fmla="*/ 72427 w 168998"/>
                <a:gd name="connsiteY1" fmla="*/ 72427 h 778598"/>
                <a:gd name="connsiteX2" fmla="*/ 162962 w 168998"/>
                <a:gd name="connsiteY2" fmla="*/ 280657 h 778598"/>
                <a:gd name="connsiteX3" fmla="*/ 108641 w 168998"/>
                <a:gd name="connsiteY3" fmla="*/ 597528 h 778598"/>
                <a:gd name="connsiteX4" fmla="*/ 9053 w 168998"/>
                <a:gd name="connsiteY4" fmla="*/ 778598 h 778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998" h="778598">
                  <a:moveTo>
                    <a:pt x="0" y="0"/>
                  </a:moveTo>
                  <a:cubicBezTo>
                    <a:pt x="22633" y="12825"/>
                    <a:pt x="45267" y="25651"/>
                    <a:pt x="72427" y="72427"/>
                  </a:cubicBezTo>
                  <a:cubicBezTo>
                    <a:pt x="99587" y="119203"/>
                    <a:pt x="156926" y="193140"/>
                    <a:pt x="162962" y="280657"/>
                  </a:cubicBezTo>
                  <a:cubicBezTo>
                    <a:pt x="168998" y="368174"/>
                    <a:pt x="134292" y="514538"/>
                    <a:pt x="108641" y="597528"/>
                  </a:cubicBezTo>
                  <a:cubicBezTo>
                    <a:pt x="82990" y="680518"/>
                    <a:pt x="46021" y="729558"/>
                    <a:pt x="9053" y="778598"/>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9" name="Freeform 58"/>
            <p:cNvSpPr/>
            <p:nvPr/>
          </p:nvSpPr>
          <p:spPr>
            <a:xfrm>
              <a:off x="6654297" y="3322622"/>
              <a:ext cx="99588" cy="1140736"/>
            </a:xfrm>
            <a:custGeom>
              <a:avLst/>
              <a:gdLst>
                <a:gd name="connsiteX0" fmla="*/ 99588 w 99588"/>
                <a:gd name="connsiteY0" fmla="*/ 0 h 1140736"/>
                <a:gd name="connsiteX1" fmla="*/ 45267 w 99588"/>
                <a:gd name="connsiteY1" fmla="*/ 208229 h 1140736"/>
                <a:gd name="connsiteX2" fmla="*/ 81481 w 99588"/>
                <a:gd name="connsiteY2" fmla="*/ 398352 h 1140736"/>
                <a:gd name="connsiteX3" fmla="*/ 0 w 99588"/>
                <a:gd name="connsiteY3" fmla="*/ 1140736 h 1140736"/>
              </a:gdLst>
              <a:ahLst/>
              <a:cxnLst>
                <a:cxn ang="0">
                  <a:pos x="connsiteX0" y="connsiteY0"/>
                </a:cxn>
                <a:cxn ang="0">
                  <a:pos x="connsiteX1" y="connsiteY1"/>
                </a:cxn>
                <a:cxn ang="0">
                  <a:pos x="connsiteX2" y="connsiteY2"/>
                </a:cxn>
                <a:cxn ang="0">
                  <a:pos x="connsiteX3" y="connsiteY3"/>
                </a:cxn>
              </a:cxnLst>
              <a:rect l="l" t="t" r="r" b="b"/>
              <a:pathLst>
                <a:path w="99588" h="1140736">
                  <a:moveTo>
                    <a:pt x="99588" y="0"/>
                  </a:moveTo>
                  <a:cubicBezTo>
                    <a:pt x="73936" y="70918"/>
                    <a:pt x="48285" y="141837"/>
                    <a:pt x="45267" y="208229"/>
                  </a:cubicBezTo>
                  <a:cubicBezTo>
                    <a:pt x="42249" y="274621"/>
                    <a:pt x="89025" y="242934"/>
                    <a:pt x="81481" y="398352"/>
                  </a:cubicBezTo>
                  <a:cubicBezTo>
                    <a:pt x="73937" y="553770"/>
                    <a:pt x="36968" y="847253"/>
                    <a:pt x="0" y="1140736"/>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0" name="Freeform 59"/>
            <p:cNvSpPr/>
            <p:nvPr/>
          </p:nvSpPr>
          <p:spPr>
            <a:xfrm>
              <a:off x="7070756" y="3630440"/>
              <a:ext cx="105625" cy="506994"/>
            </a:xfrm>
            <a:custGeom>
              <a:avLst/>
              <a:gdLst>
                <a:gd name="connsiteX0" fmla="*/ 36214 w 105625"/>
                <a:gd name="connsiteY0" fmla="*/ 0 h 506994"/>
                <a:gd name="connsiteX1" fmla="*/ 99589 w 105625"/>
                <a:gd name="connsiteY1" fmla="*/ 190122 h 506994"/>
                <a:gd name="connsiteX2" fmla="*/ 0 w 105625"/>
                <a:gd name="connsiteY2" fmla="*/ 506994 h 506994"/>
              </a:gdLst>
              <a:ahLst/>
              <a:cxnLst>
                <a:cxn ang="0">
                  <a:pos x="connsiteX0" y="connsiteY0"/>
                </a:cxn>
                <a:cxn ang="0">
                  <a:pos x="connsiteX1" y="connsiteY1"/>
                </a:cxn>
                <a:cxn ang="0">
                  <a:pos x="connsiteX2" y="connsiteY2"/>
                </a:cxn>
              </a:cxnLst>
              <a:rect l="l" t="t" r="r" b="b"/>
              <a:pathLst>
                <a:path w="105625" h="506994">
                  <a:moveTo>
                    <a:pt x="36214" y="0"/>
                  </a:moveTo>
                  <a:cubicBezTo>
                    <a:pt x="70919" y="52811"/>
                    <a:pt x="105625" y="105623"/>
                    <a:pt x="99589" y="190122"/>
                  </a:cubicBezTo>
                  <a:cubicBezTo>
                    <a:pt x="93553" y="274621"/>
                    <a:pt x="46776" y="390807"/>
                    <a:pt x="0" y="506994"/>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1" name="Rectangle 4"/>
            <p:cNvSpPr/>
            <p:nvPr/>
          </p:nvSpPr>
          <p:spPr>
            <a:xfrm>
              <a:off x="3337373" y="629091"/>
              <a:ext cx="1626464" cy="286097"/>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MPI_COMM_WORLD</a:t>
              </a:r>
            </a:p>
          </p:txBody>
        </p:sp>
        <p:sp>
          <p:nvSpPr>
            <p:cNvPr id="62" name="Rectangle 4"/>
            <p:cNvSpPr/>
            <p:nvPr/>
          </p:nvSpPr>
          <p:spPr>
            <a:xfrm>
              <a:off x="1339913" y="3298683"/>
              <a:ext cx="849517" cy="26199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Group A</a:t>
              </a:r>
            </a:p>
          </p:txBody>
        </p:sp>
        <p:sp>
          <p:nvSpPr>
            <p:cNvPr id="63" name="Rectangle 4"/>
            <p:cNvSpPr/>
            <p:nvPr/>
          </p:nvSpPr>
          <p:spPr>
            <a:xfrm>
              <a:off x="7413279" y="3378655"/>
              <a:ext cx="849517" cy="26199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Group B</a:t>
              </a:r>
            </a:p>
          </p:txBody>
        </p:sp>
        <p:sp>
          <p:nvSpPr>
            <p:cNvPr id="64" name="Rectangle 4"/>
            <p:cNvSpPr/>
            <p:nvPr/>
          </p:nvSpPr>
          <p:spPr>
            <a:xfrm>
              <a:off x="2516858" y="4863422"/>
              <a:ext cx="1327843" cy="261991"/>
            </a:xfrm>
            <a:prstGeom prst="roundRect">
              <a:avLst/>
            </a:prstGeom>
            <a:solidFill>
              <a:srgbClr val="FFFFFF"/>
            </a:solidFill>
            <a:ln w="12700">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Communicator A</a:t>
              </a:r>
            </a:p>
          </p:txBody>
        </p:sp>
        <p:sp>
          <p:nvSpPr>
            <p:cNvPr id="65" name="Rectangle 4"/>
            <p:cNvSpPr/>
            <p:nvPr/>
          </p:nvSpPr>
          <p:spPr>
            <a:xfrm>
              <a:off x="5349084" y="4834752"/>
              <a:ext cx="1327843" cy="261991"/>
            </a:xfrm>
            <a:prstGeom prst="roundRect">
              <a:avLst/>
            </a:prstGeom>
            <a:solidFill>
              <a:srgbClr val="FFFFFF"/>
            </a:solidFill>
            <a:ln w="12700">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Communicator B</a:t>
              </a:r>
            </a:p>
          </p:txBody>
        </p:sp>
        <p:sp>
          <p:nvSpPr>
            <p:cNvPr id="66" name="Freeform 65"/>
            <p:cNvSpPr/>
            <p:nvPr/>
          </p:nvSpPr>
          <p:spPr>
            <a:xfrm>
              <a:off x="3322622" y="4309449"/>
              <a:ext cx="479834" cy="152400"/>
            </a:xfrm>
            <a:custGeom>
              <a:avLst/>
              <a:gdLst>
                <a:gd name="connsiteX0" fmla="*/ 0 w 479834"/>
                <a:gd name="connsiteY0" fmla="*/ 0 h 152400"/>
                <a:gd name="connsiteX1" fmla="*/ 90535 w 479834"/>
                <a:gd name="connsiteY1" fmla="*/ 45267 h 152400"/>
                <a:gd name="connsiteX2" fmla="*/ 280657 w 479834"/>
                <a:gd name="connsiteY2" fmla="*/ 135802 h 152400"/>
                <a:gd name="connsiteX3" fmla="*/ 479834 w 479834"/>
                <a:gd name="connsiteY3" fmla="*/ 144856 h 152400"/>
              </a:gdLst>
              <a:ahLst/>
              <a:cxnLst>
                <a:cxn ang="0">
                  <a:pos x="connsiteX0" y="connsiteY0"/>
                </a:cxn>
                <a:cxn ang="0">
                  <a:pos x="connsiteX1" y="connsiteY1"/>
                </a:cxn>
                <a:cxn ang="0">
                  <a:pos x="connsiteX2" y="connsiteY2"/>
                </a:cxn>
                <a:cxn ang="0">
                  <a:pos x="connsiteX3" y="connsiteY3"/>
                </a:cxn>
              </a:cxnLst>
              <a:rect l="l" t="t" r="r" b="b"/>
              <a:pathLst>
                <a:path w="479834" h="152400">
                  <a:moveTo>
                    <a:pt x="0" y="0"/>
                  </a:moveTo>
                  <a:cubicBezTo>
                    <a:pt x="21879" y="11316"/>
                    <a:pt x="90535" y="45267"/>
                    <a:pt x="90535" y="45267"/>
                  </a:cubicBezTo>
                  <a:cubicBezTo>
                    <a:pt x="137311" y="67901"/>
                    <a:pt x="215774" y="119204"/>
                    <a:pt x="280657" y="135802"/>
                  </a:cubicBezTo>
                  <a:cubicBezTo>
                    <a:pt x="345540" y="152400"/>
                    <a:pt x="412687" y="148628"/>
                    <a:pt x="479834" y="144856"/>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7" name="Freeform 66"/>
            <p:cNvSpPr/>
            <p:nvPr/>
          </p:nvSpPr>
          <p:spPr>
            <a:xfrm>
              <a:off x="2975572" y="4399985"/>
              <a:ext cx="328943" cy="242935"/>
            </a:xfrm>
            <a:custGeom>
              <a:avLst/>
              <a:gdLst>
                <a:gd name="connsiteX0" fmla="*/ 84499 w 328943"/>
                <a:gd name="connsiteY0" fmla="*/ 0 h 242935"/>
                <a:gd name="connsiteX1" fmla="*/ 12071 w 328943"/>
                <a:gd name="connsiteY1" fmla="*/ 81481 h 242935"/>
                <a:gd name="connsiteX2" fmla="*/ 156927 w 328943"/>
                <a:gd name="connsiteY2" fmla="*/ 217283 h 242935"/>
                <a:gd name="connsiteX3" fmla="*/ 328943 w 328943"/>
                <a:gd name="connsiteY3" fmla="*/ 235390 h 242935"/>
              </a:gdLst>
              <a:ahLst/>
              <a:cxnLst>
                <a:cxn ang="0">
                  <a:pos x="connsiteX0" y="connsiteY0"/>
                </a:cxn>
                <a:cxn ang="0">
                  <a:pos x="connsiteX1" y="connsiteY1"/>
                </a:cxn>
                <a:cxn ang="0">
                  <a:pos x="connsiteX2" y="connsiteY2"/>
                </a:cxn>
                <a:cxn ang="0">
                  <a:pos x="connsiteX3" y="connsiteY3"/>
                </a:cxn>
              </a:cxnLst>
              <a:rect l="l" t="t" r="r" b="b"/>
              <a:pathLst>
                <a:path w="328943" h="242935">
                  <a:moveTo>
                    <a:pt x="84499" y="0"/>
                  </a:moveTo>
                  <a:cubicBezTo>
                    <a:pt x="42249" y="22633"/>
                    <a:pt x="0" y="45267"/>
                    <a:pt x="12071" y="81481"/>
                  </a:cubicBezTo>
                  <a:cubicBezTo>
                    <a:pt x="24142" y="117695"/>
                    <a:pt x="104115" y="191631"/>
                    <a:pt x="156927" y="217283"/>
                  </a:cubicBezTo>
                  <a:cubicBezTo>
                    <a:pt x="209739" y="242935"/>
                    <a:pt x="269341" y="239162"/>
                    <a:pt x="328943" y="235390"/>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8" name="Freeform 67"/>
            <p:cNvSpPr/>
            <p:nvPr/>
          </p:nvSpPr>
          <p:spPr>
            <a:xfrm>
              <a:off x="2199991" y="4454305"/>
              <a:ext cx="452673" cy="303291"/>
            </a:xfrm>
            <a:custGeom>
              <a:avLst/>
              <a:gdLst>
                <a:gd name="connsiteX0" fmla="*/ 63374 w 452673"/>
                <a:gd name="connsiteY0" fmla="*/ 0 h 303291"/>
                <a:gd name="connsiteX1" fmla="*/ 0 w 452673"/>
                <a:gd name="connsiteY1" fmla="*/ 90535 h 303291"/>
                <a:gd name="connsiteX2" fmla="*/ 63374 w 452673"/>
                <a:gd name="connsiteY2" fmla="*/ 271604 h 303291"/>
                <a:gd name="connsiteX3" fmla="*/ 353085 w 452673"/>
                <a:gd name="connsiteY3" fmla="*/ 280658 h 303291"/>
                <a:gd name="connsiteX4" fmla="*/ 452673 w 452673"/>
                <a:gd name="connsiteY4" fmla="*/ 235390 h 303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673" h="303291">
                  <a:moveTo>
                    <a:pt x="63374" y="0"/>
                  </a:moveTo>
                  <a:cubicBezTo>
                    <a:pt x="31687" y="22634"/>
                    <a:pt x="0" y="45268"/>
                    <a:pt x="0" y="90535"/>
                  </a:cubicBezTo>
                  <a:cubicBezTo>
                    <a:pt x="0" y="135802"/>
                    <a:pt x="4527" y="239917"/>
                    <a:pt x="63374" y="271604"/>
                  </a:cubicBezTo>
                  <a:cubicBezTo>
                    <a:pt x="122221" y="303291"/>
                    <a:pt x="288202" y="286694"/>
                    <a:pt x="353085" y="280658"/>
                  </a:cubicBezTo>
                  <a:cubicBezTo>
                    <a:pt x="417968" y="274622"/>
                    <a:pt x="435320" y="255006"/>
                    <a:pt x="452673" y="235390"/>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9" name="Freeform 68"/>
            <p:cNvSpPr/>
            <p:nvPr/>
          </p:nvSpPr>
          <p:spPr>
            <a:xfrm>
              <a:off x="2915215" y="4716855"/>
              <a:ext cx="398353" cy="58848"/>
            </a:xfrm>
            <a:custGeom>
              <a:avLst/>
              <a:gdLst>
                <a:gd name="connsiteX0" fmla="*/ 0 w 398353"/>
                <a:gd name="connsiteY0" fmla="*/ 0 h 58848"/>
                <a:gd name="connsiteX1" fmla="*/ 126749 w 398353"/>
                <a:gd name="connsiteY1" fmla="*/ 54321 h 58848"/>
                <a:gd name="connsiteX2" fmla="*/ 398353 w 398353"/>
                <a:gd name="connsiteY2" fmla="*/ 27160 h 58848"/>
              </a:gdLst>
              <a:ahLst/>
              <a:cxnLst>
                <a:cxn ang="0">
                  <a:pos x="connsiteX0" y="connsiteY0"/>
                </a:cxn>
                <a:cxn ang="0">
                  <a:pos x="connsiteX1" y="connsiteY1"/>
                </a:cxn>
                <a:cxn ang="0">
                  <a:pos x="connsiteX2" y="connsiteY2"/>
                </a:cxn>
              </a:cxnLst>
              <a:rect l="l" t="t" r="r" b="b"/>
              <a:pathLst>
                <a:path w="398353" h="58848">
                  <a:moveTo>
                    <a:pt x="0" y="0"/>
                  </a:moveTo>
                  <a:cubicBezTo>
                    <a:pt x="30178" y="24897"/>
                    <a:pt x="60357" y="49794"/>
                    <a:pt x="126749" y="54321"/>
                  </a:cubicBezTo>
                  <a:cubicBezTo>
                    <a:pt x="193141" y="58848"/>
                    <a:pt x="295747" y="43004"/>
                    <a:pt x="398353" y="27160"/>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70" name="Freeform 69"/>
            <p:cNvSpPr/>
            <p:nvPr/>
          </p:nvSpPr>
          <p:spPr>
            <a:xfrm>
              <a:off x="4816444" y="4249093"/>
              <a:ext cx="543207" cy="362139"/>
            </a:xfrm>
            <a:custGeom>
              <a:avLst/>
              <a:gdLst>
                <a:gd name="connsiteX0" fmla="*/ 271604 w 543207"/>
                <a:gd name="connsiteY0" fmla="*/ 6036 h 362139"/>
                <a:gd name="connsiteX1" fmla="*/ 81481 w 543207"/>
                <a:gd name="connsiteY1" fmla="*/ 33196 h 362139"/>
                <a:gd name="connsiteX2" fmla="*/ 27160 w 543207"/>
                <a:gd name="connsiteY2" fmla="*/ 205212 h 362139"/>
                <a:gd name="connsiteX3" fmla="*/ 244443 w 543207"/>
                <a:gd name="connsiteY3" fmla="*/ 232372 h 362139"/>
                <a:gd name="connsiteX4" fmla="*/ 371192 w 543207"/>
                <a:gd name="connsiteY4" fmla="*/ 341014 h 362139"/>
                <a:gd name="connsiteX5" fmla="*/ 543207 w 543207"/>
                <a:gd name="connsiteY5" fmla="*/ 359121 h 36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3207" h="362139">
                  <a:moveTo>
                    <a:pt x="271604" y="6036"/>
                  </a:moveTo>
                  <a:cubicBezTo>
                    <a:pt x="196913" y="3018"/>
                    <a:pt x="122222" y="0"/>
                    <a:pt x="81481" y="33196"/>
                  </a:cubicBezTo>
                  <a:cubicBezTo>
                    <a:pt x="40740" y="66392"/>
                    <a:pt x="0" y="172016"/>
                    <a:pt x="27160" y="205212"/>
                  </a:cubicBezTo>
                  <a:cubicBezTo>
                    <a:pt x="54320" y="238408"/>
                    <a:pt x="187104" y="209738"/>
                    <a:pt x="244443" y="232372"/>
                  </a:cubicBezTo>
                  <a:cubicBezTo>
                    <a:pt x="301782" y="255006"/>
                    <a:pt x="321398" y="319889"/>
                    <a:pt x="371192" y="341014"/>
                  </a:cubicBezTo>
                  <a:cubicBezTo>
                    <a:pt x="420986" y="362139"/>
                    <a:pt x="482096" y="360630"/>
                    <a:pt x="543207" y="359121"/>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71" name="Freeform 70"/>
            <p:cNvSpPr/>
            <p:nvPr/>
          </p:nvSpPr>
          <p:spPr>
            <a:xfrm>
              <a:off x="5676523" y="4246076"/>
              <a:ext cx="570368" cy="244443"/>
            </a:xfrm>
            <a:custGeom>
              <a:avLst/>
              <a:gdLst>
                <a:gd name="connsiteX0" fmla="*/ 0 w 570368"/>
                <a:gd name="connsiteY0" fmla="*/ 244443 h 244443"/>
                <a:gd name="connsiteX1" fmla="*/ 144855 w 570368"/>
                <a:gd name="connsiteY1" fmla="*/ 181069 h 244443"/>
                <a:gd name="connsiteX2" fmla="*/ 280657 w 570368"/>
                <a:gd name="connsiteY2" fmla="*/ 181069 h 244443"/>
                <a:gd name="connsiteX3" fmla="*/ 497940 w 570368"/>
                <a:gd name="connsiteY3" fmla="*/ 27160 h 244443"/>
                <a:gd name="connsiteX4" fmla="*/ 570368 w 570368"/>
                <a:gd name="connsiteY4" fmla="*/ 18106 h 244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368" h="244443">
                  <a:moveTo>
                    <a:pt x="0" y="244443"/>
                  </a:moveTo>
                  <a:cubicBezTo>
                    <a:pt x="49039" y="218037"/>
                    <a:pt x="98079" y="191631"/>
                    <a:pt x="144855" y="181069"/>
                  </a:cubicBezTo>
                  <a:cubicBezTo>
                    <a:pt x="191631" y="170507"/>
                    <a:pt x="221810" y="206721"/>
                    <a:pt x="280657" y="181069"/>
                  </a:cubicBezTo>
                  <a:cubicBezTo>
                    <a:pt x="339505" y="155418"/>
                    <a:pt x="449655" y="54320"/>
                    <a:pt x="497940" y="27160"/>
                  </a:cubicBezTo>
                  <a:cubicBezTo>
                    <a:pt x="546225" y="0"/>
                    <a:pt x="558296" y="9053"/>
                    <a:pt x="570368" y="18106"/>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72" name="Freeform 71"/>
            <p:cNvSpPr/>
            <p:nvPr/>
          </p:nvSpPr>
          <p:spPr>
            <a:xfrm>
              <a:off x="6808206" y="4144978"/>
              <a:ext cx="760491" cy="445129"/>
            </a:xfrm>
            <a:custGeom>
              <a:avLst/>
              <a:gdLst>
                <a:gd name="connsiteX0" fmla="*/ 362139 w 760491"/>
                <a:gd name="connsiteY0" fmla="*/ 55830 h 445129"/>
                <a:gd name="connsiteX1" fmla="*/ 488887 w 760491"/>
                <a:gd name="connsiteY1" fmla="*/ 1509 h 445129"/>
                <a:gd name="connsiteX2" fmla="*/ 724277 w 760491"/>
                <a:gd name="connsiteY2" fmla="*/ 64883 h 445129"/>
                <a:gd name="connsiteX3" fmla="*/ 706170 w 760491"/>
                <a:gd name="connsiteY3" fmla="*/ 236899 h 445129"/>
                <a:gd name="connsiteX4" fmla="*/ 425513 w 760491"/>
                <a:gd name="connsiteY4" fmla="*/ 408915 h 445129"/>
                <a:gd name="connsiteX5" fmla="*/ 72428 w 760491"/>
                <a:gd name="connsiteY5" fmla="*/ 408915 h 445129"/>
                <a:gd name="connsiteX6" fmla="*/ 0 w 760491"/>
                <a:gd name="connsiteY6" fmla="*/ 445129 h 445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0491" h="445129">
                  <a:moveTo>
                    <a:pt x="362139" y="55830"/>
                  </a:moveTo>
                  <a:cubicBezTo>
                    <a:pt x="395335" y="27915"/>
                    <a:pt x="428531" y="0"/>
                    <a:pt x="488887" y="1509"/>
                  </a:cubicBezTo>
                  <a:cubicBezTo>
                    <a:pt x="549243" y="3018"/>
                    <a:pt x="688063" y="25651"/>
                    <a:pt x="724277" y="64883"/>
                  </a:cubicBezTo>
                  <a:cubicBezTo>
                    <a:pt x="760491" y="104115"/>
                    <a:pt x="755964" y="179560"/>
                    <a:pt x="706170" y="236899"/>
                  </a:cubicBezTo>
                  <a:cubicBezTo>
                    <a:pt x="656376" y="294238"/>
                    <a:pt x="531137" y="380246"/>
                    <a:pt x="425513" y="408915"/>
                  </a:cubicBezTo>
                  <a:cubicBezTo>
                    <a:pt x="319889" y="437584"/>
                    <a:pt x="143347" y="402879"/>
                    <a:pt x="72428" y="408915"/>
                  </a:cubicBezTo>
                  <a:cubicBezTo>
                    <a:pt x="1509" y="414951"/>
                    <a:pt x="754" y="430040"/>
                    <a:pt x="0" y="445129"/>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73" name="Freeform 72"/>
            <p:cNvSpPr/>
            <p:nvPr/>
          </p:nvSpPr>
          <p:spPr>
            <a:xfrm>
              <a:off x="6341951" y="4372824"/>
              <a:ext cx="167489" cy="268586"/>
            </a:xfrm>
            <a:custGeom>
              <a:avLst/>
              <a:gdLst>
                <a:gd name="connsiteX0" fmla="*/ 167489 w 167489"/>
                <a:gd name="connsiteY0" fmla="*/ 253497 h 268586"/>
                <a:gd name="connsiteX1" fmla="*/ 49794 w 167489"/>
                <a:gd name="connsiteY1" fmla="*/ 244443 h 268586"/>
                <a:gd name="connsiteX2" fmla="*/ 4527 w 167489"/>
                <a:gd name="connsiteY2" fmla="*/ 108641 h 268586"/>
                <a:gd name="connsiteX3" fmla="*/ 22634 w 167489"/>
                <a:gd name="connsiteY3" fmla="*/ 0 h 268586"/>
              </a:gdLst>
              <a:ahLst/>
              <a:cxnLst>
                <a:cxn ang="0">
                  <a:pos x="connsiteX0" y="connsiteY0"/>
                </a:cxn>
                <a:cxn ang="0">
                  <a:pos x="connsiteX1" y="connsiteY1"/>
                </a:cxn>
                <a:cxn ang="0">
                  <a:pos x="connsiteX2" y="connsiteY2"/>
                </a:cxn>
                <a:cxn ang="0">
                  <a:pos x="connsiteX3" y="connsiteY3"/>
                </a:cxn>
              </a:cxnLst>
              <a:rect l="l" t="t" r="r" b="b"/>
              <a:pathLst>
                <a:path w="167489" h="268586">
                  <a:moveTo>
                    <a:pt x="167489" y="253497"/>
                  </a:moveTo>
                  <a:cubicBezTo>
                    <a:pt x="122221" y="261041"/>
                    <a:pt x="76954" y="268586"/>
                    <a:pt x="49794" y="244443"/>
                  </a:cubicBezTo>
                  <a:cubicBezTo>
                    <a:pt x="22634" y="220300"/>
                    <a:pt x="9054" y="149381"/>
                    <a:pt x="4527" y="108641"/>
                  </a:cubicBezTo>
                  <a:cubicBezTo>
                    <a:pt x="0" y="67901"/>
                    <a:pt x="11317" y="33950"/>
                    <a:pt x="22634" y="0"/>
                  </a:cubicBezTo>
                </a:path>
              </a:pathLst>
            </a:custGeom>
            <a:ln w="19050">
              <a:solidFill>
                <a:srgbClr val="00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spTree>
    <p:extLst>
      <p:ext uri="{BB962C8B-B14F-4D97-AF65-F5344CB8AC3E}">
        <p14:creationId xmlns:p14="http://schemas.microsoft.com/office/powerpoint/2010/main" val="28063340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High-Throughput Computing : Task Programming</a:t>
            </a:r>
            <a:endParaRPr lang="en-US" dirty="0"/>
          </a:p>
        </p:txBody>
      </p:sp>
      <p:sp>
        <p:nvSpPr>
          <p:cNvPr id="3" name="Content Placeholder 2"/>
          <p:cNvSpPr>
            <a:spLocks noGrp="1"/>
          </p:cNvSpPr>
          <p:nvPr>
            <p:ph idx="1"/>
          </p:nvPr>
        </p:nvSpPr>
        <p:spPr/>
        <p:txBody>
          <a:bodyPr/>
          <a:lstStyle/>
          <a:p>
            <a:pPr algn="just"/>
            <a:r>
              <a:rPr lang="en-US" sz="2400" dirty="0" smtClean="0"/>
              <a:t>Task computing is a wide area of distributed system programming encompassing several different models of architecting distributed applications, which, eventually, are based on the same fundamental abstraction: the </a:t>
            </a:r>
            <a:r>
              <a:rPr lang="en-US" sz="2400" i="1" dirty="0" smtClean="0"/>
              <a:t>task</a:t>
            </a:r>
            <a:r>
              <a:rPr lang="en-US" sz="2400" dirty="0" smtClean="0"/>
              <a:t>. </a:t>
            </a:r>
          </a:p>
          <a:p>
            <a:pPr algn="just"/>
            <a:r>
              <a:rPr lang="en-US" sz="2400" dirty="0" smtClean="0"/>
              <a:t>A task generally represents a program, which might require input files and produce output files as a result of its execution. </a:t>
            </a:r>
          </a:p>
          <a:p>
            <a:pPr algn="just"/>
            <a:r>
              <a:rPr lang="en-US" sz="2400" dirty="0" smtClean="0"/>
              <a:t>Applications are then constituted by a collection of tasks. </a:t>
            </a:r>
          </a:p>
          <a:p>
            <a:pPr algn="just"/>
            <a:r>
              <a:rPr lang="en-US" sz="2400" dirty="0" smtClean="0"/>
              <a:t>These are submitted for execution and their output data is collected at the end of their execution. </a:t>
            </a:r>
          </a:p>
          <a:p>
            <a:pPr algn="just"/>
            <a:r>
              <a:rPr lang="en-US" sz="2400" dirty="0" smtClean="0"/>
              <a:t>The way in which tasks are generated, the order in which they are executed, or whether they need to exchange data, differentiate the application models falling under the umbrella of task programming. </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extLst>
      <p:ext uri="{BB962C8B-B14F-4D97-AF65-F5344CB8AC3E}">
        <p14:creationId xmlns:p14="http://schemas.microsoft.com/office/powerpoint/2010/main" val="3624828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MPI Applications</a:t>
            </a:r>
            <a:endParaRPr lang="en-US" dirty="0"/>
          </a:p>
        </p:txBody>
      </p:sp>
      <p:sp>
        <p:nvSpPr>
          <p:cNvPr id="6" name="Content Placeholder 5"/>
          <p:cNvSpPr>
            <a:spLocks noGrp="1"/>
          </p:cNvSpPr>
          <p:nvPr>
            <p:ph idx="1"/>
          </p:nvPr>
        </p:nvSpPr>
        <p:spPr/>
        <p:txBody>
          <a:bodyPr/>
          <a:lstStyle/>
          <a:p>
            <a:pPr algn="just"/>
            <a:r>
              <a:rPr lang="en-US" sz="2400" dirty="0" smtClean="0"/>
              <a:t>MPI applications that share the same MPI runtime are by default part of a global group called </a:t>
            </a:r>
            <a:r>
              <a:rPr lang="en-US" sz="2400" i="1" dirty="0" smtClean="0"/>
              <a:t>MPI_COMM_WORLD</a:t>
            </a:r>
            <a:r>
              <a:rPr lang="en-US" sz="2400" dirty="0" smtClean="0"/>
              <a:t>. </a:t>
            </a:r>
          </a:p>
          <a:p>
            <a:pPr algn="just"/>
            <a:r>
              <a:rPr lang="en-US" sz="2400" dirty="0" smtClean="0"/>
              <a:t>Within this group all the distributed processes have a unique identifier that allows the MPI runtime to localize and address them. </a:t>
            </a:r>
          </a:p>
          <a:p>
            <a:pPr algn="just"/>
            <a:r>
              <a:rPr lang="en-US" sz="2400" dirty="0" smtClean="0"/>
              <a:t>It is possible to create specific groups as subsets of this global group for example for isolating all the MPI processes that belong to the same application. </a:t>
            </a:r>
          </a:p>
          <a:p>
            <a:pPr algn="just"/>
            <a:r>
              <a:rPr lang="en-US" sz="2400" dirty="0" smtClean="0"/>
              <a:t>Each MPI process is assigned a rank within the group he belongs to. </a:t>
            </a:r>
          </a:p>
          <a:p>
            <a:pPr algn="just"/>
            <a:r>
              <a:rPr lang="en-US" sz="2400" dirty="0" smtClean="0"/>
              <a:t>The rank is a unique identifier that allows processes to communicate with each other within a group. Communication is made possible by means of a communicator component that can be defined for each group.</a:t>
            </a:r>
          </a:p>
          <a:p>
            <a:pPr algn="just"/>
            <a:endParaRPr lang="en-US" sz="24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20</a:t>
            </a:fld>
            <a:endParaRPr lang="en-US"/>
          </a:p>
        </p:txBody>
      </p:sp>
    </p:spTree>
    <p:extLst>
      <p:ext uri="{BB962C8B-B14F-4D97-AF65-F5344CB8AC3E}">
        <p14:creationId xmlns:p14="http://schemas.microsoft.com/office/powerpoint/2010/main" val="32096694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Program Structure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21</a:t>
            </a:fld>
            <a:endParaRPr lang="en-US"/>
          </a:p>
        </p:txBody>
      </p:sp>
      <p:grpSp>
        <p:nvGrpSpPr>
          <p:cNvPr id="6" name="Group 5"/>
          <p:cNvGrpSpPr/>
          <p:nvPr/>
        </p:nvGrpSpPr>
        <p:grpSpPr>
          <a:xfrm>
            <a:off x="1914807" y="1456853"/>
            <a:ext cx="5781393" cy="4562947"/>
            <a:chOff x="280657" y="923453"/>
            <a:chExt cx="4943193" cy="4562947"/>
          </a:xfrm>
        </p:grpSpPr>
        <p:sp>
          <p:nvSpPr>
            <p:cNvPr id="7" name="Rectangle 6"/>
            <p:cNvSpPr/>
            <p:nvPr/>
          </p:nvSpPr>
          <p:spPr>
            <a:xfrm>
              <a:off x="280657" y="923453"/>
              <a:ext cx="4943193" cy="45629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ounded Rectangle 7"/>
            <p:cNvSpPr/>
            <p:nvPr/>
          </p:nvSpPr>
          <p:spPr>
            <a:xfrm>
              <a:off x="1668379" y="1155032"/>
              <a:ext cx="2134075" cy="368968"/>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MPI Include File</a:t>
              </a:r>
            </a:p>
          </p:txBody>
        </p:sp>
        <p:sp>
          <p:nvSpPr>
            <p:cNvPr id="9" name="Rounded Rectangle 8"/>
            <p:cNvSpPr/>
            <p:nvPr/>
          </p:nvSpPr>
          <p:spPr>
            <a:xfrm>
              <a:off x="1692442" y="2574755"/>
              <a:ext cx="2100960" cy="376675"/>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MPI Environment Initialization</a:t>
              </a:r>
            </a:p>
          </p:txBody>
        </p:sp>
        <p:sp>
          <p:nvSpPr>
            <p:cNvPr id="10" name="Rounded Rectangle 9"/>
            <p:cNvSpPr/>
            <p:nvPr/>
          </p:nvSpPr>
          <p:spPr>
            <a:xfrm>
              <a:off x="1700463" y="4235113"/>
              <a:ext cx="2074832" cy="364047"/>
            </a:xfrm>
            <a:prstGeom prst="roundRect">
              <a:avLst/>
            </a:prstGeom>
            <a:solidFill>
              <a:srgbClr val="FFFFFF"/>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MPI Environment Shutdown</a:t>
              </a:r>
            </a:p>
          </p:txBody>
        </p:sp>
        <p:sp>
          <p:nvSpPr>
            <p:cNvPr id="11" name="Left Bracket 10"/>
            <p:cNvSpPr/>
            <p:nvPr/>
          </p:nvSpPr>
          <p:spPr>
            <a:xfrm>
              <a:off x="1494792" y="1058780"/>
              <a:ext cx="109888" cy="962525"/>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2" name="Rounded Rectangle 11"/>
            <p:cNvSpPr/>
            <p:nvPr/>
          </p:nvSpPr>
          <p:spPr>
            <a:xfrm>
              <a:off x="1660357" y="1596189"/>
              <a:ext cx="2151151" cy="360947"/>
            </a:xfrm>
            <a:prstGeom prst="roundRect">
              <a:avLst/>
            </a:prstGeom>
            <a:gradFill>
              <a:gsLst>
                <a:gs pos="0">
                  <a:schemeClr val="bg1"/>
                </a:gs>
                <a:gs pos="100000">
                  <a:schemeClr val="bg1">
                    <a:lumMod val="7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Prototypes declaration</a:t>
              </a:r>
            </a:p>
          </p:txBody>
        </p:sp>
        <p:sp>
          <p:nvSpPr>
            <p:cNvPr id="13" name="Left Bracket 12"/>
            <p:cNvSpPr/>
            <p:nvPr/>
          </p:nvSpPr>
          <p:spPr>
            <a:xfrm>
              <a:off x="1493760" y="2093496"/>
              <a:ext cx="101866" cy="3248525"/>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4" name="Left Bracket 13"/>
            <p:cNvSpPr/>
            <p:nvPr/>
          </p:nvSpPr>
          <p:spPr>
            <a:xfrm flipH="1">
              <a:off x="3938256" y="2578252"/>
              <a:ext cx="63375" cy="2048068"/>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5" name="Rounded Rectangle 14"/>
            <p:cNvSpPr/>
            <p:nvPr/>
          </p:nvSpPr>
          <p:spPr>
            <a:xfrm>
              <a:off x="1699987" y="3014804"/>
              <a:ext cx="2075308" cy="1167897"/>
            </a:xfrm>
            <a:prstGeom prst="roundRect">
              <a:avLst>
                <a:gd name="adj" fmla="val 11241"/>
              </a:avLst>
            </a:prstGeom>
            <a:solidFill>
              <a:srgbClr val="FFFFFF"/>
            </a:solidFill>
            <a:ln w="12700">
              <a:solidFill>
                <a:srgbClr val="0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Do Work and Message Passing</a:t>
              </a:r>
            </a:p>
          </p:txBody>
        </p:sp>
        <p:sp>
          <p:nvSpPr>
            <p:cNvPr id="16" name="Rounded Rectangle 15"/>
            <p:cNvSpPr/>
            <p:nvPr/>
          </p:nvSpPr>
          <p:spPr>
            <a:xfrm>
              <a:off x="1695063" y="2146942"/>
              <a:ext cx="2098339" cy="360947"/>
            </a:xfrm>
            <a:prstGeom prst="roundRect">
              <a:avLst/>
            </a:prstGeom>
            <a:gradFill>
              <a:gsLst>
                <a:gs pos="0">
                  <a:schemeClr val="bg1"/>
                </a:gs>
                <a:gs pos="100000">
                  <a:schemeClr val="bg1">
                    <a:lumMod val="75000"/>
                  </a:schemeClr>
                </a:gs>
              </a:gsLst>
              <a:lin ang="5400000" scaled="0"/>
            </a:gradFill>
            <a:ln w="12700">
              <a:solidFill>
                <a:srgbClr val="0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Do Work</a:t>
              </a:r>
            </a:p>
          </p:txBody>
        </p:sp>
        <p:sp>
          <p:nvSpPr>
            <p:cNvPr id="17" name="Rounded Rectangle 16"/>
            <p:cNvSpPr/>
            <p:nvPr/>
          </p:nvSpPr>
          <p:spPr>
            <a:xfrm>
              <a:off x="1684501" y="4662296"/>
              <a:ext cx="2098339" cy="624928"/>
            </a:xfrm>
            <a:prstGeom prst="roundRect">
              <a:avLst/>
            </a:prstGeom>
            <a:gradFill>
              <a:gsLst>
                <a:gs pos="0">
                  <a:schemeClr val="bg1"/>
                </a:gs>
                <a:gs pos="100000">
                  <a:schemeClr val="bg1">
                    <a:lumMod val="75000"/>
                  </a:schemeClr>
                </a:gs>
              </a:gsLst>
              <a:lin ang="5400000" scaled="0"/>
            </a:gradFill>
            <a:ln w="12700">
              <a:solidFill>
                <a:srgbClr val="000000"/>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Do Work</a:t>
              </a:r>
            </a:p>
          </p:txBody>
        </p:sp>
        <p:sp>
          <p:nvSpPr>
            <p:cNvPr id="18" name="Left Bracket 17"/>
            <p:cNvSpPr/>
            <p:nvPr/>
          </p:nvSpPr>
          <p:spPr>
            <a:xfrm flipH="1">
              <a:off x="3936747" y="4677147"/>
              <a:ext cx="64884" cy="610076"/>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9" name="Left Bracket 18"/>
            <p:cNvSpPr/>
            <p:nvPr/>
          </p:nvSpPr>
          <p:spPr>
            <a:xfrm flipH="1">
              <a:off x="3935238" y="2136617"/>
              <a:ext cx="66394" cy="378736"/>
            </a:xfrm>
            <a:prstGeom prst="leftBracket">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20" name="Rounded Rectangle 19"/>
            <p:cNvSpPr/>
            <p:nvPr/>
          </p:nvSpPr>
          <p:spPr>
            <a:xfrm>
              <a:off x="4078158" y="2195105"/>
              <a:ext cx="991784" cy="222173"/>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Serial Code</a:t>
              </a:r>
              <a:endParaRPr lang="en-US" sz="1200" dirty="0">
                <a:solidFill>
                  <a:srgbClr val="000000"/>
                </a:solidFill>
              </a:endParaRPr>
            </a:p>
          </p:txBody>
        </p:sp>
        <p:sp>
          <p:nvSpPr>
            <p:cNvPr id="21" name="Rounded Rectangle 20"/>
            <p:cNvSpPr/>
            <p:nvPr/>
          </p:nvSpPr>
          <p:spPr>
            <a:xfrm>
              <a:off x="4085703" y="4873422"/>
              <a:ext cx="991784" cy="222173"/>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Serial Code</a:t>
              </a:r>
              <a:endParaRPr lang="en-US" sz="1200" dirty="0">
                <a:solidFill>
                  <a:srgbClr val="000000"/>
                </a:solidFill>
              </a:endParaRPr>
            </a:p>
          </p:txBody>
        </p:sp>
        <p:sp>
          <p:nvSpPr>
            <p:cNvPr id="22" name="Rounded Rectangle 21"/>
            <p:cNvSpPr/>
            <p:nvPr/>
          </p:nvSpPr>
          <p:spPr>
            <a:xfrm>
              <a:off x="4084193" y="3305672"/>
              <a:ext cx="991784" cy="44247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Parallel Code</a:t>
              </a:r>
              <a:endParaRPr lang="en-US" sz="1200" dirty="0">
                <a:solidFill>
                  <a:srgbClr val="000000"/>
                </a:solidFill>
              </a:endParaRPr>
            </a:p>
          </p:txBody>
        </p:sp>
        <p:sp>
          <p:nvSpPr>
            <p:cNvPr id="23" name="Rounded Rectangle 22"/>
            <p:cNvSpPr/>
            <p:nvPr/>
          </p:nvSpPr>
          <p:spPr>
            <a:xfrm>
              <a:off x="416031" y="3304163"/>
              <a:ext cx="991784" cy="44247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Code Section</a:t>
              </a:r>
              <a:endParaRPr lang="en-US" sz="1200" dirty="0">
                <a:solidFill>
                  <a:srgbClr val="000000"/>
                </a:solidFill>
              </a:endParaRPr>
            </a:p>
          </p:txBody>
        </p:sp>
        <p:sp>
          <p:nvSpPr>
            <p:cNvPr id="24" name="Rounded Rectangle 23"/>
            <p:cNvSpPr/>
            <p:nvPr/>
          </p:nvSpPr>
          <p:spPr>
            <a:xfrm>
              <a:off x="414705" y="1316836"/>
              <a:ext cx="991784" cy="44247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Header</a:t>
              </a:r>
            </a:p>
            <a:p>
              <a:pPr algn="ctr"/>
              <a:r>
                <a:rPr lang="en-US" sz="1200" dirty="0" smtClean="0">
                  <a:solidFill>
                    <a:srgbClr val="000000"/>
                  </a:solidFill>
                </a:rPr>
                <a:t>Section</a:t>
              </a:r>
              <a:endParaRPr lang="en-US" sz="1200" dirty="0">
                <a:solidFill>
                  <a:srgbClr val="000000"/>
                </a:solidFill>
              </a:endParaRPr>
            </a:p>
          </p:txBody>
        </p:sp>
      </p:grpSp>
    </p:spTree>
    <p:extLst>
      <p:ext uri="{BB962C8B-B14F-4D97-AF65-F5344CB8AC3E}">
        <p14:creationId xmlns:p14="http://schemas.microsoft.com/office/powerpoint/2010/main" val="38222176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Applications</a:t>
            </a:r>
            <a:endParaRPr lang="en-US" dirty="0"/>
          </a:p>
        </p:txBody>
      </p:sp>
      <p:sp>
        <p:nvSpPr>
          <p:cNvPr id="5" name="Content Placeholder 4"/>
          <p:cNvSpPr>
            <a:spLocks noGrp="1"/>
          </p:cNvSpPr>
          <p:nvPr>
            <p:ph idx="1"/>
          </p:nvPr>
        </p:nvSpPr>
        <p:spPr/>
        <p:txBody>
          <a:bodyPr/>
          <a:lstStyle/>
          <a:p>
            <a:pPr algn="just"/>
            <a:r>
              <a:rPr lang="en-US" sz="2000" dirty="0" smtClean="0"/>
              <a:t>In order to create an MPI application it is necessary to define the code for the MPI process that will be executed in parallel.</a:t>
            </a:r>
          </a:p>
          <a:p>
            <a:pPr algn="just"/>
            <a:r>
              <a:rPr lang="en-US" sz="2000" dirty="0" smtClean="0"/>
              <a:t>. The section of code that is executed in parallel is clearly identified by two operations that setup the MPI environment and shut it down respectively. In the code section defined within these two operations it is possible to use all the MPI functions to send or receive messages in either asynchronous or synchronous mode. </a:t>
            </a:r>
          </a:p>
          <a:p>
            <a:pPr algn="just"/>
            <a:r>
              <a:rPr lang="en-US" sz="2000" dirty="0" smtClean="0"/>
              <a:t>The diagram might suggest the MPI might allow the definition of completely symmetrical applications since the portion of code executed in each node is the same. </a:t>
            </a:r>
          </a:p>
          <a:p>
            <a:pPr algn="just"/>
            <a:r>
              <a:rPr lang="en-US" sz="2000" dirty="0" smtClean="0"/>
              <a:t>In reality, it is possible to implement distributed applications based on complex communication patterns by differentiating the operations performed by each node according to the rank of the program, which is known at runtime. </a:t>
            </a:r>
          </a:p>
          <a:p>
            <a:pPr algn="just"/>
            <a:r>
              <a:rPr lang="en-US" sz="2000" dirty="0" smtClean="0"/>
              <a:t>A common model used in MPI is the master-worker model, where one MPI process (usually the one with rank 0) coordinates the execution of others that perform the same task.</a:t>
            </a:r>
          </a:p>
          <a:p>
            <a:pPr algn="just"/>
            <a:endParaRPr lang="en-US" sz="2000" dirty="0" smtClean="0"/>
          </a:p>
          <a:p>
            <a:pPr algn="just"/>
            <a:endParaRPr lang="en-US" sz="20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22</a:t>
            </a:fld>
            <a:endParaRPr lang="en-US"/>
          </a:p>
        </p:txBody>
      </p:sp>
    </p:spTree>
    <p:extLst>
      <p:ext uri="{BB962C8B-B14F-4D97-AF65-F5344CB8AC3E}">
        <p14:creationId xmlns:p14="http://schemas.microsoft.com/office/powerpoint/2010/main" val="40345756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Applications</a:t>
            </a:r>
            <a:endParaRPr lang="en-US" dirty="0"/>
          </a:p>
        </p:txBody>
      </p:sp>
      <p:sp>
        <p:nvSpPr>
          <p:cNvPr id="3" name="Content Placeholder 2"/>
          <p:cNvSpPr>
            <a:spLocks noGrp="1"/>
          </p:cNvSpPr>
          <p:nvPr>
            <p:ph idx="1"/>
          </p:nvPr>
        </p:nvSpPr>
        <p:spPr/>
        <p:txBody>
          <a:bodyPr/>
          <a:lstStyle/>
          <a:p>
            <a:pPr algn="just"/>
            <a:r>
              <a:rPr lang="en-US" sz="2800" dirty="0" smtClean="0"/>
              <a:t>Once the program has been defined in one of the available MPI implementation, it is compiled with a modified version of the compiler for the language. </a:t>
            </a:r>
          </a:p>
          <a:p>
            <a:pPr algn="just"/>
            <a:r>
              <a:rPr lang="en-US" sz="2800" dirty="0" smtClean="0"/>
              <a:t>This compiler introduces additional code in order to properly and to manage the MPI runtime. </a:t>
            </a:r>
          </a:p>
          <a:p>
            <a:pPr algn="just"/>
            <a:r>
              <a:rPr lang="en-US" sz="2800" dirty="0" smtClean="0"/>
              <a:t>The output of the compilation process can be run as a distributed application by using a specific tool provided with the MPI implementation. </a:t>
            </a:r>
            <a:endParaRPr lang="en-US"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23</a:t>
            </a:fld>
            <a:endParaRPr lang="en-US"/>
          </a:p>
        </p:txBody>
      </p:sp>
    </p:spTree>
    <p:extLst>
      <p:ext uri="{BB962C8B-B14F-4D97-AF65-F5344CB8AC3E}">
        <p14:creationId xmlns:p14="http://schemas.microsoft.com/office/powerpoint/2010/main" val="25655704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Applications</a:t>
            </a:r>
            <a:endParaRPr lang="en-US" dirty="0"/>
          </a:p>
        </p:txBody>
      </p:sp>
      <p:sp>
        <p:nvSpPr>
          <p:cNvPr id="3" name="Content Placeholder 2"/>
          <p:cNvSpPr>
            <a:spLocks noGrp="1"/>
          </p:cNvSpPr>
          <p:nvPr>
            <p:ph idx="1"/>
          </p:nvPr>
        </p:nvSpPr>
        <p:spPr/>
        <p:txBody>
          <a:bodyPr/>
          <a:lstStyle/>
          <a:p>
            <a:pPr algn="just"/>
            <a:r>
              <a:rPr lang="en-US" sz="1800" dirty="0" smtClean="0"/>
              <a:t>A general installation supporting the execution of the MPI application is composed by a cluster. </a:t>
            </a:r>
          </a:p>
          <a:p>
            <a:pPr algn="just"/>
            <a:r>
              <a:rPr lang="en-US" sz="1800" dirty="0" smtClean="0"/>
              <a:t>In this scenario MPI is normally installed in the shared file system and an MPI daemon is started on each node of the cluster in order to coordinate the parallel execution of MPI applications. </a:t>
            </a:r>
          </a:p>
          <a:p>
            <a:pPr algn="just"/>
            <a:r>
              <a:rPr lang="en-US" sz="1800" dirty="0" smtClean="0"/>
              <a:t>Once the environment is set up, it is possible to run parallel applications by using the tools provided with the MPI implementation and specify several options such as the number of nodes to use to run the application.</a:t>
            </a:r>
          </a:p>
          <a:p>
            <a:pPr algn="just"/>
            <a:r>
              <a:rPr lang="en-US" sz="1800" dirty="0" smtClean="0"/>
              <a:t>At present there are several MPI implementations that can be leveraged to develop distributed applications, and the MPI specifications have currently reached version 2. </a:t>
            </a:r>
          </a:p>
          <a:p>
            <a:pPr algn="just"/>
            <a:r>
              <a:rPr lang="en-US" sz="1800" dirty="0" smtClean="0"/>
              <a:t>One of the most popular MPI software environments (http://www.mcs.anl.gov/mpi/) is developed by the Argonne National Laboratory, USA. </a:t>
            </a:r>
          </a:p>
          <a:p>
            <a:pPr algn="just"/>
            <a:r>
              <a:rPr lang="en-US" sz="1800" dirty="0" smtClean="0"/>
              <a:t>MPI has gained a lot of success as a parallel and distributed programming model for CPU intensive mathematical computations such as linear systems solvers, matrix computations, finite element computations, linear algebra, and numerical simulations.</a:t>
            </a:r>
          </a:p>
          <a:p>
            <a:pPr algn="just"/>
            <a:endParaRPr lang="en-US" sz="1800" dirty="0" smtClean="0"/>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Tree>
    <p:extLst>
      <p:ext uri="{BB962C8B-B14F-4D97-AF65-F5344CB8AC3E}">
        <p14:creationId xmlns:p14="http://schemas.microsoft.com/office/powerpoint/2010/main" val="21060343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Task-Based Programming</a:t>
            </a:r>
            <a:endParaRPr lang="en-US" dirty="0"/>
          </a:p>
        </p:txBody>
      </p:sp>
      <p:sp>
        <p:nvSpPr>
          <p:cNvPr id="3" name="Content Placeholder 2"/>
          <p:cNvSpPr>
            <a:spLocks noGrp="1"/>
          </p:cNvSpPr>
          <p:nvPr>
            <p:ph idx="1"/>
          </p:nvPr>
        </p:nvSpPr>
        <p:spPr/>
        <p:txBody>
          <a:bodyPr/>
          <a:lstStyle/>
          <a:p>
            <a:pPr algn="just"/>
            <a:r>
              <a:rPr lang="en-US" dirty="0" smtClean="0"/>
              <a:t>Aneka provides support for all the flavors of Task-based programming by means of the </a:t>
            </a:r>
            <a:r>
              <a:rPr lang="en-US" i="1" dirty="0" smtClean="0"/>
              <a:t>Task Programming Model</a:t>
            </a:r>
            <a:r>
              <a:rPr lang="en-US" dirty="0" smtClean="0"/>
              <a:t>, which constitutes the basic support given by the framework for supporting the execution of bag of tasks applications. </a:t>
            </a:r>
          </a:p>
          <a:p>
            <a:pPr algn="just"/>
            <a:r>
              <a:rPr lang="en-US" dirty="0" smtClean="0"/>
              <a:t>Task programming is realized through the abstraction of the </a:t>
            </a:r>
            <a:r>
              <a:rPr lang="en-US" i="1" dirty="0" err="1" smtClean="0"/>
              <a:t>Aneka.Tasks.ITask</a:t>
            </a:r>
            <a:r>
              <a:rPr lang="en-US" dirty="0" smtClean="0"/>
              <a:t>. </a:t>
            </a:r>
          </a:p>
          <a:p>
            <a:pPr algn="just"/>
            <a:r>
              <a:rPr lang="en-US" dirty="0" smtClean="0"/>
              <a:t>By using this abstraction as a basis support for execution of legacy applications, parameter sweep applications, and workflows have been integrated into the framework. </a:t>
            </a:r>
          </a:p>
          <a:p>
            <a:pPr algn="just"/>
            <a:r>
              <a:rPr lang="en-US" dirty="0" smtClean="0"/>
              <a:t>In this section, we introduce the fundamental concepts of the model and provide examples on how to develop applications for all the previously discussed application models.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spTree>
    <p:extLst>
      <p:ext uri="{BB962C8B-B14F-4D97-AF65-F5344CB8AC3E}">
        <p14:creationId xmlns:p14="http://schemas.microsoft.com/office/powerpoint/2010/main" val="4146975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Programming Model</a:t>
            </a:r>
            <a:endParaRPr lang="en-US" dirty="0"/>
          </a:p>
        </p:txBody>
      </p:sp>
      <p:sp>
        <p:nvSpPr>
          <p:cNvPr id="3" name="Content Placeholder 2"/>
          <p:cNvSpPr>
            <a:spLocks noGrp="1"/>
          </p:cNvSpPr>
          <p:nvPr>
            <p:ph idx="1"/>
          </p:nvPr>
        </p:nvSpPr>
        <p:spPr/>
        <p:txBody>
          <a:bodyPr/>
          <a:lstStyle/>
          <a:p>
            <a:pPr algn="just"/>
            <a:r>
              <a:rPr lang="en-US" dirty="0" smtClean="0"/>
              <a:t>The task programming model provides a very intuitive abstraction for quickly developing distributed applications on top of Aneka. It provides a minimum set of APIs that are mostly centered on the </a:t>
            </a:r>
            <a:r>
              <a:rPr lang="en-US" i="1" dirty="0" err="1" smtClean="0"/>
              <a:t>Aneka.Tasks.ITask</a:t>
            </a:r>
            <a:r>
              <a:rPr lang="en-US" dirty="0" smtClean="0"/>
              <a:t> interface. </a:t>
            </a:r>
          </a:p>
          <a:p>
            <a:pPr algn="just"/>
            <a:r>
              <a:rPr lang="en-US" dirty="0" smtClean="0"/>
              <a:t>This interface together with the services supporting the execution of tasks in the middleware constitutes the core feature of the model.</a:t>
            </a:r>
          </a:p>
          <a:p>
            <a:pPr algn="just"/>
            <a:r>
              <a:rPr lang="en-US" dirty="0" smtClean="0"/>
              <a:t>Developers create distributed applications in terms of </a:t>
            </a:r>
            <a:r>
              <a:rPr lang="en-US" i="1" dirty="0" err="1" smtClean="0"/>
              <a:t>ITask</a:t>
            </a:r>
            <a:r>
              <a:rPr lang="en-US" dirty="0" smtClean="0"/>
              <a:t> instances whose collective execution describe a running application. </a:t>
            </a:r>
          </a:p>
          <a:p>
            <a:pPr algn="just"/>
            <a:r>
              <a:rPr lang="en-US" dirty="0" smtClean="0"/>
              <a:t>These tasks, together with all the required dependencies (data files and libraries) are grouped together and managed through the </a:t>
            </a:r>
            <a:r>
              <a:rPr lang="en-US" i="1" dirty="0" err="1" smtClean="0"/>
              <a:t>AnekaApplication</a:t>
            </a:r>
            <a:r>
              <a:rPr lang="en-US" dirty="0" smtClean="0"/>
              <a:t> class, which is specialized to support the execution of tasks.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Tree>
    <p:extLst>
      <p:ext uri="{BB962C8B-B14F-4D97-AF65-F5344CB8AC3E}">
        <p14:creationId xmlns:p14="http://schemas.microsoft.com/office/powerpoint/2010/main" val="5446044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Based Programming Model</a:t>
            </a:r>
            <a:endParaRPr lang="en-US" dirty="0"/>
          </a:p>
        </p:txBody>
      </p:sp>
      <p:sp>
        <p:nvSpPr>
          <p:cNvPr id="3" name="Content Placeholder 2"/>
          <p:cNvSpPr>
            <a:spLocks noGrp="1"/>
          </p:cNvSpPr>
          <p:nvPr>
            <p:ph idx="1"/>
          </p:nvPr>
        </p:nvSpPr>
        <p:spPr/>
        <p:txBody>
          <a:bodyPr/>
          <a:lstStyle/>
          <a:p>
            <a:pPr algn="just"/>
            <a:r>
              <a:rPr lang="en-US" dirty="0" smtClean="0"/>
              <a:t>Two other components constitute the client side view of a task based application: </a:t>
            </a:r>
            <a:r>
              <a:rPr lang="en-US" i="1" dirty="0" err="1" smtClean="0"/>
              <a:t>AnekaTask</a:t>
            </a:r>
            <a:r>
              <a:rPr lang="en-US" dirty="0" smtClean="0"/>
              <a:t> and </a:t>
            </a:r>
            <a:r>
              <a:rPr lang="en-US" i="1" dirty="0" err="1" smtClean="0"/>
              <a:t>TaskManager</a:t>
            </a:r>
            <a:r>
              <a:rPr lang="en-US" dirty="0" smtClean="0"/>
              <a:t>. </a:t>
            </a:r>
          </a:p>
          <a:p>
            <a:pPr algn="just"/>
            <a:r>
              <a:rPr lang="en-US" dirty="0" smtClean="0"/>
              <a:t>The former constitute the runtime wrapper used by Aneka to represent a task within the middleware, while the latter is the underlying component that interacts with Aneka, submits the tasks, monitor their execution, and collect the results. </a:t>
            </a:r>
          </a:p>
          <a:p>
            <a:pPr algn="just"/>
            <a:r>
              <a:rPr lang="en-US" dirty="0" smtClean="0"/>
              <a:t>In the middleware, four services coordinate their activities in order to execute task based applications. These are: </a:t>
            </a:r>
            <a:r>
              <a:rPr lang="en-US" i="1" dirty="0" err="1" smtClean="0"/>
              <a:t>MembershipCatalogue</a:t>
            </a:r>
            <a:r>
              <a:rPr lang="en-US" dirty="0" smtClean="0"/>
              <a:t>, </a:t>
            </a:r>
            <a:r>
              <a:rPr lang="en-US" i="1" dirty="0" err="1" smtClean="0"/>
              <a:t>TaskScheduler</a:t>
            </a:r>
            <a:r>
              <a:rPr lang="en-US" dirty="0" smtClean="0"/>
              <a:t>, </a:t>
            </a:r>
            <a:r>
              <a:rPr lang="en-US" i="1" dirty="0" err="1" smtClean="0"/>
              <a:t>ExecutionService</a:t>
            </a:r>
            <a:r>
              <a:rPr lang="en-US" dirty="0" smtClean="0"/>
              <a:t>, and </a:t>
            </a:r>
            <a:r>
              <a:rPr lang="en-US" i="1" dirty="0" err="1" smtClean="0"/>
              <a:t>StorageService</a:t>
            </a:r>
            <a:r>
              <a:rPr lang="en-US" dirty="0" smtClean="0"/>
              <a:t>. </a:t>
            </a:r>
            <a:r>
              <a:rPr lang="en-US" i="1" dirty="0" err="1" smtClean="0"/>
              <a:t>MembershipCatalogue</a:t>
            </a:r>
            <a:r>
              <a:rPr lang="en-US" dirty="0" smtClean="0"/>
              <a:t> constitutes the main access point of the Cloud and acts as service directory used to locate the </a:t>
            </a:r>
            <a:r>
              <a:rPr lang="en-US" i="1" dirty="0" err="1" smtClean="0"/>
              <a:t>TaskScheduler</a:t>
            </a:r>
            <a:r>
              <a:rPr lang="en-US" dirty="0" smtClean="0"/>
              <a:t> service that is in charge of managing the execution of task based applications.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27</a:t>
            </a:fld>
            <a:endParaRPr lang="en-US"/>
          </a:p>
        </p:txBody>
      </p:sp>
    </p:spTree>
    <p:extLst>
      <p:ext uri="{BB962C8B-B14F-4D97-AF65-F5344CB8AC3E}">
        <p14:creationId xmlns:p14="http://schemas.microsoft.com/office/powerpoint/2010/main" val="33358354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Programming Model Scenario</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28</a:t>
            </a:fld>
            <a:endParaRPr lang="en-US"/>
          </a:p>
        </p:txBody>
      </p:sp>
      <p:grpSp>
        <p:nvGrpSpPr>
          <p:cNvPr id="6" name="Group 5"/>
          <p:cNvGrpSpPr/>
          <p:nvPr/>
        </p:nvGrpSpPr>
        <p:grpSpPr>
          <a:xfrm>
            <a:off x="159489" y="1244009"/>
            <a:ext cx="8825024" cy="4720856"/>
            <a:chOff x="159489" y="1244009"/>
            <a:chExt cx="8825024" cy="4720856"/>
          </a:xfrm>
        </p:grpSpPr>
        <p:sp>
          <p:nvSpPr>
            <p:cNvPr id="7" name="Rectangle 6"/>
            <p:cNvSpPr/>
            <p:nvPr/>
          </p:nvSpPr>
          <p:spPr>
            <a:xfrm>
              <a:off x="159489" y="1244009"/>
              <a:ext cx="8825024" cy="47208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8" name="Group 69"/>
            <p:cNvGrpSpPr/>
            <p:nvPr/>
          </p:nvGrpSpPr>
          <p:grpSpPr>
            <a:xfrm>
              <a:off x="1051926" y="4459977"/>
              <a:ext cx="1708956" cy="1314936"/>
              <a:chOff x="222586" y="4130368"/>
              <a:chExt cx="1708956" cy="1314936"/>
            </a:xfrm>
          </p:grpSpPr>
          <p:sp>
            <p:nvSpPr>
              <p:cNvPr id="58" name="Oval 3"/>
              <p:cNvSpPr/>
              <p:nvPr/>
            </p:nvSpPr>
            <p:spPr>
              <a:xfrm>
                <a:off x="285964" y="4618050"/>
                <a:ext cx="1645578" cy="755335"/>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9" name="Picture 8" descr="C:\Documents and Settings\Administrator\Local Settings\Temporary Internet Files\Content.IE5\YP27MHEV\MCj04315760000[1].png"/>
              <p:cNvPicPr>
                <a:picLocks noChangeAspect="1" noChangeArrowheads="1"/>
              </p:cNvPicPr>
              <p:nvPr/>
            </p:nvPicPr>
            <p:blipFill>
              <a:blip r:embed="rId2" cstate="print"/>
              <a:srcRect/>
              <a:stretch>
                <a:fillRect/>
              </a:stretch>
            </p:blipFill>
            <p:spPr bwMode="auto">
              <a:xfrm>
                <a:off x="720961" y="4130368"/>
                <a:ext cx="1102706" cy="1110057"/>
              </a:xfrm>
              <a:prstGeom prst="rect">
                <a:avLst/>
              </a:prstGeom>
              <a:noFill/>
              <a:ln>
                <a:noFill/>
              </a:ln>
            </p:spPr>
          </p:pic>
          <p:pic>
            <p:nvPicPr>
              <p:cNvPr id="60" name="Picture 2" descr="C:\Documents and Settings\csve\Local Settings\Temporary Internet Files\Content.IE5\4PQ7052J\MC900432623[1].png"/>
              <p:cNvPicPr>
                <a:picLocks noChangeAspect="1" noChangeArrowheads="1"/>
              </p:cNvPicPr>
              <p:nvPr/>
            </p:nvPicPr>
            <p:blipFill>
              <a:blip r:embed="rId3" cstate="print"/>
              <a:srcRect/>
              <a:stretch>
                <a:fillRect/>
              </a:stretch>
            </p:blipFill>
            <p:spPr bwMode="auto">
              <a:xfrm flipH="1">
                <a:off x="222586" y="4433441"/>
                <a:ext cx="825378" cy="775556"/>
              </a:xfrm>
              <a:prstGeom prst="rect">
                <a:avLst/>
              </a:prstGeom>
              <a:noFill/>
            </p:spPr>
          </p:pic>
          <p:sp>
            <p:nvSpPr>
              <p:cNvPr id="61" name="Rectangle 4"/>
              <p:cNvSpPr/>
              <p:nvPr/>
            </p:nvSpPr>
            <p:spPr>
              <a:xfrm>
                <a:off x="657548" y="5183313"/>
                <a:ext cx="955496" cy="261991"/>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Local Node</a:t>
                </a:r>
              </a:p>
            </p:txBody>
          </p:sp>
        </p:grpSp>
        <p:sp>
          <p:nvSpPr>
            <p:cNvPr id="9" name="Rounded Rectangle 8"/>
            <p:cNvSpPr/>
            <p:nvPr/>
          </p:nvSpPr>
          <p:spPr>
            <a:xfrm>
              <a:off x="310135" y="2974147"/>
              <a:ext cx="1741944" cy="1268243"/>
            </a:xfrm>
            <a:prstGeom prst="roundRect">
              <a:avLst>
                <a:gd name="adj" fmla="val 196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r>
                <a:rPr lang="en-US" sz="1200" dirty="0" smtClean="0">
                  <a:solidFill>
                    <a:srgbClr val="000000"/>
                  </a:solidFill>
                </a:rPr>
                <a:t>(… more tasks)</a:t>
              </a:r>
              <a:endParaRPr lang="en-US" dirty="0">
                <a:solidFill>
                  <a:srgbClr val="000000"/>
                </a:solidFill>
              </a:endParaRPr>
            </a:p>
          </p:txBody>
        </p:sp>
        <p:sp>
          <p:nvSpPr>
            <p:cNvPr id="10" name="Rectangle 4"/>
            <p:cNvSpPr/>
            <p:nvPr/>
          </p:nvSpPr>
          <p:spPr>
            <a:xfrm>
              <a:off x="389526" y="2814097"/>
              <a:ext cx="1439273" cy="233904"/>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AnekaApplication</a:t>
              </a:r>
              <a:endParaRPr lang="en-US" sz="1200" dirty="0" smtClean="0">
                <a:solidFill>
                  <a:srgbClr val="000000"/>
                </a:solidFill>
              </a:endParaRPr>
            </a:p>
          </p:txBody>
        </p:sp>
        <p:sp>
          <p:nvSpPr>
            <p:cNvPr id="11" name="Rounded Rectangle 10"/>
            <p:cNvSpPr/>
            <p:nvPr/>
          </p:nvSpPr>
          <p:spPr>
            <a:xfrm>
              <a:off x="488226" y="3163451"/>
              <a:ext cx="234786" cy="324012"/>
            </a:xfrm>
            <a:prstGeom prst="roundRect">
              <a:avLst/>
            </a:prstGeom>
            <a:solidFill>
              <a:schemeClr val="bg1">
                <a:lumMod val="8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rgbClr val="000000"/>
                </a:solidFill>
              </a:endParaRPr>
            </a:p>
          </p:txBody>
        </p:sp>
        <p:sp>
          <p:nvSpPr>
            <p:cNvPr id="12" name="Rounded Rectangle 11"/>
            <p:cNvSpPr/>
            <p:nvPr/>
          </p:nvSpPr>
          <p:spPr>
            <a:xfrm>
              <a:off x="491770" y="3571033"/>
              <a:ext cx="234786" cy="324012"/>
            </a:xfrm>
            <a:prstGeom prst="roundRect">
              <a:avLst/>
            </a:prstGeom>
            <a:solidFill>
              <a:schemeClr val="tx1">
                <a:lumMod val="50000"/>
                <a:lumOff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rgbClr val="000000"/>
                </a:solidFill>
              </a:endParaRPr>
            </a:p>
          </p:txBody>
        </p:sp>
        <p:sp>
          <p:nvSpPr>
            <p:cNvPr id="13" name="Rounded Rectangle 12"/>
            <p:cNvSpPr/>
            <p:nvPr/>
          </p:nvSpPr>
          <p:spPr>
            <a:xfrm>
              <a:off x="824592" y="3215823"/>
              <a:ext cx="1156608" cy="213177"/>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Task1 : </a:t>
              </a:r>
              <a:r>
                <a:rPr lang="en-US" sz="1200" dirty="0" err="1" smtClean="0">
                  <a:solidFill>
                    <a:srgbClr val="000000"/>
                  </a:solidFill>
                </a:rPr>
                <a:t>ITask</a:t>
              </a:r>
              <a:endParaRPr lang="en-US" sz="1200" dirty="0">
                <a:solidFill>
                  <a:srgbClr val="000000"/>
                </a:solidFill>
              </a:endParaRPr>
            </a:p>
          </p:txBody>
        </p:sp>
        <p:sp>
          <p:nvSpPr>
            <p:cNvPr id="14" name="Rounded Rectangle 13"/>
            <p:cNvSpPr/>
            <p:nvPr/>
          </p:nvSpPr>
          <p:spPr>
            <a:xfrm>
              <a:off x="828136" y="3602141"/>
              <a:ext cx="1153064" cy="207860"/>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Task2 : </a:t>
              </a:r>
              <a:r>
                <a:rPr lang="en-US" sz="1200" dirty="0" err="1" smtClean="0">
                  <a:solidFill>
                    <a:srgbClr val="000000"/>
                  </a:solidFill>
                </a:rPr>
                <a:t>ITask</a:t>
              </a:r>
              <a:endParaRPr lang="en-US" sz="1200" dirty="0">
                <a:solidFill>
                  <a:srgbClr val="000000"/>
                </a:solidFill>
              </a:endParaRPr>
            </a:p>
          </p:txBody>
        </p:sp>
        <p:cxnSp>
          <p:nvCxnSpPr>
            <p:cNvPr id="15" name="Straight Arrow Connector 14"/>
            <p:cNvCxnSpPr/>
            <p:nvPr/>
          </p:nvCxnSpPr>
          <p:spPr>
            <a:xfrm>
              <a:off x="2052084" y="3593806"/>
              <a:ext cx="287079" cy="1588"/>
            </a:xfrm>
            <a:prstGeom prst="straightConnector1">
              <a:avLst/>
            </a:prstGeom>
            <a:ln>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2333865" y="2967058"/>
              <a:ext cx="1419427" cy="1541147"/>
            </a:xfrm>
            <a:prstGeom prst="roundRect">
              <a:avLst>
                <a:gd name="adj" fmla="val 1965"/>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108000" rtlCol="0" anchor="b"/>
            <a:lstStyle/>
            <a:p>
              <a:pPr algn="ctr"/>
              <a:endParaRPr lang="en-US" dirty="0">
                <a:solidFill>
                  <a:srgbClr val="000000"/>
                </a:solidFill>
              </a:endParaRPr>
            </a:p>
          </p:txBody>
        </p:sp>
        <p:sp>
          <p:nvSpPr>
            <p:cNvPr id="17" name="Rounded Rectangle 16"/>
            <p:cNvSpPr/>
            <p:nvPr/>
          </p:nvSpPr>
          <p:spPr>
            <a:xfrm>
              <a:off x="2451550" y="3175734"/>
              <a:ext cx="1163520" cy="481866"/>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err="1" smtClean="0">
                  <a:solidFill>
                    <a:srgbClr val="000000"/>
                  </a:solidFill>
                </a:rPr>
                <a:t>AnekaTask</a:t>
              </a:r>
              <a:endParaRPr lang="en-US" sz="1100" dirty="0" smtClean="0">
                <a:solidFill>
                  <a:srgbClr val="000000"/>
                </a:solidFill>
              </a:endParaRPr>
            </a:p>
          </p:txBody>
        </p:sp>
        <p:sp>
          <p:nvSpPr>
            <p:cNvPr id="18" name="Rounded Rectangle 17"/>
            <p:cNvSpPr/>
            <p:nvPr/>
          </p:nvSpPr>
          <p:spPr>
            <a:xfrm>
              <a:off x="3277500" y="3262691"/>
              <a:ext cx="234786" cy="324012"/>
            </a:xfrm>
            <a:prstGeom prst="roundRect">
              <a:avLst/>
            </a:prstGeom>
            <a:solidFill>
              <a:schemeClr val="bg1">
                <a:lumMod val="85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rgbClr val="000000"/>
                </a:solidFill>
              </a:endParaRPr>
            </a:p>
          </p:txBody>
        </p:sp>
        <p:sp>
          <p:nvSpPr>
            <p:cNvPr id="19" name="Rounded Rectangle 18"/>
            <p:cNvSpPr/>
            <p:nvPr/>
          </p:nvSpPr>
          <p:spPr>
            <a:xfrm>
              <a:off x="2465727" y="3721539"/>
              <a:ext cx="1163520" cy="481866"/>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err="1" smtClean="0">
                  <a:solidFill>
                    <a:srgbClr val="000000"/>
                  </a:solidFill>
                </a:rPr>
                <a:t>AnekaTask</a:t>
              </a:r>
              <a:endParaRPr lang="en-US" sz="1100" dirty="0" smtClean="0">
                <a:solidFill>
                  <a:srgbClr val="000000"/>
                </a:solidFill>
              </a:endParaRPr>
            </a:p>
          </p:txBody>
        </p:sp>
        <p:sp>
          <p:nvSpPr>
            <p:cNvPr id="20" name="Rounded Rectangle 19"/>
            <p:cNvSpPr/>
            <p:nvPr/>
          </p:nvSpPr>
          <p:spPr>
            <a:xfrm>
              <a:off x="3291677" y="3808496"/>
              <a:ext cx="234786" cy="324012"/>
            </a:xfrm>
            <a:prstGeom prst="roundRect">
              <a:avLst/>
            </a:prstGeom>
            <a:solidFill>
              <a:schemeClr val="tx1">
                <a:lumMod val="50000"/>
                <a:lumOff val="5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rgbClr val="000000"/>
                </a:solidFill>
              </a:endParaRPr>
            </a:p>
          </p:txBody>
        </p:sp>
        <p:sp>
          <p:nvSpPr>
            <p:cNvPr id="21" name="Left Arrow 20"/>
            <p:cNvSpPr/>
            <p:nvPr/>
          </p:nvSpPr>
          <p:spPr>
            <a:xfrm rot="10800000" flipV="1">
              <a:off x="3806457" y="3486431"/>
              <a:ext cx="967561" cy="298759"/>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Rounded Rectangle 21"/>
            <p:cNvSpPr/>
            <p:nvPr/>
          </p:nvSpPr>
          <p:spPr>
            <a:xfrm>
              <a:off x="3890491" y="3019790"/>
              <a:ext cx="320003" cy="48186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smtClean="0">
                <a:solidFill>
                  <a:srgbClr val="000000"/>
                </a:solidFill>
              </a:endParaRPr>
            </a:p>
          </p:txBody>
        </p:sp>
        <p:sp>
          <p:nvSpPr>
            <p:cNvPr id="23" name="Rounded Rectangle 22"/>
            <p:cNvSpPr/>
            <p:nvPr/>
          </p:nvSpPr>
          <p:spPr>
            <a:xfrm>
              <a:off x="4255542" y="3023335"/>
              <a:ext cx="320003" cy="481866"/>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100" dirty="0" smtClean="0">
                <a:solidFill>
                  <a:srgbClr val="000000"/>
                </a:solidFill>
              </a:endParaRPr>
            </a:p>
          </p:txBody>
        </p:sp>
        <p:sp>
          <p:nvSpPr>
            <p:cNvPr id="24" name="Oval 23"/>
            <p:cNvSpPr/>
            <p:nvPr/>
          </p:nvSpPr>
          <p:spPr>
            <a:xfrm>
              <a:off x="4671517" y="2211572"/>
              <a:ext cx="3760101" cy="1541723"/>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5" name="Cloud"/>
            <p:cNvSpPr>
              <a:spLocks noChangeAspect="1" noEditPoints="1" noChangeArrowheads="1"/>
            </p:cNvSpPr>
            <p:nvPr/>
          </p:nvSpPr>
          <p:spPr bwMode="auto">
            <a:xfrm>
              <a:off x="4768861" y="2963461"/>
              <a:ext cx="1780795" cy="106134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sp>
          <p:nvSpPr>
            <p:cNvPr id="26" name="Rectangle 4"/>
            <p:cNvSpPr/>
            <p:nvPr/>
          </p:nvSpPr>
          <p:spPr>
            <a:xfrm>
              <a:off x="4933507" y="3059988"/>
              <a:ext cx="645243" cy="422954"/>
            </a:xfrm>
            <a:prstGeom prst="roundRect">
              <a:avLst/>
            </a:prstGeom>
            <a:gradFill>
              <a:gsLst>
                <a:gs pos="0">
                  <a:schemeClr val="bg1"/>
                </a:gs>
                <a:gs pos="100000">
                  <a:schemeClr val="accent1">
                    <a:lumMod val="20000"/>
                    <a:lumOff val="80000"/>
                  </a:schemeClr>
                </a:gs>
              </a:gsLst>
              <a:lin ang="5400000" scaled="0"/>
            </a:gra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Index </a:t>
              </a:r>
            </a:p>
            <a:p>
              <a:pPr algn="ctr"/>
              <a:r>
                <a:rPr lang="en-US" sz="1200" dirty="0" smtClean="0">
                  <a:solidFill>
                    <a:srgbClr val="000000"/>
                  </a:solidFill>
                </a:rPr>
                <a:t>Node</a:t>
              </a:r>
            </a:p>
          </p:txBody>
        </p:sp>
        <p:pic>
          <p:nvPicPr>
            <p:cNvPr id="27" name="Picture 697" descr="MCj04352420000[1]"/>
            <p:cNvPicPr>
              <a:picLocks noChangeAspect="1" noChangeArrowheads="1"/>
            </p:cNvPicPr>
            <p:nvPr/>
          </p:nvPicPr>
          <p:blipFill>
            <a:blip r:embed="rId4" cstate="print"/>
            <a:srcRect/>
            <a:stretch>
              <a:fillRect/>
            </a:stretch>
          </p:blipFill>
          <p:spPr bwMode="auto">
            <a:xfrm flipH="1">
              <a:off x="5476008" y="2763383"/>
              <a:ext cx="664588" cy="1451382"/>
            </a:xfrm>
            <a:prstGeom prst="rect">
              <a:avLst/>
            </a:prstGeom>
            <a:noFill/>
            <a:ln w="9525">
              <a:noFill/>
              <a:miter lim="800000"/>
              <a:headEnd/>
              <a:tailEnd/>
            </a:ln>
          </p:spPr>
        </p:pic>
        <p:sp>
          <p:nvSpPr>
            <p:cNvPr id="28" name="Rounded Rectangle 27"/>
            <p:cNvSpPr/>
            <p:nvPr/>
          </p:nvSpPr>
          <p:spPr>
            <a:xfrm>
              <a:off x="5095335" y="3818334"/>
              <a:ext cx="1103445" cy="40279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Membership</a:t>
              </a:r>
            </a:p>
            <a:p>
              <a:pPr algn="ctr"/>
              <a:r>
                <a:rPr lang="en-US" sz="1200" dirty="0" smtClean="0">
                  <a:solidFill>
                    <a:srgbClr val="000000"/>
                  </a:solidFill>
                </a:rPr>
                <a:t>Catalogue</a:t>
              </a:r>
              <a:endParaRPr lang="en-US" sz="1200" dirty="0">
                <a:solidFill>
                  <a:srgbClr val="000000"/>
                </a:solidFill>
              </a:endParaRPr>
            </a:p>
          </p:txBody>
        </p:sp>
        <p:grpSp>
          <p:nvGrpSpPr>
            <p:cNvPr id="29" name="Group 47"/>
            <p:cNvGrpSpPr/>
            <p:nvPr/>
          </p:nvGrpSpPr>
          <p:grpSpPr>
            <a:xfrm>
              <a:off x="6016414" y="1586713"/>
              <a:ext cx="1222586" cy="927887"/>
              <a:chOff x="6633104" y="1512286"/>
              <a:chExt cx="1222586" cy="927887"/>
            </a:xfrm>
          </p:grpSpPr>
          <p:sp>
            <p:nvSpPr>
              <p:cNvPr id="54" name="Cloud"/>
              <p:cNvSpPr>
                <a:spLocks noChangeAspect="1" noEditPoints="1" noChangeArrowheads="1"/>
              </p:cNvSpPr>
              <p:nvPr/>
            </p:nvSpPr>
            <p:spPr bwMode="auto">
              <a:xfrm>
                <a:off x="6633104" y="1797424"/>
                <a:ext cx="1064869" cy="63465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55" name="Picture 697" descr="MCj04352420000[1]"/>
              <p:cNvPicPr>
                <a:picLocks noChangeAspect="1" noChangeArrowheads="1"/>
              </p:cNvPicPr>
              <p:nvPr/>
            </p:nvPicPr>
            <p:blipFill>
              <a:blip r:embed="rId4" cstate="print"/>
              <a:srcRect/>
              <a:stretch>
                <a:fillRect/>
              </a:stretch>
            </p:blipFill>
            <p:spPr bwMode="auto">
              <a:xfrm flipH="1">
                <a:off x="7095701" y="1512286"/>
                <a:ext cx="389620" cy="850884"/>
              </a:xfrm>
              <a:prstGeom prst="rect">
                <a:avLst/>
              </a:prstGeom>
              <a:noFill/>
              <a:ln w="9525">
                <a:noFill/>
                <a:miter lim="800000"/>
                <a:headEnd/>
                <a:tailEnd/>
              </a:ln>
            </p:spPr>
          </p:pic>
          <p:pic>
            <p:nvPicPr>
              <p:cNvPr id="56" name="Picture 36" descr="database.png"/>
              <p:cNvPicPr>
                <a:picLocks noChangeAspect="1"/>
              </p:cNvPicPr>
              <p:nvPr/>
            </p:nvPicPr>
            <p:blipFill>
              <a:blip r:embed="rId5" cstate="print"/>
              <a:stretch>
                <a:fillRect/>
              </a:stretch>
            </p:blipFill>
            <p:spPr>
              <a:xfrm>
                <a:off x="7297517" y="1816435"/>
                <a:ext cx="368558" cy="368558"/>
              </a:xfrm>
              <a:prstGeom prst="rect">
                <a:avLst/>
              </a:prstGeom>
            </p:spPr>
          </p:pic>
          <p:sp>
            <p:nvSpPr>
              <p:cNvPr id="57" name="Rounded Rectangle 37"/>
              <p:cNvSpPr/>
              <p:nvPr/>
            </p:nvSpPr>
            <p:spPr>
              <a:xfrm>
                <a:off x="6640601" y="2200941"/>
                <a:ext cx="1215089" cy="239232"/>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err="1" smtClean="0">
                    <a:solidFill>
                      <a:srgbClr val="000000"/>
                    </a:solidFill>
                  </a:rPr>
                  <a:t>StorageService</a:t>
                </a:r>
                <a:endParaRPr lang="en-US" sz="1200" dirty="0">
                  <a:solidFill>
                    <a:srgbClr val="000000"/>
                  </a:solidFill>
                </a:endParaRPr>
              </a:p>
            </p:txBody>
          </p:sp>
        </p:grpSp>
        <p:grpSp>
          <p:nvGrpSpPr>
            <p:cNvPr id="30" name="Group 48"/>
            <p:cNvGrpSpPr/>
            <p:nvPr/>
          </p:nvGrpSpPr>
          <p:grpSpPr>
            <a:xfrm>
              <a:off x="4690891" y="1898603"/>
              <a:ext cx="1176509" cy="920796"/>
              <a:chOff x="5041765" y="1728482"/>
              <a:chExt cx="1176509" cy="920796"/>
            </a:xfrm>
          </p:grpSpPr>
          <p:sp>
            <p:nvSpPr>
              <p:cNvPr id="50" name="Cloud"/>
              <p:cNvSpPr>
                <a:spLocks noChangeAspect="1" noEditPoints="1" noChangeArrowheads="1"/>
              </p:cNvSpPr>
              <p:nvPr/>
            </p:nvSpPr>
            <p:spPr bwMode="auto">
              <a:xfrm>
                <a:off x="5041765" y="2002987"/>
                <a:ext cx="1064869" cy="63465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51" name="Picture 697" descr="MCj04352420000[1]"/>
              <p:cNvPicPr>
                <a:picLocks noChangeAspect="1" noChangeArrowheads="1"/>
              </p:cNvPicPr>
              <p:nvPr/>
            </p:nvPicPr>
            <p:blipFill>
              <a:blip r:embed="rId4" cstate="print"/>
              <a:srcRect/>
              <a:stretch>
                <a:fillRect/>
              </a:stretch>
            </p:blipFill>
            <p:spPr bwMode="auto">
              <a:xfrm flipH="1">
                <a:off x="5196018" y="1728482"/>
                <a:ext cx="389620" cy="850884"/>
              </a:xfrm>
              <a:prstGeom prst="rect">
                <a:avLst/>
              </a:prstGeom>
              <a:noFill/>
              <a:ln w="9525">
                <a:noFill/>
                <a:miter lim="800000"/>
                <a:headEnd/>
                <a:tailEnd/>
              </a:ln>
            </p:spPr>
          </p:pic>
          <p:sp>
            <p:nvSpPr>
              <p:cNvPr id="52" name="Rounded Rectangle 51"/>
              <p:cNvSpPr/>
              <p:nvPr/>
            </p:nvSpPr>
            <p:spPr>
              <a:xfrm>
                <a:off x="5049262" y="2406503"/>
                <a:ext cx="1169012" cy="242775"/>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err="1" smtClean="0">
                    <a:solidFill>
                      <a:srgbClr val="000000"/>
                    </a:solidFill>
                  </a:rPr>
                  <a:t>TaskScheduler</a:t>
                </a:r>
                <a:endParaRPr lang="en-US" sz="1200" dirty="0">
                  <a:solidFill>
                    <a:srgbClr val="000000"/>
                  </a:solidFill>
                </a:endParaRPr>
              </a:p>
            </p:txBody>
          </p:sp>
          <p:pic>
            <p:nvPicPr>
              <p:cNvPr id="53" name="Picture 2" descr="C:\Documents and Settings\csve\Local Settings\Temporary Internet Files\Content.IE5\8DARKL23\MC900432664[1].png"/>
              <p:cNvPicPr>
                <a:picLocks noChangeAspect="1" noChangeArrowheads="1"/>
              </p:cNvPicPr>
              <p:nvPr/>
            </p:nvPicPr>
            <p:blipFill>
              <a:blip r:embed="rId6" cstate="print"/>
              <a:srcRect/>
              <a:stretch>
                <a:fillRect/>
              </a:stretch>
            </p:blipFill>
            <p:spPr bwMode="auto">
              <a:xfrm>
                <a:off x="5437224" y="1880633"/>
                <a:ext cx="570171" cy="570171"/>
              </a:xfrm>
              <a:prstGeom prst="rect">
                <a:avLst/>
              </a:prstGeom>
              <a:noFill/>
            </p:spPr>
          </p:pic>
        </p:grpSp>
        <p:sp>
          <p:nvSpPr>
            <p:cNvPr id="31" name="Rounded Rectangle 30"/>
            <p:cNvSpPr/>
            <p:nvPr/>
          </p:nvSpPr>
          <p:spPr>
            <a:xfrm>
              <a:off x="7466397" y="4121889"/>
              <a:ext cx="1220403" cy="373911"/>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dirty="0" err="1" smtClean="0">
                  <a:solidFill>
                    <a:srgbClr val="000000"/>
                  </a:solidFill>
                </a:rPr>
                <a:t>TaskExecution</a:t>
              </a:r>
              <a:endParaRPr lang="en-US" sz="1200" dirty="0" smtClean="0">
                <a:solidFill>
                  <a:srgbClr val="000000"/>
                </a:solidFill>
              </a:endParaRPr>
            </a:p>
            <a:p>
              <a:pPr algn="ctr"/>
              <a:r>
                <a:rPr lang="en-US" sz="1200" dirty="0" smtClean="0">
                  <a:solidFill>
                    <a:srgbClr val="000000"/>
                  </a:solidFill>
                </a:rPr>
                <a:t>Service</a:t>
              </a:r>
              <a:endParaRPr lang="en-US" sz="1200" dirty="0">
                <a:solidFill>
                  <a:srgbClr val="000000"/>
                </a:solidFill>
              </a:endParaRPr>
            </a:p>
          </p:txBody>
        </p:sp>
        <p:grpSp>
          <p:nvGrpSpPr>
            <p:cNvPr id="32" name="Group 50"/>
            <p:cNvGrpSpPr/>
            <p:nvPr/>
          </p:nvGrpSpPr>
          <p:grpSpPr>
            <a:xfrm>
              <a:off x="6672090" y="3156789"/>
              <a:ext cx="843550" cy="850884"/>
              <a:chOff x="6810314" y="3039831"/>
              <a:chExt cx="843550" cy="850884"/>
            </a:xfrm>
          </p:grpSpPr>
          <p:sp>
            <p:nvSpPr>
              <p:cNvPr id="47" name="Cloud"/>
              <p:cNvSpPr>
                <a:spLocks noChangeAspect="1" noEditPoints="1" noChangeArrowheads="1"/>
              </p:cNvSpPr>
              <p:nvPr/>
            </p:nvSpPr>
            <p:spPr bwMode="auto">
              <a:xfrm>
                <a:off x="6810314" y="3378132"/>
                <a:ext cx="843550" cy="502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48" name="Picture 697" descr="MCj04352420000[1]"/>
              <p:cNvPicPr>
                <a:picLocks noChangeAspect="1" noChangeArrowheads="1"/>
              </p:cNvPicPr>
              <p:nvPr/>
            </p:nvPicPr>
            <p:blipFill>
              <a:blip r:embed="rId4" cstate="print"/>
              <a:srcRect/>
              <a:stretch>
                <a:fillRect/>
              </a:stretch>
            </p:blipFill>
            <p:spPr bwMode="auto">
              <a:xfrm flipH="1">
                <a:off x="6922037" y="3039831"/>
                <a:ext cx="389620" cy="850884"/>
              </a:xfrm>
              <a:prstGeom prst="rect">
                <a:avLst/>
              </a:prstGeom>
              <a:noFill/>
              <a:ln w="9525">
                <a:noFill/>
                <a:miter lim="800000"/>
                <a:headEnd/>
                <a:tailEnd/>
              </a:ln>
            </p:spPr>
          </p:pic>
          <p:pic>
            <p:nvPicPr>
              <p:cNvPr id="49" name="Picture 3" descr="C:\Documents and Settings\csve\Local Settings\Temporary Internet Files\Content.IE5\KPABW9QF\MC900431556[1].png"/>
              <p:cNvPicPr>
                <a:picLocks noChangeAspect="1" noChangeArrowheads="1"/>
              </p:cNvPicPr>
              <p:nvPr/>
            </p:nvPicPr>
            <p:blipFill>
              <a:blip r:embed="rId7" cstate="print"/>
              <a:srcRect/>
              <a:stretch>
                <a:fillRect/>
              </a:stretch>
            </p:blipFill>
            <p:spPr bwMode="auto">
              <a:xfrm>
                <a:off x="7150539" y="3306868"/>
                <a:ext cx="377313" cy="377313"/>
              </a:xfrm>
              <a:prstGeom prst="rect">
                <a:avLst/>
              </a:prstGeom>
              <a:noFill/>
            </p:spPr>
          </p:pic>
        </p:grpSp>
        <p:grpSp>
          <p:nvGrpSpPr>
            <p:cNvPr id="33" name="Group 51"/>
            <p:cNvGrpSpPr/>
            <p:nvPr/>
          </p:nvGrpSpPr>
          <p:grpSpPr>
            <a:xfrm>
              <a:off x="7568771" y="2820092"/>
              <a:ext cx="843550" cy="850884"/>
              <a:chOff x="6810314" y="3039831"/>
              <a:chExt cx="843550" cy="850884"/>
            </a:xfrm>
          </p:grpSpPr>
          <p:sp>
            <p:nvSpPr>
              <p:cNvPr id="44" name="Cloud"/>
              <p:cNvSpPr>
                <a:spLocks noChangeAspect="1" noEditPoints="1" noChangeArrowheads="1"/>
              </p:cNvSpPr>
              <p:nvPr/>
            </p:nvSpPr>
            <p:spPr bwMode="auto">
              <a:xfrm>
                <a:off x="6810314" y="3378132"/>
                <a:ext cx="843550" cy="502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45" name="Picture 697" descr="MCj04352420000[1]"/>
              <p:cNvPicPr>
                <a:picLocks noChangeAspect="1" noChangeArrowheads="1"/>
              </p:cNvPicPr>
              <p:nvPr/>
            </p:nvPicPr>
            <p:blipFill>
              <a:blip r:embed="rId4" cstate="print"/>
              <a:srcRect/>
              <a:stretch>
                <a:fillRect/>
              </a:stretch>
            </p:blipFill>
            <p:spPr bwMode="auto">
              <a:xfrm flipH="1">
                <a:off x="6922037" y="3039831"/>
                <a:ext cx="389620" cy="850884"/>
              </a:xfrm>
              <a:prstGeom prst="rect">
                <a:avLst/>
              </a:prstGeom>
              <a:noFill/>
              <a:ln w="9525">
                <a:noFill/>
                <a:miter lim="800000"/>
                <a:headEnd/>
                <a:tailEnd/>
              </a:ln>
            </p:spPr>
          </p:pic>
          <p:pic>
            <p:nvPicPr>
              <p:cNvPr id="46" name="Picture 3" descr="C:\Documents and Settings\csve\Local Settings\Temporary Internet Files\Content.IE5\KPABW9QF\MC900431556[1].png"/>
              <p:cNvPicPr>
                <a:picLocks noChangeAspect="1" noChangeArrowheads="1"/>
              </p:cNvPicPr>
              <p:nvPr/>
            </p:nvPicPr>
            <p:blipFill>
              <a:blip r:embed="rId7" cstate="print"/>
              <a:srcRect/>
              <a:stretch>
                <a:fillRect/>
              </a:stretch>
            </p:blipFill>
            <p:spPr bwMode="auto">
              <a:xfrm>
                <a:off x="7150539" y="3306868"/>
                <a:ext cx="377313" cy="377313"/>
              </a:xfrm>
              <a:prstGeom prst="rect">
                <a:avLst/>
              </a:prstGeom>
              <a:noFill/>
            </p:spPr>
          </p:pic>
        </p:grpSp>
        <p:grpSp>
          <p:nvGrpSpPr>
            <p:cNvPr id="34" name="Group 60"/>
            <p:cNvGrpSpPr/>
            <p:nvPr/>
          </p:nvGrpSpPr>
          <p:grpSpPr>
            <a:xfrm>
              <a:off x="7444725" y="1802911"/>
              <a:ext cx="843550" cy="850884"/>
              <a:chOff x="6810314" y="3039831"/>
              <a:chExt cx="843550" cy="850884"/>
            </a:xfrm>
          </p:grpSpPr>
          <p:sp>
            <p:nvSpPr>
              <p:cNvPr id="41" name="Cloud"/>
              <p:cNvSpPr>
                <a:spLocks noChangeAspect="1" noEditPoints="1" noChangeArrowheads="1"/>
              </p:cNvSpPr>
              <p:nvPr/>
            </p:nvSpPr>
            <p:spPr bwMode="auto">
              <a:xfrm>
                <a:off x="6810314" y="3378132"/>
                <a:ext cx="843550" cy="5027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solidFill>
                    <a:srgbClr val="000000"/>
                  </a:solidFill>
                </a:endParaRPr>
              </a:p>
            </p:txBody>
          </p:sp>
          <p:pic>
            <p:nvPicPr>
              <p:cNvPr id="42" name="Picture 697" descr="MCj04352420000[1]"/>
              <p:cNvPicPr>
                <a:picLocks noChangeAspect="1" noChangeArrowheads="1"/>
              </p:cNvPicPr>
              <p:nvPr/>
            </p:nvPicPr>
            <p:blipFill>
              <a:blip r:embed="rId4" cstate="print"/>
              <a:srcRect/>
              <a:stretch>
                <a:fillRect/>
              </a:stretch>
            </p:blipFill>
            <p:spPr bwMode="auto">
              <a:xfrm flipH="1">
                <a:off x="6922037" y="3039831"/>
                <a:ext cx="389620" cy="850884"/>
              </a:xfrm>
              <a:prstGeom prst="rect">
                <a:avLst/>
              </a:prstGeom>
              <a:noFill/>
              <a:ln w="9525">
                <a:noFill/>
                <a:miter lim="800000"/>
                <a:headEnd/>
                <a:tailEnd/>
              </a:ln>
            </p:spPr>
          </p:pic>
          <p:pic>
            <p:nvPicPr>
              <p:cNvPr id="43" name="Picture 3" descr="C:\Documents and Settings\csve\Local Settings\Temporary Internet Files\Content.IE5\KPABW9QF\MC900431556[1].png"/>
              <p:cNvPicPr>
                <a:picLocks noChangeAspect="1" noChangeArrowheads="1"/>
              </p:cNvPicPr>
              <p:nvPr/>
            </p:nvPicPr>
            <p:blipFill>
              <a:blip r:embed="rId7" cstate="print"/>
              <a:srcRect/>
              <a:stretch>
                <a:fillRect/>
              </a:stretch>
            </p:blipFill>
            <p:spPr bwMode="auto">
              <a:xfrm>
                <a:off x="7150539" y="3306868"/>
                <a:ext cx="377313" cy="377313"/>
              </a:xfrm>
              <a:prstGeom prst="rect">
                <a:avLst/>
              </a:prstGeom>
              <a:noFill/>
            </p:spPr>
          </p:pic>
        </p:grpSp>
        <p:sp>
          <p:nvSpPr>
            <p:cNvPr id="35" name="Freeform 34"/>
            <p:cNvSpPr/>
            <p:nvPr/>
          </p:nvSpPr>
          <p:spPr>
            <a:xfrm>
              <a:off x="7123814" y="3848986"/>
              <a:ext cx="340242" cy="538716"/>
            </a:xfrm>
            <a:custGeom>
              <a:avLst/>
              <a:gdLst>
                <a:gd name="connsiteX0" fmla="*/ 340242 w 340242"/>
                <a:gd name="connsiteY0" fmla="*/ 489098 h 538716"/>
                <a:gd name="connsiteX1" fmla="*/ 116958 w 340242"/>
                <a:gd name="connsiteY1" fmla="*/ 457200 h 538716"/>
                <a:gd name="connsiteX2" fmla="*/ 0 w 340242"/>
                <a:gd name="connsiteY2" fmla="*/ 0 h 538716"/>
              </a:gdLst>
              <a:ahLst/>
              <a:cxnLst>
                <a:cxn ang="0">
                  <a:pos x="connsiteX0" y="connsiteY0"/>
                </a:cxn>
                <a:cxn ang="0">
                  <a:pos x="connsiteX1" y="connsiteY1"/>
                </a:cxn>
                <a:cxn ang="0">
                  <a:pos x="connsiteX2" y="connsiteY2"/>
                </a:cxn>
              </a:cxnLst>
              <a:rect l="l" t="t" r="r" b="b"/>
              <a:pathLst>
                <a:path w="340242" h="538716">
                  <a:moveTo>
                    <a:pt x="340242" y="489098"/>
                  </a:moveTo>
                  <a:cubicBezTo>
                    <a:pt x="256953" y="513907"/>
                    <a:pt x="173665" y="538716"/>
                    <a:pt x="116958" y="457200"/>
                  </a:cubicBezTo>
                  <a:cubicBezTo>
                    <a:pt x="60251" y="375684"/>
                    <a:pt x="30125" y="187842"/>
                    <a:pt x="0" y="0"/>
                  </a:cubicBezTo>
                </a:path>
              </a:pathLst>
            </a:cu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36" name="Freeform 35"/>
            <p:cNvSpPr/>
            <p:nvPr/>
          </p:nvSpPr>
          <p:spPr>
            <a:xfrm>
              <a:off x="8240233" y="2488019"/>
              <a:ext cx="646813" cy="1883734"/>
            </a:xfrm>
            <a:custGeom>
              <a:avLst/>
              <a:gdLst>
                <a:gd name="connsiteX0" fmla="*/ 276446 w 646813"/>
                <a:gd name="connsiteY0" fmla="*/ 1828800 h 1883734"/>
                <a:gd name="connsiteX1" fmla="*/ 499730 w 646813"/>
                <a:gd name="connsiteY1" fmla="*/ 1786269 h 1883734"/>
                <a:gd name="connsiteX2" fmla="*/ 637953 w 646813"/>
                <a:gd name="connsiteY2" fmla="*/ 1244009 h 1883734"/>
                <a:gd name="connsiteX3" fmla="*/ 446567 w 646813"/>
                <a:gd name="connsiteY3" fmla="*/ 425302 h 1883734"/>
                <a:gd name="connsiteX4" fmla="*/ 0 w 646813"/>
                <a:gd name="connsiteY4" fmla="*/ 0 h 1883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813" h="1883734">
                  <a:moveTo>
                    <a:pt x="276446" y="1828800"/>
                  </a:moveTo>
                  <a:cubicBezTo>
                    <a:pt x="357962" y="1856267"/>
                    <a:pt x="439479" y="1883734"/>
                    <a:pt x="499730" y="1786269"/>
                  </a:cubicBezTo>
                  <a:cubicBezTo>
                    <a:pt x="559981" y="1688804"/>
                    <a:pt x="646813" y="1470837"/>
                    <a:pt x="637953" y="1244009"/>
                  </a:cubicBezTo>
                  <a:cubicBezTo>
                    <a:pt x="629093" y="1017181"/>
                    <a:pt x="552892" y="632637"/>
                    <a:pt x="446567" y="425302"/>
                  </a:cubicBezTo>
                  <a:cubicBezTo>
                    <a:pt x="340242" y="217967"/>
                    <a:pt x="170121" y="108983"/>
                    <a:pt x="0" y="0"/>
                  </a:cubicBezTo>
                </a:path>
              </a:pathLst>
            </a:cu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37" name="Freeform 36"/>
            <p:cNvSpPr/>
            <p:nvPr/>
          </p:nvSpPr>
          <p:spPr>
            <a:xfrm>
              <a:off x="8038214" y="3551274"/>
              <a:ext cx="148856" cy="563526"/>
            </a:xfrm>
            <a:custGeom>
              <a:avLst/>
              <a:gdLst>
                <a:gd name="connsiteX0" fmla="*/ 0 w 148856"/>
                <a:gd name="connsiteY0" fmla="*/ 563526 h 563526"/>
                <a:gd name="connsiteX1" fmla="*/ 31898 w 148856"/>
                <a:gd name="connsiteY1" fmla="*/ 393405 h 563526"/>
                <a:gd name="connsiteX2" fmla="*/ 148856 w 148856"/>
                <a:gd name="connsiteY2" fmla="*/ 0 h 563526"/>
              </a:gdLst>
              <a:ahLst/>
              <a:cxnLst>
                <a:cxn ang="0">
                  <a:pos x="connsiteX0" y="connsiteY0"/>
                </a:cxn>
                <a:cxn ang="0">
                  <a:pos x="connsiteX1" y="connsiteY1"/>
                </a:cxn>
                <a:cxn ang="0">
                  <a:pos x="connsiteX2" y="connsiteY2"/>
                </a:cxn>
              </a:cxnLst>
              <a:rect l="l" t="t" r="r" b="b"/>
              <a:pathLst>
                <a:path w="148856" h="563526">
                  <a:moveTo>
                    <a:pt x="0" y="563526"/>
                  </a:moveTo>
                  <a:cubicBezTo>
                    <a:pt x="3544" y="525426"/>
                    <a:pt x="7089" y="487326"/>
                    <a:pt x="31898" y="393405"/>
                  </a:cubicBezTo>
                  <a:cubicBezTo>
                    <a:pt x="56707" y="299484"/>
                    <a:pt x="102781" y="149742"/>
                    <a:pt x="148856" y="0"/>
                  </a:cubicBezTo>
                </a:path>
              </a:pathLst>
            </a:custGeom>
            <a:ln>
              <a:solidFill>
                <a:schemeClr val="tx1"/>
              </a:solidFill>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38" name="Rectangle 4"/>
            <p:cNvSpPr/>
            <p:nvPr/>
          </p:nvSpPr>
          <p:spPr>
            <a:xfrm>
              <a:off x="5847907" y="4357518"/>
              <a:ext cx="1403937" cy="469664"/>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Aneka Cloud</a:t>
              </a:r>
            </a:p>
          </p:txBody>
        </p:sp>
        <p:sp>
          <p:nvSpPr>
            <p:cNvPr id="39" name="Rectangle 4"/>
            <p:cNvSpPr/>
            <p:nvPr/>
          </p:nvSpPr>
          <p:spPr>
            <a:xfrm>
              <a:off x="2434524" y="2796332"/>
              <a:ext cx="1146876" cy="327868"/>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rgbClr val="000000"/>
                  </a:solidFill>
                </a:rPr>
                <a:t>TaskManager</a:t>
              </a:r>
              <a:endParaRPr lang="en-US" sz="1200" dirty="0" smtClean="0">
                <a:solidFill>
                  <a:srgbClr val="000000"/>
                </a:solidFill>
              </a:endParaRPr>
            </a:p>
          </p:txBody>
        </p:sp>
        <p:pic>
          <p:nvPicPr>
            <p:cNvPr id="40" name="Picture 39" descr="gnome_settings_default_applications.png"/>
            <p:cNvPicPr>
              <a:picLocks noChangeAspect="1"/>
            </p:cNvPicPr>
            <p:nvPr/>
          </p:nvPicPr>
          <p:blipFill>
            <a:blip r:embed="rId8" cstate="print"/>
            <a:stretch>
              <a:fillRect/>
            </a:stretch>
          </p:blipFill>
          <p:spPr>
            <a:xfrm rot="20195923">
              <a:off x="2931044" y="2436584"/>
              <a:ext cx="524540" cy="524540"/>
            </a:xfrm>
            <a:prstGeom prst="rect">
              <a:avLst/>
            </a:prstGeom>
          </p:spPr>
        </p:pic>
      </p:grpSp>
    </p:spTree>
    <p:extLst>
      <p:ext uri="{BB962C8B-B14F-4D97-AF65-F5344CB8AC3E}">
        <p14:creationId xmlns:p14="http://schemas.microsoft.com/office/powerpoint/2010/main" val="3277453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Based Programming Model</a:t>
            </a:r>
            <a:endParaRPr lang="en-US" dirty="0"/>
          </a:p>
        </p:txBody>
      </p:sp>
      <p:sp>
        <p:nvSpPr>
          <p:cNvPr id="3" name="Content Placeholder 2"/>
          <p:cNvSpPr>
            <a:spLocks noGrp="1"/>
          </p:cNvSpPr>
          <p:nvPr>
            <p:ph idx="1"/>
          </p:nvPr>
        </p:nvSpPr>
        <p:spPr/>
        <p:txBody>
          <a:bodyPr/>
          <a:lstStyle/>
          <a:p>
            <a:pPr algn="just"/>
            <a:r>
              <a:rPr lang="en-US" sz="2000" dirty="0" smtClean="0"/>
              <a:t>Its main responsibility is to allocate task instances to resources featuring the </a:t>
            </a:r>
            <a:r>
              <a:rPr lang="en-US" sz="2000" i="1" dirty="0" err="1" smtClean="0"/>
              <a:t>ExecutionService</a:t>
            </a:r>
            <a:r>
              <a:rPr lang="en-US" sz="2000" i="1" dirty="0" smtClean="0"/>
              <a:t> </a:t>
            </a:r>
            <a:r>
              <a:rPr lang="en-US" sz="2000" dirty="0" smtClean="0"/>
              <a:t>for task execution and monitoring task state. If the application requires the data transfer support in the form of data files, input or output files, an available </a:t>
            </a:r>
            <a:r>
              <a:rPr lang="en-US" sz="2000" i="1" dirty="0" err="1" smtClean="0"/>
              <a:t>StorageService</a:t>
            </a:r>
            <a:r>
              <a:rPr lang="en-US" sz="2000" dirty="0" smtClean="0"/>
              <a:t> will be used as a staging facility for the application.</a:t>
            </a:r>
          </a:p>
          <a:p>
            <a:pPr algn="just"/>
            <a:r>
              <a:rPr lang="en-US" sz="2000" dirty="0" smtClean="0"/>
              <a:t>The features provided by the task model are completed by a Web Service that allows any client to submit the execution of tasks to Aneka. The procedure for submitting tasks through the web services is the same as the one done by using the framework APIs. </a:t>
            </a:r>
          </a:p>
          <a:p>
            <a:pPr algn="just"/>
            <a:r>
              <a:rPr lang="en-US" sz="2000" dirty="0" smtClean="0"/>
              <a:t>The user creates an application on Aneka and submits tasks within the context of this application. </a:t>
            </a:r>
          </a:p>
          <a:p>
            <a:pPr algn="just"/>
            <a:r>
              <a:rPr lang="en-US" sz="2000" dirty="0" smtClean="0"/>
              <a:t>The web service limits the type of tasks that can be submitted. Only a limited collection of tasks is available for submission; despite that, these tasks cover the functionality commonly found in other distributed computing systems. </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29</a:t>
            </a:fld>
            <a:endParaRPr lang="en-US"/>
          </a:p>
        </p:txBody>
      </p:sp>
    </p:spTree>
    <p:extLst>
      <p:ext uri="{BB962C8B-B14F-4D97-AF65-F5344CB8AC3E}">
        <p14:creationId xmlns:p14="http://schemas.microsoft.com/office/powerpoint/2010/main" val="26407300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Computing</a:t>
            </a:r>
            <a:endParaRPr lang="en-US" dirty="0"/>
          </a:p>
        </p:txBody>
      </p:sp>
      <p:sp>
        <p:nvSpPr>
          <p:cNvPr id="3" name="Content Placeholder 2"/>
          <p:cNvSpPr>
            <a:spLocks noGrp="1"/>
          </p:cNvSpPr>
          <p:nvPr>
            <p:ph idx="1"/>
          </p:nvPr>
        </p:nvSpPr>
        <p:spPr/>
        <p:txBody>
          <a:bodyPr/>
          <a:lstStyle/>
          <a:p>
            <a:pPr algn="just"/>
            <a:r>
              <a:rPr lang="en-US" sz="2600" dirty="0" smtClean="0"/>
              <a:t>Organizing an application in terms of tasks is the most intuitive and common practice for developing parallel and distributed computing applications. </a:t>
            </a:r>
          </a:p>
          <a:p>
            <a:pPr algn="just"/>
            <a:r>
              <a:rPr lang="en-US" sz="2600" dirty="0" smtClean="0"/>
              <a:t>A task identifies one or more operations that produce a distinct output and that can be isolated as a single logical unit. </a:t>
            </a:r>
          </a:p>
          <a:p>
            <a:pPr algn="just"/>
            <a:r>
              <a:rPr lang="en-US" sz="2600" dirty="0" smtClean="0"/>
              <a:t>In practice, a task is represented as a distinct unit of code, or a program, that can be separated and executed in a remote runtime environment.  </a:t>
            </a:r>
          </a:p>
          <a:p>
            <a:pPr algn="just"/>
            <a:r>
              <a:rPr lang="en-US" sz="2600" dirty="0" smtClean="0"/>
              <a:t>Programs are the most common option for representing tasks, especially in the field of scientific computing, which has leveraged distributed computing for its computational needs.</a:t>
            </a:r>
          </a:p>
          <a:p>
            <a:pPr algn="just"/>
            <a:endParaRPr lang="en-US" sz="2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Tree>
    <p:extLst>
      <p:ext uri="{BB962C8B-B14F-4D97-AF65-F5344CB8AC3E}">
        <p14:creationId xmlns:p14="http://schemas.microsoft.com/office/powerpoint/2010/main" val="19611764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Applications with the Task Model</a:t>
            </a:r>
            <a:endParaRPr lang="en-US" dirty="0"/>
          </a:p>
        </p:txBody>
      </p:sp>
      <p:sp>
        <p:nvSpPr>
          <p:cNvPr id="3" name="Content Placeholder 2"/>
          <p:cNvSpPr>
            <a:spLocks noGrp="1"/>
          </p:cNvSpPr>
          <p:nvPr>
            <p:ph idx="1"/>
          </p:nvPr>
        </p:nvSpPr>
        <p:spPr/>
        <p:txBody>
          <a:bodyPr/>
          <a:lstStyle/>
          <a:p>
            <a:pPr algn="just"/>
            <a:r>
              <a:rPr lang="en-US" dirty="0" smtClean="0"/>
              <a:t>Execution of task-based applications involves several components. The development of such application is limited to the following operations:</a:t>
            </a:r>
          </a:p>
          <a:p>
            <a:pPr lvl="1" algn="just"/>
            <a:r>
              <a:rPr lang="en-US" dirty="0" smtClean="0"/>
              <a:t>Defining classes implementing the </a:t>
            </a:r>
            <a:r>
              <a:rPr lang="en-US" i="1" dirty="0" err="1" smtClean="0"/>
              <a:t>ITask</a:t>
            </a:r>
            <a:r>
              <a:rPr lang="en-US" dirty="0" smtClean="0"/>
              <a:t> interface.</a:t>
            </a:r>
          </a:p>
          <a:p>
            <a:pPr lvl="1" algn="just"/>
            <a:r>
              <a:rPr lang="en-US" dirty="0" smtClean="0"/>
              <a:t>Creating a properly configured </a:t>
            </a:r>
            <a:r>
              <a:rPr lang="en-US" i="1" dirty="0" err="1" smtClean="0"/>
              <a:t>AnekaApplication</a:t>
            </a:r>
            <a:r>
              <a:rPr lang="en-US" dirty="0" smtClean="0"/>
              <a:t> instance.</a:t>
            </a:r>
          </a:p>
          <a:p>
            <a:pPr lvl="1" algn="just"/>
            <a:r>
              <a:rPr lang="en-US" dirty="0" smtClean="0"/>
              <a:t>Creating </a:t>
            </a:r>
            <a:r>
              <a:rPr lang="en-US" i="1" dirty="0" err="1" smtClean="0"/>
              <a:t>ITask</a:t>
            </a:r>
            <a:r>
              <a:rPr lang="en-US" dirty="0" smtClean="0"/>
              <a:t> instances and wrapping them into </a:t>
            </a:r>
            <a:r>
              <a:rPr lang="en-US" i="1" dirty="0" err="1" smtClean="0"/>
              <a:t>AnekaTask</a:t>
            </a:r>
            <a:r>
              <a:rPr lang="en-US" dirty="0" smtClean="0"/>
              <a:t> instances.</a:t>
            </a:r>
          </a:p>
          <a:p>
            <a:pPr lvl="1" algn="just"/>
            <a:r>
              <a:rPr lang="en-US" dirty="0" smtClean="0"/>
              <a:t>Execute the application and wait for its completion.</a:t>
            </a:r>
          </a:p>
          <a:p>
            <a:pPr algn="just"/>
            <a:r>
              <a:rPr lang="en-US" dirty="0" smtClean="0"/>
              <a:t>Moreover, from a design point of view, the process of defining a task application ultimately reduces to the definition of the classes that implement </a:t>
            </a:r>
            <a:r>
              <a:rPr lang="en-US" i="1" dirty="0" err="1" smtClean="0"/>
              <a:t>ITask</a:t>
            </a:r>
            <a:r>
              <a:rPr lang="en-US" i="1" dirty="0" smtClean="0"/>
              <a:t>,</a:t>
            </a:r>
            <a:r>
              <a:rPr lang="en-US" dirty="0" smtClean="0"/>
              <a:t> which will be those that contribute to form the workload generated by the application.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Tree>
    <p:extLst>
      <p:ext uri="{BB962C8B-B14F-4D97-AF65-F5344CB8AC3E}">
        <p14:creationId xmlns:p14="http://schemas.microsoft.com/office/powerpoint/2010/main" val="7167472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 4 : </a:t>
            </a:r>
            <a:r>
              <a:rPr lang="en-US" dirty="0" smtClean="0"/>
              <a:t>Data Intensive Computing-MapReduce Programming</a:t>
            </a:r>
            <a:endParaRPr lang="en-AU" dirty="0"/>
          </a:p>
        </p:txBody>
      </p:sp>
      <p:sp>
        <p:nvSpPr>
          <p:cNvPr id="3" name="Content Placeholder 2"/>
          <p:cNvSpPr>
            <a:spLocks noGrp="1"/>
          </p:cNvSpPr>
          <p:nvPr>
            <p:ph idx="1"/>
          </p:nvPr>
        </p:nvSpPr>
        <p:spPr/>
        <p:txBody>
          <a:bodyPr/>
          <a:lstStyle/>
          <a:p>
            <a:r>
              <a:rPr lang="en-US" sz="2800" dirty="0" smtClean="0"/>
              <a:t>Introduction to Data Intensive Computing</a:t>
            </a:r>
          </a:p>
          <a:p>
            <a:r>
              <a:rPr lang="en-US" sz="2800" dirty="0" smtClean="0"/>
              <a:t>Challenges Ahead</a:t>
            </a:r>
          </a:p>
          <a:p>
            <a:r>
              <a:rPr lang="en-US" sz="2800" dirty="0" smtClean="0"/>
              <a:t>High performance Distributed File Systems and Storage Clouds</a:t>
            </a:r>
          </a:p>
          <a:p>
            <a:r>
              <a:rPr lang="en-US" sz="2800" dirty="0" smtClean="0"/>
              <a:t>Developing Applications with MapReduce Programming Model</a:t>
            </a:r>
            <a:endParaRPr lang="en-AU"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31</a:t>
            </a:fld>
            <a:endParaRPr lang="en-US"/>
          </a:p>
        </p:txBody>
      </p:sp>
    </p:spTree>
    <p:extLst>
      <p:ext uri="{BB962C8B-B14F-4D97-AF65-F5344CB8AC3E}">
        <p14:creationId xmlns:p14="http://schemas.microsoft.com/office/powerpoint/2010/main" val="6200261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Intensive Computing: Map-Reduce Programming</a:t>
            </a:r>
            <a:endParaRPr lang="en-US" dirty="0"/>
          </a:p>
        </p:txBody>
      </p:sp>
      <p:sp>
        <p:nvSpPr>
          <p:cNvPr id="3" name="Content Placeholder 2"/>
          <p:cNvSpPr>
            <a:spLocks noGrp="1"/>
          </p:cNvSpPr>
          <p:nvPr>
            <p:ph idx="1"/>
          </p:nvPr>
        </p:nvSpPr>
        <p:spPr/>
        <p:txBody>
          <a:bodyPr/>
          <a:lstStyle/>
          <a:p>
            <a:pPr algn="just"/>
            <a:r>
              <a:rPr lang="en-US" sz="2200" dirty="0" smtClean="0"/>
              <a:t>Data intensive computing focuses on a class of applications that deal with a large amount of data. </a:t>
            </a:r>
          </a:p>
          <a:p>
            <a:pPr algn="just"/>
            <a:r>
              <a:rPr lang="en-US" sz="2200" dirty="0" smtClean="0"/>
              <a:t>Several application fields, ranging from computational science to social networking, produce large volumes of data that need to be efficiently stored, made accessible, indexed, and analyzed. </a:t>
            </a:r>
          </a:p>
          <a:p>
            <a:pPr algn="just"/>
            <a:r>
              <a:rPr lang="en-US" sz="2200" dirty="0" smtClean="0"/>
              <a:t>These tasks become challenging as the quantity of information accumulates and increases over time at higher rates. </a:t>
            </a:r>
          </a:p>
          <a:p>
            <a:pPr algn="just"/>
            <a:r>
              <a:rPr lang="en-US" sz="2200" dirty="0" smtClean="0"/>
              <a:t>Distributed computing is definitely of help in addressing these challenges by providing more scalable and efficient storage architectures and a better performance in terms of data computation and processing. </a:t>
            </a:r>
          </a:p>
          <a:p>
            <a:pPr algn="just"/>
            <a:r>
              <a:rPr lang="en-US" sz="2200" dirty="0" smtClean="0"/>
              <a:t>Despite this, the use of parallel and distributed techniques as a support of data intensive computing is not straightforward, but several challenges in form of data representation, efficient algorithms, and scalable infrastructures need to be faced.</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spTree>
    <p:extLst>
      <p:ext uri="{BB962C8B-B14F-4D97-AF65-F5344CB8AC3E}">
        <p14:creationId xmlns:p14="http://schemas.microsoft.com/office/powerpoint/2010/main" val="2847359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Data-Intensive Computing?</a:t>
            </a:r>
            <a:endParaRPr lang="en-US" dirty="0"/>
          </a:p>
        </p:txBody>
      </p:sp>
      <p:sp>
        <p:nvSpPr>
          <p:cNvPr id="3" name="Content Placeholder 2"/>
          <p:cNvSpPr>
            <a:spLocks noGrp="1"/>
          </p:cNvSpPr>
          <p:nvPr>
            <p:ph idx="1"/>
          </p:nvPr>
        </p:nvSpPr>
        <p:spPr/>
        <p:txBody>
          <a:bodyPr/>
          <a:lstStyle/>
          <a:p>
            <a:pPr algn="just"/>
            <a:r>
              <a:rPr lang="en-US" dirty="0" smtClean="0"/>
              <a:t>Data-intensive computing is concerned with production, manipulation, and analysis of large-scale data in the range of hundreds of megabytes (MB) to petabytes (PB) and beyond.</a:t>
            </a:r>
          </a:p>
          <a:p>
            <a:pPr algn="just"/>
            <a:r>
              <a:rPr lang="en-US" dirty="0" smtClean="0"/>
              <a:t>The term </a:t>
            </a:r>
            <a:r>
              <a:rPr lang="en-US" i="1" dirty="0" smtClean="0"/>
              <a:t>dataset</a:t>
            </a:r>
            <a:r>
              <a:rPr lang="en-US" dirty="0" smtClean="0"/>
              <a:t> is commonly used to identify a collection of information elements that is relevant to one or more applications. </a:t>
            </a:r>
          </a:p>
          <a:p>
            <a:pPr algn="just"/>
            <a:r>
              <a:rPr lang="en-US" dirty="0" smtClean="0"/>
              <a:t>Datasets are often maintained in </a:t>
            </a:r>
            <a:r>
              <a:rPr lang="en-US" i="1" dirty="0" smtClean="0"/>
              <a:t>repositories</a:t>
            </a:r>
            <a:r>
              <a:rPr lang="en-US" dirty="0" smtClean="0"/>
              <a:t>, which are infrastructures supporting the storage, retrieval, and indexing of large amount of information. </a:t>
            </a:r>
          </a:p>
          <a:p>
            <a:pPr algn="just"/>
            <a:r>
              <a:rPr lang="en-US" dirty="0" smtClean="0"/>
              <a:t>In order to facilitate the classification and the search of relevant bits of information, </a:t>
            </a:r>
            <a:r>
              <a:rPr lang="en-US" i="1" dirty="0" smtClean="0"/>
              <a:t>metadata</a:t>
            </a:r>
            <a:r>
              <a:rPr lang="en-US" dirty="0" smtClean="0"/>
              <a:t>, are attached to datasets.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spTree>
    <p:extLst>
      <p:ext uri="{BB962C8B-B14F-4D97-AF65-F5344CB8AC3E}">
        <p14:creationId xmlns:p14="http://schemas.microsoft.com/office/powerpoint/2010/main" val="34666666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Intensive Computations</a:t>
            </a:r>
            <a:endParaRPr lang="en-US" dirty="0"/>
          </a:p>
        </p:txBody>
      </p:sp>
      <p:sp>
        <p:nvSpPr>
          <p:cNvPr id="3" name="Content Placeholder 2"/>
          <p:cNvSpPr>
            <a:spLocks noGrp="1"/>
          </p:cNvSpPr>
          <p:nvPr>
            <p:ph idx="1"/>
          </p:nvPr>
        </p:nvSpPr>
        <p:spPr/>
        <p:txBody>
          <a:bodyPr/>
          <a:lstStyle/>
          <a:p>
            <a:pPr algn="just"/>
            <a:r>
              <a:rPr lang="en-US" dirty="0" smtClean="0"/>
              <a:t>Data-intensive computations occur in many application domains. </a:t>
            </a:r>
          </a:p>
          <a:p>
            <a:pPr lvl="1" algn="just"/>
            <a:r>
              <a:rPr lang="en-US" dirty="0" smtClean="0"/>
              <a:t>Computational science is one of the most popular ones. Scientific simulations and experiments are often keen to produce, analyze, and process huge volumes of data. Hundreds of gigabytes of data are produced every second by telescopes mapping the sky and the collection of images of the sky easily reaches the scale of petabytes over a year. </a:t>
            </a:r>
          </a:p>
          <a:p>
            <a:pPr lvl="1" algn="just"/>
            <a:r>
              <a:rPr lang="en-US" dirty="0" smtClean="0"/>
              <a:t>Bioinformatics applications mine databases that may end up containing terabytes of data. </a:t>
            </a:r>
          </a:p>
          <a:p>
            <a:pPr lvl="1" algn="just"/>
            <a:r>
              <a:rPr lang="en-US" dirty="0" smtClean="0"/>
              <a:t>Earthquakes simulators process a massive amount of data, which is produced as a result of recording the vibrations of the Earth across the entire globe.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34</a:t>
            </a:fld>
            <a:endParaRPr lang="en-US"/>
          </a:p>
        </p:txBody>
      </p:sp>
    </p:spTree>
    <p:extLst>
      <p:ext uri="{BB962C8B-B14F-4D97-AF65-F5344CB8AC3E}">
        <p14:creationId xmlns:p14="http://schemas.microsoft.com/office/powerpoint/2010/main" val="11654007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Intensive Computations</a:t>
            </a:r>
            <a:endParaRPr lang="en-US" dirty="0"/>
          </a:p>
        </p:txBody>
      </p:sp>
      <p:sp>
        <p:nvSpPr>
          <p:cNvPr id="3" name="Content Placeholder 2"/>
          <p:cNvSpPr>
            <a:spLocks noGrp="1"/>
          </p:cNvSpPr>
          <p:nvPr>
            <p:ph idx="1"/>
          </p:nvPr>
        </p:nvSpPr>
        <p:spPr/>
        <p:txBody>
          <a:bodyPr/>
          <a:lstStyle/>
          <a:p>
            <a:pPr algn="just"/>
            <a:r>
              <a:rPr lang="en-US" sz="1800" dirty="0" smtClean="0"/>
              <a:t>Besides scientific computing, several IT industry sectors require support for data-intensive computations. </a:t>
            </a:r>
          </a:p>
          <a:p>
            <a:pPr algn="just"/>
            <a:r>
              <a:rPr lang="en-US" sz="1800" dirty="0" smtClean="0"/>
              <a:t>A customer data of any telecom company would easily be in the range of 10-100 terabytes. </a:t>
            </a:r>
          </a:p>
          <a:p>
            <a:pPr algn="just"/>
            <a:r>
              <a:rPr lang="en-US" sz="1800" dirty="0" smtClean="0"/>
              <a:t>This volume of information is not only processed to generate bill statements but also mined to identify scenarios, trends, and patterns helping these companies to provide a better service. </a:t>
            </a:r>
          </a:p>
          <a:p>
            <a:pPr algn="just"/>
            <a:r>
              <a:rPr lang="en-US" sz="1800" dirty="0" smtClean="0"/>
              <a:t>Moreover, it is reported that currently the US handset mobile traffic has reached 8 petabytes per month and it is expected to grow up to 327 petabytes per month by 2015. </a:t>
            </a:r>
          </a:p>
          <a:p>
            <a:pPr algn="just"/>
            <a:r>
              <a:rPr lang="en-US" sz="1800" dirty="0" smtClean="0"/>
              <a:t>Social networking and gaming are two other sectors where data intensive computing is now a reality. </a:t>
            </a:r>
          </a:p>
          <a:p>
            <a:pPr algn="just"/>
            <a:r>
              <a:rPr lang="en-US" sz="1800" i="1" dirty="0" err="1" smtClean="0"/>
              <a:t>Facebook</a:t>
            </a:r>
            <a:r>
              <a:rPr lang="en-US" sz="1800" dirty="0" smtClean="0"/>
              <a:t> inbox search operations involve crawling about 150 terabytes of data and the whole uncompressed data stored by the distributed infrastructure reaches to 36 petabytes. </a:t>
            </a:r>
          </a:p>
          <a:p>
            <a:pPr algn="just"/>
            <a:r>
              <a:rPr lang="en-US" sz="1800" i="1" dirty="0" err="1" smtClean="0"/>
              <a:t>Zynga</a:t>
            </a:r>
            <a:r>
              <a:rPr lang="en-US" sz="1800" i="1" dirty="0" smtClean="0"/>
              <a:t>, </a:t>
            </a:r>
            <a:r>
              <a:rPr lang="en-US" sz="1800" dirty="0" smtClean="0"/>
              <a:t>social gaming platform, moves 1 </a:t>
            </a:r>
            <a:r>
              <a:rPr lang="en-US" sz="1800" dirty="0" err="1" smtClean="0"/>
              <a:t>petabyte</a:t>
            </a:r>
            <a:r>
              <a:rPr lang="en-US" sz="1800" dirty="0" smtClean="0"/>
              <a:t> of data daily and it has been reported to add 1000 servers every week to sustain to store the data generated by games like Farmville and </a:t>
            </a:r>
            <a:r>
              <a:rPr lang="en-US" sz="1800" dirty="0" err="1" smtClean="0"/>
              <a:t>Frontierville</a:t>
            </a:r>
            <a:r>
              <a:rPr lang="en-US" sz="1800" dirty="0" smtClean="0"/>
              <a:t>.</a:t>
            </a:r>
          </a:p>
        </p:txBody>
      </p:sp>
      <p:sp>
        <p:nvSpPr>
          <p:cNvPr id="4" name="Slide Number Placeholder 3"/>
          <p:cNvSpPr>
            <a:spLocks noGrp="1"/>
          </p:cNvSpPr>
          <p:nvPr>
            <p:ph type="sldNum" sz="quarter" idx="10"/>
          </p:nvPr>
        </p:nvSpPr>
        <p:spPr/>
        <p:txBody>
          <a:bodyPr/>
          <a:lstStyle/>
          <a:p>
            <a:fld id="{32E25198-89AE-4B00-A47A-4DE3C7AA5454}" type="slidenum">
              <a:rPr lang="en-US" smtClean="0"/>
              <a:pPr/>
              <a:t>35</a:t>
            </a:fld>
            <a:endParaRPr lang="en-US"/>
          </a:p>
        </p:txBody>
      </p:sp>
    </p:spTree>
    <p:extLst>
      <p:ext uri="{BB962C8B-B14F-4D97-AF65-F5344CB8AC3E}">
        <p14:creationId xmlns:p14="http://schemas.microsoft.com/office/powerpoint/2010/main" val="15803475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MapReduce Programming model</a:t>
            </a:r>
            <a:endParaRPr lang="en-US" dirty="0"/>
          </a:p>
        </p:txBody>
      </p:sp>
      <p:sp>
        <p:nvSpPr>
          <p:cNvPr id="3" name="Content Placeholder 2"/>
          <p:cNvSpPr>
            <a:spLocks noGrp="1"/>
          </p:cNvSpPr>
          <p:nvPr>
            <p:ph idx="1"/>
          </p:nvPr>
        </p:nvSpPr>
        <p:spPr/>
        <p:txBody>
          <a:bodyPr/>
          <a:lstStyle/>
          <a:p>
            <a:pPr algn="just"/>
            <a:r>
              <a:rPr lang="en-US" sz="2000" dirty="0" smtClean="0"/>
              <a:t>MapReduce is a programming platform introduced by Google for processing large quantities of data.</a:t>
            </a:r>
          </a:p>
          <a:p>
            <a:pPr algn="just"/>
            <a:r>
              <a:rPr lang="en-US" sz="2000" dirty="0" smtClean="0"/>
              <a:t>It expresses the computation logic of an application into two simple functions: </a:t>
            </a:r>
            <a:r>
              <a:rPr lang="en-US" sz="2000" i="1" dirty="0" smtClean="0"/>
              <a:t>map</a:t>
            </a:r>
            <a:r>
              <a:rPr lang="en-US" sz="2000" dirty="0" smtClean="0"/>
              <a:t> and </a:t>
            </a:r>
            <a:r>
              <a:rPr lang="en-US" sz="2000" i="1" dirty="0" smtClean="0"/>
              <a:t>reduce</a:t>
            </a:r>
            <a:r>
              <a:rPr lang="en-US" sz="2000" dirty="0" smtClean="0"/>
              <a:t>.</a:t>
            </a:r>
          </a:p>
          <a:p>
            <a:pPr algn="just"/>
            <a:r>
              <a:rPr lang="en-US" sz="2000" dirty="0" smtClean="0"/>
              <a:t>Data transfer and management is completely handled by the distributed storage infrastructure (i.e. the Google File System), which is in charge of providing access to data, replicate files, and eventually move them where needed. </a:t>
            </a:r>
          </a:p>
          <a:p>
            <a:pPr algn="just"/>
            <a:r>
              <a:rPr lang="en-US" sz="2000" dirty="0" smtClean="0"/>
              <a:t>Therefore, developers do not have to handle anymore these issues and are provided with an interface that presents data at a higher level: as a collection of key-value pairs. </a:t>
            </a:r>
          </a:p>
          <a:p>
            <a:pPr algn="just"/>
            <a:r>
              <a:rPr lang="en-US" sz="2000" dirty="0" smtClean="0"/>
              <a:t>The computation of MapReduce applications is then organized in a workflow of map and reduce operations that is entirely controlled by the runtime system and developers have only to specify how the map and reduce functions operate on the key value pairs.</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36</a:t>
            </a:fld>
            <a:endParaRPr lang="en-US"/>
          </a:p>
        </p:txBody>
      </p:sp>
    </p:spTree>
    <p:extLst>
      <p:ext uri="{BB962C8B-B14F-4D97-AF65-F5344CB8AC3E}">
        <p14:creationId xmlns:p14="http://schemas.microsoft.com/office/powerpoint/2010/main" val="34736712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programming model</a:t>
            </a:r>
            <a:endParaRPr lang="en-US" dirty="0"/>
          </a:p>
        </p:txBody>
      </p:sp>
      <p:sp>
        <p:nvSpPr>
          <p:cNvPr id="3" name="Content Placeholder 2"/>
          <p:cNvSpPr>
            <a:spLocks noGrp="1"/>
          </p:cNvSpPr>
          <p:nvPr>
            <p:ph idx="1"/>
          </p:nvPr>
        </p:nvSpPr>
        <p:spPr/>
        <p:txBody>
          <a:bodyPr/>
          <a:lstStyle/>
          <a:p>
            <a:pPr algn="just"/>
            <a:r>
              <a:rPr lang="en-US" sz="2000" dirty="0" smtClean="0"/>
              <a:t>More precisely, the model is expressed in the form of two functions, which are defined as follows:</a:t>
            </a:r>
          </a:p>
          <a:p>
            <a:pPr lvl="1" algn="just"/>
            <a:r>
              <a:rPr lang="en-US" sz="1800" i="1" dirty="0" smtClean="0"/>
              <a:t>map (k1,v1)  </a:t>
            </a:r>
            <a:r>
              <a:rPr lang="en-US" sz="1800" i="1" dirty="0" smtClean="0">
                <a:sym typeface="Wingdings"/>
              </a:rPr>
              <a:t></a:t>
            </a:r>
            <a:r>
              <a:rPr lang="en-US" sz="1800" i="1" dirty="0" smtClean="0"/>
              <a:t> list(k2,v2)</a:t>
            </a:r>
            <a:endParaRPr lang="en-US" sz="1800" dirty="0" smtClean="0"/>
          </a:p>
          <a:p>
            <a:pPr lvl="1" algn="just"/>
            <a:r>
              <a:rPr lang="en-US" sz="1800" i="1" dirty="0" smtClean="0"/>
              <a:t>reduce(k2,list(v2)) </a:t>
            </a:r>
            <a:r>
              <a:rPr lang="en-US" sz="1800" i="1" dirty="0" smtClean="0">
                <a:sym typeface="Wingdings"/>
              </a:rPr>
              <a:t></a:t>
            </a:r>
            <a:r>
              <a:rPr lang="en-US" sz="1800" i="1" dirty="0" smtClean="0"/>
              <a:t> list(v2)</a:t>
            </a:r>
          </a:p>
          <a:p>
            <a:pPr algn="just"/>
            <a:r>
              <a:rPr lang="en-US" sz="2000" dirty="0" smtClean="0"/>
              <a:t>The </a:t>
            </a:r>
            <a:r>
              <a:rPr lang="en-US" sz="2000" i="1" dirty="0" smtClean="0"/>
              <a:t>map</a:t>
            </a:r>
            <a:r>
              <a:rPr lang="en-US" sz="2000" dirty="0" smtClean="0"/>
              <a:t> function reads a key-value pair and produces a list of key-value pairs of different types. </a:t>
            </a:r>
          </a:p>
          <a:p>
            <a:pPr algn="just"/>
            <a:r>
              <a:rPr lang="en-US" sz="2000" dirty="0" smtClean="0"/>
              <a:t>The </a:t>
            </a:r>
            <a:r>
              <a:rPr lang="en-US" sz="2000" i="1" dirty="0" smtClean="0"/>
              <a:t>reduce</a:t>
            </a:r>
            <a:r>
              <a:rPr lang="en-US" sz="2000" dirty="0" smtClean="0"/>
              <a:t> function reads a pair composed by a key and a list of values and produces a list of values of the same type. </a:t>
            </a:r>
          </a:p>
          <a:p>
            <a:pPr algn="just"/>
            <a:r>
              <a:rPr lang="en-US" sz="2000" dirty="0" smtClean="0"/>
              <a:t>The types (</a:t>
            </a:r>
            <a:r>
              <a:rPr lang="en-US" sz="2000" i="1" dirty="0" smtClean="0"/>
              <a:t>k1,v1,k2,kv2</a:t>
            </a:r>
            <a:r>
              <a:rPr lang="en-US" sz="2000" dirty="0" smtClean="0"/>
              <a:t>) used in the expression of the two functions provide hints on how these two functions are connected and are executed to carry out the computation of a MapReduce job: the output of map tasks is aggregated together by grouping the values according to their corresponding keys and constitute the input of reduce tasks that, for each of the keys found, reduces the list of attached values to a single value. </a:t>
            </a:r>
          </a:p>
          <a:p>
            <a:pPr algn="just"/>
            <a:r>
              <a:rPr lang="en-US" sz="2000" dirty="0" smtClean="0"/>
              <a:t>Therefore, the input of a MapReduce computation is expressed as a collection of key-value pairs </a:t>
            </a:r>
            <a:r>
              <a:rPr lang="en-US" sz="2000" i="1" dirty="0" smtClean="0"/>
              <a:t>&lt;k1,v1&gt;</a:t>
            </a:r>
            <a:r>
              <a:rPr lang="en-US" sz="2000" dirty="0" smtClean="0"/>
              <a:t> and the final output is represented by a list values: </a:t>
            </a:r>
            <a:r>
              <a:rPr lang="en-US" sz="2000" i="1" dirty="0" smtClean="0"/>
              <a:t>list(v2).</a:t>
            </a:r>
            <a:endParaRPr lang="en-US" sz="2000" dirty="0" smtClean="0"/>
          </a:p>
          <a:p>
            <a:pPr algn="just">
              <a:buNone/>
            </a:pP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37</a:t>
            </a:fld>
            <a:endParaRPr lang="en-US"/>
          </a:p>
        </p:txBody>
      </p:sp>
    </p:spTree>
    <p:extLst>
      <p:ext uri="{BB962C8B-B14F-4D97-AF65-F5344CB8AC3E}">
        <p14:creationId xmlns:p14="http://schemas.microsoft.com/office/powerpoint/2010/main" val="35519807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grpSp>
        <p:nvGrpSpPr>
          <p:cNvPr id="6" name="Group 5"/>
          <p:cNvGrpSpPr/>
          <p:nvPr/>
        </p:nvGrpSpPr>
        <p:grpSpPr>
          <a:xfrm>
            <a:off x="0" y="1057175"/>
            <a:ext cx="9144000" cy="5496025"/>
            <a:chOff x="231006" y="837398"/>
            <a:chExt cx="8441356" cy="5496025"/>
          </a:xfrm>
        </p:grpSpPr>
        <p:sp>
          <p:nvSpPr>
            <p:cNvPr id="7" name="Rectangle 6"/>
            <p:cNvSpPr/>
            <p:nvPr/>
          </p:nvSpPr>
          <p:spPr>
            <a:xfrm>
              <a:off x="231006" y="837398"/>
              <a:ext cx="8441356" cy="5496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ounded Rectangle 7"/>
            <p:cNvSpPr/>
            <p:nvPr/>
          </p:nvSpPr>
          <p:spPr>
            <a:xfrm>
              <a:off x="1799302" y="1157055"/>
              <a:ext cx="5121281" cy="4987714"/>
            </a:xfrm>
            <a:prstGeom prst="roundRect">
              <a:avLst>
                <a:gd name="adj" fmla="val 1965"/>
              </a:avLst>
            </a:prstGeom>
            <a:solidFill>
              <a:schemeClr val="bg1">
                <a:lumMod val="95000"/>
              </a:schemeClr>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ectangle 8"/>
            <p:cNvSpPr/>
            <p:nvPr/>
          </p:nvSpPr>
          <p:spPr>
            <a:xfrm>
              <a:off x="3029349" y="1013144"/>
              <a:ext cx="2907846" cy="295892"/>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MapReduce Infrastructure / Runtime</a:t>
              </a:r>
            </a:p>
          </p:txBody>
        </p:sp>
        <p:sp>
          <p:nvSpPr>
            <p:cNvPr id="10" name="Rounded Rectangle 9"/>
            <p:cNvSpPr/>
            <p:nvPr/>
          </p:nvSpPr>
          <p:spPr>
            <a:xfrm>
              <a:off x="5727051" y="1746431"/>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1" name="Rounded Rectangle 10"/>
            <p:cNvSpPr/>
            <p:nvPr/>
          </p:nvSpPr>
          <p:spPr>
            <a:xfrm>
              <a:off x="2329015" y="2421763"/>
              <a:ext cx="856465" cy="586887"/>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Reduce</a:t>
              </a:r>
            </a:p>
            <a:p>
              <a:pPr algn="ctr"/>
              <a:r>
                <a:rPr lang="en-US" sz="1400" dirty="0" smtClean="0">
                  <a:solidFill>
                    <a:srgbClr val="000000"/>
                  </a:solidFill>
                </a:rPr>
                <a:t>Task</a:t>
              </a:r>
            </a:p>
          </p:txBody>
        </p:sp>
        <p:sp>
          <p:nvSpPr>
            <p:cNvPr id="12" name="Rounded Rectangle 11"/>
            <p:cNvSpPr/>
            <p:nvPr/>
          </p:nvSpPr>
          <p:spPr>
            <a:xfrm>
              <a:off x="5727051" y="2433264"/>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3" name="Rounded Rectangle 12"/>
            <p:cNvSpPr/>
            <p:nvPr/>
          </p:nvSpPr>
          <p:spPr>
            <a:xfrm>
              <a:off x="5727051" y="3125654"/>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4" name="Rounded Rectangle 13"/>
            <p:cNvSpPr/>
            <p:nvPr/>
          </p:nvSpPr>
          <p:spPr>
            <a:xfrm>
              <a:off x="5727050" y="3819753"/>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5" name="Rounded Rectangle 14"/>
            <p:cNvSpPr/>
            <p:nvPr/>
          </p:nvSpPr>
          <p:spPr>
            <a:xfrm>
              <a:off x="5727051" y="5338941"/>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6" name="Rounded Rectangle 15"/>
            <p:cNvSpPr/>
            <p:nvPr/>
          </p:nvSpPr>
          <p:spPr>
            <a:xfrm>
              <a:off x="2375537" y="4614719"/>
              <a:ext cx="880288" cy="586887"/>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Reduce</a:t>
              </a:r>
            </a:p>
            <a:p>
              <a:pPr algn="ctr"/>
              <a:r>
                <a:rPr lang="en-US" sz="1400" dirty="0" smtClean="0">
                  <a:solidFill>
                    <a:srgbClr val="000000"/>
                  </a:solidFill>
                </a:rPr>
                <a:t>Task</a:t>
              </a:r>
            </a:p>
          </p:txBody>
        </p:sp>
        <p:cxnSp>
          <p:nvCxnSpPr>
            <p:cNvPr id="17" name="Straight Connector 16"/>
            <p:cNvCxnSpPr/>
            <p:nvPr/>
          </p:nvCxnSpPr>
          <p:spPr>
            <a:xfrm>
              <a:off x="6075807" y="4514248"/>
              <a:ext cx="0" cy="68735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3561366" y="1746431"/>
              <a:ext cx="1896177" cy="4156395"/>
            </a:xfrm>
            <a:prstGeom prst="roundRect">
              <a:avLst>
                <a:gd name="adj" fmla="val 8975"/>
              </a:avLst>
            </a:prstGeom>
            <a:solidFill>
              <a:schemeClr val="bg1">
                <a:lumMod val="8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9" name="Rectangle 18"/>
            <p:cNvSpPr/>
            <p:nvPr/>
          </p:nvSpPr>
          <p:spPr>
            <a:xfrm>
              <a:off x="3802938" y="5794408"/>
              <a:ext cx="1432293" cy="21536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050" dirty="0" smtClean="0">
                  <a:solidFill>
                    <a:srgbClr val="000000"/>
                  </a:solidFill>
                </a:rPr>
                <a:t>Aggregation by Key</a:t>
              </a:r>
            </a:p>
          </p:txBody>
        </p:sp>
        <p:cxnSp>
          <p:nvCxnSpPr>
            <p:cNvPr id="20" name="Straight Arrow Connector 19"/>
            <p:cNvCxnSpPr>
              <a:stCxn id="15" idx="1"/>
            </p:cNvCxnSpPr>
            <p:nvPr/>
          </p:nvCxnSpPr>
          <p:spPr>
            <a:xfrm flipH="1">
              <a:off x="5303539" y="5620884"/>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303538" y="4101696"/>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303538" y="3407597"/>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303538" y="2704231"/>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301933" y="2028374"/>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261023" y="4906288"/>
              <a:ext cx="64743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196915" y="2709656"/>
              <a:ext cx="64743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37287" y="3125654"/>
              <a:ext cx="0" cy="13885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1665189" y="1741555"/>
              <a:ext cx="549615" cy="4156395"/>
            </a:xfrm>
            <a:prstGeom prst="roundRect">
              <a:avLst>
                <a:gd name="adj" fmla="val 8975"/>
              </a:avLst>
            </a:prstGeom>
            <a:solidFill>
              <a:schemeClr val="bg1">
                <a:lumMod val="85000"/>
              </a:schemeClr>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9" name="Rounded Rectangle 28"/>
            <p:cNvSpPr/>
            <p:nvPr/>
          </p:nvSpPr>
          <p:spPr>
            <a:xfrm>
              <a:off x="6641450" y="1741554"/>
              <a:ext cx="558266" cy="4156395"/>
            </a:xfrm>
            <a:prstGeom prst="roundRect">
              <a:avLst>
                <a:gd name="adj" fmla="val 8975"/>
              </a:avLst>
            </a:prstGeom>
            <a:solidFill>
              <a:schemeClr val="bg1">
                <a:lumMod val="85000"/>
              </a:schemeClr>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0" name="Rectangle 29"/>
            <p:cNvSpPr/>
            <p:nvPr/>
          </p:nvSpPr>
          <p:spPr>
            <a:xfrm>
              <a:off x="6645600" y="5795145"/>
              <a:ext cx="554116" cy="21536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050" dirty="0" smtClean="0">
                  <a:solidFill>
                    <a:srgbClr val="000000"/>
                  </a:solidFill>
                </a:rPr>
                <a:t>Input</a:t>
              </a:r>
            </a:p>
          </p:txBody>
        </p:sp>
        <p:sp>
          <p:nvSpPr>
            <p:cNvPr id="31" name="Rectangle 30"/>
            <p:cNvSpPr/>
            <p:nvPr/>
          </p:nvSpPr>
          <p:spPr>
            <a:xfrm>
              <a:off x="1660688" y="5794407"/>
              <a:ext cx="554116" cy="21536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45720" rIns="45720" bIns="45720" rtlCol="0" anchor="ctr"/>
            <a:lstStyle/>
            <a:p>
              <a:pPr algn="ctr"/>
              <a:r>
                <a:rPr lang="en-US" sz="1050" dirty="0" smtClean="0">
                  <a:solidFill>
                    <a:srgbClr val="000000"/>
                  </a:solidFill>
                </a:rPr>
                <a:t>Output</a:t>
              </a:r>
            </a:p>
          </p:txBody>
        </p:sp>
        <p:cxnSp>
          <p:nvCxnSpPr>
            <p:cNvPr id="32" name="Straight Arrow Connector 31"/>
            <p:cNvCxnSpPr/>
            <p:nvPr/>
          </p:nvCxnSpPr>
          <p:spPr>
            <a:xfrm flipH="1">
              <a:off x="6424561" y="2014588"/>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417500" y="2704231"/>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424562" y="3405525"/>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433844" y="4088648"/>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6410439" y="5607566"/>
              <a:ext cx="423512" cy="0"/>
            </a:xfrm>
            <a:prstGeom prst="straightConnector1">
              <a:avLst/>
            </a:prstGeom>
            <a:ln>
              <a:solidFill>
                <a:srgbClr val="000000"/>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7573496" y="1729463"/>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38" name="Rounded Rectangle 37"/>
            <p:cNvSpPr/>
            <p:nvPr/>
          </p:nvSpPr>
          <p:spPr>
            <a:xfrm>
              <a:off x="7573496" y="2229509"/>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39" name="Rounded Rectangle 38"/>
            <p:cNvSpPr/>
            <p:nvPr/>
          </p:nvSpPr>
          <p:spPr>
            <a:xfrm>
              <a:off x="7573496" y="2732789"/>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40" name="Rounded Rectangle 39"/>
            <p:cNvSpPr/>
            <p:nvPr/>
          </p:nvSpPr>
          <p:spPr>
            <a:xfrm>
              <a:off x="7573496" y="3234068"/>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41" name="Rounded Rectangle 40"/>
            <p:cNvSpPr/>
            <p:nvPr/>
          </p:nvSpPr>
          <p:spPr>
            <a:xfrm>
              <a:off x="7573496" y="3734114"/>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42" name="Rounded Rectangle 41"/>
            <p:cNvSpPr/>
            <p:nvPr/>
          </p:nvSpPr>
          <p:spPr>
            <a:xfrm>
              <a:off x="7573496" y="4237394"/>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43" name="Rounded Rectangle 42"/>
            <p:cNvSpPr/>
            <p:nvPr/>
          </p:nvSpPr>
          <p:spPr>
            <a:xfrm>
              <a:off x="7573496" y="5518546"/>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cxnSp>
          <p:nvCxnSpPr>
            <p:cNvPr id="44" name="Straight Connector 43"/>
            <p:cNvCxnSpPr/>
            <p:nvPr/>
          </p:nvCxnSpPr>
          <p:spPr>
            <a:xfrm>
              <a:off x="8036301" y="4831188"/>
              <a:ext cx="0" cy="5974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372195" y="2614097"/>
              <a:ext cx="925611" cy="474722"/>
            </a:xfrm>
            <a:prstGeom prst="roundRect">
              <a:avLst>
                <a:gd name="adj" fmla="val 9839"/>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Output Data File</a:t>
              </a:r>
            </a:p>
          </p:txBody>
        </p:sp>
        <p:sp>
          <p:nvSpPr>
            <p:cNvPr id="46" name="Rounded Rectangle 45"/>
            <p:cNvSpPr/>
            <p:nvPr/>
          </p:nvSpPr>
          <p:spPr>
            <a:xfrm>
              <a:off x="372195" y="3176190"/>
              <a:ext cx="925611" cy="474722"/>
            </a:xfrm>
            <a:prstGeom prst="roundRect">
              <a:avLst>
                <a:gd name="adj" fmla="val 9839"/>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Output Data File</a:t>
              </a:r>
            </a:p>
          </p:txBody>
        </p:sp>
        <p:sp>
          <p:nvSpPr>
            <p:cNvPr id="47" name="Rounded Rectangle 46"/>
            <p:cNvSpPr/>
            <p:nvPr/>
          </p:nvSpPr>
          <p:spPr>
            <a:xfrm>
              <a:off x="372194" y="4377358"/>
              <a:ext cx="925611" cy="474722"/>
            </a:xfrm>
            <a:prstGeom prst="roundRect">
              <a:avLst>
                <a:gd name="adj" fmla="val 9839"/>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Output Data File</a:t>
              </a:r>
            </a:p>
          </p:txBody>
        </p:sp>
        <p:cxnSp>
          <p:nvCxnSpPr>
            <p:cNvPr id="48" name="Straight Connector 47"/>
            <p:cNvCxnSpPr/>
            <p:nvPr/>
          </p:nvCxnSpPr>
          <p:spPr>
            <a:xfrm>
              <a:off x="822977" y="3734114"/>
              <a:ext cx="0" cy="597460"/>
            </a:xfrm>
            <a:prstGeom prst="line">
              <a:avLst/>
            </a:prstGeom>
            <a:ln>
              <a:solidFill>
                <a:srgbClr val="CC990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7055318" y="1995338"/>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7055318" y="2477800"/>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7055318" y="2982279"/>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064943" y="3481054"/>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7062546" y="3985830"/>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064943" y="4474755"/>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7072171" y="5736384"/>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1331674" y="2851458"/>
              <a:ext cx="630315" cy="0"/>
            </a:xfrm>
            <a:prstGeom prst="straightConnector1">
              <a:avLst/>
            </a:prstGeom>
            <a:ln>
              <a:gradFill>
                <a:gsLst>
                  <a:gs pos="0">
                    <a:schemeClr val="tx1"/>
                  </a:gs>
                  <a:gs pos="100000">
                    <a:srgbClr val="CC9900"/>
                  </a:gs>
                </a:gsLst>
                <a:lin ang="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329448" y="3396676"/>
              <a:ext cx="630315" cy="0"/>
            </a:xfrm>
            <a:prstGeom prst="straightConnector1">
              <a:avLst/>
            </a:prstGeom>
            <a:ln>
              <a:gradFill>
                <a:gsLst>
                  <a:gs pos="0">
                    <a:schemeClr val="tx1"/>
                  </a:gs>
                  <a:gs pos="100000">
                    <a:srgbClr val="CC9900"/>
                  </a:gs>
                </a:gsLst>
                <a:lin ang="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1329447" y="4614719"/>
              <a:ext cx="630315" cy="0"/>
            </a:xfrm>
            <a:prstGeom prst="straightConnector1">
              <a:avLst/>
            </a:prstGeom>
            <a:ln>
              <a:gradFill>
                <a:gsLst>
                  <a:gs pos="0">
                    <a:schemeClr val="tx1"/>
                  </a:gs>
                  <a:gs pos="100000">
                    <a:srgbClr val="CC9900"/>
                  </a:gs>
                </a:gsLst>
                <a:lin ang="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3561367" y="1386038"/>
              <a:ext cx="1896176" cy="220494"/>
            </a:xfrm>
            <a:prstGeom prst="round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200" dirty="0" smtClean="0">
                  <a:solidFill>
                    <a:srgbClr val="000000"/>
                  </a:solidFill>
                </a:rPr>
                <a:t>Distributed File System</a:t>
              </a:r>
            </a:p>
          </p:txBody>
        </p:sp>
        <p:sp>
          <p:nvSpPr>
            <p:cNvPr id="60" name="Freeform 59"/>
            <p:cNvSpPr/>
            <p:nvPr/>
          </p:nvSpPr>
          <p:spPr>
            <a:xfrm>
              <a:off x="5457543" y="1491916"/>
              <a:ext cx="1333196" cy="356135"/>
            </a:xfrm>
            <a:custGeom>
              <a:avLst/>
              <a:gdLst>
                <a:gd name="connsiteX0" fmla="*/ 1443790 w 1448718"/>
                <a:gd name="connsiteY0" fmla="*/ 356135 h 356135"/>
                <a:gd name="connsiteX1" fmla="*/ 1357162 w 1448718"/>
                <a:gd name="connsiteY1" fmla="*/ 28876 h 356135"/>
                <a:gd name="connsiteX2" fmla="*/ 818147 w 1448718"/>
                <a:gd name="connsiteY2" fmla="*/ 67377 h 356135"/>
                <a:gd name="connsiteX3" fmla="*/ 0 w 1448718"/>
                <a:gd name="connsiteY3" fmla="*/ 0 h 356135"/>
              </a:gdLst>
              <a:ahLst/>
              <a:cxnLst>
                <a:cxn ang="0">
                  <a:pos x="connsiteX0" y="connsiteY0"/>
                </a:cxn>
                <a:cxn ang="0">
                  <a:pos x="connsiteX1" y="connsiteY1"/>
                </a:cxn>
                <a:cxn ang="0">
                  <a:pos x="connsiteX2" y="connsiteY2"/>
                </a:cxn>
                <a:cxn ang="0">
                  <a:pos x="connsiteX3" y="connsiteY3"/>
                </a:cxn>
              </a:cxnLst>
              <a:rect l="l" t="t" r="r" b="b"/>
              <a:pathLst>
                <a:path w="1448718" h="356135">
                  <a:moveTo>
                    <a:pt x="1443790" y="356135"/>
                  </a:moveTo>
                  <a:cubicBezTo>
                    <a:pt x="1452613" y="216568"/>
                    <a:pt x="1461436" y="77002"/>
                    <a:pt x="1357162" y="28876"/>
                  </a:cubicBezTo>
                  <a:cubicBezTo>
                    <a:pt x="1252888" y="-19250"/>
                    <a:pt x="1044341" y="72190"/>
                    <a:pt x="818147" y="67377"/>
                  </a:cubicBezTo>
                  <a:cubicBezTo>
                    <a:pt x="591953" y="62564"/>
                    <a:pt x="295976" y="31282"/>
                    <a:pt x="0" y="0"/>
                  </a:cubicBezTo>
                </a:path>
              </a:pathLst>
            </a:custGeom>
            <a:ln>
              <a:solidFill>
                <a:schemeClr val="tx1"/>
              </a:solidFill>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1" name="Freeform 60"/>
            <p:cNvSpPr/>
            <p:nvPr/>
          </p:nvSpPr>
          <p:spPr>
            <a:xfrm>
              <a:off x="1970862" y="1367275"/>
              <a:ext cx="1607439" cy="480776"/>
            </a:xfrm>
            <a:custGeom>
              <a:avLst/>
              <a:gdLst>
                <a:gd name="connsiteX0" fmla="*/ 1751798 w 1751798"/>
                <a:gd name="connsiteY0" fmla="*/ 124641 h 480776"/>
                <a:gd name="connsiteX1" fmla="*/ 1174283 w 1751798"/>
                <a:gd name="connsiteY1" fmla="*/ 201643 h 480776"/>
                <a:gd name="connsiteX2" fmla="*/ 644893 w 1751798"/>
                <a:gd name="connsiteY2" fmla="*/ 28388 h 480776"/>
                <a:gd name="connsiteX3" fmla="*/ 125129 w 1751798"/>
                <a:gd name="connsiteY3" fmla="*/ 47639 h 480776"/>
                <a:gd name="connsiteX4" fmla="*/ 0 w 1751798"/>
                <a:gd name="connsiteY4" fmla="*/ 480776 h 480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1798" h="480776">
                  <a:moveTo>
                    <a:pt x="1751798" y="124641"/>
                  </a:moveTo>
                  <a:cubicBezTo>
                    <a:pt x="1555282" y="171163"/>
                    <a:pt x="1358767" y="217685"/>
                    <a:pt x="1174283" y="201643"/>
                  </a:cubicBezTo>
                  <a:cubicBezTo>
                    <a:pt x="989799" y="185601"/>
                    <a:pt x="819752" y="54055"/>
                    <a:pt x="644893" y="28388"/>
                  </a:cubicBezTo>
                  <a:cubicBezTo>
                    <a:pt x="470034" y="2721"/>
                    <a:pt x="232611" y="-27759"/>
                    <a:pt x="125129" y="47639"/>
                  </a:cubicBezTo>
                  <a:cubicBezTo>
                    <a:pt x="17647" y="123037"/>
                    <a:pt x="8823" y="301906"/>
                    <a:pt x="0" y="480776"/>
                  </a:cubicBezTo>
                </a:path>
              </a:pathLst>
            </a:custGeom>
            <a:ln>
              <a:solidFill>
                <a:schemeClr val="tx1"/>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cxnSp>
          <p:nvCxnSpPr>
            <p:cNvPr id="62" name="Straight Connector 61"/>
            <p:cNvCxnSpPr>
              <a:stCxn id="59" idx="2"/>
            </p:cNvCxnSpPr>
            <p:nvPr/>
          </p:nvCxnSpPr>
          <p:spPr>
            <a:xfrm>
              <a:off x="4509455" y="1606532"/>
              <a:ext cx="9629" cy="38880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1928121" y="2717208"/>
              <a:ext cx="400897"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1928121" y="4908162"/>
              <a:ext cx="447417"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800720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5" name="Content Placeholder 4"/>
          <p:cNvSpPr>
            <a:spLocks noGrp="1"/>
          </p:cNvSpPr>
          <p:nvPr>
            <p:ph idx="1"/>
          </p:nvPr>
        </p:nvSpPr>
        <p:spPr/>
        <p:txBody>
          <a:bodyPr/>
          <a:lstStyle/>
          <a:p>
            <a:pPr algn="just"/>
            <a:r>
              <a:rPr lang="en-US" dirty="0" smtClean="0"/>
              <a:t>The computation model expressed by MapReduce is very straightforward and allows a greater productivity for those who have to code the algorithms for processing huge quantities of data. </a:t>
            </a:r>
          </a:p>
          <a:p>
            <a:pPr algn="just"/>
            <a:r>
              <a:rPr lang="en-US" dirty="0" smtClean="0"/>
              <a:t>This model has proven to be successful in the case of Google, where the majority of the information that needs to be processed is stored in textual form and represented by web pages or log files. </a:t>
            </a:r>
          </a:p>
          <a:p>
            <a:pPr algn="just"/>
            <a:r>
              <a:rPr lang="en-US" dirty="0" smtClean="0"/>
              <a:t>Some of the examples that show the flexibility of MapReduce are the following….</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39</a:t>
            </a:fld>
            <a:endParaRPr lang="en-US"/>
          </a:p>
        </p:txBody>
      </p:sp>
    </p:spTree>
    <p:extLst>
      <p:ext uri="{BB962C8B-B14F-4D97-AF65-F5344CB8AC3E}">
        <p14:creationId xmlns:p14="http://schemas.microsoft.com/office/powerpoint/2010/main" val="1777152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Computing Scenario</a:t>
            </a:r>
            <a:endParaRPr lang="en-US" dirty="0"/>
          </a:p>
        </p:txBody>
      </p:sp>
      <p:sp>
        <p:nvSpPr>
          <p:cNvPr id="3" name="Content Placeholder 2"/>
          <p:cNvSpPr>
            <a:spLocks noGrp="1"/>
          </p:cNvSpPr>
          <p:nvPr>
            <p:ph idx="1"/>
          </p:nvPr>
        </p:nvSpPr>
        <p:spPr/>
        <p:txBody>
          <a:bodyPr/>
          <a:lstStyle/>
          <a:p>
            <a:pPr algn="just"/>
            <a:r>
              <a:rPr lang="en-US" dirty="0" smtClean="0"/>
              <a:t>Multi-threaded programming is mainly concerned with providing a support for parallelism within a single machine. </a:t>
            </a:r>
          </a:p>
          <a:p>
            <a:pPr algn="just"/>
            <a:r>
              <a:rPr lang="en-US" dirty="0" smtClean="0"/>
              <a:t>Task computing provides distribution by harnessing the compute power of several computing nodes. </a:t>
            </a:r>
          </a:p>
          <a:p>
            <a:pPr algn="just"/>
            <a:r>
              <a:rPr lang="en-US" dirty="0" smtClean="0"/>
              <a:t>Hence, the presence of a distributed infrastructure is explicit in this model. Historically, the infrastructures that have been leveraged to execute tasks are clusters, supercomputers, and computing Grids. </a:t>
            </a:r>
          </a:p>
          <a:p>
            <a:pPr algn="just"/>
            <a:r>
              <a:rPr lang="en-US" dirty="0" smtClean="0"/>
              <a:t>Now Clouds have emerged as an attractive solution to obtain a huge computing power on-demand for the execution of distributed applications. In order to achieve it, a suitable middleware is needed.</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a:t>
            </a:fld>
            <a:endParaRPr lang="en-US"/>
          </a:p>
        </p:txBody>
      </p:sp>
    </p:spTree>
    <p:extLst>
      <p:ext uri="{BB962C8B-B14F-4D97-AF65-F5344CB8AC3E}">
        <p14:creationId xmlns:p14="http://schemas.microsoft.com/office/powerpoint/2010/main" val="38369930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3" name="Content Placeholder 2"/>
          <p:cNvSpPr>
            <a:spLocks noGrp="1"/>
          </p:cNvSpPr>
          <p:nvPr>
            <p:ph idx="1"/>
          </p:nvPr>
        </p:nvSpPr>
        <p:spPr/>
        <p:txBody>
          <a:bodyPr/>
          <a:lstStyle/>
          <a:p>
            <a:pPr lvl="0" algn="just"/>
            <a:r>
              <a:rPr lang="en-US" sz="2200" b="1" dirty="0" smtClean="0"/>
              <a:t>Distributed </a:t>
            </a:r>
            <a:r>
              <a:rPr lang="en-US" sz="2200" b="1" dirty="0" err="1" smtClean="0"/>
              <a:t>Grep</a:t>
            </a:r>
            <a:r>
              <a:rPr lang="en-US" sz="2200" b="1" dirty="0" smtClean="0"/>
              <a:t>.</a:t>
            </a:r>
            <a:r>
              <a:rPr lang="en-US" sz="2200" dirty="0" smtClean="0"/>
              <a:t> The </a:t>
            </a:r>
            <a:r>
              <a:rPr lang="en-US" sz="2200" dirty="0" err="1" smtClean="0"/>
              <a:t>grep</a:t>
            </a:r>
            <a:r>
              <a:rPr lang="en-US" sz="2200" dirty="0" smtClean="0"/>
              <a:t> operation, which performs the recognition of patterns within text streams, is performed across a wide set of files. MapReduce is leveraged to provide a parallel and faster execution of this operation. In this case, the input file is a plain text file and the map function emits a line into the output each time it recognizes the given pattern. The reduce task aggregates all the lines emitted by the map tasks into a single file.</a:t>
            </a:r>
          </a:p>
          <a:p>
            <a:pPr lvl="0" algn="just"/>
            <a:r>
              <a:rPr lang="en-US" sz="2200" b="1" dirty="0" smtClean="0"/>
              <a:t>Count of URL-Access Frequency.</a:t>
            </a:r>
            <a:r>
              <a:rPr lang="en-US" sz="2200" dirty="0" smtClean="0"/>
              <a:t> MapReduce is used to distribute the execution of web-server log parsing. In this case the map function takes as input the log of a web server and emits into the output file a key-value pair </a:t>
            </a:r>
            <a:r>
              <a:rPr lang="en-US" sz="2200" i="1" dirty="0" smtClean="0"/>
              <a:t>&lt;URL,1&gt;</a:t>
            </a:r>
            <a:r>
              <a:rPr lang="en-US" sz="2200" dirty="0" smtClean="0"/>
              <a:t> for each page access recorded in the log. The reduce function aggregates all these lines by the corresponding URL thus summing the single accesses and outputs a </a:t>
            </a:r>
            <a:r>
              <a:rPr lang="en-US" sz="2200" i="1" dirty="0" smtClean="0"/>
              <a:t>&lt;URL, total-count&gt;</a:t>
            </a:r>
            <a:r>
              <a:rPr lang="en-US" sz="2200" dirty="0" smtClean="0"/>
              <a:t> pair.</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40</a:t>
            </a:fld>
            <a:endParaRPr lang="en-US"/>
          </a:p>
        </p:txBody>
      </p:sp>
    </p:spTree>
    <p:extLst>
      <p:ext uri="{BB962C8B-B14F-4D97-AF65-F5344CB8AC3E}">
        <p14:creationId xmlns:p14="http://schemas.microsoft.com/office/powerpoint/2010/main" val="26288031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3" name="Content Placeholder 2"/>
          <p:cNvSpPr>
            <a:spLocks noGrp="1"/>
          </p:cNvSpPr>
          <p:nvPr>
            <p:ph idx="1"/>
          </p:nvPr>
        </p:nvSpPr>
        <p:spPr/>
        <p:txBody>
          <a:bodyPr/>
          <a:lstStyle/>
          <a:p>
            <a:pPr lvl="0" algn="just"/>
            <a:r>
              <a:rPr lang="en-US" sz="2000" b="1" dirty="0" smtClean="0"/>
              <a:t>Reverse Web-Link Graph.</a:t>
            </a:r>
            <a:r>
              <a:rPr lang="en-US" sz="2000" dirty="0" smtClean="0"/>
              <a:t> The Reverse web-link graph keeps track of all the possible web pages that might lead to a given link. In this case input files are simple HTML pages that are scanned by map tasks emitting </a:t>
            </a:r>
            <a:r>
              <a:rPr lang="en-US" sz="2000" i="1" dirty="0" smtClean="0"/>
              <a:t>&lt;target, source&gt;</a:t>
            </a:r>
            <a:r>
              <a:rPr lang="en-US" sz="2000" dirty="0" smtClean="0"/>
              <a:t> pairs for each of the links found given in the web page </a:t>
            </a:r>
            <a:r>
              <a:rPr lang="en-US" sz="2000" i="1" dirty="0" smtClean="0"/>
              <a:t>source</a:t>
            </a:r>
            <a:r>
              <a:rPr lang="en-US" sz="2000" dirty="0" smtClean="0"/>
              <a:t>. The reduce task will collate all the pairs that have the same target into a </a:t>
            </a:r>
            <a:r>
              <a:rPr lang="en-US" sz="2000" i="1" dirty="0" smtClean="0"/>
              <a:t>&lt;target, list(source)&gt;</a:t>
            </a:r>
            <a:r>
              <a:rPr lang="en-US" sz="2000" dirty="0" smtClean="0"/>
              <a:t> pair. The final result is given one or more files containing these mappings.</a:t>
            </a:r>
          </a:p>
          <a:p>
            <a:pPr lvl="0" algn="just"/>
            <a:r>
              <a:rPr lang="en-US" sz="2000" b="1" dirty="0" smtClean="0"/>
              <a:t>Term-Vector per Host.</a:t>
            </a:r>
            <a:r>
              <a:rPr lang="en-US" sz="2000" dirty="0" smtClean="0"/>
              <a:t> A term vector recaps the most important words occurring in a set of documents in the form of </a:t>
            </a:r>
            <a:r>
              <a:rPr lang="en-US" sz="2000" i="1" dirty="0" smtClean="0"/>
              <a:t>list(&lt;word, frequency&gt;)</a:t>
            </a:r>
            <a:r>
              <a:rPr lang="en-US" sz="2000" dirty="0" smtClean="0"/>
              <a:t>, where the number of occurrences of a word is taken as a measure of its importance. MapReduce is used to provide a mapping between the origin of a set of document, obtained as the host component of the URL of a document, and the corresponding term vector. In this case, the map task creates a pair </a:t>
            </a:r>
            <a:r>
              <a:rPr lang="en-US" sz="2000" i="1" dirty="0" smtClean="0"/>
              <a:t>&lt;host, term-vector&gt;</a:t>
            </a:r>
            <a:r>
              <a:rPr lang="en-US" sz="2000" dirty="0" smtClean="0"/>
              <a:t> for each text document retrieved and the reduce task aggregates the term vectors corresponding to documents retrieved from the same host.</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41</a:t>
            </a:fld>
            <a:endParaRPr lang="en-US"/>
          </a:p>
        </p:txBody>
      </p:sp>
    </p:spTree>
    <p:extLst>
      <p:ext uri="{BB962C8B-B14F-4D97-AF65-F5344CB8AC3E}">
        <p14:creationId xmlns:p14="http://schemas.microsoft.com/office/powerpoint/2010/main" val="37030731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3" name="Content Placeholder 2"/>
          <p:cNvSpPr>
            <a:spLocks noGrp="1"/>
          </p:cNvSpPr>
          <p:nvPr>
            <p:ph idx="1"/>
          </p:nvPr>
        </p:nvSpPr>
        <p:spPr/>
        <p:txBody>
          <a:bodyPr/>
          <a:lstStyle/>
          <a:p>
            <a:pPr lvl="0"/>
            <a:r>
              <a:rPr lang="en-US" sz="2000" b="1" dirty="0" smtClean="0"/>
              <a:t>Inverted Index.</a:t>
            </a:r>
            <a:r>
              <a:rPr lang="en-US" sz="2000" dirty="0" smtClean="0"/>
              <a:t> The inverted index contains information about the presence of words in documents. This information is useful to allow fast full text searches if compared to direct document scans. In this case, the map task takes as input a document and for each document it emits a collection of </a:t>
            </a:r>
            <a:r>
              <a:rPr lang="en-US" sz="2000" i="1" dirty="0" smtClean="0"/>
              <a:t>&lt;word, document-id&gt;</a:t>
            </a:r>
            <a:r>
              <a:rPr lang="en-US" sz="2000" dirty="0" smtClean="0"/>
              <a:t>. The reduce function aggregates the occurrences of the same word, producing a pair </a:t>
            </a:r>
            <a:r>
              <a:rPr lang="en-US" sz="2000" i="1" dirty="0" smtClean="0"/>
              <a:t>&lt;word, list(document-id)&gt;</a:t>
            </a:r>
            <a:r>
              <a:rPr lang="en-US" sz="2000" dirty="0" smtClean="0"/>
              <a:t>.</a:t>
            </a:r>
          </a:p>
          <a:p>
            <a:pPr lvl="0"/>
            <a:r>
              <a:rPr lang="en-US" sz="2000" b="1" dirty="0" smtClean="0"/>
              <a:t>Distributed Sort.</a:t>
            </a:r>
            <a:r>
              <a:rPr lang="en-US" sz="2000" dirty="0" smtClean="0"/>
              <a:t> In this case, MapReduce is used to parallelize the execution of a sort operation over a large number of records. This application mostly rely on the properties of the MapReduce runtime, which sorts and creates partitions of the intermediate files, rather than in the operations performed in the map and reduce tasks. Indeed, these are very simple: the map task extracts the key from a record and emits a &lt;key, record&gt; pair for each record; the reduce task will simply copy through all the pairs. The actual sorting process is performed by the MapReduce runtime which will emit and partition the key value pair by ordering them according to the key.</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42</a:t>
            </a:fld>
            <a:endParaRPr lang="en-US"/>
          </a:p>
        </p:txBody>
      </p:sp>
    </p:spTree>
    <p:extLst>
      <p:ext uri="{BB962C8B-B14F-4D97-AF65-F5344CB8AC3E}">
        <p14:creationId xmlns:p14="http://schemas.microsoft.com/office/powerpoint/2010/main" val="33235785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Task Computing Scenario</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sp>
        <p:nvSpPr>
          <p:cNvPr id="8" name="Rectangle 7"/>
          <p:cNvSpPr/>
          <p:nvPr/>
        </p:nvSpPr>
        <p:spPr>
          <a:xfrm>
            <a:off x="82192" y="1448656"/>
            <a:ext cx="9000163" cy="44795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66"/>
          <p:cNvGrpSpPr/>
          <p:nvPr/>
        </p:nvGrpSpPr>
        <p:grpSpPr>
          <a:xfrm>
            <a:off x="222586" y="1588886"/>
            <a:ext cx="8705656" cy="4193754"/>
            <a:chOff x="273956" y="1629982"/>
            <a:chExt cx="8705656" cy="4193754"/>
          </a:xfrm>
        </p:grpSpPr>
        <p:sp>
          <p:nvSpPr>
            <p:cNvPr id="10" name="Oval 9"/>
            <p:cNvSpPr/>
            <p:nvPr/>
          </p:nvSpPr>
          <p:spPr>
            <a:xfrm>
              <a:off x="7654247" y="4123177"/>
              <a:ext cx="1325365" cy="808419"/>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989780" y="1629982"/>
              <a:ext cx="5540526" cy="2058441"/>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37334" y="4659146"/>
              <a:ext cx="1645578" cy="755335"/>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3" name="Picture 697" descr="MCj04352420000[1]"/>
            <p:cNvPicPr>
              <a:picLocks noChangeAspect="1" noChangeArrowheads="1"/>
            </p:cNvPicPr>
            <p:nvPr/>
          </p:nvPicPr>
          <p:blipFill>
            <a:blip r:embed="rId2" cstate="print"/>
            <a:srcRect/>
            <a:stretch>
              <a:fillRect/>
            </a:stretch>
          </p:blipFill>
          <p:spPr bwMode="auto">
            <a:xfrm flipH="1">
              <a:off x="7715892" y="2446920"/>
              <a:ext cx="452062" cy="954477"/>
            </a:xfrm>
            <a:prstGeom prst="rect">
              <a:avLst/>
            </a:prstGeom>
            <a:noFill/>
            <a:ln w="9525">
              <a:noFill/>
              <a:miter lim="800000"/>
              <a:headEnd/>
              <a:tailEnd/>
            </a:ln>
          </p:spPr>
        </p:pic>
        <p:pic>
          <p:nvPicPr>
            <p:cNvPr id="14" name="Picture 697" descr="MCj04352420000[1]"/>
            <p:cNvPicPr>
              <a:picLocks noChangeAspect="1" noChangeArrowheads="1"/>
            </p:cNvPicPr>
            <p:nvPr/>
          </p:nvPicPr>
          <p:blipFill>
            <a:blip r:embed="rId2" cstate="print"/>
            <a:srcRect/>
            <a:stretch>
              <a:fillRect/>
            </a:stretch>
          </p:blipFill>
          <p:spPr bwMode="auto">
            <a:xfrm flipH="1">
              <a:off x="7880278" y="3605937"/>
              <a:ext cx="519997" cy="1051242"/>
            </a:xfrm>
            <a:prstGeom prst="rect">
              <a:avLst/>
            </a:prstGeom>
            <a:noFill/>
            <a:ln w="9525">
              <a:noFill/>
              <a:miter lim="800000"/>
              <a:headEnd/>
              <a:tailEnd/>
            </a:ln>
          </p:spPr>
        </p:pic>
        <p:pic>
          <p:nvPicPr>
            <p:cNvPr id="15" name="Picture 2" descr="C:\Documents and Settings\csve\Local Settings\Temporary Internet Files\Content.IE5\4PQ7052J\MC900431576[1].png"/>
            <p:cNvPicPr>
              <a:picLocks noChangeAspect="1" noChangeArrowheads="1"/>
            </p:cNvPicPr>
            <p:nvPr/>
          </p:nvPicPr>
          <p:blipFill>
            <a:blip r:embed="rId3" cstate="print"/>
            <a:srcRect/>
            <a:stretch>
              <a:fillRect/>
            </a:stretch>
          </p:blipFill>
          <p:spPr bwMode="auto">
            <a:xfrm>
              <a:off x="6304156" y="2065651"/>
              <a:ext cx="869795" cy="875594"/>
            </a:xfrm>
            <a:prstGeom prst="rect">
              <a:avLst/>
            </a:prstGeom>
            <a:noFill/>
          </p:spPr>
        </p:pic>
        <p:grpSp>
          <p:nvGrpSpPr>
            <p:cNvPr id="16" name="Group 13"/>
            <p:cNvGrpSpPr/>
            <p:nvPr/>
          </p:nvGrpSpPr>
          <p:grpSpPr>
            <a:xfrm>
              <a:off x="3811714" y="3946068"/>
              <a:ext cx="1294542" cy="1214116"/>
              <a:chOff x="4232953" y="2004255"/>
              <a:chExt cx="1294542" cy="1214116"/>
            </a:xfrm>
          </p:grpSpPr>
          <p:pic>
            <p:nvPicPr>
              <p:cNvPr id="60" name="Picture 697" descr="MCj04352420000[1]"/>
              <p:cNvPicPr>
                <a:picLocks noChangeAspect="1" noChangeArrowheads="1"/>
              </p:cNvPicPr>
              <p:nvPr/>
            </p:nvPicPr>
            <p:blipFill>
              <a:blip r:embed="rId2" cstate="print"/>
              <a:srcRect/>
              <a:stretch>
                <a:fillRect/>
              </a:stretch>
            </p:blipFill>
            <p:spPr bwMode="auto">
              <a:xfrm flipH="1">
                <a:off x="4232953" y="2004255"/>
                <a:ext cx="481364" cy="1051242"/>
              </a:xfrm>
              <a:prstGeom prst="rect">
                <a:avLst/>
              </a:prstGeom>
              <a:noFill/>
              <a:ln w="9525">
                <a:noFill/>
                <a:miter lim="800000"/>
                <a:headEnd/>
                <a:tailEnd/>
              </a:ln>
            </p:spPr>
          </p:pic>
          <p:pic>
            <p:nvPicPr>
              <p:cNvPr id="61" name="Picture 697" descr="MCj04352420000[1]"/>
              <p:cNvPicPr>
                <a:picLocks noChangeAspect="1" noChangeArrowheads="1"/>
              </p:cNvPicPr>
              <p:nvPr/>
            </p:nvPicPr>
            <p:blipFill>
              <a:blip r:embed="rId2" cstate="print"/>
              <a:srcRect/>
              <a:stretch>
                <a:fillRect/>
              </a:stretch>
            </p:blipFill>
            <p:spPr bwMode="auto">
              <a:xfrm flipH="1">
                <a:off x="4489807" y="2050823"/>
                <a:ext cx="512270" cy="1051242"/>
              </a:xfrm>
              <a:prstGeom prst="rect">
                <a:avLst/>
              </a:prstGeom>
              <a:noFill/>
              <a:ln w="9525">
                <a:noFill/>
                <a:miter lim="800000"/>
                <a:headEnd/>
                <a:tailEnd/>
              </a:ln>
            </p:spPr>
          </p:pic>
          <p:pic>
            <p:nvPicPr>
              <p:cNvPr id="62" name="Picture 697" descr="MCj04352420000[1]"/>
              <p:cNvPicPr>
                <a:picLocks noChangeAspect="1" noChangeArrowheads="1"/>
              </p:cNvPicPr>
              <p:nvPr/>
            </p:nvPicPr>
            <p:blipFill>
              <a:blip r:embed="rId2" cstate="print"/>
              <a:srcRect/>
              <a:stretch>
                <a:fillRect/>
              </a:stretch>
            </p:blipFill>
            <p:spPr bwMode="auto">
              <a:xfrm flipH="1">
                <a:off x="4767209" y="2123470"/>
                <a:ext cx="497251" cy="1020422"/>
              </a:xfrm>
              <a:prstGeom prst="rect">
                <a:avLst/>
              </a:prstGeom>
              <a:noFill/>
              <a:ln w="9525">
                <a:noFill/>
                <a:miter lim="800000"/>
                <a:headEnd/>
                <a:tailEnd/>
              </a:ln>
            </p:spPr>
          </p:pic>
          <p:pic>
            <p:nvPicPr>
              <p:cNvPr id="63" name="Picture 697" descr="MCj04352420000[1]"/>
              <p:cNvPicPr>
                <a:picLocks noChangeAspect="1" noChangeArrowheads="1"/>
              </p:cNvPicPr>
              <p:nvPr/>
            </p:nvPicPr>
            <p:blipFill>
              <a:blip r:embed="rId2" cstate="print"/>
              <a:srcRect/>
              <a:stretch>
                <a:fillRect/>
              </a:stretch>
            </p:blipFill>
            <p:spPr bwMode="auto">
              <a:xfrm flipH="1">
                <a:off x="5054882" y="2192029"/>
                <a:ext cx="472613" cy="1026342"/>
              </a:xfrm>
              <a:prstGeom prst="rect">
                <a:avLst/>
              </a:prstGeom>
              <a:noFill/>
              <a:ln w="9525">
                <a:noFill/>
                <a:miter lim="800000"/>
                <a:headEnd/>
                <a:tailEnd/>
              </a:ln>
            </p:spPr>
          </p:pic>
        </p:grpSp>
        <p:pic>
          <p:nvPicPr>
            <p:cNvPr id="17" name="Picture 2" descr="C:\Documents and Settings\csve\Local Settings\Temporary Internet Files\Content.IE5\4PQ7052J\MC900431576[1].png"/>
            <p:cNvPicPr>
              <a:picLocks noChangeAspect="1" noChangeArrowheads="1"/>
            </p:cNvPicPr>
            <p:nvPr/>
          </p:nvPicPr>
          <p:blipFill>
            <a:blip r:embed="rId3" cstate="print"/>
            <a:srcRect/>
            <a:stretch>
              <a:fillRect/>
            </a:stretch>
          </p:blipFill>
          <p:spPr bwMode="auto">
            <a:xfrm>
              <a:off x="5213382" y="1909827"/>
              <a:ext cx="869795" cy="875594"/>
            </a:xfrm>
            <a:prstGeom prst="rect">
              <a:avLst/>
            </a:prstGeom>
            <a:noFill/>
          </p:spPr>
        </p:pic>
        <p:pic>
          <p:nvPicPr>
            <p:cNvPr id="18" name="Picture 2" descr="C:\Documents and Settings\Administrator\Local Settings\Temporary Internet Files\Content.IE5\0NG589SB\MC900441337[2].png"/>
            <p:cNvPicPr>
              <a:picLocks noChangeAspect="1" noChangeArrowheads="1"/>
            </p:cNvPicPr>
            <p:nvPr/>
          </p:nvPicPr>
          <p:blipFill>
            <a:blip r:embed="rId4" cstate="print"/>
            <a:srcRect/>
            <a:stretch>
              <a:fillRect/>
            </a:stretch>
          </p:blipFill>
          <p:spPr bwMode="auto">
            <a:xfrm>
              <a:off x="5713745" y="4082973"/>
              <a:ext cx="638077" cy="638077"/>
            </a:xfrm>
            <a:prstGeom prst="rect">
              <a:avLst/>
            </a:prstGeom>
            <a:noFill/>
          </p:spPr>
        </p:pic>
        <p:pic>
          <p:nvPicPr>
            <p:cNvPr id="19" name="Picture 2" descr="C:\Documents and Settings\Administrator\Local Settings\Temporary Internet Files\Content.IE5\0NG589SB\MC900441337[2].png"/>
            <p:cNvPicPr>
              <a:picLocks noChangeAspect="1" noChangeArrowheads="1"/>
            </p:cNvPicPr>
            <p:nvPr/>
          </p:nvPicPr>
          <p:blipFill>
            <a:blip r:embed="rId4" cstate="print"/>
            <a:srcRect/>
            <a:stretch>
              <a:fillRect/>
            </a:stretch>
          </p:blipFill>
          <p:spPr bwMode="auto">
            <a:xfrm>
              <a:off x="6708626" y="3968245"/>
              <a:ext cx="638077" cy="638077"/>
            </a:xfrm>
            <a:prstGeom prst="rect">
              <a:avLst/>
            </a:prstGeom>
            <a:noFill/>
          </p:spPr>
        </p:pic>
        <p:pic>
          <p:nvPicPr>
            <p:cNvPr id="20" name="Picture 2" descr="C:\Documents and Settings\csve\Local Settings\Temporary Internet Files\Content.IE5\4PQ7052J\MC900431576[1].png"/>
            <p:cNvPicPr>
              <a:picLocks noChangeAspect="1" noChangeArrowheads="1"/>
            </p:cNvPicPr>
            <p:nvPr/>
          </p:nvPicPr>
          <p:blipFill>
            <a:blip r:embed="rId3" cstate="print"/>
            <a:srcRect/>
            <a:stretch>
              <a:fillRect/>
            </a:stretch>
          </p:blipFill>
          <p:spPr bwMode="auto">
            <a:xfrm>
              <a:off x="4102060" y="2041679"/>
              <a:ext cx="869795" cy="875594"/>
            </a:xfrm>
            <a:prstGeom prst="rect">
              <a:avLst/>
            </a:prstGeom>
            <a:noFill/>
          </p:spPr>
        </p:pic>
        <p:cxnSp>
          <p:nvCxnSpPr>
            <p:cNvPr id="21" name="Straight Arrow Connector 20"/>
            <p:cNvCxnSpPr/>
            <p:nvPr/>
          </p:nvCxnSpPr>
          <p:spPr>
            <a:xfrm rot="5400000">
              <a:off x="6842589" y="3739793"/>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4323708" y="3727806"/>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8001857" y="3337389"/>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5947025" y="3851097"/>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5390508" y="1794553"/>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6584023" y="1857910"/>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4332270" y="1917842"/>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7784381" y="2184969"/>
              <a:ext cx="308224" cy="1588"/>
            </a:xfrm>
            <a:prstGeom prst="straightConnector1">
              <a:avLst/>
            </a:prstGeom>
            <a:ln w="3175" cmpd="sng">
              <a:solidFill>
                <a:srgbClr val="0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
          <p:nvSpPr>
            <p:cNvPr id="29" name="Rounded Rectangle 28"/>
            <p:cNvSpPr/>
            <p:nvPr/>
          </p:nvSpPr>
          <p:spPr>
            <a:xfrm>
              <a:off x="5628525" y="4001600"/>
              <a:ext cx="813371" cy="816980"/>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6602858" y="3876597"/>
              <a:ext cx="813371" cy="816980"/>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7808360" y="3494740"/>
              <a:ext cx="678094" cy="1159453"/>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p:cNvSpPr/>
            <p:nvPr/>
          </p:nvSpPr>
          <p:spPr>
            <a:xfrm>
              <a:off x="7643973" y="2332049"/>
              <a:ext cx="606175" cy="965956"/>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6298058" y="2015262"/>
              <a:ext cx="904125" cy="882049"/>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5186737" y="1941631"/>
              <a:ext cx="904125" cy="781022"/>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4065142" y="2073483"/>
              <a:ext cx="904125" cy="781022"/>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4"/>
            <p:cNvSpPr/>
            <p:nvPr/>
          </p:nvSpPr>
          <p:spPr>
            <a:xfrm>
              <a:off x="4694780" y="3482939"/>
              <a:ext cx="1278342" cy="312397"/>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00000"/>
                  </a:solidFill>
                </a:rPr>
                <a:t>Middleware</a:t>
              </a:r>
            </a:p>
          </p:txBody>
        </p:sp>
        <p:sp>
          <p:nvSpPr>
            <p:cNvPr id="37" name="Rounded Rectangle 36"/>
            <p:cNvSpPr/>
            <p:nvPr/>
          </p:nvSpPr>
          <p:spPr>
            <a:xfrm>
              <a:off x="3705546" y="3873356"/>
              <a:ext cx="1534275" cy="1109609"/>
            </a:xfrm>
            <a:prstGeom prst="roundRect">
              <a:avLst/>
            </a:prstGeom>
            <a:no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4"/>
            <p:cNvSpPr/>
            <p:nvPr/>
          </p:nvSpPr>
          <p:spPr>
            <a:xfrm>
              <a:off x="2261171" y="2098496"/>
              <a:ext cx="934094" cy="511141"/>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Access </a:t>
              </a:r>
            </a:p>
            <a:p>
              <a:pPr algn="ctr"/>
              <a:r>
                <a:rPr lang="en-US" sz="1200" dirty="0" smtClean="0">
                  <a:solidFill>
                    <a:srgbClr val="000000"/>
                  </a:solidFill>
                </a:rPr>
                <a:t>Node(s)</a:t>
              </a:r>
            </a:p>
          </p:txBody>
        </p:sp>
        <p:pic>
          <p:nvPicPr>
            <p:cNvPr id="39" name="Picture 697" descr="MCj04352420000[1]"/>
            <p:cNvPicPr>
              <a:picLocks noChangeAspect="1" noChangeArrowheads="1"/>
            </p:cNvPicPr>
            <p:nvPr/>
          </p:nvPicPr>
          <p:blipFill>
            <a:blip r:embed="rId2" cstate="print"/>
            <a:srcRect/>
            <a:stretch>
              <a:fillRect/>
            </a:stretch>
          </p:blipFill>
          <p:spPr bwMode="auto">
            <a:xfrm flipH="1">
              <a:off x="3092522" y="1890078"/>
              <a:ext cx="664588" cy="1451382"/>
            </a:xfrm>
            <a:prstGeom prst="rect">
              <a:avLst/>
            </a:prstGeom>
            <a:noFill/>
            <a:ln w="9525">
              <a:noFill/>
              <a:miter lim="800000"/>
              <a:headEnd/>
              <a:tailEnd/>
            </a:ln>
          </p:spPr>
        </p:pic>
        <p:sp>
          <p:nvSpPr>
            <p:cNvPr id="40" name="Rectangle 4"/>
            <p:cNvSpPr/>
            <p:nvPr/>
          </p:nvSpPr>
          <p:spPr>
            <a:xfrm>
              <a:off x="5650787" y="5400782"/>
              <a:ext cx="1029983" cy="422954"/>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Computing Nodes</a:t>
              </a:r>
            </a:p>
          </p:txBody>
        </p:sp>
        <p:sp>
          <p:nvSpPr>
            <p:cNvPr id="41" name="Freeform 40"/>
            <p:cNvSpPr/>
            <p:nvPr/>
          </p:nvSpPr>
          <p:spPr>
            <a:xfrm>
              <a:off x="4592548" y="4982966"/>
              <a:ext cx="1058239" cy="815084"/>
            </a:xfrm>
            <a:custGeom>
              <a:avLst/>
              <a:gdLst>
                <a:gd name="connsiteX0" fmla="*/ 1058239 w 1058239"/>
                <a:gd name="connsiteY0" fmla="*/ 636998 h 815084"/>
                <a:gd name="connsiteX1" fmla="*/ 852755 w 1058239"/>
                <a:gd name="connsiteY1" fmla="*/ 678095 h 815084"/>
                <a:gd name="connsiteX2" fmla="*/ 513708 w 1058239"/>
                <a:gd name="connsiteY2" fmla="*/ 811659 h 815084"/>
                <a:gd name="connsiteX3" fmla="*/ 154113 w 1058239"/>
                <a:gd name="connsiteY3" fmla="*/ 657546 h 815084"/>
                <a:gd name="connsiteX4" fmla="*/ 0 w 1058239"/>
                <a:gd name="connsiteY4" fmla="*/ 0 h 815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239" h="815084">
                  <a:moveTo>
                    <a:pt x="1058239" y="636998"/>
                  </a:moveTo>
                  <a:cubicBezTo>
                    <a:pt x="1000874" y="642991"/>
                    <a:pt x="943510" y="648985"/>
                    <a:pt x="852755" y="678095"/>
                  </a:cubicBezTo>
                  <a:cubicBezTo>
                    <a:pt x="762000" y="707205"/>
                    <a:pt x="630148" y="815084"/>
                    <a:pt x="513708" y="811659"/>
                  </a:cubicBezTo>
                  <a:cubicBezTo>
                    <a:pt x="397268" y="808234"/>
                    <a:pt x="239731" y="792823"/>
                    <a:pt x="154113" y="657546"/>
                  </a:cubicBezTo>
                  <a:cubicBezTo>
                    <a:pt x="68495" y="522270"/>
                    <a:pt x="34247" y="261135"/>
                    <a:pt x="0" y="0"/>
                  </a:cubicBezTo>
                </a:path>
              </a:pathLst>
            </a:custGeom>
            <a:ln>
              <a:solidFill>
                <a:srgbClr val="000000"/>
              </a:solidFill>
              <a:prstDash val="dash"/>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5864832" y="4818580"/>
              <a:ext cx="123289" cy="585627"/>
            </a:xfrm>
            <a:custGeom>
              <a:avLst/>
              <a:gdLst>
                <a:gd name="connsiteX0" fmla="*/ 94179 w 123289"/>
                <a:gd name="connsiteY0" fmla="*/ 585627 h 585627"/>
                <a:gd name="connsiteX1" fmla="*/ 1712 w 123289"/>
                <a:gd name="connsiteY1" fmla="*/ 287676 h 585627"/>
                <a:gd name="connsiteX2" fmla="*/ 104453 w 123289"/>
                <a:gd name="connsiteY2" fmla="*/ 143838 h 585627"/>
                <a:gd name="connsiteX3" fmla="*/ 114728 w 123289"/>
                <a:gd name="connsiteY3" fmla="*/ 0 h 585627"/>
              </a:gdLst>
              <a:ahLst/>
              <a:cxnLst>
                <a:cxn ang="0">
                  <a:pos x="connsiteX0" y="connsiteY0"/>
                </a:cxn>
                <a:cxn ang="0">
                  <a:pos x="connsiteX1" y="connsiteY1"/>
                </a:cxn>
                <a:cxn ang="0">
                  <a:pos x="connsiteX2" y="connsiteY2"/>
                </a:cxn>
                <a:cxn ang="0">
                  <a:pos x="connsiteX3" y="connsiteY3"/>
                </a:cxn>
              </a:cxnLst>
              <a:rect l="l" t="t" r="r" b="b"/>
              <a:pathLst>
                <a:path w="123289" h="585627">
                  <a:moveTo>
                    <a:pt x="94179" y="585627"/>
                  </a:moveTo>
                  <a:cubicBezTo>
                    <a:pt x="47089" y="473467"/>
                    <a:pt x="0" y="361307"/>
                    <a:pt x="1712" y="287676"/>
                  </a:cubicBezTo>
                  <a:cubicBezTo>
                    <a:pt x="3424" y="214045"/>
                    <a:pt x="85617" y="191784"/>
                    <a:pt x="104453" y="143838"/>
                  </a:cubicBezTo>
                  <a:cubicBezTo>
                    <a:pt x="123289" y="95892"/>
                    <a:pt x="119008" y="47946"/>
                    <a:pt x="114728" y="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6205591" y="4695290"/>
              <a:ext cx="835631" cy="698643"/>
            </a:xfrm>
            <a:custGeom>
              <a:avLst/>
              <a:gdLst>
                <a:gd name="connsiteX0" fmla="*/ 82193 w 835631"/>
                <a:gd name="connsiteY0" fmla="*/ 698643 h 698643"/>
                <a:gd name="connsiteX1" fmla="*/ 20548 w 835631"/>
                <a:gd name="connsiteY1" fmla="*/ 503434 h 698643"/>
                <a:gd name="connsiteX2" fmla="*/ 205483 w 835631"/>
                <a:gd name="connsiteY2" fmla="*/ 318499 h 698643"/>
                <a:gd name="connsiteX3" fmla="*/ 616449 w 835631"/>
                <a:gd name="connsiteY3" fmla="*/ 359595 h 698643"/>
                <a:gd name="connsiteX4" fmla="*/ 801384 w 835631"/>
                <a:gd name="connsiteY4" fmla="*/ 226031 h 698643"/>
                <a:gd name="connsiteX5" fmla="*/ 821933 w 835631"/>
                <a:gd name="connsiteY5" fmla="*/ 0 h 698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5631" h="698643">
                  <a:moveTo>
                    <a:pt x="82193" y="698643"/>
                  </a:moveTo>
                  <a:cubicBezTo>
                    <a:pt x="41096" y="632717"/>
                    <a:pt x="0" y="566791"/>
                    <a:pt x="20548" y="503434"/>
                  </a:cubicBezTo>
                  <a:cubicBezTo>
                    <a:pt x="41096" y="440077"/>
                    <a:pt x="106166" y="342472"/>
                    <a:pt x="205483" y="318499"/>
                  </a:cubicBezTo>
                  <a:cubicBezTo>
                    <a:pt x="304800" y="294526"/>
                    <a:pt x="517132" y="375006"/>
                    <a:pt x="616449" y="359595"/>
                  </a:cubicBezTo>
                  <a:cubicBezTo>
                    <a:pt x="715766" y="344184"/>
                    <a:pt x="767137" y="285964"/>
                    <a:pt x="801384" y="226031"/>
                  </a:cubicBezTo>
                  <a:cubicBezTo>
                    <a:pt x="835631" y="166099"/>
                    <a:pt x="828782" y="83049"/>
                    <a:pt x="821933" y="0"/>
                  </a:cubicBezTo>
                </a:path>
              </a:pathLst>
            </a:cu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4" name="Picture 8" descr="C:\Documents and Settings\Administrator\Local Settings\Temporary Internet Files\Content.IE5\YP27MHEV\MCj04315760000[1].png"/>
            <p:cNvPicPr>
              <a:picLocks noChangeAspect="1" noChangeArrowheads="1"/>
            </p:cNvPicPr>
            <p:nvPr/>
          </p:nvPicPr>
          <p:blipFill>
            <a:blip r:embed="rId3" cstate="print"/>
            <a:srcRect/>
            <a:stretch>
              <a:fillRect/>
            </a:stretch>
          </p:blipFill>
          <p:spPr bwMode="auto">
            <a:xfrm>
              <a:off x="772331" y="4171464"/>
              <a:ext cx="1102706" cy="1110057"/>
            </a:xfrm>
            <a:prstGeom prst="rect">
              <a:avLst/>
            </a:prstGeom>
            <a:noFill/>
          </p:spPr>
        </p:pic>
        <p:pic>
          <p:nvPicPr>
            <p:cNvPr id="45" name="Picture 2" descr="C:\Documents and Settings\csve\Local Settings\Temporary Internet Files\Content.IE5\4PQ7052J\MC900432623[1].png"/>
            <p:cNvPicPr>
              <a:picLocks noChangeAspect="1" noChangeArrowheads="1"/>
            </p:cNvPicPr>
            <p:nvPr/>
          </p:nvPicPr>
          <p:blipFill>
            <a:blip r:embed="rId5" cstate="print"/>
            <a:srcRect/>
            <a:stretch>
              <a:fillRect/>
            </a:stretch>
          </p:blipFill>
          <p:spPr bwMode="auto">
            <a:xfrm flipH="1">
              <a:off x="273956" y="4474537"/>
              <a:ext cx="825378" cy="775556"/>
            </a:xfrm>
            <a:prstGeom prst="rect">
              <a:avLst/>
            </a:prstGeom>
            <a:noFill/>
          </p:spPr>
        </p:pic>
        <p:sp>
          <p:nvSpPr>
            <p:cNvPr id="46" name="Left Arrow 45"/>
            <p:cNvSpPr/>
            <p:nvPr/>
          </p:nvSpPr>
          <p:spPr>
            <a:xfrm rot="8234820">
              <a:off x="1690714" y="3540234"/>
              <a:ext cx="1593519" cy="384886"/>
            </a:xfrm>
            <a:prstGeom prst="leftArrow">
              <a:avLst>
                <a:gd name="adj1" fmla="val 37438"/>
                <a:gd name="adj2" fmla="val 454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
            <p:cNvSpPr/>
            <p:nvPr/>
          </p:nvSpPr>
          <p:spPr>
            <a:xfrm>
              <a:off x="708918" y="5070297"/>
              <a:ext cx="955496" cy="416104"/>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Local Node</a:t>
              </a:r>
            </a:p>
          </p:txBody>
        </p:sp>
        <p:sp>
          <p:nvSpPr>
            <p:cNvPr id="48" name="Rounded Rectangle 47"/>
            <p:cNvSpPr/>
            <p:nvPr/>
          </p:nvSpPr>
          <p:spPr>
            <a:xfrm rot="19090798">
              <a:off x="1770842" y="3665239"/>
              <a:ext cx="253167" cy="351957"/>
            </a:xfrm>
            <a:prstGeom prst="roundRect">
              <a:avLst/>
            </a:prstGeom>
            <a:gradFill>
              <a:gsLst>
                <a:gs pos="0">
                  <a:schemeClr val="bg1">
                    <a:lumMod val="50000"/>
                  </a:schemeClr>
                </a:gs>
                <a:gs pos="34000">
                  <a:schemeClr val="tx1">
                    <a:lumMod val="75000"/>
                    <a:lumOff val="25000"/>
                  </a:schemeClr>
                </a:gs>
                <a:gs pos="100000">
                  <a:schemeClr val="tx1">
                    <a:lumMod val="95000"/>
                    <a:lumOff val="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sp>
          <p:nvSpPr>
            <p:cNvPr id="49" name="Rounded Rectangle 48"/>
            <p:cNvSpPr/>
            <p:nvPr/>
          </p:nvSpPr>
          <p:spPr>
            <a:xfrm rot="19090798">
              <a:off x="1995161" y="3468316"/>
              <a:ext cx="253167" cy="351957"/>
            </a:xfrm>
            <a:prstGeom prst="roundRect">
              <a:avLst/>
            </a:prstGeom>
            <a:gradFill>
              <a:gsLst>
                <a:gs pos="0">
                  <a:schemeClr val="bg1">
                    <a:lumMod val="50000"/>
                  </a:schemeClr>
                </a:gs>
                <a:gs pos="34000">
                  <a:schemeClr val="tx1">
                    <a:lumMod val="75000"/>
                    <a:lumOff val="25000"/>
                  </a:schemeClr>
                </a:gs>
                <a:gs pos="100000">
                  <a:schemeClr val="tx1">
                    <a:lumMod val="95000"/>
                    <a:lumOff val="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sp>
          <p:nvSpPr>
            <p:cNvPr id="50" name="Rounded Rectangle 49"/>
            <p:cNvSpPr/>
            <p:nvPr/>
          </p:nvSpPr>
          <p:spPr>
            <a:xfrm rot="19090798">
              <a:off x="2229755" y="3261121"/>
              <a:ext cx="253167" cy="351957"/>
            </a:xfrm>
            <a:prstGeom prst="roundRect">
              <a:avLst/>
            </a:prstGeom>
            <a:gradFill>
              <a:gsLst>
                <a:gs pos="0">
                  <a:schemeClr val="bg1">
                    <a:lumMod val="50000"/>
                  </a:schemeClr>
                </a:gs>
                <a:gs pos="34000">
                  <a:schemeClr val="tx1">
                    <a:lumMod val="75000"/>
                    <a:lumOff val="25000"/>
                  </a:schemeClr>
                </a:gs>
                <a:gs pos="100000">
                  <a:schemeClr val="tx1">
                    <a:lumMod val="95000"/>
                    <a:lumOff val="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sp>
          <p:nvSpPr>
            <p:cNvPr id="51" name="Rounded Rectangle 50"/>
            <p:cNvSpPr/>
            <p:nvPr/>
          </p:nvSpPr>
          <p:spPr>
            <a:xfrm rot="19090798">
              <a:off x="2454073" y="3064199"/>
              <a:ext cx="253167" cy="351957"/>
            </a:xfrm>
            <a:prstGeom prst="roundRect">
              <a:avLst/>
            </a:prstGeom>
            <a:gradFill>
              <a:gsLst>
                <a:gs pos="0">
                  <a:schemeClr val="bg1">
                    <a:lumMod val="50000"/>
                  </a:schemeClr>
                </a:gs>
                <a:gs pos="34000">
                  <a:schemeClr val="tx1">
                    <a:lumMod val="75000"/>
                    <a:lumOff val="25000"/>
                  </a:schemeClr>
                </a:gs>
                <a:gs pos="100000">
                  <a:schemeClr val="tx1">
                    <a:lumMod val="95000"/>
                    <a:lumOff val="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sp>
          <p:nvSpPr>
            <p:cNvPr id="52" name="Rectangle 4"/>
            <p:cNvSpPr/>
            <p:nvPr/>
          </p:nvSpPr>
          <p:spPr>
            <a:xfrm>
              <a:off x="1407560" y="2542855"/>
              <a:ext cx="614736" cy="241443"/>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Tasks</a:t>
              </a:r>
            </a:p>
          </p:txBody>
        </p:sp>
        <p:cxnSp>
          <p:nvCxnSpPr>
            <p:cNvPr id="53" name="Straight Arrow Connector 52"/>
            <p:cNvCxnSpPr>
              <a:stCxn id="52" idx="2"/>
              <a:endCxn id="48" idx="0"/>
            </p:cNvCxnSpPr>
            <p:nvPr/>
          </p:nvCxnSpPr>
          <p:spPr>
            <a:xfrm rot="16200000" flipH="1">
              <a:off x="1284620" y="3214605"/>
              <a:ext cx="925772" cy="65157"/>
            </a:xfrm>
            <a:prstGeom prst="straightConnector1">
              <a:avLst/>
            </a:pr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52" idx="2"/>
              <a:endCxn id="49" idx="0"/>
            </p:cNvCxnSpPr>
            <p:nvPr/>
          </p:nvCxnSpPr>
          <p:spPr>
            <a:xfrm rot="16200000" flipH="1">
              <a:off x="1495242" y="3003984"/>
              <a:ext cx="728849" cy="289476"/>
            </a:xfrm>
            <a:prstGeom prst="straightConnector1">
              <a:avLst/>
            </a:pr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52" idx="2"/>
              <a:endCxn id="50" idx="0"/>
            </p:cNvCxnSpPr>
            <p:nvPr/>
          </p:nvCxnSpPr>
          <p:spPr>
            <a:xfrm rot="16200000" flipH="1">
              <a:off x="1716136" y="2783090"/>
              <a:ext cx="521654" cy="524070"/>
            </a:xfrm>
            <a:prstGeom prst="straightConnector1">
              <a:avLst/>
            </a:pr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2" idx="2"/>
              <a:endCxn id="51" idx="0"/>
            </p:cNvCxnSpPr>
            <p:nvPr/>
          </p:nvCxnSpPr>
          <p:spPr>
            <a:xfrm rot="16200000" flipH="1">
              <a:off x="1926756" y="2572470"/>
              <a:ext cx="324732" cy="748388"/>
            </a:xfrm>
            <a:prstGeom prst="straightConnector1">
              <a:avLst/>
            </a:prstGeom>
            <a:ln>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57" name="Rectangle 4"/>
            <p:cNvSpPr/>
            <p:nvPr/>
          </p:nvSpPr>
          <p:spPr>
            <a:xfrm>
              <a:off x="7654247" y="4698715"/>
              <a:ext cx="1140432" cy="469187"/>
            </a:xfrm>
            <a:prstGeom prst="round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Remote Environment</a:t>
              </a:r>
            </a:p>
          </p:txBody>
        </p:sp>
        <p:pic>
          <p:nvPicPr>
            <p:cNvPr id="58" name="Picture 3" descr="C:\Documents and Settings\csve\Local Settings\Temporary Internet Files\Content.IE5\8DARKL23\MC900431526[1].png"/>
            <p:cNvPicPr>
              <a:picLocks noChangeAspect="1" noChangeArrowheads="1"/>
            </p:cNvPicPr>
            <p:nvPr/>
          </p:nvPicPr>
          <p:blipFill>
            <a:blip r:embed="rId6" cstate="print"/>
            <a:srcRect/>
            <a:stretch>
              <a:fillRect/>
            </a:stretch>
          </p:blipFill>
          <p:spPr bwMode="auto">
            <a:xfrm>
              <a:off x="8488288" y="4517515"/>
              <a:ext cx="460502" cy="460502"/>
            </a:xfrm>
            <a:prstGeom prst="rect">
              <a:avLst/>
            </a:prstGeom>
            <a:noFill/>
          </p:spPr>
        </p:pic>
        <p:sp>
          <p:nvSpPr>
            <p:cNvPr id="59" name="Rounded Rectangle 58"/>
            <p:cNvSpPr/>
            <p:nvPr/>
          </p:nvSpPr>
          <p:spPr>
            <a:xfrm>
              <a:off x="8534662" y="4151545"/>
              <a:ext cx="253167" cy="351957"/>
            </a:xfrm>
            <a:prstGeom prst="roundRect">
              <a:avLst/>
            </a:prstGeom>
            <a:gradFill>
              <a:gsLst>
                <a:gs pos="0">
                  <a:schemeClr val="bg1">
                    <a:lumMod val="50000"/>
                  </a:schemeClr>
                </a:gs>
                <a:gs pos="34000">
                  <a:schemeClr val="tx1">
                    <a:lumMod val="75000"/>
                    <a:lumOff val="25000"/>
                  </a:schemeClr>
                </a:gs>
                <a:gs pos="100000">
                  <a:schemeClr val="tx1">
                    <a:lumMod val="95000"/>
                    <a:lumOff val="5000"/>
                  </a:schemeClr>
                </a:gs>
              </a:gsLst>
              <a:lin ang="5400000" scaled="0"/>
            </a:gra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bg1"/>
                </a:solidFill>
              </a:endParaRPr>
            </a:p>
          </p:txBody>
        </p:sp>
      </p:grpSp>
    </p:spTree>
    <p:extLst>
      <p:ext uri="{BB962C8B-B14F-4D97-AF65-F5344CB8AC3E}">
        <p14:creationId xmlns:p14="http://schemas.microsoft.com/office/powerpoint/2010/main" val="31953558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Task Computing Scenario</a:t>
            </a:r>
            <a:endParaRPr lang="en-US" dirty="0"/>
          </a:p>
        </p:txBody>
      </p:sp>
      <p:sp>
        <p:nvSpPr>
          <p:cNvPr id="6" name="Content Placeholder 5"/>
          <p:cNvSpPr>
            <a:spLocks noGrp="1"/>
          </p:cNvSpPr>
          <p:nvPr>
            <p:ph idx="1"/>
          </p:nvPr>
        </p:nvSpPr>
        <p:spPr/>
        <p:txBody>
          <a:bodyPr/>
          <a:lstStyle/>
          <a:p>
            <a:pPr algn="just"/>
            <a:r>
              <a:rPr lang="en-US" sz="2200" dirty="0" smtClean="0"/>
              <a:t>The middleware is a software layer that enables the coordinated use of multiple resources, which are drawn from a Data Center or geographically distributed networked computers. </a:t>
            </a:r>
          </a:p>
          <a:p>
            <a:pPr algn="just"/>
            <a:r>
              <a:rPr lang="en-US" sz="2200" dirty="0" smtClean="0"/>
              <a:t>A user submits the collection of tasks to the access point(s) of the middleware, which will take care of scheduling and monitoring the execution of tasks. </a:t>
            </a:r>
          </a:p>
          <a:p>
            <a:pPr algn="just"/>
            <a:r>
              <a:rPr lang="en-US" sz="2200" dirty="0" smtClean="0"/>
              <a:t>Each computing resource provides an appropriate runtime environment, which may vary from implementation to implementation (a simple shell, a sandboxed environment, or a virtual machine). </a:t>
            </a:r>
          </a:p>
          <a:p>
            <a:pPr algn="just"/>
            <a:r>
              <a:rPr lang="en-US" sz="2200" dirty="0" smtClean="0"/>
              <a:t>Task submission is normally done by using the APIs provided by the middleware, whether they are a web or a programming language interface. </a:t>
            </a:r>
          </a:p>
          <a:p>
            <a:pPr algn="just"/>
            <a:r>
              <a:rPr lang="en-US" sz="2200" dirty="0" smtClean="0"/>
              <a:t>Appropriate APIs are also provided to monitor task status and collect their results upon the completion.</a:t>
            </a:r>
          </a:p>
          <a:p>
            <a:pPr algn="just"/>
            <a:endParaRPr lang="en-US" sz="22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6</a:t>
            </a:fld>
            <a:endParaRPr lang="en-US"/>
          </a:p>
        </p:txBody>
      </p:sp>
    </p:spTree>
    <p:extLst>
      <p:ext uri="{BB962C8B-B14F-4D97-AF65-F5344CB8AC3E}">
        <p14:creationId xmlns:p14="http://schemas.microsoft.com/office/powerpoint/2010/main" val="33893733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Based Computing Scenario</a:t>
            </a:r>
            <a:endParaRPr lang="en-US" dirty="0"/>
          </a:p>
        </p:txBody>
      </p:sp>
      <p:sp>
        <p:nvSpPr>
          <p:cNvPr id="3" name="Content Placeholder 2"/>
          <p:cNvSpPr>
            <a:spLocks noGrp="1"/>
          </p:cNvSpPr>
          <p:nvPr>
            <p:ph idx="1"/>
          </p:nvPr>
        </p:nvSpPr>
        <p:spPr/>
        <p:txBody>
          <a:bodyPr/>
          <a:lstStyle/>
          <a:p>
            <a:pPr algn="just"/>
            <a:r>
              <a:rPr lang="en-US" sz="2400" dirty="0" smtClean="0"/>
              <a:t>As task abstraction is general, there exist different models of distributed applications falling under the umbrella of task computing. </a:t>
            </a:r>
          </a:p>
          <a:p>
            <a:pPr algn="just"/>
            <a:r>
              <a:rPr lang="en-US" sz="2400" dirty="0" smtClean="0"/>
              <a:t>Despite this, it is possible to identify a set of common operations that the middleware needs to support the creation and execution of task based applications. They are:</a:t>
            </a:r>
          </a:p>
          <a:p>
            <a:pPr lvl="1" algn="just"/>
            <a:r>
              <a:rPr lang="en-US" sz="1800" dirty="0" smtClean="0"/>
              <a:t>Coordination and scheduling of tasks for execution on a set of remote nodes.</a:t>
            </a:r>
          </a:p>
          <a:p>
            <a:pPr lvl="1" algn="just"/>
            <a:r>
              <a:rPr lang="en-US" sz="1800" dirty="0" smtClean="0"/>
              <a:t>Movement of programs to remote nodes and management of their dependencies.</a:t>
            </a:r>
          </a:p>
          <a:p>
            <a:pPr lvl="1" algn="just"/>
            <a:r>
              <a:rPr lang="en-US" sz="1800" dirty="0" smtClean="0"/>
              <a:t>Creation of an environment for execution of tasks on the remote nodes.</a:t>
            </a:r>
          </a:p>
          <a:p>
            <a:pPr lvl="1" algn="just"/>
            <a:r>
              <a:rPr lang="en-US" sz="1800" dirty="0" smtClean="0"/>
              <a:t>Monitoring the task’s execution and inform the user about its status.</a:t>
            </a:r>
          </a:p>
          <a:p>
            <a:pPr lvl="1" algn="just"/>
            <a:r>
              <a:rPr lang="en-US" sz="1800" dirty="0" smtClean="0"/>
              <a:t>Access to the output produced by the task.</a:t>
            </a:r>
          </a:p>
          <a:p>
            <a:pPr algn="just"/>
            <a:r>
              <a:rPr lang="en-US" sz="2400" dirty="0" smtClean="0"/>
              <a:t>Models for task computing may differ in the way tasks are scheduled which in turn depends on whether tasks are interrelated or they need to communicate amongst themselves. </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Tree>
    <p:extLst>
      <p:ext uri="{BB962C8B-B14F-4D97-AF65-F5344CB8AC3E}">
        <p14:creationId xmlns:p14="http://schemas.microsoft.com/office/powerpoint/2010/main" val="1011875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Task-based Application Models</a:t>
            </a:r>
            <a:endParaRPr lang="en-US" dirty="0"/>
          </a:p>
        </p:txBody>
      </p:sp>
      <p:sp>
        <p:nvSpPr>
          <p:cNvPr id="3" name="Content Placeholder 2"/>
          <p:cNvSpPr>
            <a:spLocks noGrp="1"/>
          </p:cNvSpPr>
          <p:nvPr>
            <p:ph idx="1"/>
          </p:nvPr>
        </p:nvSpPr>
        <p:spPr/>
        <p:txBody>
          <a:bodyPr/>
          <a:lstStyle/>
          <a:p>
            <a:pPr algn="just"/>
            <a:r>
              <a:rPr lang="en-US" sz="2400" dirty="0" smtClean="0"/>
              <a:t>There exist several models that are based on the concept of task as the fundamental unit for composing distributed applications. </a:t>
            </a:r>
          </a:p>
          <a:p>
            <a:pPr algn="just"/>
            <a:r>
              <a:rPr lang="en-US" sz="2400" dirty="0" smtClean="0"/>
              <a:t>What makes them different is the way in which tasks are generated, the relations they have with each other, the presence of dependencies, or other conditions.</a:t>
            </a:r>
          </a:p>
          <a:p>
            <a:pPr algn="just"/>
            <a:r>
              <a:rPr lang="en-US" sz="2400" dirty="0" smtClean="0"/>
              <a:t>for example a specific set of services in the runtime environment, that have to be met. </a:t>
            </a:r>
          </a:p>
          <a:p>
            <a:pPr algn="just"/>
            <a:r>
              <a:rPr lang="en-US" sz="2400" dirty="0" smtClean="0"/>
              <a:t>Here, we quickly review the most common and popular models based on the concept of task.</a:t>
            </a:r>
          </a:p>
          <a:p>
            <a:pPr lvl="1" algn="just"/>
            <a:r>
              <a:rPr lang="en-US" sz="2000" dirty="0" smtClean="0"/>
              <a:t>Embarrassingly Parallel Applications</a:t>
            </a:r>
          </a:p>
          <a:p>
            <a:pPr lvl="1" algn="just"/>
            <a:r>
              <a:rPr lang="en-US" sz="2000" dirty="0" smtClean="0"/>
              <a:t>Parameter Sweep Applications</a:t>
            </a:r>
          </a:p>
          <a:p>
            <a:pPr lvl="1" algn="just"/>
            <a:r>
              <a:rPr lang="en-US" sz="2000" dirty="0" smtClean="0"/>
              <a:t>MPI Applications</a:t>
            </a:r>
          </a:p>
          <a:p>
            <a:pPr lvl="1" algn="just"/>
            <a:endParaRPr lang="en-US" sz="2000" dirty="0" smtClean="0"/>
          </a:p>
          <a:p>
            <a:pPr lvl="1" algn="just"/>
            <a:endParaRPr lang="en-US" sz="2000" dirty="0" smtClean="0"/>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a:t>
            </a:fld>
            <a:endParaRPr lang="en-US"/>
          </a:p>
        </p:txBody>
      </p:sp>
    </p:spTree>
    <p:extLst>
      <p:ext uri="{BB962C8B-B14F-4D97-AF65-F5344CB8AC3E}">
        <p14:creationId xmlns:p14="http://schemas.microsoft.com/office/powerpoint/2010/main" val="38778375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Embarrassingly Parallel Applications</a:t>
            </a:r>
            <a:endParaRPr lang="en-US" dirty="0"/>
          </a:p>
        </p:txBody>
      </p:sp>
      <p:sp>
        <p:nvSpPr>
          <p:cNvPr id="3" name="Content Placeholder 2"/>
          <p:cNvSpPr>
            <a:spLocks noGrp="1"/>
          </p:cNvSpPr>
          <p:nvPr>
            <p:ph idx="1"/>
          </p:nvPr>
        </p:nvSpPr>
        <p:spPr/>
        <p:txBody>
          <a:bodyPr/>
          <a:lstStyle/>
          <a:p>
            <a:pPr algn="just"/>
            <a:r>
              <a:rPr lang="en-US" sz="1800" dirty="0" smtClean="0"/>
              <a:t>Embarrassingly parallel applications constitute the most simple and intuitive category of distributed applications. </a:t>
            </a:r>
          </a:p>
          <a:p>
            <a:pPr algn="just"/>
            <a:r>
              <a:rPr lang="en-US" sz="1800" dirty="0" smtClean="0"/>
              <a:t>As already discussed in the previous chapter, embarrassingly parallel applications are constituted by a collection of tasks that are independent from each other and that can be executed in any order. </a:t>
            </a:r>
          </a:p>
          <a:p>
            <a:pPr algn="just"/>
            <a:r>
              <a:rPr lang="en-US" sz="1800" dirty="0" smtClean="0"/>
              <a:t>The tasks might be of the same type or of different nature and they do not need to communicate among themselves.</a:t>
            </a:r>
          </a:p>
          <a:p>
            <a:pPr algn="just"/>
            <a:r>
              <a:rPr lang="en-US" sz="1800" dirty="0" smtClean="0"/>
              <a:t>This category of applications is supported by the majority of the frameworks for distributed computing. </a:t>
            </a:r>
          </a:p>
          <a:p>
            <a:pPr algn="just"/>
            <a:r>
              <a:rPr lang="en-US" sz="1800" dirty="0" smtClean="0"/>
              <a:t>Since tasks do not need to communicate, there is a lot of freedom for the way in which they are scheduled. </a:t>
            </a:r>
          </a:p>
          <a:p>
            <a:pPr algn="just"/>
            <a:r>
              <a:rPr lang="en-US" sz="1800" dirty="0" smtClean="0"/>
              <a:t>Tasks can be executed in any order and there is no specific requirement for tasks to be executed at the same time. </a:t>
            </a:r>
          </a:p>
          <a:p>
            <a:pPr algn="just"/>
            <a:r>
              <a:rPr lang="en-US" sz="1800" dirty="0" smtClean="0"/>
              <a:t>Therefore, scheduling of these applications is simplified and mostly concerned with the optimal mapping of tasks to available resources. </a:t>
            </a:r>
          </a:p>
          <a:p>
            <a:pPr algn="just"/>
            <a:r>
              <a:rPr lang="en-US" sz="1800" dirty="0" smtClean="0"/>
              <a:t>Frameworks and tools supporting embarrassingly parallel applications are the </a:t>
            </a:r>
            <a:r>
              <a:rPr lang="en-US" sz="1800" i="1" dirty="0" err="1" smtClean="0"/>
              <a:t>Globus</a:t>
            </a:r>
            <a:r>
              <a:rPr lang="en-US" sz="1800" i="1" dirty="0" smtClean="0"/>
              <a:t> Toolkit</a:t>
            </a:r>
            <a:r>
              <a:rPr lang="en-US" sz="1800" dirty="0" smtClean="0"/>
              <a:t>, </a:t>
            </a:r>
            <a:r>
              <a:rPr lang="en-US" sz="1800" i="1" dirty="0" smtClean="0"/>
              <a:t>BOINC</a:t>
            </a:r>
            <a:r>
              <a:rPr lang="en-US" sz="1800" dirty="0" smtClean="0"/>
              <a:t>, and </a:t>
            </a:r>
            <a:r>
              <a:rPr lang="en-US" sz="1800" b="1" i="1" dirty="0" smtClean="0"/>
              <a:t>Aneka.</a:t>
            </a:r>
            <a:endParaRPr lang="en-US" sz="1800" b="1" dirty="0" smtClean="0"/>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a:t>
            </a:fld>
            <a:endParaRPr lang="en-US"/>
          </a:p>
        </p:txBody>
      </p:sp>
    </p:spTree>
    <p:extLst>
      <p:ext uri="{BB962C8B-B14F-4D97-AF65-F5344CB8AC3E}">
        <p14:creationId xmlns:p14="http://schemas.microsoft.com/office/powerpoint/2010/main" val="2251515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2566</TotalTime>
  <Words>4964</Words>
  <Application>Microsoft Office PowerPoint</Application>
  <PresentationFormat>On-screen Show (4:3)</PresentationFormat>
  <Paragraphs>371</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Wingdings</vt:lpstr>
      <vt:lpstr>Unit 1 - CPU, Systems and Directory services overview</vt:lpstr>
      <vt:lpstr>Unit 4 : Introduction to Task Programming</vt:lpstr>
      <vt:lpstr>High-Throughput Computing : Task Programming</vt:lpstr>
      <vt:lpstr>Task Computing</vt:lpstr>
      <vt:lpstr>Task Computing Scenario</vt:lpstr>
      <vt:lpstr>Task Computing Scenario</vt:lpstr>
      <vt:lpstr>Task Computing Scenario</vt:lpstr>
      <vt:lpstr>Task Based Computing Scenario</vt:lpstr>
      <vt:lpstr>Task-based Application Models</vt:lpstr>
      <vt:lpstr>Embarrassingly Parallel Applications</vt:lpstr>
      <vt:lpstr>Embarrassingly Parallel Applications</vt:lpstr>
      <vt:lpstr>Parameter Sweep Applications</vt:lpstr>
      <vt:lpstr>Parameter Sweep Applications</vt:lpstr>
      <vt:lpstr>Parameter Sweep Applications</vt:lpstr>
      <vt:lpstr>Parameter Sweep Applications</vt:lpstr>
      <vt:lpstr>Parameter Sweep Applications</vt:lpstr>
      <vt:lpstr>Parameter Sweep Applications</vt:lpstr>
      <vt:lpstr>MPI Applications</vt:lpstr>
      <vt:lpstr>MPI Applications</vt:lpstr>
      <vt:lpstr>MPI reference Scenario</vt:lpstr>
      <vt:lpstr>MPI Applications</vt:lpstr>
      <vt:lpstr>MPI Program Structure</vt:lpstr>
      <vt:lpstr>MPI Applications</vt:lpstr>
      <vt:lpstr>MPI Applications</vt:lpstr>
      <vt:lpstr>MPI Applications</vt:lpstr>
      <vt:lpstr>Aneka Task-Based Programming</vt:lpstr>
      <vt:lpstr>Task Programming Model</vt:lpstr>
      <vt:lpstr>Task Based Programming Model</vt:lpstr>
      <vt:lpstr>Task Programming Model Scenario</vt:lpstr>
      <vt:lpstr>Task Based Programming Model</vt:lpstr>
      <vt:lpstr>Developing Applications with the Task Model</vt:lpstr>
      <vt:lpstr>Unit 4 : Data Intensive Computing-MapReduce Programming</vt:lpstr>
      <vt:lpstr>Data Intensive Computing: Map-Reduce Programming</vt:lpstr>
      <vt:lpstr>What is Data-Intensive Computing?</vt:lpstr>
      <vt:lpstr>Data Intensive Computations</vt:lpstr>
      <vt:lpstr>Data Intensive Computations</vt:lpstr>
      <vt:lpstr>The MapReduce Programming model</vt:lpstr>
      <vt:lpstr>MapReduce programming model</vt:lpstr>
      <vt:lpstr>MapReduce computation Workflow</vt:lpstr>
      <vt:lpstr>MapReduce computation workflow</vt:lpstr>
      <vt:lpstr>MapReduce Computation workflow</vt:lpstr>
      <vt:lpstr>MapReduce Computation workflow</vt:lpstr>
      <vt:lpstr>MapReduce Computation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Dr. Sunil Gupta</cp:lastModifiedBy>
  <cp:revision>165</cp:revision>
  <dcterms:created xsi:type="dcterms:W3CDTF">2016-02-14T03:57:00Z</dcterms:created>
  <dcterms:modified xsi:type="dcterms:W3CDTF">2021-04-21T14:35:11Z</dcterms:modified>
</cp:coreProperties>
</file>