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9" r:id="rId3"/>
    <p:sldId id="261" r:id="rId4"/>
    <p:sldId id="262" r:id="rId5"/>
    <p:sldId id="260" r:id="rId6"/>
    <p:sldId id="264" r:id="rId7"/>
    <p:sldId id="265" r:id="rId8"/>
    <p:sldId id="263" r:id="rId9"/>
    <p:sldId id="266" r:id="rId10"/>
    <p:sldId id="267" r:id="rId11"/>
    <p:sldId id="268" r:id="rId12"/>
    <p:sldId id="269" r:id="rId13"/>
    <p:sldId id="270" r:id="rId14"/>
    <p:sldId id="271" r:id="rId15"/>
    <p:sldId id="272" r:id="rId16"/>
    <p:sldId id="274" r:id="rId17"/>
    <p:sldId id="275" r:id="rId18"/>
    <p:sldId id="276" r:id="rId19"/>
    <p:sldId id="277" r:id="rId20"/>
    <p:sldId id="278" r:id="rId21"/>
    <p:sldId id="279" r:id="rId22"/>
    <p:sldId id="280" r:id="rId23"/>
    <p:sldId id="281"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26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6" Type="http://schemas.openxmlformats.org/officeDocument/2006/relationships/image" Target="../media/image33.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ata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6" Type="http://schemas.openxmlformats.org/officeDocument/2006/relationships/image" Target="../media/image33.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9E54B9-664A-48A4-9D6E-018B14A913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B079E3B-5216-4740-ACE9-408D6FF79082}">
      <dgm:prSet/>
      <dgm:spPr/>
      <dgm:t>
        <a:bodyPr/>
        <a:lstStyle/>
        <a:p>
          <a:r>
            <a:rPr lang="en-US" dirty="0"/>
            <a:t>Setting up Azure DevOps</a:t>
          </a:r>
        </a:p>
      </dgm:t>
    </dgm:pt>
    <dgm:pt modelId="{7A7ED7D0-5CC9-45C9-8FD6-60D5AD66841F}" type="parTrans" cxnId="{B080AC29-E3B8-4046-ABDB-4A454486AB71}">
      <dgm:prSet/>
      <dgm:spPr/>
      <dgm:t>
        <a:bodyPr/>
        <a:lstStyle/>
        <a:p>
          <a:endParaRPr lang="en-US"/>
        </a:p>
      </dgm:t>
    </dgm:pt>
    <dgm:pt modelId="{3DDDD28F-8011-48F5-82F6-8CDBC91A4119}" type="sibTrans" cxnId="{B080AC29-E3B8-4046-ABDB-4A454486AB71}">
      <dgm:prSet/>
      <dgm:spPr/>
      <dgm:t>
        <a:bodyPr/>
        <a:lstStyle/>
        <a:p>
          <a:endParaRPr lang="en-US"/>
        </a:p>
      </dgm:t>
    </dgm:pt>
    <dgm:pt modelId="{746E7426-4A24-4A69-A78A-66439C5A090E}">
      <dgm:prSet/>
      <dgm:spPr/>
      <dgm:t>
        <a:bodyPr/>
        <a:lstStyle/>
        <a:p>
          <a:r>
            <a:rPr lang="en-US"/>
            <a:t>Epic - Is simply a story but is considered so large that it needs to be broken down into multiple stories. Large, long running objective composed of many Features and User Stories. </a:t>
          </a:r>
        </a:p>
      </dgm:t>
    </dgm:pt>
    <dgm:pt modelId="{56602956-1507-4F39-A7B5-04A34D243BD9}" type="parTrans" cxnId="{B80298B5-F37E-47CA-82A4-40599F0E81DD}">
      <dgm:prSet/>
      <dgm:spPr/>
      <dgm:t>
        <a:bodyPr/>
        <a:lstStyle/>
        <a:p>
          <a:endParaRPr lang="en-US"/>
        </a:p>
      </dgm:t>
    </dgm:pt>
    <dgm:pt modelId="{9BA944A2-77E0-4451-A50E-27D976220FD5}" type="sibTrans" cxnId="{B80298B5-F37E-47CA-82A4-40599F0E81DD}">
      <dgm:prSet/>
      <dgm:spPr/>
      <dgm:t>
        <a:bodyPr/>
        <a:lstStyle/>
        <a:p>
          <a:endParaRPr lang="en-US"/>
        </a:p>
      </dgm:t>
    </dgm:pt>
    <dgm:pt modelId="{CE30F8CC-0B27-4039-8D69-8E27017CAFF1}">
      <dgm:prSet/>
      <dgm:spPr/>
      <dgm:t>
        <a:bodyPr/>
        <a:lstStyle/>
        <a:p>
          <a:r>
            <a:rPr lang="en-US"/>
            <a:t>Story - Is essentially a requirement that is in a low enough detail that it can be estimated. </a:t>
          </a:r>
        </a:p>
      </dgm:t>
    </dgm:pt>
    <dgm:pt modelId="{FE27DA5E-DBE0-4B02-90A2-F41C7E430300}" type="parTrans" cxnId="{1FFF9C3E-DBD4-46D2-8E05-BDA4EAABAAC4}">
      <dgm:prSet/>
      <dgm:spPr/>
      <dgm:t>
        <a:bodyPr/>
        <a:lstStyle/>
        <a:p>
          <a:endParaRPr lang="en-US"/>
        </a:p>
      </dgm:t>
    </dgm:pt>
    <dgm:pt modelId="{D73DAFA8-BC28-4364-9C96-77616DD45F8C}" type="sibTrans" cxnId="{1FFF9C3E-DBD4-46D2-8E05-BDA4EAABAAC4}">
      <dgm:prSet/>
      <dgm:spPr/>
      <dgm:t>
        <a:bodyPr/>
        <a:lstStyle/>
        <a:p>
          <a:endParaRPr lang="en-US"/>
        </a:p>
      </dgm:t>
    </dgm:pt>
    <dgm:pt modelId="{08BB0F31-B0EC-4FDE-884D-1E47A8AB95A0}">
      <dgm:prSet/>
      <dgm:spPr/>
      <dgm:t>
        <a:bodyPr/>
        <a:lstStyle/>
        <a:p>
          <a:r>
            <a:rPr lang="en-US"/>
            <a:t>Task - Developers, testers may break the story down further into tasks to allow them to estimate, develop and test it. </a:t>
          </a:r>
        </a:p>
      </dgm:t>
    </dgm:pt>
    <dgm:pt modelId="{39CD2324-78EF-4C59-99F2-F48B82584D04}" type="parTrans" cxnId="{846407F0-7F26-440F-8ED8-9EAB95341F8A}">
      <dgm:prSet/>
      <dgm:spPr/>
      <dgm:t>
        <a:bodyPr/>
        <a:lstStyle/>
        <a:p>
          <a:endParaRPr lang="en-US"/>
        </a:p>
      </dgm:t>
    </dgm:pt>
    <dgm:pt modelId="{DA0D7E94-7D3F-474F-86AB-61823D4772A0}" type="sibTrans" cxnId="{846407F0-7F26-440F-8ED8-9EAB95341F8A}">
      <dgm:prSet/>
      <dgm:spPr/>
      <dgm:t>
        <a:bodyPr/>
        <a:lstStyle/>
        <a:p>
          <a:endParaRPr lang="en-US"/>
        </a:p>
      </dgm:t>
    </dgm:pt>
    <dgm:pt modelId="{1976E711-5EE4-468C-945D-35B7A84A5DB6}">
      <dgm:prSet/>
      <dgm:spPr/>
      <dgm:t>
        <a:bodyPr/>
        <a:lstStyle/>
        <a:p>
          <a:r>
            <a:rPr lang="en-US"/>
            <a:t>Sub Task - Division of a parent issue (task) into chunks of work that can be assigned and tracked individually</a:t>
          </a:r>
        </a:p>
      </dgm:t>
    </dgm:pt>
    <dgm:pt modelId="{A8704CC5-D143-4611-BC6A-60B848495F14}" type="parTrans" cxnId="{8E68883E-F78A-4771-8E89-BFA8B3BBEACD}">
      <dgm:prSet/>
      <dgm:spPr/>
      <dgm:t>
        <a:bodyPr/>
        <a:lstStyle/>
        <a:p>
          <a:endParaRPr lang="en-US"/>
        </a:p>
      </dgm:t>
    </dgm:pt>
    <dgm:pt modelId="{FCD0C60E-E75F-411A-8330-1B1B98DF74DD}" type="sibTrans" cxnId="{8E68883E-F78A-4771-8E89-BFA8B3BBEACD}">
      <dgm:prSet/>
      <dgm:spPr/>
      <dgm:t>
        <a:bodyPr/>
        <a:lstStyle/>
        <a:p>
          <a:endParaRPr lang="en-US"/>
        </a:p>
      </dgm:t>
    </dgm:pt>
    <dgm:pt modelId="{597D85E8-286C-44D0-9F13-930EA19A7461}">
      <dgm:prSet/>
      <dgm:spPr/>
      <dgm:t>
        <a:bodyPr/>
        <a:lstStyle/>
        <a:p>
          <a:r>
            <a:rPr lang="en-US"/>
            <a:t>Enabler - supports the activities needed to extend the Architectural Runway to provide future business functionality.</a:t>
          </a:r>
        </a:p>
      </dgm:t>
    </dgm:pt>
    <dgm:pt modelId="{607C878C-D7EF-4B91-A09C-91B830A6A548}" type="parTrans" cxnId="{8C998C67-0740-4A83-8E78-D86D1097AB9E}">
      <dgm:prSet/>
      <dgm:spPr/>
      <dgm:t>
        <a:bodyPr/>
        <a:lstStyle/>
        <a:p>
          <a:endParaRPr lang="en-US"/>
        </a:p>
      </dgm:t>
    </dgm:pt>
    <dgm:pt modelId="{46269CAE-9274-4789-B3EF-354CE15FBDD4}" type="sibTrans" cxnId="{8C998C67-0740-4A83-8E78-D86D1097AB9E}">
      <dgm:prSet/>
      <dgm:spPr/>
      <dgm:t>
        <a:bodyPr/>
        <a:lstStyle/>
        <a:p>
          <a:endParaRPr lang="en-US"/>
        </a:p>
      </dgm:t>
    </dgm:pt>
    <dgm:pt modelId="{B3CDED72-F23D-4A58-89DE-8E3EA438F85B}">
      <dgm:prSet/>
      <dgm:spPr/>
      <dgm:t>
        <a:bodyPr/>
        <a:lstStyle/>
        <a:p>
          <a:r>
            <a:rPr lang="en-US"/>
            <a:t>Spike - a timeboxed user story or Task that is created in order to research a question or resolve a problem.</a:t>
          </a:r>
        </a:p>
      </dgm:t>
    </dgm:pt>
    <dgm:pt modelId="{1E1D0953-05AF-475B-8742-9E414031E49A}" type="parTrans" cxnId="{9EDDBB14-DD34-444E-A7A8-14F1FD3ED27D}">
      <dgm:prSet/>
      <dgm:spPr/>
      <dgm:t>
        <a:bodyPr/>
        <a:lstStyle/>
        <a:p>
          <a:endParaRPr lang="en-US"/>
        </a:p>
      </dgm:t>
    </dgm:pt>
    <dgm:pt modelId="{D25E491A-E931-4935-9DFF-C3908C949418}" type="sibTrans" cxnId="{9EDDBB14-DD34-444E-A7A8-14F1FD3ED27D}">
      <dgm:prSet/>
      <dgm:spPr/>
      <dgm:t>
        <a:bodyPr/>
        <a:lstStyle/>
        <a:p>
          <a:endParaRPr lang="en-US"/>
        </a:p>
      </dgm:t>
    </dgm:pt>
    <dgm:pt modelId="{1B1F49BD-7281-44E8-B60D-01B29CE133BF}">
      <dgm:prSet/>
      <dgm:spPr/>
      <dgm:t>
        <a:bodyPr/>
        <a:lstStyle/>
        <a:p>
          <a:r>
            <a:rPr lang="en-US"/>
            <a:t>Story points - units of measurement used to determine how much effort is required to complete a PBI or any other piece of work. </a:t>
          </a:r>
        </a:p>
      </dgm:t>
    </dgm:pt>
    <dgm:pt modelId="{685864A6-FB04-4670-BDDC-962A5092F1AA}" type="parTrans" cxnId="{5FF9E5EC-9A22-4E47-BC0F-AB9067D448D1}">
      <dgm:prSet/>
      <dgm:spPr/>
      <dgm:t>
        <a:bodyPr/>
        <a:lstStyle/>
        <a:p>
          <a:endParaRPr lang="en-US"/>
        </a:p>
      </dgm:t>
    </dgm:pt>
    <dgm:pt modelId="{51DEF1E5-3466-41B0-A7FC-9D1A0416BC15}" type="sibTrans" cxnId="{5FF9E5EC-9A22-4E47-BC0F-AB9067D448D1}">
      <dgm:prSet/>
      <dgm:spPr/>
      <dgm:t>
        <a:bodyPr/>
        <a:lstStyle/>
        <a:p>
          <a:endParaRPr lang="en-US"/>
        </a:p>
      </dgm:t>
    </dgm:pt>
    <dgm:pt modelId="{ED0C17F3-048A-42E1-AAB6-6BF400429F87}" type="pres">
      <dgm:prSet presAssocID="{2C9E54B9-664A-48A4-9D6E-018B14A9132D}" presName="root" presStyleCnt="0">
        <dgm:presLayoutVars>
          <dgm:dir/>
          <dgm:resizeHandles val="exact"/>
        </dgm:presLayoutVars>
      </dgm:prSet>
      <dgm:spPr/>
    </dgm:pt>
    <dgm:pt modelId="{59A97E80-55FE-4898-A09D-E0A5857371E7}" type="pres">
      <dgm:prSet presAssocID="{9B079E3B-5216-4740-ACE9-408D6FF79082}" presName="compNode" presStyleCnt="0"/>
      <dgm:spPr/>
    </dgm:pt>
    <dgm:pt modelId="{44FC82A4-8169-4B92-B425-2A6E64066487}" type="pres">
      <dgm:prSet presAssocID="{9B079E3B-5216-4740-ACE9-408D6FF79082}" presName="bgRect" presStyleLbl="bgShp" presStyleIdx="0" presStyleCnt="8"/>
      <dgm:spPr/>
    </dgm:pt>
    <dgm:pt modelId="{F3D988AB-91A2-449B-99FF-68614F3633A1}" type="pres">
      <dgm:prSet presAssocID="{9B079E3B-5216-4740-ACE9-408D6FF79082}"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E5C7BF32-8446-4D69-BFEE-AF961D5F173D}" type="pres">
      <dgm:prSet presAssocID="{9B079E3B-5216-4740-ACE9-408D6FF79082}" presName="spaceRect" presStyleCnt="0"/>
      <dgm:spPr/>
    </dgm:pt>
    <dgm:pt modelId="{AD37A897-3FA6-4FFD-8110-5FA02377B8FC}" type="pres">
      <dgm:prSet presAssocID="{9B079E3B-5216-4740-ACE9-408D6FF79082}" presName="parTx" presStyleLbl="revTx" presStyleIdx="0" presStyleCnt="8">
        <dgm:presLayoutVars>
          <dgm:chMax val="0"/>
          <dgm:chPref val="0"/>
        </dgm:presLayoutVars>
      </dgm:prSet>
      <dgm:spPr/>
    </dgm:pt>
    <dgm:pt modelId="{CDA414EE-764C-4031-BCF7-16604F8C5D72}" type="pres">
      <dgm:prSet presAssocID="{3DDDD28F-8011-48F5-82F6-8CDBC91A4119}" presName="sibTrans" presStyleCnt="0"/>
      <dgm:spPr/>
    </dgm:pt>
    <dgm:pt modelId="{6AA9C8E6-E4C4-44A0-9B14-1BE3282A99EC}" type="pres">
      <dgm:prSet presAssocID="{746E7426-4A24-4A69-A78A-66439C5A090E}" presName="compNode" presStyleCnt="0"/>
      <dgm:spPr/>
    </dgm:pt>
    <dgm:pt modelId="{144564AC-4562-4E48-8997-0D35587E085E}" type="pres">
      <dgm:prSet presAssocID="{746E7426-4A24-4A69-A78A-66439C5A090E}" presName="bgRect" presStyleLbl="bgShp" presStyleIdx="1" presStyleCnt="8"/>
      <dgm:spPr/>
    </dgm:pt>
    <dgm:pt modelId="{924F5618-A4EF-482D-94EE-F9097A2362DF}" type="pres">
      <dgm:prSet presAssocID="{746E7426-4A24-4A69-A78A-66439C5A090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m reel"/>
        </a:ext>
      </dgm:extLst>
    </dgm:pt>
    <dgm:pt modelId="{6CCFB559-54FC-4B57-A4F3-7213879B0858}" type="pres">
      <dgm:prSet presAssocID="{746E7426-4A24-4A69-A78A-66439C5A090E}" presName="spaceRect" presStyleCnt="0"/>
      <dgm:spPr/>
    </dgm:pt>
    <dgm:pt modelId="{1017500B-6442-48E2-810D-724AE1C148FA}" type="pres">
      <dgm:prSet presAssocID="{746E7426-4A24-4A69-A78A-66439C5A090E}" presName="parTx" presStyleLbl="revTx" presStyleIdx="1" presStyleCnt="8">
        <dgm:presLayoutVars>
          <dgm:chMax val="0"/>
          <dgm:chPref val="0"/>
        </dgm:presLayoutVars>
      </dgm:prSet>
      <dgm:spPr/>
    </dgm:pt>
    <dgm:pt modelId="{751172B2-A525-45C7-AEBB-4AB15A8455DC}" type="pres">
      <dgm:prSet presAssocID="{9BA944A2-77E0-4451-A50E-27D976220FD5}" presName="sibTrans" presStyleCnt="0"/>
      <dgm:spPr/>
    </dgm:pt>
    <dgm:pt modelId="{99EEBDCD-8245-42CB-B8CF-1C1B3AEBA9E2}" type="pres">
      <dgm:prSet presAssocID="{CE30F8CC-0B27-4039-8D69-8E27017CAFF1}" presName="compNode" presStyleCnt="0"/>
      <dgm:spPr/>
    </dgm:pt>
    <dgm:pt modelId="{B8BA7337-478B-4BB0-B1F9-F4DBD2C4C30F}" type="pres">
      <dgm:prSet presAssocID="{CE30F8CC-0B27-4039-8D69-8E27017CAFF1}" presName="bgRect" presStyleLbl="bgShp" presStyleIdx="2" presStyleCnt="8"/>
      <dgm:spPr/>
    </dgm:pt>
    <dgm:pt modelId="{339BCEC5-3137-4679-90AE-5D9C05AF48D9}" type="pres">
      <dgm:prSet presAssocID="{CE30F8CC-0B27-4039-8D69-8E27017CAFF1}"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1A524C4C-E0C8-4CB7-8020-0FECB3026570}" type="pres">
      <dgm:prSet presAssocID="{CE30F8CC-0B27-4039-8D69-8E27017CAFF1}" presName="spaceRect" presStyleCnt="0"/>
      <dgm:spPr/>
    </dgm:pt>
    <dgm:pt modelId="{143D5C42-261C-4C93-9D3A-F2EFFEADC0CD}" type="pres">
      <dgm:prSet presAssocID="{CE30F8CC-0B27-4039-8D69-8E27017CAFF1}" presName="parTx" presStyleLbl="revTx" presStyleIdx="2" presStyleCnt="8">
        <dgm:presLayoutVars>
          <dgm:chMax val="0"/>
          <dgm:chPref val="0"/>
        </dgm:presLayoutVars>
      </dgm:prSet>
      <dgm:spPr/>
    </dgm:pt>
    <dgm:pt modelId="{36E15AF5-D628-47AB-8835-14D29970BF8A}" type="pres">
      <dgm:prSet presAssocID="{D73DAFA8-BC28-4364-9C96-77616DD45F8C}" presName="sibTrans" presStyleCnt="0"/>
      <dgm:spPr/>
    </dgm:pt>
    <dgm:pt modelId="{F979D557-0BBA-4565-8D06-F129579C2D3A}" type="pres">
      <dgm:prSet presAssocID="{08BB0F31-B0EC-4FDE-884D-1E47A8AB95A0}" presName="compNode" presStyleCnt="0"/>
      <dgm:spPr/>
    </dgm:pt>
    <dgm:pt modelId="{069B2872-D128-4592-85F6-45B422714AD9}" type="pres">
      <dgm:prSet presAssocID="{08BB0F31-B0EC-4FDE-884D-1E47A8AB95A0}" presName="bgRect" presStyleLbl="bgShp" presStyleIdx="3" presStyleCnt="8"/>
      <dgm:spPr/>
    </dgm:pt>
    <dgm:pt modelId="{9DB23A76-8587-41A4-90E9-AC0B2728A1F0}" type="pres">
      <dgm:prSet presAssocID="{08BB0F31-B0EC-4FDE-884D-1E47A8AB95A0}"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860375E2-13F5-40D6-9885-3A9EFDFF8CD1}" type="pres">
      <dgm:prSet presAssocID="{08BB0F31-B0EC-4FDE-884D-1E47A8AB95A0}" presName="spaceRect" presStyleCnt="0"/>
      <dgm:spPr/>
    </dgm:pt>
    <dgm:pt modelId="{796AE624-F22A-48ED-ACFA-611953603B56}" type="pres">
      <dgm:prSet presAssocID="{08BB0F31-B0EC-4FDE-884D-1E47A8AB95A0}" presName="parTx" presStyleLbl="revTx" presStyleIdx="3" presStyleCnt="8">
        <dgm:presLayoutVars>
          <dgm:chMax val="0"/>
          <dgm:chPref val="0"/>
        </dgm:presLayoutVars>
      </dgm:prSet>
      <dgm:spPr/>
    </dgm:pt>
    <dgm:pt modelId="{224773D5-E8AD-4363-A4C7-3C270214D6A0}" type="pres">
      <dgm:prSet presAssocID="{DA0D7E94-7D3F-474F-86AB-61823D4772A0}" presName="sibTrans" presStyleCnt="0"/>
      <dgm:spPr/>
    </dgm:pt>
    <dgm:pt modelId="{C00050E1-9A8D-4178-AE8D-6F91B2FF5240}" type="pres">
      <dgm:prSet presAssocID="{1976E711-5EE4-468C-945D-35B7A84A5DB6}" presName="compNode" presStyleCnt="0"/>
      <dgm:spPr/>
    </dgm:pt>
    <dgm:pt modelId="{7CD88367-8C9E-4199-8649-CBFA6C216A3F}" type="pres">
      <dgm:prSet presAssocID="{1976E711-5EE4-468C-945D-35B7A84A5DB6}" presName="bgRect" presStyleLbl="bgShp" presStyleIdx="4" presStyleCnt="8"/>
      <dgm:spPr/>
    </dgm:pt>
    <dgm:pt modelId="{AEFC4FA2-285A-4288-9C26-CAD056A31770}" type="pres">
      <dgm:prSet presAssocID="{1976E711-5EE4-468C-945D-35B7A84A5DB6}"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2057BE22-D02B-458E-96DC-BFC767312A84}" type="pres">
      <dgm:prSet presAssocID="{1976E711-5EE4-468C-945D-35B7A84A5DB6}" presName="spaceRect" presStyleCnt="0"/>
      <dgm:spPr/>
    </dgm:pt>
    <dgm:pt modelId="{BBEB07C5-DD4E-4AB3-B2AC-E266C1B5E909}" type="pres">
      <dgm:prSet presAssocID="{1976E711-5EE4-468C-945D-35B7A84A5DB6}" presName="parTx" presStyleLbl="revTx" presStyleIdx="4" presStyleCnt="8">
        <dgm:presLayoutVars>
          <dgm:chMax val="0"/>
          <dgm:chPref val="0"/>
        </dgm:presLayoutVars>
      </dgm:prSet>
      <dgm:spPr/>
    </dgm:pt>
    <dgm:pt modelId="{F1055A94-E8D3-486E-B3E0-9803C74D2F07}" type="pres">
      <dgm:prSet presAssocID="{FCD0C60E-E75F-411A-8330-1B1B98DF74DD}" presName="sibTrans" presStyleCnt="0"/>
      <dgm:spPr/>
    </dgm:pt>
    <dgm:pt modelId="{B4AA405F-AA07-447D-A4B5-52BDEE5EEEEE}" type="pres">
      <dgm:prSet presAssocID="{597D85E8-286C-44D0-9F13-930EA19A7461}" presName="compNode" presStyleCnt="0"/>
      <dgm:spPr/>
    </dgm:pt>
    <dgm:pt modelId="{6C593139-050A-4B22-867D-12AAA497A12C}" type="pres">
      <dgm:prSet presAssocID="{597D85E8-286C-44D0-9F13-930EA19A7461}" presName="bgRect" presStyleLbl="bgShp" presStyleIdx="5" presStyleCnt="8"/>
      <dgm:spPr/>
    </dgm:pt>
    <dgm:pt modelId="{9E21B53A-45CF-4553-93BE-D8476FD9FE1B}" type="pres">
      <dgm:prSet presAssocID="{597D85E8-286C-44D0-9F13-930EA19A7461}"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licopter"/>
        </a:ext>
      </dgm:extLst>
    </dgm:pt>
    <dgm:pt modelId="{5F1BB838-A454-4B5A-81E8-F5D2DB95A785}" type="pres">
      <dgm:prSet presAssocID="{597D85E8-286C-44D0-9F13-930EA19A7461}" presName="spaceRect" presStyleCnt="0"/>
      <dgm:spPr/>
    </dgm:pt>
    <dgm:pt modelId="{56912702-2DF1-471B-A3E1-DED429434244}" type="pres">
      <dgm:prSet presAssocID="{597D85E8-286C-44D0-9F13-930EA19A7461}" presName="parTx" presStyleLbl="revTx" presStyleIdx="5" presStyleCnt="8">
        <dgm:presLayoutVars>
          <dgm:chMax val="0"/>
          <dgm:chPref val="0"/>
        </dgm:presLayoutVars>
      </dgm:prSet>
      <dgm:spPr/>
    </dgm:pt>
    <dgm:pt modelId="{1F544BE5-ADC9-4831-A210-A86ADB3DFFCE}" type="pres">
      <dgm:prSet presAssocID="{46269CAE-9274-4789-B3EF-354CE15FBDD4}" presName="sibTrans" presStyleCnt="0"/>
      <dgm:spPr/>
    </dgm:pt>
    <dgm:pt modelId="{D08AEFE2-62B4-4D2E-A1DD-8FC356EBEFCF}" type="pres">
      <dgm:prSet presAssocID="{B3CDED72-F23D-4A58-89DE-8E3EA438F85B}" presName="compNode" presStyleCnt="0"/>
      <dgm:spPr/>
    </dgm:pt>
    <dgm:pt modelId="{AF57A941-43AC-4E01-A209-D7831BA5C2F1}" type="pres">
      <dgm:prSet presAssocID="{B3CDED72-F23D-4A58-89DE-8E3EA438F85B}" presName="bgRect" presStyleLbl="bgShp" presStyleIdx="6" presStyleCnt="8"/>
      <dgm:spPr/>
    </dgm:pt>
    <dgm:pt modelId="{0A439422-07E2-4DE1-BA2C-EC7635882BE8}" type="pres">
      <dgm:prSet presAssocID="{B3CDED72-F23D-4A58-89DE-8E3EA438F85B}"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Question mark"/>
        </a:ext>
      </dgm:extLst>
    </dgm:pt>
    <dgm:pt modelId="{2575F46F-6776-4083-9263-3AFCE0758D25}" type="pres">
      <dgm:prSet presAssocID="{B3CDED72-F23D-4A58-89DE-8E3EA438F85B}" presName="spaceRect" presStyleCnt="0"/>
      <dgm:spPr/>
    </dgm:pt>
    <dgm:pt modelId="{7FFC0850-D157-40A6-A4E6-159285702C29}" type="pres">
      <dgm:prSet presAssocID="{B3CDED72-F23D-4A58-89DE-8E3EA438F85B}" presName="parTx" presStyleLbl="revTx" presStyleIdx="6" presStyleCnt="8">
        <dgm:presLayoutVars>
          <dgm:chMax val="0"/>
          <dgm:chPref val="0"/>
        </dgm:presLayoutVars>
      </dgm:prSet>
      <dgm:spPr/>
    </dgm:pt>
    <dgm:pt modelId="{062E19A7-B43D-4C10-9A2E-06E24BC95966}" type="pres">
      <dgm:prSet presAssocID="{D25E491A-E931-4935-9DFF-C3908C949418}" presName="sibTrans" presStyleCnt="0"/>
      <dgm:spPr/>
    </dgm:pt>
    <dgm:pt modelId="{6FD25B05-9944-4412-AAEF-474FBAD4DEFE}" type="pres">
      <dgm:prSet presAssocID="{1B1F49BD-7281-44E8-B60D-01B29CE133BF}" presName="compNode" presStyleCnt="0"/>
      <dgm:spPr/>
    </dgm:pt>
    <dgm:pt modelId="{5C8545B8-4C60-47D5-9E49-37DE3D2ED5B7}" type="pres">
      <dgm:prSet presAssocID="{1B1F49BD-7281-44E8-B60D-01B29CE133BF}" presName="bgRect" presStyleLbl="bgShp" presStyleIdx="7" presStyleCnt="8"/>
      <dgm:spPr/>
    </dgm:pt>
    <dgm:pt modelId="{D0EA9432-9218-4C36-82E9-D4108ED1A3B5}" type="pres">
      <dgm:prSet presAssocID="{1B1F49BD-7281-44E8-B60D-01B29CE133B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Drawing Compass"/>
        </a:ext>
      </dgm:extLst>
    </dgm:pt>
    <dgm:pt modelId="{125E7313-70DC-4530-9C9E-5DAAEEE756C5}" type="pres">
      <dgm:prSet presAssocID="{1B1F49BD-7281-44E8-B60D-01B29CE133BF}" presName="spaceRect" presStyleCnt="0"/>
      <dgm:spPr/>
    </dgm:pt>
    <dgm:pt modelId="{5F6D54EC-3118-4B11-9F92-1056773559C0}" type="pres">
      <dgm:prSet presAssocID="{1B1F49BD-7281-44E8-B60D-01B29CE133BF}" presName="parTx" presStyleLbl="revTx" presStyleIdx="7" presStyleCnt="8">
        <dgm:presLayoutVars>
          <dgm:chMax val="0"/>
          <dgm:chPref val="0"/>
        </dgm:presLayoutVars>
      </dgm:prSet>
      <dgm:spPr/>
    </dgm:pt>
  </dgm:ptLst>
  <dgm:cxnLst>
    <dgm:cxn modelId="{72A22306-486A-4C75-97BF-FF405D93CBB3}" type="presOf" srcId="{CE30F8CC-0B27-4039-8D69-8E27017CAFF1}" destId="{143D5C42-261C-4C93-9D3A-F2EFFEADC0CD}" srcOrd="0" destOrd="0" presId="urn:microsoft.com/office/officeart/2018/2/layout/IconVerticalSolidList"/>
    <dgm:cxn modelId="{00430211-0648-4E81-B6E6-BA6E449FDB8E}" type="presOf" srcId="{08BB0F31-B0EC-4FDE-884D-1E47A8AB95A0}" destId="{796AE624-F22A-48ED-ACFA-611953603B56}" srcOrd="0" destOrd="0" presId="urn:microsoft.com/office/officeart/2018/2/layout/IconVerticalSolidList"/>
    <dgm:cxn modelId="{9EDDBB14-DD34-444E-A7A8-14F1FD3ED27D}" srcId="{2C9E54B9-664A-48A4-9D6E-018B14A9132D}" destId="{B3CDED72-F23D-4A58-89DE-8E3EA438F85B}" srcOrd="6" destOrd="0" parTransId="{1E1D0953-05AF-475B-8742-9E414031E49A}" sibTransId="{D25E491A-E931-4935-9DFF-C3908C949418}"/>
    <dgm:cxn modelId="{3E4C9221-6A3C-4F1C-824A-B412D686AFD6}" type="presOf" srcId="{9B079E3B-5216-4740-ACE9-408D6FF79082}" destId="{AD37A897-3FA6-4FFD-8110-5FA02377B8FC}" srcOrd="0" destOrd="0" presId="urn:microsoft.com/office/officeart/2018/2/layout/IconVerticalSolidList"/>
    <dgm:cxn modelId="{C48DD427-4DA7-4955-BD31-6DB9C7789EB1}" type="presOf" srcId="{1B1F49BD-7281-44E8-B60D-01B29CE133BF}" destId="{5F6D54EC-3118-4B11-9F92-1056773559C0}" srcOrd="0" destOrd="0" presId="urn:microsoft.com/office/officeart/2018/2/layout/IconVerticalSolidList"/>
    <dgm:cxn modelId="{B080AC29-E3B8-4046-ABDB-4A454486AB71}" srcId="{2C9E54B9-664A-48A4-9D6E-018B14A9132D}" destId="{9B079E3B-5216-4740-ACE9-408D6FF79082}" srcOrd="0" destOrd="0" parTransId="{7A7ED7D0-5CC9-45C9-8FD6-60D5AD66841F}" sibTransId="{3DDDD28F-8011-48F5-82F6-8CDBC91A4119}"/>
    <dgm:cxn modelId="{8E68883E-F78A-4771-8E89-BFA8B3BBEACD}" srcId="{2C9E54B9-664A-48A4-9D6E-018B14A9132D}" destId="{1976E711-5EE4-468C-945D-35B7A84A5DB6}" srcOrd="4" destOrd="0" parTransId="{A8704CC5-D143-4611-BC6A-60B848495F14}" sibTransId="{FCD0C60E-E75F-411A-8330-1B1B98DF74DD}"/>
    <dgm:cxn modelId="{1FFF9C3E-DBD4-46D2-8E05-BDA4EAABAAC4}" srcId="{2C9E54B9-664A-48A4-9D6E-018B14A9132D}" destId="{CE30F8CC-0B27-4039-8D69-8E27017CAFF1}" srcOrd="2" destOrd="0" parTransId="{FE27DA5E-DBE0-4B02-90A2-F41C7E430300}" sibTransId="{D73DAFA8-BC28-4364-9C96-77616DD45F8C}"/>
    <dgm:cxn modelId="{B66D0246-EEE1-4C60-82FF-0933EC9C2A96}" type="presOf" srcId="{B3CDED72-F23D-4A58-89DE-8E3EA438F85B}" destId="{7FFC0850-D157-40A6-A4E6-159285702C29}" srcOrd="0" destOrd="0" presId="urn:microsoft.com/office/officeart/2018/2/layout/IconVerticalSolidList"/>
    <dgm:cxn modelId="{8C998C67-0740-4A83-8E78-D86D1097AB9E}" srcId="{2C9E54B9-664A-48A4-9D6E-018B14A9132D}" destId="{597D85E8-286C-44D0-9F13-930EA19A7461}" srcOrd="5" destOrd="0" parTransId="{607C878C-D7EF-4B91-A09C-91B830A6A548}" sibTransId="{46269CAE-9274-4789-B3EF-354CE15FBDD4}"/>
    <dgm:cxn modelId="{43CA9448-50C9-42F0-A201-0F10FB7659BE}" type="presOf" srcId="{1976E711-5EE4-468C-945D-35B7A84A5DB6}" destId="{BBEB07C5-DD4E-4AB3-B2AC-E266C1B5E909}" srcOrd="0" destOrd="0" presId="urn:microsoft.com/office/officeart/2018/2/layout/IconVerticalSolidList"/>
    <dgm:cxn modelId="{2580C852-EA71-4994-87C2-780EECDF6B21}" type="presOf" srcId="{746E7426-4A24-4A69-A78A-66439C5A090E}" destId="{1017500B-6442-48E2-810D-724AE1C148FA}" srcOrd="0" destOrd="0" presId="urn:microsoft.com/office/officeart/2018/2/layout/IconVerticalSolidList"/>
    <dgm:cxn modelId="{BE6D5157-8DAC-4E4F-9885-C0E819BE34F3}" type="presOf" srcId="{2C9E54B9-664A-48A4-9D6E-018B14A9132D}" destId="{ED0C17F3-048A-42E1-AAB6-6BF400429F87}" srcOrd="0" destOrd="0" presId="urn:microsoft.com/office/officeart/2018/2/layout/IconVerticalSolidList"/>
    <dgm:cxn modelId="{B80298B5-F37E-47CA-82A4-40599F0E81DD}" srcId="{2C9E54B9-664A-48A4-9D6E-018B14A9132D}" destId="{746E7426-4A24-4A69-A78A-66439C5A090E}" srcOrd="1" destOrd="0" parTransId="{56602956-1507-4F39-A7B5-04A34D243BD9}" sibTransId="{9BA944A2-77E0-4451-A50E-27D976220FD5}"/>
    <dgm:cxn modelId="{5FF9E5EC-9A22-4E47-BC0F-AB9067D448D1}" srcId="{2C9E54B9-664A-48A4-9D6E-018B14A9132D}" destId="{1B1F49BD-7281-44E8-B60D-01B29CE133BF}" srcOrd="7" destOrd="0" parTransId="{685864A6-FB04-4670-BDDC-962A5092F1AA}" sibTransId="{51DEF1E5-3466-41B0-A7FC-9D1A0416BC15}"/>
    <dgm:cxn modelId="{846407F0-7F26-440F-8ED8-9EAB95341F8A}" srcId="{2C9E54B9-664A-48A4-9D6E-018B14A9132D}" destId="{08BB0F31-B0EC-4FDE-884D-1E47A8AB95A0}" srcOrd="3" destOrd="0" parTransId="{39CD2324-78EF-4C59-99F2-F48B82584D04}" sibTransId="{DA0D7E94-7D3F-474F-86AB-61823D4772A0}"/>
    <dgm:cxn modelId="{A0DB80F8-F01E-4893-ADFB-9CFE7B954776}" type="presOf" srcId="{597D85E8-286C-44D0-9F13-930EA19A7461}" destId="{56912702-2DF1-471B-A3E1-DED429434244}" srcOrd="0" destOrd="0" presId="urn:microsoft.com/office/officeart/2018/2/layout/IconVerticalSolidList"/>
    <dgm:cxn modelId="{16DD4AA7-D9D7-4547-A646-FE8A27967CE8}" type="presParOf" srcId="{ED0C17F3-048A-42E1-AAB6-6BF400429F87}" destId="{59A97E80-55FE-4898-A09D-E0A5857371E7}" srcOrd="0" destOrd="0" presId="urn:microsoft.com/office/officeart/2018/2/layout/IconVerticalSolidList"/>
    <dgm:cxn modelId="{E1F5E065-04EE-499A-BF7C-472B640D557F}" type="presParOf" srcId="{59A97E80-55FE-4898-A09D-E0A5857371E7}" destId="{44FC82A4-8169-4B92-B425-2A6E64066487}" srcOrd="0" destOrd="0" presId="urn:microsoft.com/office/officeart/2018/2/layout/IconVerticalSolidList"/>
    <dgm:cxn modelId="{9FA5ABBF-3AA8-4BC0-94BF-19CA913A43C7}" type="presParOf" srcId="{59A97E80-55FE-4898-A09D-E0A5857371E7}" destId="{F3D988AB-91A2-449B-99FF-68614F3633A1}" srcOrd="1" destOrd="0" presId="urn:microsoft.com/office/officeart/2018/2/layout/IconVerticalSolidList"/>
    <dgm:cxn modelId="{FDD78434-13F2-4E8B-9E3E-CEC314CE5CA7}" type="presParOf" srcId="{59A97E80-55FE-4898-A09D-E0A5857371E7}" destId="{E5C7BF32-8446-4D69-BFEE-AF961D5F173D}" srcOrd="2" destOrd="0" presId="urn:microsoft.com/office/officeart/2018/2/layout/IconVerticalSolidList"/>
    <dgm:cxn modelId="{02512BA9-12E6-475A-BF4F-9B405522C530}" type="presParOf" srcId="{59A97E80-55FE-4898-A09D-E0A5857371E7}" destId="{AD37A897-3FA6-4FFD-8110-5FA02377B8FC}" srcOrd="3" destOrd="0" presId="urn:microsoft.com/office/officeart/2018/2/layout/IconVerticalSolidList"/>
    <dgm:cxn modelId="{5B481F64-D17B-4CE7-AE6B-FFF7DCEDA702}" type="presParOf" srcId="{ED0C17F3-048A-42E1-AAB6-6BF400429F87}" destId="{CDA414EE-764C-4031-BCF7-16604F8C5D72}" srcOrd="1" destOrd="0" presId="urn:microsoft.com/office/officeart/2018/2/layout/IconVerticalSolidList"/>
    <dgm:cxn modelId="{1D8E1130-55FA-4D61-9EB4-546342BF3AA4}" type="presParOf" srcId="{ED0C17F3-048A-42E1-AAB6-6BF400429F87}" destId="{6AA9C8E6-E4C4-44A0-9B14-1BE3282A99EC}" srcOrd="2" destOrd="0" presId="urn:microsoft.com/office/officeart/2018/2/layout/IconVerticalSolidList"/>
    <dgm:cxn modelId="{4BA84FF5-BA29-47CA-AC2E-B354146CA8D9}" type="presParOf" srcId="{6AA9C8E6-E4C4-44A0-9B14-1BE3282A99EC}" destId="{144564AC-4562-4E48-8997-0D35587E085E}" srcOrd="0" destOrd="0" presId="urn:microsoft.com/office/officeart/2018/2/layout/IconVerticalSolidList"/>
    <dgm:cxn modelId="{3D5B37BE-B687-40CE-8BBB-71883A33367E}" type="presParOf" srcId="{6AA9C8E6-E4C4-44A0-9B14-1BE3282A99EC}" destId="{924F5618-A4EF-482D-94EE-F9097A2362DF}" srcOrd="1" destOrd="0" presId="urn:microsoft.com/office/officeart/2018/2/layout/IconVerticalSolidList"/>
    <dgm:cxn modelId="{18E2CAB9-142A-4331-95A7-C36D4285DA35}" type="presParOf" srcId="{6AA9C8E6-E4C4-44A0-9B14-1BE3282A99EC}" destId="{6CCFB559-54FC-4B57-A4F3-7213879B0858}" srcOrd="2" destOrd="0" presId="urn:microsoft.com/office/officeart/2018/2/layout/IconVerticalSolidList"/>
    <dgm:cxn modelId="{DD19A6CE-09F8-4CD5-A1F8-4F61FD375A81}" type="presParOf" srcId="{6AA9C8E6-E4C4-44A0-9B14-1BE3282A99EC}" destId="{1017500B-6442-48E2-810D-724AE1C148FA}" srcOrd="3" destOrd="0" presId="urn:microsoft.com/office/officeart/2018/2/layout/IconVerticalSolidList"/>
    <dgm:cxn modelId="{6D2619E1-1BC3-4911-9361-0A72E316FF72}" type="presParOf" srcId="{ED0C17F3-048A-42E1-AAB6-6BF400429F87}" destId="{751172B2-A525-45C7-AEBB-4AB15A8455DC}" srcOrd="3" destOrd="0" presId="urn:microsoft.com/office/officeart/2018/2/layout/IconVerticalSolidList"/>
    <dgm:cxn modelId="{F1094C97-DBED-44BE-80FB-7CF14E7D49C6}" type="presParOf" srcId="{ED0C17F3-048A-42E1-AAB6-6BF400429F87}" destId="{99EEBDCD-8245-42CB-B8CF-1C1B3AEBA9E2}" srcOrd="4" destOrd="0" presId="urn:microsoft.com/office/officeart/2018/2/layout/IconVerticalSolidList"/>
    <dgm:cxn modelId="{83FC8043-FF93-4E98-BE52-D64954F94D9A}" type="presParOf" srcId="{99EEBDCD-8245-42CB-B8CF-1C1B3AEBA9E2}" destId="{B8BA7337-478B-4BB0-B1F9-F4DBD2C4C30F}" srcOrd="0" destOrd="0" presId="urn:microsoft.com/office/officeart/2018/2/layout/IconVerticalSolidList"/>
    <dgm:cxn modelId="{5D17C935-2EC7-4AE5-98C6-DC5D1B716B38}" type="presParOf" srcId="{99EEBDCD-8245-42CB-B8CF-1C1B3AEBA9E2}" destId="{339BCEC5-3137-4679-90AE-5D9C05AF48D9}" srcOrd="1" destOrd="0" presId="urn:microsoft.com/office/officeart/2018/2/layout/IconVerticalSolidList"/>
    <dgm:cxn modelId="{745C48D0-6C2A-4ACB-B817-F0252305662E}" type="presParOf" srcId="{99EEBDCD-8245-42CB-B8CF-1C1B3AEBA9E2}" destId="{1A524C4C-E0C8-4CB7-8020-0FECB3026570}" srcOrd="2" destOrd="0" presId="urn:microsoft.com/office/officeart/2018/2/layout/IconVerticalSolidList"/>
    <dgm:cxn modelId="{5CF5FF53-0FA5-4D61-A7EA-6B8D7DA3C9B1}" type="presParOf" srcId="{99EEBDCD-8245-42CB-B8CF-1C1B3AEBA9E2}" destId="{143D5C42-261C-4C93-9D3A-F2EFFEADC0CD}" srcOrd="3" destOrd="0" presId="urn:microsoft.com/office/officeart/2018/2/layout/IconVerticalSolidList"/>
    <dgm:cxn modelId="{9650773D-7B07-46B9-8C55-547D57AF9DDA}" type="presParOf" srcId="{ED0C17F3-048A-42E1-AAB6-6BF400429F87}" destId="{36E15AF5-D628-47AB-8835-14D29970BF8A}" srcOrd="5" destOrd="0" presId="urn:microsoft.com/office/officeart/2018/2/layout/IconVerticalSolidList"/>
    <dgm:cxn modelId="{FBC06F88-403A-4F02-9E1C-679B5A328A73}" type="presParOf" srcId="{ED0C17F3-048A-42E1-AAB6-6BF400429F87}" destId="{F979D557-0BBA-4565-8D06-F129579C2D3A}" srcOrd="6" destOrd="0" presId="urn:microsoft.com/office/officeart/2018/2/layout/IconVerticalSolidList"/>
    <dgm:cxn modelId="{D0E4F00F-4A1C-4FD8-A03A-7482E80A0423}" type="presParOf" srcId="{F979D557-0BBA-4565-8D06-F129579C2D3A}" destId="{069B2872-D128-4592-85F6-45B422714AD9}" srcOrd="0" destOrd="0" presId="urn:microsoft.com/office/officeart/2018/2/layout/IconVerticalSolidList"/>
    <dgm:cxn modelId="{2A5AF80A-1A0A-446E-A12A-A2D9907C79ED}" type="presParOf" srcId="{F979D557-0BBA-4565-8D06-F129579C2D3A}" destId="{9DB23A76-8587-41A4-90E9-AC0B2728A1F0}" srcOrd="1" destOrd="0" presId="urn:microsoft.com/office/officeart/2018/2/layout/IconVerticalSolidList"/>
    <dgm:cxn modelId="{DCA64B3C-9C0A-4591-96F6-A55E2F4C564F}" type="presParOf" srcId="{F979D557-0BBA-4565-8D06-F129579C2D3A}" destId="{860375E2-13F5-40D6-9885-3A9EFDFF8CD1}" srcOrd="2" destOrd="0" presId="urn:microsoft.com/office/officeart/2018/2/layout/IconVerticalSolidList"/>
    <dgm:cxn modelId="{1355E184-0001-4DC8-8FBC-CEBAFA5B18D6}" type="presParOf" srcId="{F979D557-0BBA-4565-8D06-F129579C2D3A}" destId="{796AE624-F22A-48ED-ACFA-611953603B56}" srcOrd="3" destOrd="0" presId="urn:microsoft.com/office/officeart/2018/2/layout/IconVerticalSolidList"/>
    <dgm:cxn modelId="{BE14CE15-F59F-431A-8341-CB909F2DEA4F}" type="presParOf" srcId="{ED0C17F3-048A-42E1-AAB6-6BF400429F87}" destId="{224773D5-E8AD-4363-A4C7-3C270214D6A0}" srcOrd="7" destOrd="0" presId="urn:microsoft.com/office/officeart/2018/2/layout/IconVerticalSolidList"/>
    <dgm:cxn modelId="{1319AE6A-EEA0-4739-8FCE-FCD38C54C02C}" type="presParOf" srcId="{ED0C17F3-048A-42E1-AAB6-6BF400429F87}" destId="{C00050E1-9A8D-4178-AE8D-6F91B2FF5240}" srcOrd="8" destOrd="0" presId="urn:microsoft.com/office/officeart/2018/2/layout/IconVerticalSolidList"/>
    <dgm:cxn modelId="{C750151D-FAC0-4B3A-8431-DB8F8381F48B}" type="presParOf" srcId="{C00050E1-9A8D-4178-AE8D-6F91B2FF5240}" destId="{7CD88367-8C9E-4199-8649-CBFA6C216A3F}" srcOrd="0" destOrd="0" presId="urn:microsoft.com/office/officeart/2018/2/layout/IconVerticalSolidList"/>
    <dgm:cxn modelId="{5C2DC6A2-6B4B-4021-B919-24CFDF6BC4CB}" type="presParOf" srcId="{C00050E1-9A8D-4178-AE8D-6F91B2FF5240}" destId="{AEFC4FA2-285A-4288-9C26-CAD056A31770}" srcOrd="1" destOrd="0" presId="urn:microsoft.com/office/officeart/2018/2/layout/IconVerticalSolidList"/>
    <dgm:cxn modelId="{91944F59-2269-43B2-AF66-89FB59FF2154}" type="presParOf" srcId="{C00050E1-9A8D-4178-AE8D-6F91B2FF5240}" destId="{2057BE22-D02B-458E-96DC-BFC767312A84}" srcOrd="2" destOrd="0" presId="urn:microsoft.com/office/officeart/2018/2/layout/IconVerticalSolidList"/>
    <dgm:cxn modelId="{D73159DC-FD5C-42E9-AF1F-4095537749F3}" type="presParOf" srcId="{C00050E1-9A8D-4178-AE8D-6F91B2FF5240}" destId="{BBEB07C5-DD4E-4AB3-B2AC-E266C1B5E909}" srcOrd="3" destOrd="0" presId="urn:microsoft.com/office/officeart/2018/2/layout/IconVerticalSolidList"/>
    <dgm:cxn modelId="{5FA2CDCE-CA20-45A8-A7A0-D7146D8007F5}" type="presParOf" srcId="{ED0C17F3-048A-42E1-AAB6-6BF400429F87}" destId="{F1055A94-E8D3-486E-B3E0-9803C74D2F07}" srcOrd="9" destOrd="0" presId="urn:microsoft.com/office/officeart/2018/2/layout/IconVerticalSolidList"/>
    <dgm:cxn modelId="{875097D6-3925-4961-8A64-AE8C71F03245}" type="presParOf" srcId="{ED0C17F3-048A-42E1-AAB6-6BF400429F87}" destId="{B4AA405F-AA07-447D-A4B5-52BDEE5EEEEE}" srcOrd="10" destOrd="0" presId="urn:microsoft.com/office/officeart/2018/2/layout/IconVerticalSolidList"/>
    <dgm:cxn modelId="{68E61DD5-DE28-4A14-BEBD-793754B8CFD7}" type="presParOf" srcId="{B4AA405F-AA07-447D-A4B5-52BDEE5EEEEE}" destId="{6C593139-050A-4B22-867D-12AAA497A12C}" srcOrd="0" destOrd="0" presId="urn:microsoft.com/office/officeart/2018/2/layout/IconVerticalSolidList"/>
    <dgm:cxn modelId="{FEF95612-B454-4234-A85C-386042ABB992}" type="presParOf" srcId="{B4AA405F-AA07-447D-A4B5-52BDEE5EEEEE}" destId="{9E21B53A-45CF-4553-93BE-D8476FD9FE1B}" srcOrd="1" destOrd="0" presId="urn:microsoft.com/office/officeart/2018/2/layout/IconVerticalSolidList"/>
    <dgm:cxn modelId="{B328362C-3549-4BFC-A7F9-B1D3790BCFF9}" type="presParOf" srcId="{B4AA405F-AA07-447D-A4B5-52BDEE5EEEEE}" destId="{5F1BB838-A454-4B5A-81E8-F5D2DB95A785}" srcOrd="2" destOrd="0" presId="urn:microsoft.com/office/officeart/2018/2/layout/IconVerticalSolidList"/>
    <dgm:cxn modelId="{0ED64805-D374-46B4-BD7E-ECB0AD876BC3}" type="presParOf" srcId="{B4AA405F-AA07-447D-A4B5-52BDEE5EEEEE}" destId="{56912702-2DF1-471B-A3E1-DED429434244}" srcOrd="3" destOrd="0" presId="urn:microsoft.com/office/officeart/2018/2/layout/IconVerticalSolidList"/>
    <dgm:cxn modelId="{7D5D4E76-8980-4586-9CD4-B90EEBD4FBDE}" type="presParOf" srcId="{ED0C17F3-048A-42E1-AAB6-6BF400429F87}" destId="{1F544BE5-ADC9-4831-A210-A86ADB3DFFCE}" srcOrd="11" destOrd="0" presId="urn:microsoft.com/office/officeart/2018/2/layout/IconVerticalSolidList"/>
    <dgm:cxn modelId="{5F7AF169-8938-4AB8-9412-DDDCFB25AAD1}" type="presParOf" srcId="{ED0C17F3-048A-42E1-AAB6-6BF400429F87}" destId="{D08AEFE2-62B4-4D2E-A1DD-8FC356EBEFCF}" srcOrd="12" destOrd="0" presId="urn:microsoft.com/office/officeart/2018/2/layout/IconVerticalSolidList"/>
    <dgm:cxn modelId="{A04FD33D-5294-45C1-8C75-54FBEC2DEF56}" type="presParOf" srcId="{D08AEFE2-62B4-4D2E-A1DD-8FC356EBEFCF}" destId="{AF57A941-43AC-4E01-A209-D7831BA5C2F1}" srcOrd="0" destOrd="0" presId="urn:microsoft.com/office/officeart/2018/2/layout/IconVerticalSolidList"/>
    <dgm:cxn modelId="{E1EBDE9E-609B-40EF-A086-9085C2407EEF}" type="presParOf" srcId="{D08AEFE2-62B4-4D2E-A1DD-8FC356EBEFCF}" destId="{0A439422-07E2-4DE1-BA2C-EC7635882BE8}" srcOrd="1" destOrd="0" presId="urn:microsoft.com/office/officeart/2018/2/layout/IconVerticalSolidList"/>
    <dgm:cxn modelId="{239FBF08-3EB7-4272-A76A-2CD4DA0EAEE8}" type="presParOf" srcId="{D08AEFE2-62B4-4D2E-A1DD-8FC356EBEFCF}" destId="{2575F46F-6776-4083-9263-3AFCE0758D25}" srcOrd="2" destOrd="0" presId="urn:microsoft.com/office/officeart/2018/2/layout/IconVerticalSolidList"/>
    <dgm:cxn modelId="{9C22B92B-5E1B-4764-ACC5-4B6458117B1D}" type="presParOf" srcId="{D08AEFE2-62B4-4D2E-A1DD-8FC356EBEFCF}" destId="{7FFC0850-D157-40A6-A4E6-159285702C29}" srcOrd="3" destOrd="0" presId="urn:microsoft.com/office/officeart/2018/2/layout/IconVerticalSolidList"/>
    <dgm:cxn modelId="{2FC92C4B-8138-4C1C-BCD2-A560EF67E07C}" type="presParOf" srcId="{ED0C17F3-048A-42E1-AAB6-6BF400429F87}" destId="{062E19A7-B43D-4C10-9A2E-06E24BC95966}" srcOrd="13" destOrd="0" presId="urn:microsoft.com/office/officeart/2018/2/layout/IconVerticalSolidList"/>
    <dgm:cxn modelId="{A55378DB-31B3-4FEA-8DC3-8F43A4F92A68}" type="presParOf" srcId="{ED0C17F3-048A-42E1-AAB6-6BF400429F87}" destId="{6FD25B05-9944-4412-AAEF-474FBAD4DEFE}" srcOrd="14" destOrd="0" presId="urn:microsoft.com/office/officeart/2018/2/layout/IconVerticalSolidList"/>
    <dgm:cxn modelId="{81110569-8DE7-4C09-ABCD-577A9893FB15}" type="presParOf" srcId="{6FD25B05-9944-4412-AAEF-474FBAD4DEFE}" destId="{5C8545B8-4C60-47D5-9E49-37DE3D2ED5B7}" srcOrd="0" destOrd="0" presId="urn:microsoft.com/office/officeart/2018/2/layout/IconVerticalSolidList"/>
    <dgm:cxn modelId="{FFE1B992-4FFC-48AC-A171-B414ED310981}" type="presParOf" srcId="{6FD25B05-9944-4412-AAEF-474FBAD4DEFE}" destId="{D0EA9432-9218-4C36-82E9-D4108ED1A3B5}" srcOrd="1" destOrd="0" presId="urn:microsoft.com/office/officeart/2018/2/layout/IconVerticalSolidList"/>
    <dgm:cxn modelId="{3CC6AA00-5F81-41EC-B085-8F43AFA0A94E}" type="presParOf" srcId="{6FD25B05-9944-4412-AAEF-474FBAD4DEFE}" destId="{125E7313-70DC-4530-9C9E-5DAAEEE756C5}" srcOrd="2" destOrd="0" presId="urn:microsoft.com/office/officeart/2018/2/layout/IconVerticalSolidList"/>
    <dgm:cxn modelId="{E5D07452-1181-42E9-AA49-B940DB4AEBD0}" type="presParOf" srcId="{6FD25B05-9944-4412-AAEF-474FBAD4DEFE}" destId="{5F6D54EC-3118-4B11-9F92-1056773559C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AEAA6-6793-4654-9FB6-C16EF29B600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3BCCC3-C44B-4420-810F-4DF0736B1D24}">
      <dgm:prSet/>
      <dgm:spPr/>
      <dgm:t>
        <a:bodyPr/>
        <a:lstStyle/>
        <a:p>
          <a:r>
            <a:rPr lang="en-US" b="1" dirty="0">
              <a:latin typeface="Agency FB" panose="020B0503020202020204" pitchFamily="34" charset="0"/>
            </a:rPr>
            <a:t>Behavior-driven development (BDD) is an Agile software development methodology in which an application is documented and designed around the behavior a user expects to experience when interacting with it.</a:t>
          </a:r>
        </a:p>
      </dgm:t>
    </dgm:pt>
    <dgm:pt modelId="{7CAE96B8-5CDB-4BC1-B3CE-246D32CB76B1}" type="parTrans" cxnId="{FD8C3F77-F7BD-45D9-A76D-3B938D2E2F54}">
      <dgm:prSet/>
      <dgm:spPr/>
      <dgm:t>
        <a:bodyPr/>
        <a:lstStyle/>
        <a:p>
          <a:endParaRPr lang="en-US"/>
        </a:p>
      </dgm:t>
    </dgm:pt>
    <dgm:pt modelId="{710048B0-0CBF-4DD6-9DEE-9DC5D132DFB6}" type="sibTrans" cxnId="{FD8C3F77-F7BD-45D9-A76D-3B938D2E2F54}">
      <dgm:prSet/>
      <dgm:spPr/>
      <dgm:t>
        <a:bodyPr/>
        <a:lstStyle/>
        <a:p>
          <a:endParaRPr lang="en-US"/>
        </a:p>
      </dgm:t>
    </dgm:pt>
    <dgm:pt modelId="{65AA0678-3B82-4266-9190-562C5C451277}">
      <dgm:prSet/>
      <dgm:spPr/>
      <dgm:t>
        <a:bodyPr/>
        <a:lstStyle/>
        <a:p>
          <a:r>
            <a:rPr lang="en-US" b="1" i="0" dirty="0">
              <a:latin typeface="Agency FB" panose="020B0503020202020204" pitchFamily="34" charset="0"/>
            </a:rPr>
            <a:t>Test Driven Development is the process in which test cases are written before the code that validates those cases.</a:t>
          </a:r>
          <a:endParaRPr lang="en-US" b="1" dirty="0">
            <a:latin typeface="Agency FB" panose="020B0503020202020204" pitchFamily="34" charset="0"/>
          </a:endParaRPr>
        </a:p>
      </dgm:t>
    </dgm:pt>
    <dgm:pt modelId="{A50B6FE3-5188-4FF7-8C46-F7DEF87FB51B}" type="parTrans" cxnId="{6D58ECA6-DB1D-4D9E-A494-3E7FE7A1F0B6}">
      <dgm:prSet/>
      <dgm:spPr/>
      <dgm:t>
        <a:bodyPr/>
        <a:lstStyle/>
        <a:p>
          <a:endParaRPr lang="en-US"/>
        </a:p>
      </dgm:t>
    </dgm:pt>
    <dgm:pt modelId="{38147E11-9097-4EFC-9192-742668ADEE00}" type="sibTrans" cxnId="{6D58ECA6-DB1D-4D9E-A494-3E7FE7A1F0B6}">
      <dgm:prSet/>
      <dgm:spPr/>
      <dgm:t>
        <a:bodyPr/>
        <a:lstStyle/>
        <a:p>
          <a:endParaRPr lang="en-US"/>
        </a:p>
      </dgm:t>
    </dgm:pt>
    <dgm:pt modelId="{1BC6BE27-7542-4B82-8FFB-EC2523A5E4C5}">
      <dgm:prSet/>
      <dgm:spPr/>
      <dgm:t>
        <a:bodyPr/>
        <a:lstStyle/>
        <a:p>
          <a:r>
            <a:rPr lang="en-US" b="1" dirty="0">
              <a:latin typeface="Agency FB" panose="020B0503020202020204" pitchFamily="34" charset="0"/>
            </a:rPr>
            <a:t>Apache Maven is a build automation tool for Java and other languages, using conventions and plugins. Learn about its history, features, syntax, and usage on Wikipedia.</a:t>
          </a:r>
        </a:p>
      </dgm:t>
    </dgm:pt>
    <dgm:pt modelId="{D89789B2-5F84-4C8F-95A8-38EA3FB6760B}" type="parTrans" cxnId="{628D17F8-56AB-4BAD-AFC7-6819BA2CFF72}">
      <dgm:prSet/>
      <dgm:spPr/>
      <dgm:t>
        <a:bodyPr/>
        <a:lstStyle/>
        <a:p>
          <a:endParaRPr lang="en-US"/>
        </a:p>
      </dgm:t>
    </dgm:pt>
    <dgm:pt modelId="{D0D32426-F935-4781-A7D4-B8DB87C489F7}" type="sibTrans" cxnId="{628D17F8-56AB-4BAD-AFC7-6819BA2CFF72}">
      <dgm:prSet/>
      <dgm:spPr/>
      <dgm:t>
        <a:bodyPr/>
        <a:lstStyle/>
        <a:p>
          <a:endParaRPr lang="en-US"/>
        </a:p>
      </dgm:t>
    </dgm:pt>
    <dgm:pt modelId="{DDAFE61F-8995-4225-A32C-ECDB4EB128E7}" type="pres">
      <dgm:prSet presAssocID="{21EAEAA6-6793-4654-9FB6-C16EF29B6008}" presName="root" presStyleCnt="0">
        <dgm:presLayoutVars>
          <dgm:dir/>
          <dgm:resizeHandles val="exact"/>
        </dgm:presLayoutVars>
      </dgm:prSet>
      <dgm:spPr/>
    </dgm:pt>
    <dgm:pt modelId="{5A5C3B41-9BD6-4621-827B-26B407F6664A}" type="pres">
      <dgm:prSet presAssocID="{0D3BCCC3-C44B-4420-810F-4DF0736B1D24}" presName="compNode" presStyleCnt="0"/>
      <dgm:spPr/>
    </dgm:pt>
    <dgm:pt modelId="{65D9C1DF-1224-42E1-9CEA-88DE1701D68F}" type="pres">
      <dgm:prSet presAssocID="{0D3BCCC3-C44B-4420-810F-4DF0736B1D24}" presName="bgRect" presStyleLbl="bgShp" presStyleIdx="0" presStyleCnt="3"/>
      <dgm:spPr/>
    </dgm:pt>
    <dgm:pt modelId="{71ECEA16-AC1C-4C41-BEAC-B0C4C9CF4212}" type="pres">
      <dgm:prSet presAssocID="{0D3BCCC3-C44B-4420-810F-4DF0736B1D2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C6D16896-5FDA-4834-A5E6-9CE22FC2EE8F}" type="pres">
      <dgm:prSet presAssocID="{0D3BCCC3-C44B-4420-810F-4DF0736B1D24}" presName="spaceRect" presStyleCnt="0"/>
      <dgm:spPr/>
    </dgm:pt>
    <dgm:pt modelId="{C3AF6918-BA22-452D-B6C4-ACC4DF37AB09}" type="pres">
      <dgm:prSet presAssocID="{0D3BCCC3-C44B-4420-810F-4DF0736B1D24}" presName="parTx" presStyleLbl="revTx" presStyleIdx="0" presStyleCnt="3">
        <dgm:presLayoutVars>
          <dgm:chMax val="0"/>
          <dgm:chPref val="0"/>
        </dgm:presLayoutVars>
      </dgm:prSet>
      <dgm:spPr/>
    </dgm:pt>
    <dgm:pt modelId="{400D488C-2BBF-4968-BAA8-2F942F0B9FBA}" type="pres">
      <dgm:prSet presAssocID="{710048B0-0CBF-4DD6-9DEE-9DC5D132DFB6}" presName="sibTrans" presStyleCnt="0"/>
      <dgm:spPr/>
    </dgm:pt>
    <dgm:pt modelId="{248D23EF-DFA5-4640-B991-597CA4C5F9F2}" type="pres">
      <dgm:prSet presAssocID="{65AA0678-3B82-4266-9190-562C5C451277}" presName="compNode" presStyleCnt="0"/>
      <dgm:spPr/>
    </dgm:pt>
    <dgm:pt modelId="{B2A4810C-B5B8-4D51-9E99-22A6FDA18D2D}" type="pres">
      <dgm:prSet presAssocID="{65AA0678-3B82-4266-9190-562C5C451277}" presName="bgRect" presStyleLbl="bgShp" presStyleIdx="1" presStyleCnt="3"/>
      <dgm:spPr/>
    </dgm:pt>
    <dgm:pt modelId="{7616973C-D3FC-49E2-B52C-3A0882600FB6}" type="pres">
      <dgm:prSet presAssocID="{65AA0678-3B82-4266-9190-562C5C4512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1D2E0F81-3F23-458D-9BFB-628354BD99AB}" type="pres">
      <dgm:prSet presAssocID="{65AA0678-3B82-4266-9190-562C5C451277}" presName="spaceRect" presStyleCnt="0"/>
      <dgm:spPr/>
    </dgm:pt>
    <dgm:pt modelId="{7D91FCF7-9B7D-40E3-8AEE-B9079EEF12D0}" type="pres">
      <dgm:prSet presAssocID="{65AA0678-3B82-4266-9190-562C5C451277}" presName="parTx" presStyleLbl="revTx" presStyleIdx="1" presStyleCnt="3">
        <dgm:presLayoutVars>
          <dgm:chMax val="0"/>
          <dgm:chPref val="0"/>
        </dgm:presLayoutVars>
      </dgm:prSet>
      <dgm:spPr/>
    </dgm:pt>
    <dgm:pt modelId="{B1752E6F-A76B-438F-BAE9-A1F14371D3D6}" type="pres">
      <dgm:prSet presAssocID="{38147E11-9097-4EFC-9192-742668ADEE00}" presName="sibTrans" presStyleCnt="0"/>
      <dgm:spPr/>
    </dgm:pt>
    <dgm:pt modelId="{9A1F06D6-973C-4238-8AD0-F9E18C48A078}" type="pres">
      <dgm:prSet presAssocID="{1BC6BE27-7542-4B82-8FFB-EC2523A5E4C5}" presName="compNode" presStyleCnt="0"/>
      <dgm:spPr/>
    </dgm:pt>
    <dgm:pt modelId="{BA6173F4-BD98-44D9-B858-844174AD7D0A}" type="pres">
      <dgm:prSet presAssocID="{1BC6BE27-7542-4B82-8FFB-EC2523A5E4C5}" presName="bgRect" presStyleLbl="bgShp" presStyleIdx="2" presStyleCnt="3"/>
      <dgm:spPr/>
    </dgm:pt>
    <dgm:pt modelId="{0A1E1A6D-A768-4322-844F-78E8A471CF4E}" type="pres">
      <dgm:prSet presAssocID="{1BC6BE27-7542-4B82-8FFB-EC2523A5E4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BD7B9B9D-8366-40B8-A50F-6A10FD3D40C0}" type="pres">
      <dgm:prSet presAssocID="{1BC6BE27-7542-4B82-8FFB-EC2523A5E4C5}" presName="spaceRect" presStyleCnt="0"/>
      <dgm:spPr/>
    </dgm:pt>
    <dgm:pt modelId="{2AC9E268-6815-4A96-908A-E5E4C7272840}" type="pres">
      <dgm:prSet presAssocID="{1BC6BE27-7542-4B82-8FFB-EC2523A5E4C5}" presName="parTx" presStyleLbl="revTx" presStyleIdx="2" presStyleCnt="3">
        <dgm:presLayoutVars>
          <dgm:chMax val="0"/>
          <dgm:chPref val="0"/>
        </dgm:presLayoutVars>
      </dgm:prSet>
      <dgm:spPr/>
    </dgm:pt>
  </dgm:ptLst>
  <dgm:cxnLst>
    <dgm:cxn modelId="{FD8C3F77-F7BD-45D9-A76D-3B938D2E2F54}" srcId="{21EAEAA6-6793-4654-9FB6-C16EF29B6008}" destId="{0D3BCCC3-C44B-4420-810F-4DF0736B1D24}" srcOrd="0" destOrd="0" parTransId="{7CAE96B8-5CDB-4BC1-B3CE-246D32CB76B1}" sibTransId="{710048B0-0CBF-4DD6-9DEE-9DC5D132DFB6}"/>
    <dgm:cxn modelId="{00393F7A-7C52-454F-AA6D-B7743D2D418C}" type="presOf" srcId="{21EAEAA6-6793-4654-9FB6-C16EF29B6008}" destId="{DDAFE61F-8995-4225-A32C-ECDB4EB128E7}" srcOrd="0" destOrd="0" presId="urn:microsoft.com/office/officeart/2018/2/layout/IconVerticalSolidList"/>
    <dgm:cxn modelId="{2E7B8285-49A6-41AC-8345-12EFDDAD253C}" type="presOf" srcId="{65AA0678-3B82-4266-9190-562C5C451277}" destId="{7D91FCF7-9B7D-40E3-8AEE-B9079EEF12D0}" srcOrd="0" destOrd="0" presId="urn:microsoft.com/office/officeart/2018/2/layout/IconVerticalSolidList"/>
    <dgm:cxn modelId="{6D58ECA6-DB1D-4D9E-A494-3E7FE7A1F0B6}" srcId="{21EAEAA6-6793-4654-9FB6-C16EF29B6008}" destId="{65AA0678-3B82-4266-9190-562C5C451277}" srcOrd="1" destOrd="0" parTransId="{A50B6FE3-5188-4FF7-8C46-F7DEF87FB51B}" sibTransId="{38147E11-9097-4EFC-9192-742668ADEE00}"/>
    <dgm:cxn modelId="{CA91CBB5-791F-401E-9EB5-5B9F2DF8E801}" type="presOf" srcId="{0D3BCCC3-C44B-4420-810F-4DF0736B1D24}" destId="{C3AF6918-BA22-452D-B6C4-ACC4DF37AB09}" srcOrd="0" destOrd="0" presId="urn:microsoft.com/office/officeart/2018/2/layout/IconVerticalSolidList"/>
    <dgm:cxn modelId="{A4A1B7F4-2B8A-4F96-B99F-7948380DA3DD}" type="presOf" srcId="{1BC6BE27-7542-4B82-8FFB-EC2523A5E4C5}" destId="{2AC9E268-6815-4A96-908A-E5E4C7272840}" srcOrd="0" destOrd="0" presId="urn:microsoft.com/office/officeart/2018/2/layout/IconVerticalSolidList"/>
    <dgm:cxn modelId="{628D17F8-56AB-4BAD-AFC7-6819BA2CFF72}" srcId="{21EAEAA6-6793-4654-9FB6-C16EF29B6008}" destId="{1BC6BE27-7542-4B82-8FFB-EC2523A5E4C5}" srcOrd="2" destOrd="0" parTransId="{D89789B2-5F84-4C8F-95A8-38EA3FB6760B}" sibTransId="{D0D32426-F935-4781-A7D4-B8DB87C489F7}"/>
    <dgm:cxn modelId="{17BDFE6C-01AB-4BE2-818F-46F3E57649CC}" type="presParOf" srcId="{DDAFE61F-8995-4225-A32C-ECDB4EB128E7}" destId="{5A5C3B41-9BD6-4621-827B-26B407F6664A}" srcOrd="0" destOrd="0" presId="urn:microsoft.com/office/officeart/2018/2/layout/IconVerticalSolidList"/>
    <dgm:cxn modelId="{84B0C5DD-8413-430C-85B6-448C553D2537}" type="presParOf" srcId="{5A5C3B41-9BD6-4621-827B-26B407F6664A}" destId="{65D9C1DF-1224-42E1-9CEA-88DE1701D68F}" srcOrd="0" destOrd="0" presId="urn:microsoft.com/office/officeart/2018/2/layout/IconVerticalSolidList"/>
    <dgm:cxn modelId="{5435F3B8-D4E8-4458-846F-2C5C0CD3C3E2}" type="presParOf" srcId="{5A5C3B41-9BD6-4621-827B-26B407F6664A}" destId="{71ECEA16-AC1C-4C41-BEAC-B0C4C9CF4212}" srcOrd="1" destOrd="0" presId="urn:microsoft.com/office/officeart/2018/2/layout/IconVerticalSolidList"/>
    <dgm:cxn modelId="{F4172C00-DA5C-464C-B808-C942D126484B}" type="presParOf" srcId="{5A5C3B41-9BD6-4621-827B-26B407F6664A}" destId="{C6D16896-5FDA-4834-A5E6-9CE22FC2EE8F}" srcOrd="2" destOrd="0" presId="urn:microsoft.com/office/officeart/2018/2/layout/IconVerticalSolidList"/>
    <dgm:cxn modelId="{95786BFE-9826-4A0E-863D-EB0F9AC1EDC7}" type="presParOf" srcId="{5A5C3B41-9BD6-4621-827B-26B407F6664A}" destId="{C3AF6918-BA22-452D-B6C4-ACC4DF37AB09}" srcOrd="3" destOrd="0" presId="urn:microsoft.com/office/officeart/2018/2/layout/IconVerticalSolidList"/>
    <dgm:cxn modelId="{832B3E0C-5E40-4CFE-9C9D-E4B9D284B8EE}" type="presParOf" srcId="{DDAFE61F-8995-4225-A32C-ECDB4EB128E7}" destId="{400D488C-2BBF-4968-BAA8-2F942F0B9FBA}" srcOrd="1" destOrd="0" presId="urn:microsoft.com/office/officeart/2018/2/layout/IconVerticalSolidList"/>
    <dgm:cxn modelId="{2047B82F-A4D0-4A68-946B-60F57CE9CDFE}" type="presParOf" srcId="{DDAFE61F-8995-4225-A32C-ECDB4EB128E7}" destId="{248D23EF-DFA5-4640-B991-597CA4C5F9F2}" srcOrd="2" destOrd="0" presId="urn:microsoft.com/office/officeart/2018/2/layout/IconVerticalSolidList"/>
    <dgm:cxn modelId="{3E194DE7-A2BE-4194-B533-17E30CCB0C41}" type="presParOf" srcId="{248D23EF-DFA5-4640-B991-597CA4C5F9F2}" destId="{B2A4810C-B5B8-4D51-9E99-22A6FDA18D2D}" srcOrd="0" destOrd="0" presId="urn:microsoft.com/office/officeart/2018/2/layout/IconVerticalSolidList"/>
    <dgm:cxn modelId="{E35620F6-2480-4A8E-9005-B8FBB58EB739}" type="presParOf" srcId="{248D23EF-DFA5-4640-B991-597CA4C5F9F2}" destId="{7616973C-D3FC-49E2-B52C-3A0882600FB6}" srcOrd="1" destOrd="0" presId="urn:microsoft.com/office/officeart/2018/2/layout/IconVerticalSolidList"/>
    <dgm:cxn modelId="{2E335C05-03E3-4790-AE34-1F63D75E660E}" type="presParOf" srcId="{248D23EF-DFA5-4640-B991-597CA4C5F9F2}" destId="{1D2E0F81-3F23-458D-9BFB-628354BD99AB}" srcOrd="2" destOrd="0" presId="urn:microsoft.com/office/officeart/2018/2/layout/IconVerticalSolidList"/>
    <dgm:cxn modelId="{11C8BF6D-FAA9-478A-AA43-997001E1EF32}" type="presParOf" srcId="{248D23EF-DFA5-4640-B991-597CA4C5F9F2}" destId="{7D91FCF7-9B7D-40E3-8AEE-B9079EEF12D0}" srcOrd="3" destOrd="0" presId="urn:microsoft.com/office/officeart/2018/2/layout/IconVerticalSolidList"/>
    <dgm:cxn modelId="{09890FB7-7BA5-43F5-88FA-E7814D12446B}" type="presParOf" srcId="{DDAFE61F-8995-4225-A32C-ECDB4EB128E7}" destId="{B1752E6F-A76B-438F-BAE9-A1F14371D3D6}" srcOrd="3" destOrd="0" presId="urn:microsoft.com/office/officeart/2018/2/layout/IconVerticalSolidList"/>
    <dgm:cxn modelId="{C839A9D4-04CE-4C9A-B0F8-83E27ACC376A}" type="presParOf" srcId="{DDAFE61F-8995-4225-A32C-ECDB4EB128E7}" destId="{9A1F06D6-973C-4238-8AD0-F9E18C48A078}" srcOrd="4" destOrd="0" presId="urn:microsoft.com/office/officeart/2018/2/layout/IconVerticalSolidList"/>
    <dgm:cxn modelId="{3A2BD854-542E-4A73-8BA4-C54B049C8BF7}" type="presParOf" srcId="{9A1F06D6-973C-4238-8AD0-F9E18C48A078}" destId="{BA6173F4-BD98-44D9-B858-844174AD7D0A}" srcOrd="0" destOrd="0" presId="urn:microsoft.com/office/officeart/2018/2/layout/IconVerticalSolidList"/>
    <dgm:cxn modelId="{8600A79D-70BD-40F0-A312-C0ABBC7E2E9D}" type="presParOf" srcId="{9A1F06D6-973C-4238-8AD0-F9E18C48A078}" destId="{0A1E1A6D-A768-4322-844F-78E8A471CF4E}" srcOrd="1" destOrd="0" presId="urn:microsoft.com/office/officeart/2018/2/layout/IconVerticalSolidList"/>
    <dgm:cxn modelId="{8F035D0E-D722-4EEC-B92A-E14162A05697}" type="presParOf" srcId="{9A1F06D6-973C-4238-8AD0-F9E18C48A078}" destId="{BD7B9B9D-8366-40B8-A50F-6A10FD3D40C0}" srcOrd="2" destOrd="0" presId="urn:microsoft.com/office/officeart/2018/2/layout/IconVerticalSolidList"/>
    <dgm:cxn modelId="{DC928D00-BE6D-487A-BBC9-BFE20D5948BF}" type="presParOf" srcId="{9A1F06D6-973C-4238-8AD0-F9E18C48A078}" destId="{2AC9E268-6815-4A96-908A-E5E4C727284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C82A4-8169-4B92-B425-2A6E64066487}">
      <dsp:nvSpPr>
        <dsp:cNvPr id="0" name=""/>
        <dsp:cNvSpPr/>
      </dsp:nvSpPr>
      <dsp:spPr>
        <a:xfrm>
          <a:off x="0" y="2477"/>
          <a:ext cx="10353675" cy="3596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D988AB-91A2-449B-99FF-68614F3633A1}">
      <dsp:nvSpPr>
        <dsp:cNvPr id="0" name=""/>
        <dsp:cNvSpPr/>
      </dsp:nvSpPr>
      <dsp:spPr>
        <a:xfrm>
          <a:off x="108788" y="83394"/>
          <a:ext cx="197990" cy="1977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37A897-3FA6-4FFD-8110-5FA02377B8FC}">
      <dsp:nvSpPr>
        <dsp:cNvPr id="0" name=""/>
        <dsp:cNvSpPr/>
      </dsp:nvSpPr>
      <dsp:spPr>
        <a:xfrm>
          <a:off x="415567" y="2477"/>
          <a:ext cx="9906958" cy="41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008" tIns="44008" rIns="44008" bIns="44008" numCol="1" spcCol="1270" anchor="ctr" anchorCtr="0">
          <a:noAutofit/>
        </a:bodyPr>
        <a:lstStyle/>
        <a:p>
          <a:pPr marL="0" lvl="0" indent="0" algn="l" defTabSz="622300">
            <a:lnSpc>
              <a:spcPct val="90000"/>
            </a:lnSpc>
            <a:spcBef>
              <a:spcPct val="0"/>
            </a:spcBef>
            <a:spcAft>
              <a:spcPct val="35000"/>
            </a:spcAft>
            <a:buNone/>
          </a:pPr>
          <a:r>
            <a:rPr lang="en-US" sz="1400" kern="1200" dirty="0"/>
            <a:t>Setting up Azure DevOps</a:t>
          </a:r>
        </a:p>
      </dsp:txBody>
      <dsp:txXfrm>
        <a:off x="415567" y="2477"/>
        <a:ext cx="9906958" cy="415823"/>
      </dsp:txXfrm>
    </dsp:sp>
    <dsp:sp modelId="{144564AC-4562-4E48-8997-0D35587E085E}">
      <dsp:nvSpPr>
        <dsp:cNvPr id="0" name=""/>
        <dsp:cNvSpPr/>
      </dsp:nvSpPr>
      <dsp:spPr>
        <a:xfrm>
          <a:off x="0" y="522256"/>
          <a:ext cx="10353675" cy="3596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4F5618-A4EF-482D-94EE-F9097A2362DF}">
      <dsp:nvSpPr>
        <dsp:cNvPr id="0" name=""/>
        <dsp:cNvSpPr/>
      </dsp:nvSpPr>
      <dsp:spPr>
        <a:xfrm>
          <a:off x="108788" y="603174"/>
          <a:ext cx="197990" cy="1977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17500B-6442-48E2-810D-724AE1C148FA}">
      <dsp:nvSpPr>
        <dsp:cNvPr id="0" name=""/>
        <dsp:cNvSpPr/>
      </dsp:nvSpPr>
      <dsp:spPr>
        <a:xfrm>
          <a:off x="415567" y="522256"/>
          <a:ext cx="9906958" cy="41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008" tIns="44008" rIns="44008" bIns="44008" numCol="1" spcCol="1270" anchor="ctr" anchorCtr="0">
          <a:noAutofit/>
        </a:bodyPr>
        <a:lstStyle/>
        <a:p>
          <a:pPr marL="0" lvl="0" indent="0" algn="l" defTabSz="622300">
            <a:lnSpc>
              <a:spcPct val="90000"/>
            </a:lnSpc>
            <a:spcBef>
              <a:spcPct val="0"/>
            </a:spcBef>
            <a:spcAft>
              <a:spcPct val="35000"/>
            </a:spcAft>
            <a:buNone/>
          </a:pPr>
          <a:r>
            <a:rPr lang="en-US" sz="1400" kern="1200"/>
            <a:t>Epic - Is simply a story but is considered so large that it needs to be broken down into multiple stories. Large, long running objective composed of many Features and User Stories. </a:t>
          </a:r>
        </a:p>
      </dsp:txBody>
      <dsp:txXfrm>
        <a:off x="415567" y="522256"/>
        <a:ext cx="9906958" cy="415823"/>
      </dsp:txXfrm>
    </dsp:sp>
    <dsp:sp modelId="{B8BA7337-478B-4BB0-B1F9-F4DBD2C4C30F}">
      <dsp:nvSpPr>
        <dsp:cNvPr id="0" name=""/>
        <dsp:cNvSpPr/>
      </dsp:nvSpPr>
      <dsp:spPr>
        <a:xfrm>
          <a:off x="0" y="1042036"/>
          <a:ext cx="10353675" cy="3596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9BCEC5-3137-4679-90AE-5D9C05AF48D9}">
      <dsp:nvSpPr>
        <dsp:cNvPr id="0" name=""/>
        <dsp:cNvSpPr/>
      </dsp:nvSpPr>
      <dsp:spPr>
        <a:xfrm>
          <a:off x="108788" y="1122953"/>
          <a:ext cx="197990" cy="1977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3D5C42-261C-4C93-9D3A-F2EFFEADC0CD}">
      <dsp:nvSpPr>
        <dsp:cNvPr id="0" name=""/>
        <dsp:cNvSpPr/>
      </dsp:nvSpPr>
      <dsp:spPr>
        <a:xfrm>
          <a:off x="415567" y="1042036"/>
          <a:ext cx="9906958" cy="41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008" tIns="44008" rIns="44008" bIns="44008" numCol="1" spcCol="1270" anchor="ctr" anchorCtr="0">
          <a:noAutofit/>
        </a:bodyPr>
        <a:lstStyle/>
        <a:p>
          <a:pPr marL="0" lvl="0" indent="0" algn="l" defTabSz="622300">
            <a:lnSpc>
              <a:spcPct val="90000"/>
            </a:lnSpc>
            <a:spcBef>
              <a:spcPct val="0"/>
            </a:spcBef>
            <a:spcAft>
              <a:spcPct val="35000"/>
            </a:spcAft>
            <a:buNone/>
          </a:pPr>
          <a:r>
            <a:rPr lang="en-US" sz="1400" kern="1200"/>
            <a:t>Story - Is essentially a requirement that is in a low enough detail that it can be estimated. </a:t>
          </a:r>
        </a:p>
      </dsp:txBody>
      <dsp:txXfrm>
        <a:off x="415567" y="1042036"/>
        <a:ext cx="9906958" cy="415823"/>
      </dsp:txXfrm>
    </dsp:sp>
    <dsp:sp modelId="{069B2872-D128-4592-85F6-45B422714AD9}">
      <dsp:nvSpPr>
        <dsp:cNvPr id="0" name=""/>
        <dsp:cNvSpPr/>
      </dsp:nvSpPr>
      <dsp:spPr>
        <a:xfrm>
          <a:off x="0" y="1561816"/>
          <a:ext cx="10353675" cy="3596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B23A76-8587-41A4-90E9-AC0B2728A1F0}">
      <dsp:nvSpPr>
        <dsp:cNvPr id="0" name=""/>
        <dsp:cNvSpPr/>
      </dsp:nvSpPr>
      <dsp:spPr>
        <a:xfrm>
          <a:off x="108788" y="1642733"/>
          <a:ext cx="197990" cy="1977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6AE624-F22A-48ED-ACFA-611953603B56}">
      <dsp:nvSpPr>
        <dsp:cNvPr id="0" name=""/>
        <dsp:cNvSpPr/>
      </dsp:nvSpPr>
      <dsp:spPr>
        <a:xfrm>
          <a:off x="415567" y="1561816"/>
          <a:ext cx="9906958" cy="41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008" tIns="44008" rIns="44008" bIns="44008" numCol="1" spcCol="1270" anchor="ctr" anchorCtr="0">
          <a:noAutofit/>
        </a:bodyPr>
        <a:lstStyle/>
        <a:p>
          <a:pPr marL="0" lvl="0" indent="0" algn="l" defTabSz="622300">
            <a:lnSpc>
              <a:spcPct val="90000"/>
            </a:lnSpc>
            <a:spcBef>
              <a:spcPct val="0"/>
            </a:spcBef>
            <a:spcAft>
              <a:spcPct val="35000"/>
            </a:spcAft>
            <a:buNone/>
          </a:pPr>
          <a:r>
            <a:rPr lang="en-US" sz="1400" kern="1200"/>
            <a:t>Task - Developers, testers may break the story down further into tasks to allow them to estimate, develop and test it. </a:t>
          </a:r>
        </a:p>
      </dsp:txBody>
      <dsp:txXfrm>
        <a:off x="415567" y="1561816"/>
        <a:ext cx="9906958" cy="415823"/>
      </dsp:txXfrm>
    </dsp:sp>
    <dsp:sp modelId="{7CD88367-8C9E-4199-8649-CBFA6C216A3F}">
      <dsp:nvSpPr>
        <dsp:cNvPr id="0" name=""/>
        <dsp:cNvSpPr/>
      </dsp:nvSpPr>
      <dsp:spPr>
        <a:xfrm>
          <a:off x="0" y="2081596"/>
          <a:ext cx="10353675" cy="3596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FC4FA2-285A-4288-9C26-CAD056A31770}">
      <dsp:nvSpPr>
        <dsp:cNvPr id="0" name=""/>
        <dsp:cNvSpPr/>
      </dsp:nvSpPr>
      <dsp:spPr>
        <a:xfrm>
          <a:off x="108788" y="2162513"/>
          <a:ext cx="197990" cy="1977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EB07C5-DD4E-4AB3-B2AC-E266C1B5E909}">
      <dsp:nvSpPr>
        <dsp:cNvPr id="0" name=""/>
        <dsp:cNvSpPr/>
      </dsp:nvSpPr>
      <dsp:spPr>
        <a:xfrm>
          <a:off x="415567" y="2081596"/>
          <a:ext cx="9906958" cy="41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008" tIns="44008" rIns="44008" bIns="44008" numCol="1" spcCol="1270" anchor="ctr" anchorCtr="0">
          <a:noAutofit/>
        </a:bodyPr>
        <a:lstStyle/>
        <a:p>
          <a:pPr marL="0" lvl="0" indent="0" algn="l" defTabSz="622300">
            <a:lnSpc>
              <a:spcPct val="90000"/>
            </a:lnSpc>
            <a:spcBef>
              <a:spcPct val="0"/>
            </a:spcBef>
            <a:spcAft>
              <a:spcPct val="35000"/>
            </a:spcAft>
            <a:buNone/>
          </a:pPr>
          <a:r>
            <a:rPr lang="en-US" sz="1400" kern="1200"/>
            <a:t>Sub Task - Division of a parent issue (task) into chunks of work that can be assigned and tracked individually</a:t>
          </a:r>
        </a:p>
      </dsp:txBody>
      <dsp:txXfrm>
        <a:off x="415567" y="2081596"/>
        <a:ext cx="9906958" cy="415823"/>
      </dsp:txXfrm>
    </dsp:sp>
    <dsp:sp modelId="{6C593139-050A-4B22-867D-12AAA497A12C}">
      <dsp:nvSpPr>
        <dsp:cNvPr id="0" name=""/>
        <dsp:cNvSpPr/>
      </dsp:nvSpPr>
      <dsp:spPr>
        <a:xfrm>
          <a:off x="0" y="2601376"/>
          <a:ext cx="10353675" cy="3596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21B53A-45CF-4553-93BE-D8476FD9FE1B}">
      <dsp:nvSpPr>
        <dsp:cNvPr id="0" name=""/>
        <dsp:cNvSpPr/>
      </dsp:nvSpPr>
      <dsp:spPr>
        <a:xfrm>
          <a:off x="108788" y="2682293"/>
          <a:ext cx="197990" cy="19779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912702-2DF1-471B-A3E1-DED429434244}">
      <dsp:nvSpPr>
        <dsp:cNvPr id="0" name=""/>
        <dsp:cNvSpPr/>
      </dsp:nvSpPr>
      <dsp:spPr>
        <a:xfrm>
          <a:off x="415567" y="2601376"/>
          <a:ext cx="9906958" cy="41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008" tIns="44008" rIns="44008" bIns="44008" numCol="1" spcCol="1270" anchor="ctr" anchorCtr="0">
          <a:noAutofit/>
        </a:bodyPr>
        <a:lstStyle/>
        <a:p>
          <a:pPr marL="0" lvl="0" indent="0" algn="l" defTabSz="622300">
            <a:lnSpc>
              <a:spcPct val="90000"/>
            </a:lnSpc>
            <a:spcBef>
              <a:spcPct val="0"/>
            </a:spcBef>
            <a:spcAft>
              <a:spcPct val="35000"/>
            </a:spcAft>
            <a:buNone/>
          </a:pPr>
          <a:r>
            <a:rPr lang="en-US" sz="1400" kern="1200"/>
            <a:t>Enabler - supports the activities needed to extend the Architectural Runway to provide future business functionality.</a:t>
          </a:r>
        </a:p>
      </dsp:txBody>
      <dsp:txXfrm>
        <a:off x="415567" y="2601376"/>
        <a:ext cx="9906958" cy="415823"/>
      </dsp:txXfrm>
    </dsp:sp>
    <dsp:sp modelId="{AF57A941-43AC-4E01-A209-D7831BA5C2F1}">
      <dsp:nvSpPr>
        <dsp:cNvPr id="0" name=""/>
        <dsp:cNvSpPr/>
      </dsp:nvSpPr>
      <dsp:spPr>
        <a:xfrm>
          <a:off x="0" y="3121156"/>
          <a:ext cx="10353675" cy="3596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439422-07E2-4DE1-BA2C-EC7635882BE8}">
      <dsp:nvSpPr>
        <dsp:cNvPr id="0" name=""/>
        <dsp:cNvSpPr/>
      </dsp:nvSpPr>
      <dsp:spPr>
        <a:xfrm>
          <a:off x="108788" y="3202073"/>
          <a:ext cx="197990" cy="19779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FC0850-D157-40A6-A4E6-159285702C29}">
      <dsp:nvSpPr>
        <dsp:cNvPr id="0" name=""/>
        <dsp:cNvSpPr/>
      </dsp:nvSpPr>
      <dsp:spPr>
        <a:xfrm>
          <a:off x="415567" y="3121156"/>
          <a:ext cx="9906958" cy="41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008" tIns="44008" rIns="44008" bIns="44008" numCol="1" spcCol="1270" anchor="ctr" anchorCtr="0">
          <a:noAutofit/>
        </a:bodyPr>
        <a:lstStyle/>
        <a:p>
          <a:pPr marL="0" lvl="0" indent="0" algn="l" defTabSz="622300">
            <a:lnSpc>
              <a:spcPct val="90000"/>
            </a:lnSpc>
            <a:spcBef>
              <a:spcPct val="0"/>
            </a:spcBef>
            <a:spcAft>
              <a:spcPct val="35000"/>
            </a:spcAft>
            <a:buNone/>
          </a:pPr>
          <a:r>
            <a:rPr lang="en-US" sz="1400" kern="1200"/>
            <a:t>Spike - a timeboxed user story or Task that is created in order to research a question or resolve a problem.</a:t>
          </a:r>
        </a:p>
      </dsp:txBody>
      <dsp:txXfrm>
        <a:off x="415567" y="3121156"/>
        <a:ext cx="9906958" cy="415823"/>
      </dsp:txXfrm>
    </dsp:sp>
    <dsp:sp modelId="{5C8545B8-4C60-47D5-9E49-37DE3D2ED5B7}">
      <dsp:nvSpPr>
        <dsp:cNvPr id="0" name=""/>
        <dsp:cNvSpPr/>
      </dsp:nvSpPr>
      <dsp:spPr>
        <a:xfrm>
          <a:off x="0" y="3640936"/>
          <a:ext cx="10353675" cy="3596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EA9432-9218-4C36-82E9-D4108ED1A3B5}">
      <dsp:nvSpPr>
        <dsp:cNvPr id="0" name=""/>
        <dsp:cNvSpPr/>
      </dsp:nvSpPr>
      <dsp:spPr>
        <a:xfrm>
          <a:off x="108788" y="3721853"/>
          <a:ext cx="197990" cy="19779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6D54EC-3118-4B11-9F92-1056773559C0}">
      <dsp:nvSpPr>
        <dsp:cNvPr id="0" name=""/>
        <dsp:cNvSpPr/>
      </dsp:nvSpPr>
      <dsp:spPr>
        <a:xfrm>
          <a:off x="415567" y="3640936"/>
          <a:ext cx="9906958" cy="41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008" tIns="44008" rIns="44008" bIns="44008" numCol="1" spcCol="1270" anchor="ctr" anchorCtr="0">
          <a:noAutofit/>
        </a:bodyPr>
        <a:lstStyle/>
        <a:p>
          <a:pPr marL="0" lvl="0" indent="0" algn="l" defTabSz="622300">
            <a:lnSpc>
              <a:spcPct val="90000"/>
            </a:lnSpc>
            <a:spcBef>
              <a:spcPct val="0"/>
            </a:spcBef>
            <a:spcAft>
              <a:spcPct val="35000"/>
            </a:spcAft>
            <a:buNone/>
          </a:pPr>
          <a:r>
            <a:rPr lang="en-US" sz="1400" kern="1200"/>
            <a:t>Story points - units of measurement used to determine how much effort is required to complete a PBI or any other piece of work. </a:t>
          </a:r>
        </a:p>
      </dsp:txBody>
      <dsp:txXfrm>
        <a:off x="415567" y="3640936"/>
        <a:ext cx="9906958" cy="4158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9C1DF-1224-42E1-9CEA-88DE1701D68F}">
      <dsp:nvSpPr>
        <dsp:cNvPr id="0" name=""/>
        <dsp:cNvSpPr/>
      </dsp:nvSpPr>
      <dsp:spPr>
        <a:xfrm>
          <a:off x="0" y="495"/>
          <a:ext cx="10353675" cy="1159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ECEA16-AC1C-4C41-BEAC-B0C4C9CF4212}">
      <dsp:nvSpPr>
        <dsp:cNvPr id="0" name=""/>
        <dsp:cNvSpPr/>
      </dsp:nvSpPr>
      <dsp:spPr>
        <a:xfrm>
          <a:off x="350748" y="261382"/>
          <a:ext cx="637724" cy="6377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AF6918-BA22-452D-B6C4-ACC4DF37AB09}">
      <dsp:nvSpPr>
        <dsp:cNvPr id="0" name=""/>
        <dsp:cNvSpPr/>
      </dsp:nvSpPr>
      <dsp:spPr>
        <a:xfrm>
          <a:off x="1339221" y="495"/>
          <a:ext cx="9014453"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Agency FB" panose="020B0503020202020204" pitchFamily="34" charset="0"/>
            </a:rPr>
            <a:t>Behavior-driven development (BDD) is an Agile software development methodology in which an application is documented and designed around the behavior a user expects to experience when interacting with it.</a:t>
          </a:r>
        </a:p>
      </dsp:txBody>
      <dsp:txXfrm>
        <a:off x="1339221" y="495"/>
        <a:ext cx="9014453" cy="1159498"/>
      </dsp:txXfrm>
    </dsp:sp>
    <dsp:sp modelId="{B2A4810C-B5B8-4D51-9E99-22A6FDA18D2D}">
      <dsp:nvSpPr>
        <dsp:cNvPr id="0" name=""/>
        <dsp:cNvSpPr/>
      </dsp:nvSpPr>
      <dsp:spPr>
        <a:xfrm>
          <a:off x="0" y="1449869"/>
          <a:ext cx="10353675" cy="1159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16973C-D3FC-49E2-B52C-3A0882600FB6}">
      <dsp:nvSpPr>
        <dsp:cNvPr id="0" name=""/>
        <dsp:cNvSpPr/>
      </dsp:nvSpPr>
      <dsp:spPr>
        <a:xfrm>
          <a:off x="350748" y="1710756"/>
          <a:ext cx="637724" cy="6377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91FCF7-9B7D-40E3-8AEE-B9079EEF12D0}">
      <dsp:nvSpPr>
        <dsp:cNvPr id="0" name=""/>
        <dsp:cNvSpPr/>
      </dsp:nvSpPr>
      <dsp:spPr>
        <a:xfrm>
          <a:off x="1339221" y="1449869"/>
          <a:ext cx="9014453"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977900">
            <a:lnSpc>
              <a:spcPct val="90000"/>
            </a:lnSpc>
            <a:spcBef>
              <a:spcPct val="0"/>
            </a:spcBef>
            <a:spcAft>
              <a:spcPct val="35000"/>
            </a:spcAft>
            <a:buNone/>
          </a:pPr>
          <a:r>
            <a:rPr lang="en-US" sz="2200" b="1" i="0" kern="1200" dirty="0">
              <a:latin typeface="Agency FB" panose="020B0503020202020204" pitchFamily="34" charset="0"/>
            </a:rPr>
            <a:t>Test Driven Development is the process in which test cases are written before the code that validates those cases.</a:t>
          </a:r>
          <a:endParaRPr lang="en-US" sz="2200" b="1" kern="1200" dirty="0">
            <a:latin typeface="Agency FB" panose="020B0503020202020204" pitchFamily="34" charset="0"/>
          </a:endParaRPr>
        </a:p>
      </dsp:txBody>
      <dsp:txXfrm>
        <a:off x="1339221" y="1449869"/>
        <a:ext cx="9014453" cy="1159498"/>
      </dsp:txXfrm>
    </dsp:sp>
    <dsp:sp modelId="{BA6173F4-BD98-44D9-B858-844174AD7D0A}">
      <dsp:nvSpPr>
        <dsp:cNvPr id="0" name=""/>
        <dsp:cNvSpPr/>
      </dsp:nvSpPr>
      <dsp:spPr>
        <a:xfrm>
          <a:off x="0" y="2899242"/>
          <a:ext cx="10353675" cy="1159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1E1A6D-A768-4322-844F-78E8A471CF4E}">
      <dsp:nvSpPr>
        <dsp:cNvPr id="0" name=""/>
        <dsp:cNvSpPr/>
      </dsp:nvSpPr>
      <dsp:spPr>
        <a:xfrm>
          <a:off x="350748" y="3160129"/>
          <a:ext cx="637724" cy="6377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C9E268-6815-4A96-908A-E5E4C7272840}">
      <dsp:nvSpPr>
        <dsp:cNvPr id="0" name=""/>
        <dsp:cNvSpPr/>
      </dsp:nvSpPr>
      <dsp:spPr>
        <a:xfrm>
          <a:off x="1339221" y="2899242"/>
          <a:ext cx="9014453"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Agency FB" panose="020B0503020202020204" pitchFamily="34" charset="0"/>
            </a:rPr>
            <a:t>Apache Maven is a build automation tool for Java and other languages, using conventions and plugins. Learn about its history, features, syntax, and usage on Wikipedia.</a:t>
          </a:r>
        </a:p>
      </dsp:txBody>
      <dsp:txXfrm>
        <a:off x="1339221" y="2899242"/>
        <a:ext cx="9014453" cy="11594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0AA30D-C43F-4888-9691-2ECB3C32F7D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411888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0AA30D-C43F-4888-9691-2ECB3C32F7D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2700638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0AA30D-C43F-4888-9691-2ECB3C32F7D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4156256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0AA30D-C43F-4888-9691-2ECB3C32F7D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DC11-95D5-4B99-A2CA-C703C66B951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3422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0AA30D-C43F-4888-9691-2ECB3C32F7D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2481927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0AA30D-C43F-4888-9691-2ECB3C32F7DF}"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749767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0AA30D-C43F-4888-9691-2ECB3C32F7DF}"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4236646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AA30D-C43F-4888-9691-2ECB3C32F7D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2435504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AA30D-C43F-4888-9691-2ECB3C32F7D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339617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AA30D-C43F-4888-9691-2ECB3C32F7D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310661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AA30D-C43F-4888-9691-2ECB3C32F7D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233306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0AA30D-C43F-4888-9691-2ECB3C32F7D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188535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0AA30D-C43F-4888-9691-2ECB3C32F7DF}" type="datetimeFigureOut">
              <a:rPr lang="en-US" smtClean="0"/>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255039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0AA30D-C43F-4888-9691-2ECB3C32F7DF}"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222088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0AA30D-C43F-4888-9691-2ECB3C32F7DF}" type="datetimeFigureOut">
              <a:rPr lang="en-US" smtClean="0"/>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3431841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0AA30D-C43F-4888-9691-2ECB3C32F7D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2748129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0AA30D-C43F-4888-9691-2ECB3C32F7D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1212011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80AA30D-C43F-4888-9691-2ECB3C32F7DF}" type="datetimeFigureOut">
              <a:rPr lang="en-US" smtClean="0"/>
              <a:t>8/25/2023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1EBDC11-95D5-4B99-A2CA-C703C66B951F}" type="slidenum">
              <a:rPr lang="en-US" smtClean="0"/>
              <a:t>‹#›</a:t>
            </a:fld>
            <a:endParaRPr lang="en-US"/>
          </a:p>
        </p:txBody>
      </p:sp>
    </p:spTree>
    <p:extLst>
      <p:ext uri="{BB962C8B-B14F-4D97-AF65-F5344CB8AC3E}">
        <p14:creationId xmlns:p14="http://schemas.microsoft.com/office/powerpoint/2010/main" val="1610079165"/>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jpeg"/></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16F720-2391-39E5-F8BB-C21BE4D95962}"/>
              </a:ext>
            </a:extLst>
          </p:cNvPr>
          <p:cNvSpPr>
            <a:spLocks noGrp="1"/>
          </p:cNvSpPr>
          <p:nvPr>
            <p:ph type="ctrTitle"/>
          </p:nvPr>
        </p:nvSpPr>
        <p:spPr>
          <a:xfrm>
            <a:off x="5179157" y="1099456"/>
            <a:ext cx="6243636" cy="4625558"/>
          </a:xfrm>
          <a:effectLst/>
        </p:spPr>
        <p:txBody>
          <a:bodyPr anchor="ctr">
            <a:normAutofit/>
          </a:bodyPr>
          <a:lstStyle/>
          <a:p>
            <a:pPr algn="l"/>
            <a:r>
              <a:rPr lang="en-US" b="1" dirty="0">
                <a:solidFill>
                  <a:schemeClr val="tx1"/>
                </a:solidFill>
                <a:latin typeface="Agency FB" panose="020B0503020202020204" pitchFamily="34" charset="0"/>
              </a:rPr>
              <a:t>JOURNEY SCRAPBOOK</a:t>
            </a:r>
          </a:p>
        </p:txBody>
      </p:sp>
      <p:sp>
        <p:nvSpPr>
          <p:cNvPr id="10" name="Rectangle 9">
            <a:extLst>
              <a:ext uri="{FF2B5EF4-FFF2-40B4-BE49-F238E27FC236}">
                <a16:creationId xmlns:a16="http://schemas.microsoft.com/office/drawing/2014/main" id="{DE118816-C01D-462E-B0B0-777C21EF6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2">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5" name="Rectangle 11">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bg2">
              <a:lumMod val="75000"/>
              <a:lumOff val="2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E134B1C-F858-CC39-912B-DAA38997B77E}"/>
              </a:ext>
            </a:extLst>
          </p:cNvPr>
          <p:cNvSpPr>
            <a:spLocks noGrp="1"/>
          </p:cNvSpPr>
          <p:nvPr>
            <p:ph type="subTitle" idx="1"/>
          </p:nvPr>
        </p:nvSpPr>
        <p:spPr>
          <a:xfrm>
            <a:off x="1676305" y="1112685"/>
            <a:ext cx="2733646" cy="4632630"/>
          </a:xfrm>
          <a:effectLst/>
        </p:spPr>
        <p:txBody>
          <a:bodyPr anchor="ctr">
            <a:normAutofit/>
          </a:bodyPr>
          <a:lstStyle/>
          <a:p>
            <a:pPr algn="l"/>
            <a:r>
              <a:rPr lang="en-US" b="1" dirty="0">
                <a:latin typeface="Agency FB" panose="020B0503020202020204" pitchFamily="34" charset="0"/>
              </a:rPr>
              <a:t>- Dhruv Bhatia</a:t>
            </a:r>
          </a:p>
        </p:txBody>
      </p:sp>
    </p:spTree>
    <p:extLst>
      <p:ext uri="{BB962C8B-B14F-4D97-AF65-F5344CB8AC3E}">
        <p14:creationId xmlns:p14="http://schemas.microsoft.com/office/powerpoint/2010/main" val="1645641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10353762" cy="1164772"/>
          </a:xfrm>
        </p:spPr>
        <p:txBody>
          <a:bodyPr>
            <a:normAutofit/>
          </a:bodyPr>
          <a:lstStyle/>
          <a:p>
            <a:pPr>
              <a:lnSpc>
                <a:spcPct val="90000"/>
              </a:lnSpc>
            </a:pPr>
            <a:r>
              <a:rPr lang="en-US" sz="3700" b="1" dirty="0">
                <a:latin typeface="Agency FB" panose="020B0503020202020204" pitchFamily="34" charset="0"/>
              </a:rPr>
              <a:t>DAY 5 - 21 AUG 2023 – INTRODUCTION TO BUSINESS ANALYSIS AND AGILE</a:t>
            </a:r>
          </a:p>
        </p:txBody>
      </p:sp>
      <p:pic>
        <p:nvPicPr>
          <p:cNvPr id="10" name="Picture 9">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954CC5D6-B593-0410-F9FA-05447611D84C}"/>
              </a:ext>
            </a:extLst>
          </p:cNvPr>
          <p:cNvSpPr>
            <a:spLocks noGrp="1"/>
          </p:cNvSpPr>
          <p:nvPr>
            <p:ph idx="1"/>
          </p:nvPr>
        </p:nvSpPr>
        <p:spPr>
          <a:xfrm>
            <a:off x="1235528" y="2481943"/>
            <a:ext cx="9710296" cy="3309258"/>
          </a:xfrm>
        </p:spPr>
        <p:txBody>
          <a:bodyPr>
            <a:normAutofit/>
          </a:bodyPr>
          <a:lstStyle/>
          <a:p>
            <a:r>
              <a:rPr lang="en-US" b="1" dirty="0">
                <a:latin typeface="Agency FB" panose="020B0503020202020204" pitchFamily="34" charset="0"/>
              </a:rPr>
              <a:t>Burn-down chart - represents data quickly in a chart format. The sprint burndown chart is a publicly displayed chart showing remaining work in the sprint backlog.</a:t>
            </a:r>
          </a:p>
          <a:p>
            <a:r>
              <a:rPr lang="en-US" b="1" dirty="0">
                <a:latin typeface="Agency FB" panose="020B0503020202020204" pitchFamily="34" charset="0"/>
              </a:rPr>
              <a:t>Burnup chart - a visual representation of a sprint's completed work compared with its total scope.</a:t>
            </a:r>
          </a:p>
          <a:p>
            <a:r>
              <a:rPr lang="en-US" b="1" dirty="0">
                <a:latin typeface="Agency FB" panose="020B0503020202020204" pitchFamily="34" charset="0"/>
              </a:rPr>
              <a:t>Velocity chart - overview of how much work has been delivered for each sprint.</a:t>
            </a:r>
          </a:p>
        </p:txBody>
      </p:sp>
    </p:spTree>
    <p:extLst>
      <p:ext uri="{BB962C8B-B14F-4D97-AF65-F5344CB8AC3E}">
        <p14:creationId xmlns:p14="http://schemas.microsoft.com/office/powerpoint/2010/main" val="4045648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10353762" cy="970450"/>
          </a:xfrm>
        </p:spPr>
        <p:txBody>
          <a:bodyPr>
            <a:normAutofit/>
          </a:bodyPr>
          <a:lstStyle/>
          <a:p>
            <a:r>
              <a:rPr lang="en-US" b="1" dirty="0">
                <a:latin typeface="Agency FB" panose="020B0503020202020204" pitchFamily="34" charset="0"/>
              </a:rPr>
              <a:t>DAY 6 - 22 AUG 2023 – DEVOPS</a:t>
            </a:r>
          </a:p>
        </p:txBody>
      </p:sp>
      <p:sp>
        <p:nvSpPr>
          <p:cNvPr id="3" name="Content Placeholder 2">
            <a:extLst>
              <a:ext uri="{FF2B5EF4-FFF2-40B4-BE49-F238E27FC236}">
                <a16:creationId xmlns:a16="http://schemas.microsoft.com/office/drawing/2014/main" id="{954CC5D6-B593-0410-F9FA-05447611D84C}"/>
              </a:ext>
            </a:extLst>
          </p:cNvPr>
          <p:cNvSpPr>
            <a:spLocks noGrp="1"/>
          </p:cNvSpPr>
          <p:nvPr>
            <p:ph idx="1"/>
          </p:nvPr>
        </p:nvSpPr>
        <p:spPr>
          <a:xfrm>
            <a:off x="1595805" y="1731963"/>
            <a:ext cx="8990865" cy="4059237"/>
          </a:xfrm>
        </p:spPr>
        <p:txBody>
          <a:bodyPr>
            <a:normAutofit/>
          </a:bodyPr>
          <a:lstStyle/>
          <a:p>
            <a:pPr marL="281178" indent="-250920" defTabSz="374904">
              <a:spcAft>
                <a:spcPts val="492"/>
              </a:spcAft>
            </a:pPr>
            <a:r>
              <a:rPr lang="en-US" sz="1640" b="1"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Agency FB" panose="020B0503020202020204" pitchFamily="34" charset="0"/>
              </a:rPr>
              <a:t>DevOps - a combination of two words one is Development and other is Operations. It is just a culture to promote development and Operation process collaboratively.</a:t>
            </a:r>
            <a:endParaRPr lang="en-US" b="1" dirty="0">
              <a:latin typeface="Agency FB" panose="020B0503020202020204" pitchFamily="34" charset="0"/>
            </a:endParaRPr>
          </a:p>
        </p:txBody>
      </p:sp>
      <p:pic>
        <p:nvPicPr>
          <p:cNvPr id="4098" name="Picture 2" descr="Image result for devops">
            <a:extLst>
              <a:ext uri="{FF2B5EF4-FFF2-40B4-BE49-F238E27FC236}">
                <a16:creationId xmlns:a16="http://schemas.microsoft.com/office/drawing/2014/main" id="{A2045A23-1822-DE15-EF60-969D442C40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245" y="2459071"/>
            <a:ext cx="3578455" cy="14799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5DC83CF-5353-46D5-DFE6-3997EAC6471C}"/>
              </a:ext>
            </a:extLst>
          </p:cNvPr>
          <p:cNvPicPr>
            <a:picLocks noChangeAspect="1"/>
          </p:cNvPicPr>
          <p:nvPr/>
        </p:nvPicPr>
        <p:blipFill>
          <a:blip r:embed="rId4"/>
          <a:stretch>
            <a:fillRect/>
          </a:stretch>
        </p:blipFill>
        <p:spPr>
          <a:xfrm>
            <a:off x="7136381" y="2459071"/>
            <a:ext cx="2834720" cy="2605019"/>
          </a:xfrm>
          <a:prstGeom prst="rect">
            <a:avLst/>
          </a:prstGeom>
        </p:spPr>
      </p:pic>
      <p:sp>
        <p:nvSpPr>
          <p:cNvPr id="6" name="TextBox 5">
            <a:extLst>
              <a:ext uri="{FF2B5EF4-FFF2-40B4-BE49-F238E27FC236}">
                <a16:creationId xmlns:a16="http://schemas.microsoft.com/office/drawing/2014/main" id="{0C8B3E5D-8E95-1D28-5FA0-CED8AD84BF34}"/>
              </a:ext>
            </a:extLst>
          </p:cNvPr>
          <p:cNvSpPr txBox="1"/>
          <p:nvPr/>
        </p:nvSpPr>
        <p:spPr>
          <a:xfrm>
            <a:off x="1769885" y="4248215"/>
            <a:ext cx="4921725" cy="1304844"/>
          </a:xfrm>
          <a:prstGeom prst="rect">
            <a:avLst/>
          </a:prstGeom>
          <a:noFill/>
        </p:spPr>
        <p:txBody>
          <a:bodyPr wrap="square" rtlCol="0">
            <a:spAutoFit/>
          </a:bodyPr>
          <a:lstStyle/>
          <a:p>
            <a:pPr marL="234315" indent="-234315" defTabSz="374904">
              <a:spcAft>
                <a:spcPts val="600"/>
              </a:spcAft>
              <a:buFont typeface="Wingdings" panose="05000000000000000000" pitchFamily="2" charset="2"/>
              <a:buChar char="Ø"/>
            </a:pPr>
            <a:r>
              <a:rPr lang="en-US" sz="1476" b="1" kern="1200" dirty="0">
                <a:solidFill>
                  <a:schemeClr val="tx1"/>
                </a:solidFill>
                <a:latin typeface="Agency FB" panose="020B0503020202020204" pitchFamily="34" charset="0"/>
              </a:rPr>
              <a:t>DevOps Principles – Automation, Iteration, Continuous Improvement, Collaboration </a:t>
            </a:r>
          </a:p>
          <a:p>
            <a:pPr marL="234315" indent="-234315" defTabSz="374904">
              <a:spcAft>
                <a:spcPts val="600"/>
              </a:spcAft>
              <a:buFont typeface="Wingdings" panose="05000000000000000000" pitchFamily="2" charset="2"/>
              <a:buChar char="Ø"/>
            </a:pPr>
            <a:r>
              <a:rPr lang="en-US" sz="1476" b="1" kern="1200" dirty="0">
                <a:solidFill>
                  <a:schemeClr val="tx1"/>
                </a:solidFill>
                <a:latin typeface="Agency FB" panose="020B0503020202020204" pitchFamily="34" charset="0"/>
              </a:rPr>
              <a:t>Benefits - Faster time to market, Higher ROI, Greater user/customer satisfaction, Increased efficiency, Improved collaboration, Early detection and correction of issues</a:t>
            </a:r>
            <a:endParaRPr lang="en-US" b="1" dirty="0">
              <a:latin typeface="Agency FB" panose="020B0503020202020204" pitchFamily="34" charset="0"/>
            </a:endParaRPr>
          </a:p>
        </p:txBody>
      </p:sp>
    </p:spTree>
    <p:extLst>
      <p:ext uri="{BB962C8B-B14F-4D97-AF65-F5344CB8AC3E}">
        <p14:creationId xmlns:p14="http://schemas.microsoft.com/office/powerpoint/2010/main" val="801118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10353762" cy="970450"/>
          </a:xfrm>
        </p:spPr>
        <p:txBody>
          <a:bodyPr>
            <a:normAutofit/>
          </a:bodyPr>
          <a:lstStyle/>
          <a:p>
            <a:r>
              <a:rPr lang="en-US" b="1" dirty="0">
                <a:latin typeface="Agency FB" panose="020B0503020202020204" pitchFamily="34" charset="0"/>
              </a:rPr>
              <a:t>DAY 6 - 22 AUG 2023 – CICD</a:t>
            </a:r>
          </a:p>
        </p:txBody>
      </p:sp>
      <p:sp>
        <p:nvSpPr>
          <p:cNvPr id="4" name="Content Placeholder 3">
            <a:extLst>
              <a:ext uri="{FF2B5EF4-FFF2-40B4-BE49-F238E27FC236}">
                <a16:creationId xmlns:a16="http://schemas.microsoft.com/office/drawing/2014/main" id="{ACE97B6B-A62D-BA2C-5430-98D19627DCDF}"/>
              </a:ext>
            </a:extLst>
          </p:cNvPr>
          <p:cNvSpPr>
            <a:spLocks noGrp="1"/>
          </p:cNvSpPr>
          <p:nvPr>
            <p:ph idx="1"/>
          </p:nvPr>
        </p:nvSpPr>
        <p:spPr>
          <a:xfrm>
            <a:off x="913795" y="1732449"/>
            <a:ext cx="5546272" cy="4058751"/>
          </a:xfrm>
        </p:spPr>
        <p:txBody>
          <a:bodyPr anchor="ctr">
            <a:normAutofit/>
          </a:bodyPr>
          <a:lstStyle/>
          <a:p>
            <a:pPr>
              <a:lnSpc>
                <a:spcPct val="90000"/>
              </a:lnSpc>
              <a:buClr>
                <a:srgbClr val="28CA68"/>
              </a:buClr>
            </a:pPr>
            <a:r>
              <a:rPr lang="en-US" b="1" dirty="0">
                <a:latin typeface="Agency FB" panose="020B0503020202020204" pitchFamily="34" charset="0"/>
              </a:rPr>
              <a:t>Continuous integration is a process in </a:t>
            </a:r>
            <a:r>
              <a:rPr lang="en-US" b="1" dirty="0" err="1">
                <a:latin typeface="Agency FB" panose="020B0503020202020204" pitchFamily="34" charset="0"/>
              </a:rPr>
              <a:t>devops</a:t>
            </a:r>
            <a:r>
              <a:rPr lang="en-US" b="1" dirty="0">
                <a:latin typeface="Agency FB" panose="020B0503020202020204" pitchFamily="34" charset="0"/>
              </a:rPr>
              <a:t> where changes are merged into a central repository after which the code is automated and tested. </a:t>
            </a:r>
          </a:p>
          <a:p>
            <a:pPr>
              <a:lnSpc>
                <a:spcPct val="90000"/>
              </a:lnSpc>
              <a:buClr>
                <a:srgbClr val="28CA68"/>
              </a:buClr>
            </a:pPr>
            <a:r>
              <a:rPr lang="en-US" b="1" dirty="0">
                <a:latin typeface="Agency FB" panose="020B0503020202020204" pitchFamily="34" charset="0"/>
              </a:rPr>
              <a:t>Continuous Delivery is an extension of continuous integration since it automatically deploys all code changes to a testing and/or production environment after the build stage.</a:t>
            </a:r>
          </a:p>
          <a:p>
            <a:pPr>
              <a:lnSpc>
                <a:spcPct val="90000"/>
              </a:lnSpc>
              <a:buClr>
                <a:srgbClr val="28CA68"/>
              </a:buClr>
            </a:pPr>
            <a:r>
              <a:rPr lang="en-US" b="1" dirty="0">
                <a:latin typeface="Agency FB" panose="020B0503020202020204" pitchFamily="34" charset="0"/>
              </a:rPr>
              <a:t>Continuous Deployment goes one step further than continuous delivery. Continuous deployment is an excellent way to accelerate the feedback loop</a:t>
            </a:r>
          </a:p>
        </p:txBody>
      </p:sp>
      <p:pic>
        <p:nvPicPr>
          <p:cNvPr id="5124" name="Picture 4" descr="Image result for cicd">
            <a:extLst>
              <a:ext uri="{FF2B5EF4-FFF2-40B4-BE49-F238E27FC236}">
                <a16:creationId xmlns:a16="http://schemas.microsoft.com/office/drawing/2014/main" id="{4A464E8E-73AE-F0E5-9B1A-7108DFCD63E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6560" y="2428011"/>
            <a:ext cx="4065464" cy="266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401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633743" y="609599"/>
            <a:ext cx="3413156" cy="5273675"/>
          </a:xfrm>
        </p:spPr>
        <p:txBody>
          <a:bodyPr>
            <a:normAutofit/>
          </a:bodyPr>
          <a:lstStyle/>
          <a:p>
            <a:r>
              <a:rPr lang="en-US" b="1" dirty="0">
                <a:latin typeface="Agency FB" panose="020B0503020202020204" pitchFamily="34" charset="0"/>
              </a:rPr>
              <a:t>DAY 6 – </a:t>
            </a:r>
            <a:br>
              <a:rPr lang="en-US" b="1" dirty="0">
                <a:latin typeface="Agency FB" panose="020B0503020202020204" pitchFamily="34" charset="0"/>
              </a:rPr>
            </a:br>
            <a:r>
              <a:rPr lang="en-US" b="1" dirty="0">
                <a:latin typeface="Agency FB" panose="020B0503020202020204" pitchFamily="34" charset="0"/>
              </a:rPr>
              <a:t>22 AUG 2023 – GITHUB ACTIONS</a:t>
            </a:r>
          </a:p>
        </p:txBody>
      </p:sp>
      <p:pic>
        <p:nvPicPr>
          <p:cNvPr id="11" name="Picture 10">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4" name="Content Placeholder 3">
            <a:extLst>
              <a:ext uri="{FF2B5EF4-FFF2-40B4-BE49-F238E27FC236}">
                <a16:creationId xmlns:a16="http://schemas.microsoft.com/office/drawing/2014/main" id="{ACE97B6B-A62D-BA2C-5430-98D19627DCDF}"/>
              </a:ext>
            </a:extLst>
          </p:cNvPr>
          <p:cNvSpPr>
            <a:spLocks noGrp="1"/>
          </p:cNvSpPr>
          <p:nvPr>
            <p:ph idx="1"/>
          </p:nvPr>
        </p:nvSpPr>
        <p:spPr>
          <a:xfrm>
            <a:off x="5282521" y="1740643"/>
            <a:ext cx="6266011" cy="2918528"/>
          </a:xfrm>
        </p:spPr>
        <p:txBody>
          <a:bodyPr>
            <a:normAutofit/>
          </a:bodyPr>
          <a:lstStyle/>
          <a:p>
            <a:pPr marL="202311" indent="-180540" defTabSz="269748">
              <a:spcAft>
                <a:spcPts val="354"/>
              </a:spcAft>
            </a:pPr>
            <a:r>
              <a:rPr lang="en-US" sz="1800" b="1"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Agency FB" panose="020B0503020202020204" pitchFamily="34" charset="0"/>
              </a:rPr>
              <a:t>Workflows </a:t>
            </a:r>
          </a:p>
          <a:p>
            <a:pPr marL="202311" indent="-180540" defTabSz="269748">
              <a:spcAft>
                <a:spcPts val="354"/>
              </a:spcAft>
            </a:pPr>
            <a:r>
              <a:rPr lang="en-US" sz="1800" b="1"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Agency FB" panose="020B0503020202020204" pitchFamily="34" charset="0"/>
              </a:rPr>
              <a:t>Events </a:t>
            </a:r>
          </a:p>
          <a:p>
            <a:pPr marL="202311" indent="-180540" defTabSz="269748">
              <a:spcAft>
                <a:spcPts val="354"/>
              </a:spcAft>
            </a:pPr>
            <a:r>
              <a:rPr lang="en-US" sz="1800" b="1"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Agency FB" panose="020B0503020202020204" pitchFamily="34" charset="0"/>
              </a:rPr>
              <a:t>Jobs </a:t>
            </a:r>
          </a:p>
          <a:p>
            <a:pPr marL="202311" indent="-180540" defTabSz="269748">
              <a:spcAft>
                <a:spcPts val="354"/>
              </a:spcAft>
            </a:pPr>
            <a:r>
              <a:rPr lang="en-US" sz="1800" b="1"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Agency FB" panose="020B0503020202020204" pitchFamily="34" charset="0"/>
              </a:rPr>
              <a:t>Actions </a:t>
            </a:r>
          </a:p>
          <a:p>
            <a:pPr marL="202311" indent="-180540" defTabSz="269748">
              <a:spcAft>
                <a:spcPts val="354"/>
              </a:spcAft>
            </a:pPr>
            <a:r>
              <a:rPr lang="en-US" sz="1800" b="1"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Agency FB" panose="020B0503020202020204" pitchFamily="34" charset="0"/>
              </a:rPr>
              <a:t>Runners </a:t>
            </a:r>
            <a:endParaRPr lang="en-US" sz="3600" b="1" dirty="0">
              <a:latin typeface="Agency FB" panose="020B0503020202020204" pitchFamily="34" charset="0"/>
            </a:endParaRPr>
          </a:p>
        </p:txBody>
      </p:sp>
      <p:pic>
        <p:nvPicPr>
          <p:cNvPr id="5" name="Picture 4">
            <a:extLst>
              <a:ext uri="{FF2B5EF4-FFF2-40B4-BE49-F238E27FC236}">
                <a16:creationId xmlns:a16="http://schemas.microsoft.com/office/drawing/2014/main" id="{F6677DE6-38C6-3E6F-EC7D-10F6634F7FD9}"/>
              </a:ext>
            </a:extLst>
          </p:cNvPr>
          <p:cNvPicPr>
            <a:picLocks noChangeAspect="1"/>
          </p:cNvPicPr>
          <p:nvPr/>
        </p:nvPicPr>
        <p:blipFill>
          <a:blip r:embed="rId4"/>
          <a:stretch>
            <a:fillRect/>
          </a:stretch>
        </p:blipFill>
        <p:spPr>
          <a:xfrm>
            <a:off x="7868035" y="1659741"/>
            <a:ext cx="3580259" cy="1681067"/>
          </a:xfrm>
          <a:prstGeom prst="rect">
            <a:avLst/>
          </a:prstGeom>
        </p:spPr>
      </p:pic>
      <p:sp>
        <p:nvSpPr>
          <p:cNvPr id="6" name="TextBox 5">
            <a:extLst>
              <a:ext uri="{FF2B5EF4-FFF2-40B4-BE49-F238E27FC236}">
                <a16:creationId xmlns:a16="http://schemas.microsoft.com/office/drawing/2014/main" id="{638E19F5-284C-D695-A493-7646582A861D}"/>
              </a:ext>
            </a:extLst>
          </p:cNvPr>
          <p:cNvSpPr txBox="1"/>
          <p:nvPr/>
        </p:nvSpPr>
        <p:spPr>
          <a:xfrm>
            <a:off x="5525499" y="3984884"/>
            <a:ext cx="5780054" cy="1015663"/>
          </a:xfrm>
          <a:prstGeom prst="rect">
            <a:avLst/>
          </a:prstGeom>
          <a:noFill/>
        </p:spPr>
        <p:txBody>
          <a:bodyPr wrap="square" rtlCol="0">
            <a:spAutoFit/>
          </a:bodyPr>
          <a:lstStyle/>
          <a:p>
            <a:pPr defTabSz="269748">
              <a:spcAft>
                <a:spcPts val="600"/>
              </a:spcAft>
            </a:pPr>
            <a:r>
              <a:rPr lang="en-US" sz="2000" b="1" kern="1200" dirty="0">
                <a:solidFill>
                  <a:schemeClr val="tx1"/>
                </a:solidFill>
                <a:latin typeface="Agency FB" panose="020B0503020202020204" pitchFamily="34" charset="0"/>
              </a:rPr>
              <a:t>GitHub Actions uses YAML syntax to define the workflow. Each workflow is stored as a separate YAML file in your code repository, in a directory named .</a:t>
            </a:r>
            <a:r>
              <a:rPr lang="en-US" sz="2000" b="1" kern="1200" dirty="0" err="1">
                <a:solidFill>
                  <a:schemeClr val="tx1"/>
                </a:solidFill>
                <a:latin typeface="Agency FB" panose="020B0503020202020204" pitchFamily="34" charset="0"/>
              </a:rPr>
              <a:t>github</a:t>
            </a:r>
            <a:r>
              <a:rPr lang="en-US" sz="2000" b="1" kern="1200" dirty="0">
                <a:solidFill>
                  <a:schemeClr val="tx1"/>
                </a:solidFill>
                <a:latin typeface="Agency FB" panose="020B0503020202020204" pitchFamily="34" charset="0"/>
              </a:rPr>
              <a:t>/workflow</a:t>
            </a:r>
            <a:endParaRPr lang="en-US" sz="4000" b="1" dirty="0">
              <a:latin typeface="Agency FB" panose="020B0503020202020204" pitchFamily="34" charset="0"/>
            </a:endParaRPr>
          </a:p>
        </p:txBody>
      </p:sp>
    </p:spTree>
    <p:extLst>
      <p:ext uri="{BB962C8B-B14F-4D97-AF65-F5344CB8AC3E}">
        <p14:creationId xmlns:p14="http://schemas.microsoft.com/office/powerpoint/2010/main" val="92879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6" y="609600"/>
            <a:ext cx="5168052" cy="1117600"/>
          </a:xfrm>
        </p:spPr>
        <p:txBody>
          <a:bodyPr>
            <a:normAutofit/>
          </a:bodyPr>
          <a:lstStyle/>
          <a:p>
            <a:pPr>
              <a:lnSpc>
                <a:spcPct val="90000"/>
              </a:lnSpc>
            </a:pPr>
            <a:r>
              <a:rPr lang="en-US" sz="3700" b="1" dirty="0">
                <a:latin typeface="Agency FB" panose="020B0503020202020204" pitchFamily="34" charset="0"/>
              </a:rPr>
              <a:t>DAY 7 - 23 AUG 2023 – SOFTWARE TESTING</a:t>
            </a:r>
          </a:p>
        </p:txBody>
      </p:sp>
      <p:sp>
        <p:nvSpPr>
          <p:cNvPr id="4" name="Content Placeholder 3">
            <a:extLst>
              <a:ext uri="{FF2B5EF4-FFF2-40B4-BE49-F238E27FC236}">
                <a16:creationId xmlns:a16="http://schemas.microsoft.com/office/drawing/2014/main" id="{ACE97B6B-A62D-BA2C-5430-98D19627DCDF}"/>
              </a:ext>
            </a:extLst>
          </p:cNvPr>
          <p:cNvSpPr>
            <a:spLocks noGrp="1"/>
          </p:cNvSpPr>
          <p:nvPr>
            <p:ph idx="1"/>
          </p:nvPr>
        </p:nvSpPr>
        <p:spPr>
          <a:xfrm>
            <a:off x="913796" y="1828800"/>
            <a:ext cx="5168052" cy="3962400"/>
          </a:xfrm>
        </p:spPr>
        <p:txBody>
          <a:bodyPr>
            <a:normAutofit/>
          </a:bodyPr>
          <a:lstStyle/>
          <a:p>
            <a:pPr>
              <a:buClr>
                <a:srgbClr val="3AEB6C"/>
              </a:buClr>
            </a:pPr>
            <a:r>
              <a:rPr lang="en-US" b="1" dirty="0">
                <a:latin typeface="Agency FB" panose="020B0503020202020204" pitchFamily="34" charset="0"/>
              </a:rPr>
              <a:t>Software Testing is an activity that helps in identifying bugs/defects/errors in a software system under development, in order to provide a defect-free and reliable system/solution to the customer.</a:t>
            </a:r>
          </a:p>
          <a:p>
            <a:pPr>
              <a:buClr>
                <a:srgbClr val="3AEB6C"/>
              </a:buClr>
            </a:pPr>
            <a:r>
              <a:rPr lang="en-US" b="1" dirty="0">
                <a:latin typeface="Agency FB" panose="020B0503020202020204" pitchFamily="34" charset="0"/>
              </a:rPr>
              <a:t>STLC defines the stages/phases in testing of software.</a:t>
            </a:r>
          </a:p>
        </p:txBody>
      </p:sp>
      <p:pic>
        <p:nvPicPr>
          <p:cNvPr id="6151" name="Picture 6150">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6146" name="Picture 2" descr="Image result for stlc">
            <a:extLst>
              <a:ext uri="{FF2B5EF4-FFF2-40B4-BE49-F238E27FC236}">
                <a16:creationId xmlns:a16="http://schemas.microsoft.com/office/drawing/2014/main" id="{B8117D67-8080-C1A3-8AFF-1A2ABC5CE25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31427" y="609601"/>
            <a:ext cx="3741598" cy="25071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086F70F-5BD6-84F1-A61D-7F8456BD9A16}"/>
              </a:ext>
            </a:extLst>
          </p:cNvPr>
          <p:cNvPicPr>
            <a:picLocks noChangeAspect="1"/>
          </p:cNvPicPr>
          <p:nvPr/>
        </p:nvPicPr>
        <p:blipFill>
          <a:blip r:embed="rId5"/>
          <a:stretch>
            <a:fillRect/>
          </a:stretch>
        </p:blipFill>
        <p:spPr>
          <a:xfrm>
            <a:off x="7264936" y="3746602"/>
            <a:ext cx="3874581" cy="1569205"/>
          </a:xfrm>
          <a:prstGeom prst="rect">
            <a:avLst/>
          </a:prstGeom>
        </p:spPr>
      </p:pic>
    </p:spTree>
    <p:extLst>
      <p:ext uri="{BB962C8B-B14F-4D97-AF65-F5344CB8AC3E}">
        <p14:creationId xmlns:p14="http://schemas.microsoft.com/office/powerpoint/2010/main" val="1868152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184930" y="699611"/>
            <a:ext cx="11702642" cy="684573"/>
          </a:xfrm>
        </p:spPr>
        <p:txBody>
          <a:bodyPr>
            <a:noAutofit/>
          </a:bodyPr>
          <a:lstStyle/>
          <a:p>
            <a:r>
              <a:rPr lang="en-US" sz="2400" b="1" dirty="0">
                <a:latin typeface="Agency FB" panose="020B0503020202020204" pitchFamily="34" charset="0"/>
              </a:rPr>
              <a:t>DAY 7 - 23 AUG 2023 – SOFTWARE TESTING</a:t>
            </a:r>
          </a:p>
        </p:txBody>
      </p:sp>
      <p:pic>
        <p:nvPicPr>
          <p:cNvPr id="5" name="Content Placeholder 4">
            <a:extLst>
              <a:ext uri="{FF2B5EF4-FFF2-40B4-BE49-F238E27FC236}">
                <a16:creationId xmlns:a16="http://schemas.microsoft.com/office/drawing/2014/main" id="{38E1F52C-9A69-EF8E-55E5-2193A0812D4A}"/>
              </a:ext>
            </a:extLst>
          </p:cNvPr>
          <p:cNvPicPr>
            <a:picLocks noGrp="1" noChangeAspect="1"/>
          </p:cNvPicPr>
          <p:nvPr>
            <p:ph idx="1"/>
          </p:nvPr>
        </p:nvPicPr>
        <p:blipFill>
          <a:blip r:embed="rId2"/>
          <a:stretch>
            <a:fillRect/>
          </a:stretch>
        </p:blipFill>
        <p:spPr>
          <a:xfrm>
            <a:off x="2596257" y="1520825"/>
            <a:ext cx="7236024" cy="4927600"/>
          </a:xfrm>
        </p:spPr>
      </p:pic>
    </p:spTree>
    <p:extLst>
      <p:ext uri="{BB962C8B-B14F-4D97-AF65-F5344CB8AC3E}">
        <p14:creationId xmlns:p14="http://schemas.microsoft.com/office/powerpoint/2010/main" val="4608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834013" y="1115568"/>
            <a:ext cx="3487616" cy="4626864"/>
          </a:xfrm>
        </p:spPr>
        <p:txBody>
          <a:bodyPr>
            <a:normAutofit/>
          </a:bodyPr>
          <a:lstStyle/>
          <a:p>
            <a:pPr algn="l"/>
            <a:r>
              <a:rPr lang="en-US" sz="3600" b="1" dirty="0">
                <a:latin typeface="Agency FB" panose="020B0503020202020204" pitchFamily="34" charset="0"/>
              </a:rPr>
              <a:t>DAY 7 – </a:t>
            </a:r>
            <a:br>
              <a:rPr lang="en-US" sz="3600" b="1" dirty="0">
                <a:latin typeface="Agency FB" panose="020B0503020202020204" pitchFamily="34" charset="0"/>
              </a:rPr>
            </a:br>
            <a:r>
              <a:rPr lang="en-US" sz="3600" b="1" dirty="0">
                <a:latin typeface="Agency FB" panose="020B0503020202020204" pitchFamily="34" charset="0"/>
              </a:rPr>
              <a:t>23 AUG 2023 – SOFTWARE TESTING</a:t>
            </a:r>
          </a:p>
        </p:txBody>
      </p:sp>
      <p:cxnSp>
        <p:nvCxnSpPr>
          <p:cNvPr id="11" name="Straight Connector 10">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B67726F-FC8E-7178-77C3-57058DF247BC}"/>
              </a:ext>
            </a:extLst>
          </p:cNvPr>
          <p:cNvSpPr>
            <a:spLocks noGrp="1"/>
          </p:cNvSpPr>
          <p:nvPr>
            <p:ph idx="1"/>
          </p:nvPr>
        </p:nvSpPr>
        <p:spPr>
          <a:xfrm>
            <a:off x="5105398" y="1115568"/>
            <a:ext cx="6245352" cy="4626864"/>
          </a:xfrm>
        </p:spPr>
        <p:txBody>
          <a:bodyPr anchor="ctr">
            <a:normAutofit/>
          </a:bodyPr>
          <a:lstStyle/>
          <a:p>
            <a:pPr>
              <a:lnSpc>
                <a:spcPct val="90000"/>
              </a:lnSpc>
            </a:pPr>
            <a:r>
              <a:rPr lang="en-US" sz="1700" b="1" dirty="0">
                <a:latin typeface="Agency FB" panose="020B0503020202020204" pitchFamily="34" charset="0"/>
              </a:rPr>
              <a:t>Manual Testing is the process of executing developed testcases on the application by a test engineer.</a:t>
            </a:r>
          </a:p>
          <a:p>
            <a:pPr>
              <a:lnSpc>
                <a:spcPct val="90000"/>
              </a:lnSpc>
            </a:pPr>
            <a:r>
              <a:rPr lang="en-US" sz="1700" b="1" dirty="0">
                <a:latin typeface="Agency FB" panose="020B0503020202020204" pitchFamily="34" charset="0"/>
              </a:rPr>
              <a:t>Automation Testing is the process of executing test scripts on an application with the help of a tool.</a:t>
            </a:r>
          </a:p>
          <a:p>
            <a:pPr>
              <a:lnSpc>
                <a:spcPct val="90000"/>
              </a:lnSpc>
            </a:pPr>
            <a:r>
              <a:rPr lang="en-US" sz="1700" b="1" dirty="0">
                <a:latin typeface="Agency FB" panose="020B0503020202020204" pitchFamily="34" charset="0"/>
              </a:rPr>
              <a:t>A unit test is a way of testing a unit - the smallest piece of code that can be logically isolated in a system.</a:t>
            </a:r>
          </a:p>
          <a:p>
            <a:pPr>
              <a:lnSpc>
                <a:spcPct val="90000"/>
              </a:lnSpc>
            </a:pPr>
            <a:r>
              <a:rPr lang="en-US" sz="1700" b="1" dirty="0">
                <a:latin typeface="Agency FB" panose="020B0503020202020204" pitchFamily="34" charset="0"/>
              </a:rPr>
              <a:t>TDD - a software development practice that focuses on creating unit test cases before developing the actual code</a:t>
            </a:r>
          </a:p>
          <a:p>
            <a:pPr>
              <a:lnSpc>
                <a:spcPct val="90000"/>
              </a:lnSpc>
            </a:pPr>
            <a:r>
              <a:rPr lang="en-US" sz="1700" b="1" dirty="0">
                <a:latin typeface="Agency FB" panose="020B0503020202020204" pitchFamily="34" charset="0"/>
              </a:rPr>
              <a:t>ATDD - focuses on capturing the accurate requirements</a:t>
            </a:r>
          </a:p>
          <a:p>
            <a:pPr>
              <a:lnSpc>
                <a:spcPct val="90000"/>
              </a:lnSpc>
            </a:pPr>
            <a:r>
              <a:rPr lang="en-US" sz="1700" b="1" dirty="0">
                <a:latin typeface="Agency FB" panose="020B0503020202020204" pitchFamily="34" charset="0"/>
              </a:rPr>
              <a:t>BDD - a testing approach derived from the Test-Driven Development (TDD) methodology</a:t>
            </a:r>
          </a:p>
          <a:p>
            <a:pPr>
              <a:lnSpc>
                <a:spcPct val="90000"/>
              </a:lnSpc>
            </a:pPr>
            <a:r>
              <a:rPr lang="en-US" sz="1700" b="1" dirty="0">
                <a:latin typeface="Agency FB" panose="020B0503020202020204" pitchFamily="34" charset="0"/>
              </a:rPr>
              <a:t>DDD - To tackle a complex domain. This complexity is not due to the technical elements of the project such as networking, databases or platform, but rather the domain itself. </a:t>
            </a:r>
          </a:p>
        </p:txBody>
      </p:sp>
    </p:spTree>
    <p:extLst>
      <p:ext uri="{BB962C8B-B14F-4D97-AF65-F5344CB8AC3E}">
        <p14:creationId xmlns:p14="http://schemas.microsoft.com/office/powerpoint/2010/main" val="2341304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184930" y="699611"/>
            <a:ext cx="11702642" cy="684573"/>
          </a:xfrm>
        </p:spPr>
        <p:txBody>
          <a:bodyPr>
            <a:noAutofit/>
          </a:bodyPr>
          <a:lstStyle/>
          <a:p>
            <a:r>
              <a:rPr lang="en-US" sz="3200" b="1" dirty="0">
                <a:latin typeface="Agency FB" panose="020B0503020202020204" pitchFamily="34" charset="0"/>
              </a:rPr>
              <a:t>DAY 7 - 23 AUG 2023 – SOFTWARE TESTING</a:t>
            </a:r>
          </a:p>
        </p:txBody>
      </p:sp>
      <p:pic>
        <p:nvPicPr>
          <p:cNvPr id="5" name="Content Placeholder 4">
            <a:extLst>
              <a:ext uri="{FF2B5EF4-FFF2-40B4-BE49-F238E27FC236}">
                <a16:creationId xmlns:a16="http://schemas.microsoft.com/office/drawing/2014/main" id="{33D43258-BFD5-A7DC-3737-A4C1BC1A0368}"/>
              </a:ext>
            </a:extLst>
          </p:cNvPr>
          <p:cNvPicPr>
            <a:picLocks noGrp="1" noChangeAspect="1"/>
          </p:cNvPicPr>
          <p:nvPr>
            <p:ph idx="1"/>
          </p:nvPr>
        </p:nvPicPr>
        <p:blipFill>
          <a:blip r:embed="rId2"/>
          <a:stretch>
            <a:fillRect/>
          </a:stretch>
        </p:blipFill>
        <p:spPr>
          <a:xfrm>
            <a:off x="2385498" y="1572515"/>
            <a:ext cx="7421004" cy="4521200"/>
          </a:xfrm>
        </p:spPr>
      </p:pic>
    </p:spTree>
    <p:extLst>
      <p:ext uri="{BB962C8B-B14F-4D97-AF65-F5344CB8AC3E}">
        <p14:creationId xmlns:p14="http://schemas.microsoft.com/office/powerpoint/2010/main" val="3177013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10353762" cy="970450"/>
          </a:xfrm>
        </p:spPr>
        <p:txBody>
          <a:bodyPr>
            <a:normAutofit/>
          </a:bodyPr>
          <a:lstStyle/>
          <a:p>
            <a:r>
              <a:rPr lang="en-US" sz="3700" b="1" dirty="0">
                <a:latin typeface="Agency FB" panose="020B0503020202020204" pitchFamily="34" charset="0"/>
              </a:rPr>
              <a:t>DAY 7 - 23 AUG 2023 – SOFTWARE TESTING</a:t>
            </a:r>
          </a:p>
        </p:txBody>
      </p:sp>
      <p:sp>
        <p:nvSpPr>
          <p:cNvPr id="4" name="Content Placeholder 3">
            <a:extLst>
              <a:ext uri="{FF2B5EF4-FFF2-40B4-BE49-F238E27FC236}">
                <a16:creationId xmlns:a16="http://schemas.microsoft.com/office/drawing/2014/main" id="{CF2D0ECD-4CBA-9459-4934-409FC876F855}"/>
              </a:ext>
            </a:extLst>
          </p:cNvPr>
          <p:cNvSpPr>
            <a:spLocks noGrp="1"/>
          </p:cNvSpPr>
          <p:nvPr>
            <p:ph idx="1"/>
          </p:nvPr>
        </p:nvSpPr>
        <p:spPr>
          <a:xfrm>
            <a:off x="913795" y="1732449"/>
            <a:ext cx="5546272" cy="4058751"/>
          </a:xfrm>
        </p:spPr>
        <p:txBody>
          <a:bodyPr anchor="ctr">
            <a:normAutofit/>
          </a:bodyPr>
          <a:lstStyle/>
          <a:p>
            <a:pPr>
              <a:lnSpc>
                <a:spcPct val="90000"/>
              </a:lnSpc>
              <a:buClr>
                <a:srgbClr val="D35F2B"/>
              </a:buClr>
            </a:pPr>
            <a:r>
              <a:rPr lang="en-US" b="1" dirty="0">
                <a:latin typeface="Agency FB" panose="020B0503020202020204" pitchFamily="34" charset="0"/>
              </a:rPr>
              <a:t>A Test Scenario summarizes the functionality to be tested without providing the steps to be followed to test the functionality mentioned in the Use Case/Functional Specification.</a:t>
            </a:r>
          </a:p>
          <a:p>
            <a:pPr>
              <a:lnSpc>
                <a:spcPct val="90000"/>
              </a:lnSpc>
              <a:buClr>
                <a:srgbClr val="D35F2B"/>
              </a:buClr>
            </a:pPr>
            <a:r>
              <a:rPr lang="en-US" b="1" dirty="0">
                <a:latin typeface="Agency FB" panose="020B0503020202020204" pitchFamily="34" charset="0"/>
              </a:rPr>
              <a:t>A Test Case is defined as a set of test inputs, execution conditions, and expected results developed for a particular objective, such as to exercise a particular program path or to verify compliance with a specific requirement.</a:t>
            </a:r>
          </a:p>
          <a:p>
            <a:pPr>
              <a:lnSpc>
                <a:spcPct val="90000"/>
              </a:lnSpc>
              <a:buClr>
                <a:srgbClr val="D35F2B"/>
              </a:buClr>
            </a:pPr>
            <a:r>
              <a:rPr lang="en-US" b="1" dirty="0">
                <a:latin typeface="Agency FB" panose="020B0503020202020204" pitchFamily="34" charset="0"/>
              </a:rPr>
              <a:t>Test data is an integral part of the testing process for a tester. It provides information to the tester to facilitate finding defects and corrective actions.</a:t>
            </a:r>
          </a:p>
        </p:txBody>
      </p:sp>
      <p:pic>
        <p:nvPicPr>
          <p:cNvPr id="7170" name="Picture 2" descr="Test Scenario">
            <a:extLst>
              <a:ext uri="{FF2B5EF4-FFF2-40B4-BE49-F238E27FC236}">
                <a16:creationId xmlns:a16="http://schemas.microsoft.com/office/drawing/2014/main" id="{EE34DB2C-1735-4988-081F-3EE5559BAD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6560" y="2613744"/>
            <a:ext cx="4065464" cy="2296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063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5978072" cy="1329596"/>
          </a:xfrm>
        </p:spPr>
        <p:txBody>
          <a:bodyPr>
            <a:normAutofit/>
          </a:bodyPr>
          <a:lstStyle/>
          <a:p>
            <a:pPr>
              <a:lnSpc>
                <a:spcPct val="90000"/>
              </a:lnSpc>
            </a:pPr>
            <a:r>
              <a:rPr lang="en-US" sz="2800" b="1" dirty="0">
                <a:latin typeface="Agency FB" panose="020B0503020202020204" pitchFamily="34" charset="0"/>
              </a:rPr>
              <a:t>DAY 8 - 24 AUG 2023 – PROFESSIONAL SOFTWARE TESTING</a:t>
            </a:r>
          </a:p>
        </p:txBody>
      </p:sp>
      <p:sp>
        <p:nvSpPr>
          <p:cNvPr id="4" name="Content Placeholder 3">
            <a:extLst>
              <a:ext uri="{FF2B5EF4-FFF2-40B4-BE49-F238E27FC236}">
                <a16:creationId xmlns:a16="http://schemas.microsoft.com/office/drawing/2014/main" id="{CF2D0ECD-4CBA-9459-4934-409FC876F855}"/>
              </a:ext>
            </a:extLst>
          </p:cNvPr>
          <p:cNvSpPr>
            <a:spLocks noGrp="1"/>
          </p:cNvSpPr>
          <p:nvPr>
            <p:ph idx="1"/>
          </p:nvPr>
        </p:nvSpPr>
        <p:spPr>
          <a:xfrm>
            <a:off x="913795" y="2127623"/>
            <a:ext cx="5978072" cy="3567225"/>
          </a:xfrm>
        </p:spPr>
        <p:txBody>
          <a:bodyPr anchor="ctr">
            <a:normAutofit/>
          </a:bodyPr>
          <a:lstStyle/>
          <a:p>
            <a:pPr>
              <a:buClr>
                <a:srgbClr val="C04EDF"/>
              </a:buClr>
            </a:pPr>
            <a:r>
              <a:rPr lang="en-US" b="1" dirty="0">
                <a:latin typeface="Agency FB" panose="020B0503020202020204" pitchFamily="34" charset="0"/>
              </a:rPr>
              <a:t>Test Execution is the process of executing all or a selected number of test cases and observing the results.</a:t>
            </a:r>
          </a:p>
          <a:p>
            <a:pPr>
              <a:buClr>
                <a:srgbClr val="C04EDF"/>
              </a:buClr>
            </a:pPr>
            <a:r>
              <a:rPr lang="en-US" b="1" dirty="0">
                <a:latin typeface="Agency FB" panose="020B0503020202020204" pitchFamily="34" charset="0"/>
              </a:rPr>
              <a:t>A software defect is an error (bug), flaw, mistake, failure, or fault in a computer program that prevents it from behaving as intended. </a:t>
            </a:r>
          </a:p>
          <a:p>
            <a:pPr>
              <a:buClr>
                <a:srgbClr val="C04EDF"/>
              </a:buClr>
            </a:pPr>
            <a:r>
              <a:rPr lang="en-US" b="1" dirty="0">
                <a:latin typeface="Agency FB" panose="020B0503020202020204" pitchFamily="34" charset="0"/>
              </a:rPr>
              <a:t>The duration between the detection of a defect and closing the defect successfully is called as the software defect life cycle.</a:t>
            </a:r>
          </a:p>
        </p:txBody>
      </p:sp>
      <p:pic>
        <p:nvPicPr>
          <p:cNvPr id="10" name="Picture 9">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 name="Picture 4">
            <a:extLst>
              <a:ext uri="{FF2B5EF4-FFF2-40B4-BE49-F238E27FC236}">
                <a16:creationId xmlns:a16="http://schemas.microsoft.com/office/drawing/2014/main" id="{66A51B46-076B-2EDD-0C6A-00B41BBD2371}"/>
              </a:ext>
            </a:extLst>
          </p:cNvPr>
          <p:cNvPicPr>
            <a:picLocks noChangeAspect="1"/>
          </p:cNvPicPr>
          <p:nvPr/>
        </p:nvPicPr>
        <p:blipFill>
          <a:blip r:embed="rId4"/>
          <a:stretch>
            <a:fillRect/>
          </a:stretch>
        </p:blipFill>
        <p:spPr>
          <a:xfrm>
            <a:off x="7552945" y="1317223"/>
            <a:ext cx="3995592" cy="3755856"/>
          </a:xfrm>
          <a:prstGeom prst="rect">
            <a:avLst/>
          </a:prstGeom>
        </p:spPr>
      </p:pic>
    </p:spTree>
    <p:extLst>
      <p:ext uri="{BB962C8B-B14F-4D97-AF65-F5344CB8AC3E}">
        <p14:creationId xmlns:p14="http://schemas.microsoft.com/office/powerpoint/2010/main" val="109012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2294" name="Picture 6" descr="Image result for networking with people">
            <a:extLst>
              <a:ext uri="{FF2B5EF4-FFF2-40B4-BE49-F238E27FC236}">
                <a16:creationId xmlns:a16="http://schemas.microsoft.com/office/drawing/2014/main" id="{3414D883-1202-70E5-E129-E75D80C175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58" r="8546" b="2"/>
          <a:stretch/>
        </p:blipFill>
        <p:spPr bwMode="auto">
          <a:xfrm>
            <a:off x="4599773" y="10"/>
            <a:ext cx="7592227" cy="6857614"/>
          </a:xfrm>
          <a:prstGeom prst="rect">
            <a:avLst/>
          </a:prstGeom>
          <a:noFill/>
          <a:extLst>
            <a:ext uri="{909E8E84-426E-40DD-AFC4-6F175D3DCCD1}">
              <a14:hiddenFill xmlns:a14="http://schemas.microsoft.com/office/drawing/2010/main">
                <a:solidFill>
                  <a:srgbClr val="FFFFFF"/>
                </a:solidFill>
              </a14:hiddenFill>
            </a:ext>
          </a:extLst>
        </p:spPr>
      </p:pic>
      <p:sp>
        <p:nvSpPr>
          <p:cNvPr id="12304" name="Rectangle 12303">
            <a:extLst>
              <a:ext uri="{FF2B5EF4-FFF2-40B4-BE49-F238E27FC236}">
                <a16:creationId xmlns:a16="http://schemas.microsoft.com/office/drawing/2014/main" id="{6D043292-708B-4F69-AE72-8FB56C6E8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5100824" y="685800"/>
            <a:ext cx="6176776" cy="1485900"/>
          </a:xfrm>
        </p:spPr>
        <p:txBody>
          <a:bodyPr>
            <a:normAutofit/>
          </a:bodyPr>
          <a:lstStyle/>
          <a:p>
            <a:r>
              <a:rPr lang="en-US" b="1" dirty="0">
                <a:solidFill>
                  <a:schemeClr val="tx1"/>
                </a:solidFill>
                <a:latin typeface="Agency FB" panose="020B0503020202020204" pitchFamily="34" charset="0"/>
              </a:rPr>
              <a:t>DAY 1 - 14 AUG 2023 – SOFT SKILLS</a:t>
            </a:r>
          </a:p>
        </p:txBody>
      </p:sp>
      <p:pic>
        <p:nvPicPr>
          <p:cNvPr id="12290" name="Picture 2" descr="Image result for shifting from campus to corporate">
            <a:extLst>
              <a:ext uri="{FF2B5EF4-FFF2-40B4-BE49-F238E27FC236}">
                <a16:creationId xmlns:a16="http://schemas.microsoft.com/office/drawing/2014/main" id="{F84309D0-EBBE-7808-AB00-6DFBC7EB15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498" r="15057" b="2"/>
          <a:stretch/>
        </p:blipFill>
        <p:spPr bwMode="auto">
          <a:xfrm>
            <a:off x="20" y="10"/>
            <a:ext cx="4379956" cy="342899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Image result for team work">
            <a:extLst>
              <a:ext uri="{FF2B5EF4-FFF2-40B4-BE49-F238E27FC236}">
                <a16:creationId xmlns:a16="http://schemas.microsoft.com/office/drawing/2014/main" id="{52F1D955-6930-1B5D-F5D3-7971A85E42D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 b="3009"/>
          <a:stretch/>
        </p:blipFill>
        <p:spPr bwMode="auto">
          <a:xfrm>
            <a:off x="20" y="3429000"/>
            <a:ext cx="437352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306" name="Rectangle 12305">
            <a:extLst>
              <a:ext uri="{FF2B5EF4-FFF2-40B4-BE49-F238E27FC236}">
                <a16:creationId xmlns:a16="http://schemas.microsoft.com/office/drawing/2014/main" id="{9F01DDB9-C75C-44C2-9331-356EAF9C0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14700"/>
            <a:ext cx="4373545"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08" name="Rectangle 12307">
            <a:extLst>
              <a:ext uri="{FF2B5EF4-FFF2-40B4-BE49-F238E27FC236}">
                <a16:creationId xmlns:a16="http://schemas.microsoft.com/office/drawing/2014/main" id="{72C017B3-7B7A-4C5A-A3E9-09EC1428B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54CC5D6-B593-0410-F9FA-05447611D84C}"/>
              </a:ext>
            </a:extLst>
          </p:cNvPr>
          <p:cNvSpPr>
            <a:spLocks noGrp="1"/>
          </p:cNvSpPr>
          <p:nvPr>
            <p:ph idx="1"/>
          </p:nvPr>
        </p:nvSpPr>
        <p:spPr>
          <a:xfrm>
            <a:off x="5100824" y="2286000"/>
            <a:ext cx="6176776" cy="3581400"/>
          </a:xfrm>
        </p:spPr>
        <p:txBody>
          <a:bodyPr>
            <a:normAutofit/>
          </a:bodyPr>
          <a:lstStyle/>
          <a:p>
            <a:pPr>
              <a:buClr>
                <a:srgbClr val="E6C981"/>
              </a:buClr>
            </a:pPr>
            <a:r>
              <a:rPr lang="en-US" dirty="0">
                <a:solidFill>
                  <a:schemeClr val="tx1"/>
                </a:solidFill>
                <a:latin typeface="Agency FB" panose="020B0503020202020204" pitchFamily="34" charset="0"/>
              </a:rPr>
              <a:t>Shifting from Campus to Corporate</a:t>
            </a:r>
          </a:p>
          <a:p>
            <a:pPr>
              <a:buClr>
                <a:srgbClr val="E6C981"/>
              </a:buClr>
            </a:pPr>
            <a:r>
              <a:rPr lang="en-US" dirty="0">
                <a:solidFill>
                  <a:schemeClr val="tx1"/>
                </a:solidFill>
                <a:latin typeface="Agency FB" panose="020B0503020202020204" pitchFamily="34" charset="0"/>
              </a:rPr>
              <a:t>Teamwork</a:t>
            </a:r>
          </a:p>
          <a:p>
            <a:pPr>
              <a:buClr>
                <a:srgbClr val="E6C981"/>
              </a:buClr>
            </a:pPr>
            <a:r>
              <a:rPr lang="en-US" dirty="0">
                <a:solidFill>
                  <a:schemeClr val="tx1"/>
                </a:solidFill>
                <a:latin typeface="Agency FB" panose="020B0503020202020204" pitchFamily="34" charset="0"/>
              </a:rPr>
              <a:t>Networking</a:t>
            </a:r>
          </a:p>
        </p:txBody>
      </p:sp>
    </p:spTree>
    <p:extLst>
      <p:ext uri="{BB962C8B-B14F-4D97-AF65-F5344CB8AC3E}">
        <p14:creationId xmlns:p14="http://schemas.microsoft.com/office/powerpoint/2010/main" val="1610038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184930" y="699611"/>
            <a:ext cx="11702642" cy="684573"/>
          </a:xfrm>
        </p:spPr>
        <p:txBody>
          <a:bodyPr>
            <a:noAutofit/>
          </a:bodyPr>
          <a:lstStyle/>
          <a:p>
            <a:r>
              <a:rPr lang="en-US" sz="2400" b="1" dirty="0">
                <a:latin typeface="Agency FB" panose="020B0503020202020204" pitchFamily="34" charset="0"/>
              </a:rPr>
              <a:t>DAY 8 - 24 AUG 2023 – SELENIUM,CUCUMBER TEST AUTOMATION FRAMEWORK</a:t>
            </a:r>
          </a:p>
        </p:txBody>
      </p:sp>
      <p:pic>
        <p:nvPicPr>
          <p:cNvPr id="8194" name="Picture 2" descr="Image result for selenium testing">
            <a:extLst>
              <a:ext uri="{FF2B5EF4-FFF2-40B4-BE49-F238E27FC236}">
                <a16:creationId xmlns:a16="http://schemas.microsoft.com/office/drawing/2014/main" id="{5524DF7B-67A2-B1A0-0997-EB1C509F0A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0321" y="2179187"/>
            <a:ext cx="4457700" cy="23526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FBD69F1-FFD3-62D3-1C42-ED080DE9CEF4}"/>
              </a:ext>
            </a:extLst>
          </p:cNvPr>
          <p:cNvPicPr>
            <a:picLocks noChangeAspect="1"/>
          </p:cNvPicPr>
          <p:nvPr/>
        </p:nvPicPr>
        <p:blipFill>
          <a:blip r:embed="rId3"/>
          <a:stretch>
            <a:fillRect/>
          </a:stretch>
        </p:blipFill>
        <p:spPr>
          <a:xfrm>
            <a:off x="7244505" y="2085906"/>
            <a:ext cx="4267419" cy="2686188"/>
          </a:xfrm>
          <a:prstGeom prst="rect">
            <a:avLst/>
          </a:prstGeom>
        </p:spPr>
      </p:pic>
    </p:spTree>
    <p:extLst>
      <p:ext uri="{BB962C8B-B14F-4D97-AF65-F5344CB8AC3E}">
        <p14:creationId xmlns:p14="http://schemas.microsoft.com/office/powerpoint/2010/main" val="145195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834012" y="1115568"/>
            <a:ext cx="3494705" cy="4626864"/>
          </a:xfrm>
        </p:spPr>
        <p:txBody>
          <a:bodyPr>
            <a:normAutofit/>
          </a:bodyPr>
          <a:lstStyle/>
          <a:p>
            <a:pPr algn="l"/>
            <a:r>
              <a:rPr lang="en-US" sz="3300" b="1" dirty="0">
                <a:latin typeface="Agency FB" panose="020B0503020202020204" pitchFamily="34" charset="0"/>
              </a:rPr>
              <a:t>DAY 8 - 24 AUG 2023 – PROFESSIONAL SOFTWARE TESTING</a:t>
            </a:r>
          </a:p>
        </p:txBody>
      </p:sp>
      <p:cxnSp>
        <p:nvCxnSpPr>
          <p:cNvPr id="11" name="Straight Connector 10">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F2D0ECD-4CBA-9459-4934-409FC876F855}"/>
              </a:ext>
            </a:extLst>
          </p:cNvPr>
          <p:cNvSpPr>
            <a:spLocks noGrp="1"/>
          </p:cNvSpPr>
          <p:nvPr>
            <p:ph idx="1"/>
          </p:nvPr>
        </p:nvSpPr>
        <p:spPr>
          <a:xfrm>
            <a:off x="5105398" y="1115568"/>
            <a:ext cx="6245352" cy="4626864"/>
          </a:xfrm>
        </p:spPr>
        <p:txBody>
          <a:bodyPr anchor="ctr">
            <a:normAutofit/>
          </a:bodyPr>
          <a:lstStyle/>
          <a:p>
            <a:pPr>
              <a:lnSpc>
                <a:spcPct val="90000"/>
              </a:lnSpc>
            </a:pPr>
            <a:r>
              <a:rPr lang="en-US" sz="1300" b="1" dirty="0">
                <a:latin typeface="Agency FB" panose="020B0503020202020204" pitchFamily="34" charset="0"/>
              </a:rPr>
              <a:t>Locators provide a mechanism to access the HTML elements on a web page.</a:t>
            </a:r>
          </a:p>
          <a:p>
            <a:pPr marL="0" indent="0">
              <a:lnSpc>
                <a:spcPct val="90000"/>
              </a:lnSpc>
              <a:buNone/>
            </a:pPr>
            <a:r>
              <a:rPr lang="en-US" sz="1300" b="1" dirty="0">
                <a:latin typeface="Agency FB" panose="020B0503020202020204" pitchFamily="34" charset="0"/>
              </a:rPr>
              <a:t>	ID, Name, </a:t>
            </a:r>
            <a:r>
              <a:rPr lang="en-US" sz="1300" b="1" dirty="0" err="1">
                <a:latin typeface="Agency FB" panose="020B0503020202020204" pitchFamily="34" charset="0"/>
              </a:rPr>
              <a:t>LinkText</a:t>
            </a:r>
            <a:r>
              <a:rPr lang="en-US" sz="1300" b="1" dirty="0">
                <a:latin typeface="Agency FB" panose="020B0503020202020204" pitchFamily="34" charset="0"/>
              </a:rPr>
              <a:t>, Partial Link Text, Tag Name, CSS Class, CSS Selector, XPATH</a:t>
            </a:r>
          </a:p>
          <a:p>
            <a:pPr>
              <a:lnSpc>
                <a:spcPct val="90000"/>
              </a:lnSpc>
            </a:pPr>
            <a:r>
              <a:rPr lang="en-US" sz="1300" b="1" dirty="0">
                <a:latin typeface="Agency FB" panose="020B0503020202020204" pitchFamily="34" charset="0"/>
              </a:rPr>
              <a:t>ID - It is a unique reference for a web object that the developer sets while writing the code. </a:t>
            </a:r>
          </a:p>
          <a:p>
            <a:pPr>
              <a:lnSpc>
                <a:spcPct val="90000"/>
              </a:lnSpc>
            </a:pPr>
            <a:endParaRPr lang="en-US" sz="1300" b="1" dirty="0">
              <a:latin typeface="Agency FB" panose="020B0503020202020204" pitchFamily="34" charset="0"/>
            </a:endParaRPr>
          </a:p>
          <a:p>
            <a:pPr marL="0" indent="0">
              <a:lnSpc>
                <a:spcPct val="90000"/>
              </a:lnSpc>
              <a:buNone/>
            </a:pPr>
            <a:r>
              <a:rPr lang="en-US" sz="1300" b="1" dirty="0">
                <a:latin typeface="Agency FB" panose="020B0503020202020204" pitchFamily="34" charset="0"/>
              </a:rPr>
              <a:t>WEB DRIVER DEMO:</a:t>
            </a:r>
          </a:p>
          <a:p>
            <a:pPr marL="0" indent="0">
              <a:lnSpc>
                <a:spcPct val="90000"/>
              </a:lnSpc>
              <a:buNone/>
            </a:pPr>
            <a:r>
              <a:rPr lang="en-US" sz="1300" b="1" dirty="0" err="1">
                <a:latin typeface="Agency FB" panose="020B0503020202020204" pitchFamily="34" charset="0"/>
              </a:rPr>
              <a:t>System.setProperty</a:t>
            </a:r>
            <a:r>
              <a:rPr lang="en-US" sz="1300" b="1" dirty="0">
                <a:latin typeface="Agency FB" panose="020B0503020202020204" pitchFamily="34" charset="0"/>
              </a:rPr>
              <a:t>(</a:t>
            </a:r>
            <a:r>
              <a:rPr lang="en-US" sz="1300" b="1" dirty="0" err="1">
                <a:latin typeface="Agency FB" panose="020B0503020202020204" pitchFamily="34" charset="0"/>
              </a:rPr>
              <a:t>driver,”path</a:t>
            </a:r>
            <a:r>
              <a:rPr lang="en-US" sz="1300" b="1" dirty="0">
                <a:latin typeface="Agency FB" panose="020B0503020202020204" pitchFamily="34" charset="0"/>
              </a:rPr>
              <a:t> of the driver executable”); </a:t>
            </a:r>
          </a:p>
          <a:p>
            <a:pPr marL="0" indent="0">
              <a:lnSpc>
                <a:spcPct val="90000"/>
              </a:lnSpc>
              <a:buNone/>
            </a:pPr>
            <a:r>
              <a:rPr lang="en-US" sz="1300" b="1" dirty="0" err="1">
                <a:latin typeface="Agency FB" panose="020B0503020202020204" pitchFamily="34" charset="0"/>
              </a:rPr>
              <a:t>Webdriver</a:t>
            </a:r>
            <a:r>
              <a:rPr lang="en-US" sz="1300" b="1" dirty="0">
                <a:latin typeface="Agency FB" panose="020B0503020202020204" pitchFamily="34" charset="0"/>
              </a:rPr>
              <a:t> driver = new </a:t>
            </a:r>
            <a:r>
              <a:rPr lang="en-US" sz="1300" b="1" dirty="0" err="1">
                <a:latin typeface="Agency FB" panose="020B0503020202020204" pitchFamily="34" charset="0"/>
              </a:rPr>
              <a:t>ChromeDriver</a:t>
            </a:r>
            <a:r>
              <a:rPr lang="en-US" sz="1300" b="1" dirty="0">
                <a:latin typeface="Agency FB" panose="020B0503020202020204" pitchFamily="34" charset="0"/>
              </a:rPr>
              <a:t>(); </a:t>
            </a:r>
          </a:p>
          <a:p>
            <a:pPr marL="0" indent="0">
              <a:lnSpc>
                <a:spcPct val="90000"/>
              </a:lnSpc>
              <a:buNone/>
            </a:pPr>
            <a:r>
              <a:rPr lang="en-US" sz="1300" b="1" dirty="0" err="1">
                <a:latin typeface="Agency FB" panose="020B0503020202020204" pitchFamily="34" charset="0"/>
              </a:rPr>
              <a:t>driver.get</a:t>
            </a:r>
            <a:r>
              <a:rPr lang="en-US" sz="1300" b="1" dirty="0">
                <a:latin typeface="Agency FB" panose="020B0503020202020204" pitchFamily="34" charset="0"/>
              </a:rPr>
              <a:t>(</a:t>
            </a:r>
            <a:r>
              <a:rPr lang="en-US" sz="1300" b="1" dirty="0" err="1">
                <a:latin typeface="Agency FB" panose="020B0503020202020204" pitchFamily="34" charset="0"/>
              </a:rPr>
              <a:t>url</a:t>
            </a:r>
            <a:r>
              <a:rPr lang="en-US" sz="1300" b="1" dirty="0">
                <a:latin typeface="Agency FB" panose="020B0503020202020204" pitchFamily="34" charset="0"/>
              </a:rPr>
              <a:t>);</a:t>
            </a:r>
          </a:p>
          <a:p>
            <a:pPr marL="0" indent="0">
              <a:lnSpc>
                <a:spcPct val="90000"/>
              </a:lnSpc>
              <a:buNone/>
            </a:pPr>
            <a:r>
              <a:rPr lang="en-US" sz="1300" b="1" dirty="0" err="1">
                <a:latin typeface="Agency FB" panose="020B0503020202020204" pitchFamily="34" charset="0"/>
              </a:rPr>
              <a:t>WebElement</a:t>
            </a:r>
            <a:r>
              <a:rPr lang="en-US" sz="1300" b="1" dirty="0">
                <a:latin typeface="Agency FB" panose="020B0503020202020204" pitchFamily="34" charset="0"/>
              </a:rPr>
              <a:t> </a:t>
            </a:r>
            <a:r>
              <a:rPr lang="en-US" sz="1300" b="1" dirty="0" err="1">
                <a:latin typeface="Agency FB" panose="020B0503020202020204" pitchFamily="34" charset="0"/>
              </a:rPr>
              <a:t>elementname</a:t>
            </a:r>
            <a:r>
              <a:rPr lang="en-US" sz="1300" b="1" dirty="0">
                <a:latin typeface="Agency FB" panose="020B0503020202020204" pitchFamily="34" charset="0"/>
              </a:rPr>
              <a:t> = </a:t>
            </a:r>
            <a:r>
              <a:rPr lang="en-US" sz="1300" b="1" dirty="0" err="1">
                <a:latin typeface="Agency FB" panose="020B0503020202020204" pitchFamily="34" charset="0"/>
              </a:rPr>
              <a:t>driver.findElement</a:t>
            </a:r>
            <a:r>
              <a:rPr lang="en-US" sz="1300" b="1" dirty="0">
                <a:latin typeface="Agency FB" panose="020B0503020202020204" pitchFamily="34" charset="0"/>
              </a:rPr>
              <a:t>(</a:t>
            </a:r>
            <a:r>
              <a:rPr lang="en-US" sz="1300" b="1" dirty="0" err="1">
                <a:latin typeface="Agency FB" panose="020B0503020202020204" pitchFamily="34" charset="0"/>
              </a:rPr>
              <a:t>By.identifier</a:t>
            </a:r>
            <a:r>
              <a:rPr lang="en-US" sz="1300" b="1" dirty="0">
                <a:latin typeface="Agency FB" panose="020B0503020202020204" pitchFamily="34" charset="0"/>
              </a:rPr>
              <a:t>(properties)); </a:t>
            </a:r>
          </a:p>
          <a:p>
            <a:pPr marL="0" indent="0">
              <a:lnSpc>
                <a:spcPct val="90000"/>
              </a:lnSpc>
              <a:buNone/>
            </a:pPr>
            <a:r>
              <a:rPr lang="en-US" sz="1300" b="1" dirty="0" err="1">
                <a:latin typeface="Agency FB" panose="020B0503020202020204" pitchFamily="34" charset="0"/>
              </a:rPr>
              <a:t>object.sendKeys</a:t>
            </a:r>
            <a:r>
              <a:rPr lang="en-US" sz="1300" b="1" dirty="0">
                <a:latin typeface="Agency FB" panose="020B0503020202020204" pitchFamily="34" charset="0"/>
              </a:rPr>
              <a:t>(“value”);</a:t>
            </a:r>
          </a:p>
          <a:p>
            <a:pPr marL="0" indent="0">
              <a:lnSpc>
                <a:spcPct val="90000"/>
              </a:lnSpc>
              <a:buNone/>
            </a:pPr>
            <a:r>
              <a:rPr lang="en-US" sz="1300" b="1" dirty="0" err="1">
                <a:latin typeface="Agency FB" panose="020B0503020202020204" pitchFamily="34" charset="0"/>
              </a:rPr>
              <a:t>object.selectVisibleText</a:t>
            </a:r>
            <a:r>
              <a:rPr lang="en-US" sz="1300" b="1" dirty="0">
                <a:latin typeface="Agency FB" panose="020B0503020202020204" pitchFamily="34" charset="0"/>
              </a:rPr>
              <a:t>(value); </a:t>
            </a:r>
          </a:p>
          <a:p>
            <a:pPr marL="0" indent="0">
              <a:lnSpc>
                <a:spcPct val="90000"/>
              </a:lnSpc>
              <a:buNone/>
            </a:pPr>
            <a:r>
              <a:rPr lang="en-US" sz="1300" b="1" dirty="0">
                <a:latin typeface="Agency FB" panose="020B0503020202020204" pitchFamily="34" charset="0"/>
              </a:rPr>
              <a:t>Int size = </a:t>
            </a:r>
            <a:r>
              <a:rPr lang="en-US" sz="1300" b="1" dirty="0" err="1">
                <a:latin typeface="Agency FB" panose="020B0503020202020204" pitchFamily="34" charset="0"/>
              </a:rPr>
              <a:t>object.getOptions</a:t>
            </a:r>
            <a:r>
              <a:rPr lang="en-US" sz="1300" b="1" dirty="0">
                <a:latin typeface="Agency FB" panose="020B0503020202020204" pitchFamily="34" charset="0"/>
              </a:rPr>
              <a:t>().size(); </a:t>
            </a:r>
          </a:p>
          <a:p>
            <a:pPr marL="0" indent="0">
              <a:lnSpc>
                <a:spcPct val="90000"/>
              </a:lnSpc>
              <a:buNone/>
            </a:pPr>
            <a:r>
              <a:rPr lang="en-US" sz="1300" b="1" dirty="0">
                <a:latin typeface="Agency FB" panose="020B0503020202020204" pitchFamily="34" charset="0"/>
              </a:rPr>
              <a:t>Boolean output = </a:t>
            </a:r>
            <a:r>
              <a:rPr lang="en-US" sz="1300" b="1" dirty="0" err="1">
                <a:latin typeface="Agency FB" panose="020B0503020202020204" pitchFamily="34" charset="0"/>
              </a:rPr>
              <a:t>object.get</a:t>
            </a:r>
            <a:r>
              <a:rPr lang="en-US" sz="1300" b="1" dirty="0">
                <a:latin typeface="Agency FB" panose="020B0503020202020204" pitchFamily="34" charset="0"/>
              </a:rPr>
              <a:t>(index).</a:t>
            </a:r>
            <a:r>
              <a:rPr lang="en-US" sz="1300" b="1" dirty="0" err="1">
                <a:latin typeface="Agency FB" panose="020B0503020202020204" pitchFamily="34" charset="0"/>
              </a:rPr>
              <a:t>isSelected</a:t>
            </a:r>
            <a:r>
              <a:rPr lang="en-US" sz="1300" b="1" dirty="0">
                <a:latin typeface="Agency FB" panose="020B0503020202020204" pitchFamily="34" charset="0"/>
              </a:rPr>
              <a:t>();</a:t>
            </a:r>
          </a:p>
          <a:p>
            <a:pPr marL="0" indent="0">
              <a:lnSpc>
                <a:spcPct val="90000"/>
              </a:lnSpc>
              <a:buNone/>
            </a:pPr>
            <a:r>
              <a:rPr lang="en-US" sz="1300" b="1" dirty="0" err="1">
                <a:latin typeface="Agency FB" panose="020B0503020202020204" pitchFamily="34" charset="0"/>
              </a:rPr>
              <a:t>getAttribute</a:t>
            </a:r>
            <a:r>
              <a:rPr lang="en-US" sz="1300" b="1" dirty="0">
                <a:latin typeface="Agency FB" panose="020B0503020202020204" pitchFamily="34" charset="0"/>
              </a:rPr>
              <a:t>(property).method(); </a:t>
            </a:r>
          </a:p>
          <a:p>
            <a:pPr marL="0" indent="0">
              <a:lnSpc>
                <a:spcPct val="90000"/>
              </a:lnSpc>
              <a:buNone/>
            </a:pPr>
            <a:endParaRPr lang="en-US" sz="1300" b="1" dirty="0">
              <a:latin typeface="Agency FB" panose="020B0503020202020204" pitchFamily="34" charset="0"/>
            </a:endParaRPr>
          </a:p>
          <a:p>
            <a:pPr marL="0" indent="0">
              <a:lnSpc>
                <a:spcPct val="90000"/>
              </a:lnSpc>
              <a:buNone/>
            </a:pPr>
            <a:endParaRPr lang="en-US" sz="1300" b="1" dirty="0">
              <a:latin typeface="Agency FB" panose="020B0503020202020204" pitchFamily="34" charset="0"/>
            </a:endParaRPr>
          </a:p>
        </p:txBody>
      </p:sp>
    </p:spTree>
    <p:extLst>
      <p:ext uri="{BB962C8B-B14F-4D97-AF65-F5344CB8AC3E}">
        <p14:creationId xmlns:p14="http://schemas.microsoft.com/office/powerpoint/2010/main" val="3703641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10353762" cy="970450"/>
          </a:xfrm>
        </p:spPr>
        <p:txBody>
          <a:bodyPr>
            <a:normAutofit/>
          </a:bodyPr>
          <a:lstStyle/>
          <a:p>
            <a:pPr>
              <a:lnSpc>
                <a:spcPct val="90000"/>
              </a:lnSpc>
            </a:pPr>
            <a:r>
              <a:rPr lang="en-US" sz="3100" b="1" dirty="0">
                <a:latin typeface="Agency FB" panose="020B0503020202020204" pitchFamily="34" charset="0"/>
              </a:rPr>
              <a:t>DAY 8 - 24 AUG 2023 – PROFESSIONAL SOFTWARE TESTING</a:t>
            </a:r>
          </a:p>
        </p:txBody>
      </p:sp>
      <p:graphicFrame>
        <p:nvGraphicFramePr>
          <p:cNvPr id="6" name="Content Placeholder 3">
            <a:extLst>
              <a:ext uri="{FF2B5EF4-FFF2-40B4-BE49-F238E27FC236}">
                <a16:creationId xmlns:a16="http://schemas.microsoft.com/office/drawing/2014/main" id="{1CA7C4B5-24CB-FED7-B857-6208F377AE23}"/>
              </a:ext>
            </a:extLst>
          </p:cNvPr>
          <p:cNvGraphicFramePr>
            <a:graphicFrameLocks noGrp="1"/>
          </p:cNvGraphicFramePr>
          <p:nvPr>
            <p:ph idx="1"/>
            <p:extLst>
              <p:ext uri="{D42A27DB-BD31-4B8C-83A1-F6EECF244321}">
                <p14:modId xmlns:p14="http://schemas.microsoft.com/office/powerpoint/2010/main" val="3822974442"/>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7035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b="1" dirty="0">
                <a:latin typeface="Agency FB" panose="020B0503020202020204" pitchFamily="34" charset="0"/>
              </a:rPr>
              <a:t>DAY 9  -  25 AUG 2023 – ITIL</a:t>
            </a:r>
          </a:p>
        </p:txBody>
      </p:sp>
      <p:pic>
        <p:nvPicPr>
          <p:cNvPr id="9225" name="Picture 9222">
            <a:extLst>
              <a:ext uri="{FF2B5EF4-FFF2-40B4-BE49-F238E27FC236}">
                <a16:creationId xmlns:a16="http://schemas.microsoft.com/office/drawing/2014/main" id="{C115FFBB-C8EA-4BA2-A5DD-FE3779505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218" name="Picture 2" descr="Image result for itil">
            <a:extLst>
              <a:ext uri="{FF2B5EF4-FFF2-40B4-BE49-F238E27FC236}">
                <a16:creationId xmlns:a16="http://schemas.microsoft.com/office/drawing/2014/main" id="{4EC38067-63C3-1E83-A5FD-AE65A7DAC881}"/>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10438" r="15939" b="-1"/>
          <a:stretch/>
        </p:blipFill>
        <p:spPr bwMode="auto">
          <a:xfrm>
            <a:off x="1046760" y="2129667"/>
            <a:ext cx="4065464" cy="32580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324A00-1753-91C5-F16D-2BB5A7944F20}"/>
              </a:ext>
            </a:extLst>
          </p:cNvPr>
          <p:cNvSpPr txBox="1"/>
          <p:nvPr/>
        </p:nvSpPr>
        <p:spPr>
          <a:xfrm>
            <a:off x="5722862" y="1732449"/>
            <a:ext cx="5546272" cy="4058751"/>
          </a:xfrm>
          <a:prstGeom prst="rect">
            <a:avLst/>
          </a:prstGeom>
        </p:spPr>
        <p:txBody>
          <a:bodyPr vert="horz" lIns="91440" tIns="45720" rIns="91440" bIns="45720" rtlCol="0" anchor="ctr">
            <a:normAutofit/>
          </a:bodyPr>
          <a:lstStyle/>
          <a:p>
            <a:pPr>
              <a:spcBef>
                <a:spcPct val="20000"/>
              </a:spcBef>
              <a:spcAft>
                <a:spcPts val="600"/>
              </a:spcAft>
              <a:buClr>
                <a:srgbClr val="FFAF30"/>
              </a:buClr>
              <a:buSzPct val="70000"/>
              <a:buFont typeface="Wingdings 2" charset="2"/>
            </a:pPr>
            <a:r>
              <a:rPr lang="en-US" sz="24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Agency FB" panose="020B0503020202020204" pitchFamily="34" charset="0"/>
              </a:rPr>
              <a:t>ITIL is a framework to maintain IT Service Management which includes Planning, Design, Code, Test, Implementation, Raising ticket, Problem management, Change Management.</a:t>
            </a:r>
          </a:p>
        </p:txBody>
      </p:sp>
    </p:spTree>
    <p:extLst>
      <p:ext uri="{BB962C8B-B14F-4D97-AF65-F5344CB8AC3E}">
        <p14:creationId xmlns:p14="http://schemas.microsoft.com/office/powerpoint/2010/main" val="3262139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834013" y="1115568"/>
            <a:ext cx="3487616" cy="4626864"/>
          </a:xfrm>
        </p:spPr>
        <p:txBody>
          <a:bodyPr>
            <a:normAutofit/>
          </a:bodyPr>
          <a:lstStyle/>
          <a:p>
            <a:pPr algn="l"/>
            <a:r>
              <a:rPr lang="en-US" sz="3600" b="1" dirty="0">
                <a:latin typeface="Agency FB" panose="020B0503020202020204" pitchFamily="34" charset="0"/>
              </a:rPr>
              <a:t>DAY 9 – </a:t>
            </a:r>
            <a:br>
              <a:rPr lang="en-US" sz="3600" b="1" dirty="0">
                <a:latin typeface="Agency FB" panose="020B0503020202020204" pitchFamily="34" charset="0"/>
              </a:rPr>
            </a:br>
            <a:r>
              <a:rPr lang="en-US" sz="3600" b="1" dirty="0">
                <a:latin typeface="Agency FB" panose="020B0503020202020204" pitchFamily="34" charset="0"/>
              </a:rPr>
              <a:t>25 AUG 2023 – SECURITY</a:t>
            </a:r>
          </a:p>
        </p:txBody>
      </p:sp>
      <p:cxnSp>
        <p:nvCxnSpPr>
          <p:cNvPr id="11" name="Straight Connector 10">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0096848-15A1-6641-183F-EDB940FD711A}"/>
              </a:ext>
            </a:extLst>
          </p:cNvPr>
          <p:cNvSpPr>
            <a:spLocks noGrp="1"/>
          </p:cNvSpPr>
          <p:nvPr>
            <p:ph idx="1"/>
          </p:nvPr>
        </p:nvSpPr>
        <p:spPr>
          <a:xfrm>
            <a:off x="5105398" y="1115568"/>
            <a:ext cx="6245352" cy="4626864"/>
          </a:xfrm>
        </p:spPr>
        <p:txBody>
          <a:bodyPr anchor="ctr">
            <a:normAutofit/>
          </a:bodyPr>
          <a:lstStyle/>
          <a:p>
            <a:pPr>
              <a:lnSpc>
                <a:spcPct val="90000"/>
              </a:lnSpc>
            </a:pPr>
            <a:r>
              <a:rPr lang="en-US" b="1" dirty="0">
                <a:latin typeface="Agency FB" panose="020B0503020202020204" pitchFamily="34" charset="0"/>
              </a:rPr>
              <a:t>Phishing - a form of social engineering and scam where attackers deceive people into revealing sensitive information or installing malware such as ransomware.</a:t>
            </a:r>
          </a:p>
          <a:p>
            <a:pPr>
              <a:lnSpc>
                <a:spcPct val="90000"/>
              </a:lnSpc>
            </a:pPr>
            <a:r>
              <a:rPr lang="en-US" b="1" dirty="0">
                <a:latin typeface="Agency FB" panose="020B0503020202020204" pitchFamily="34" charset="0"/>
              </a:rPr>
              <a:t>Malware - any kind of computer software with malicious intent that can harm your system, data, or privacy.</a:t>
            </a:r>
          </a:p>
          <a:p>
            <a:pPr>
              <a:lnSpc>
                <a:spcPct val="90000"/>
              </a:lnSpc>
            </a:pPr>
            <a:r>
              <a:rPr lang="en-US" b="1" dirty="0">
                <a:latin typeface="Agency FB" panose="020B0503020202020204" pitchFamily="34" charset="0"/>
              </a:rPr>
              <a:t>A botnet is a group of Internet-connected devices, each of which runs one or more bots. Botnets can be used to perform Distributed Denial-of-Service (DDoS) attacks, steal data, send spam, and allow the attacker to access the device and its connection.</a:t>
            </a:r>
          </a:p>
          <a:p>
            <a:pPr>
              <a:lnSpc>
                <a:spcPct val="90000"/>
              </a:lnSpc>
            </a:pPr>
            <a:r>
              <a:rPr lang="en-US" b="1" dirty="0">
                <a:latin typeface="Agency FB" panose="020B0503020202020204" pitchFamily="34" charset="0"/>
              </a:rPr>
              <a:t>Hacking - unauthorized access to computers in order to steal, alter, or delete data, generally by installing malicious software without your knowledge or agreement.</a:t>
            </a:r>
          </a:p>
        </p:txBody>
      </p:sp>
    </p:spTree>
    <p:extLst>
      <p:ext uri="{BB962C8B-B14F-4D97-AF65-F5344CB8AC3E}">
        <p14:creationId xmlns:p14="http://schemas.microsoft.com/office/powerpoint/2010/main" val="3087204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5978072" cy="1329596"/>
          </a:xfrm>
        </p:spPr>
        <p:txBody>
          <a:bodyPr>
            <a:normAutofit/>
          </a:bodyPr>
          <a:lstStyle/>
          <a:p>
            <a:r>
              <a:rPr lang="en-US" b="1" dirty="0">
                <a:latin typeface="Agency FB" panose="020B0503020202020204" pitchFamily="34" charset="0"/>
              </a:rPr>
              <a:t>DAY 9 - 25 AUG 2023 – RISK MANAGEMENT</a:t>
            </a:r>
          </a:p>
        </p:txBody>
      </p:sp>
      <p:sp>
        <p:nvSpPr>
          <p:cNvPr id="4" name="Content Placeholder 3">
            <a:extLst>
              <a:ext uri="{FF2B5EF4-FFF2-40B4-BE49-F238E27FC236}">
                <a16:creationId xmlns:a16="http://schemas.microsoft.com/office/drawing/2014/main" id="{60096848-15A1-6641-183F-EDB940FD711A}"/>
              </a:ext>
            </a:extLst>
          </p:cNvPr>
          <p:cNvSpPr>
            <a:spLocks noGrp="1"/>
          </p:cNvSpPr>
          <p:nvPr>
            <p:ph idx="1"/>
          </p:nvPr>
        </p:nvSpPr>
        <p:spPr>
          <a:xfrm>
            <a:off x="913795" y="2127623"/>
            <a:ext cx="5978072" cy="3567225"/>
          </a:xfrm>
        </p:spPr>
        <p:txBody>
          <a:bodyPr anchor="ctr">
            <a:normAutofit/>
          </a:bodyPr>
          <a:lstStyle/>
          <a:p>
            <a:pPr marL="0" indent="0">
              <a:lnSpc>
                <a:spcPct val="90000"/>
              </a:lnSpc>
              <a:buClr>
                <a:srgbClr val="6472CA"/>
              </a:buClr>
              <a:buNone/>
            </a:pPr>
            <a:r>
              <a:rPr lang="en-US" sz="1700" b="1" dirty="0">
                <a:latin typeface="Agency FB" panose="020B0503020202020204" pitchFamily="34" charset="0"/>
              </a:rPr>
              <a:t>Risk management is the process of identifying, assessing and controlling financial, legal, strategic and security risks to an organization’s capital and earnings. These threats, or risks, could stem from a wide variety of sources, including financial uncertainty, legal liabilities, strategic management errors, accidents and natural disasters.</a:t>
            </a:r>
          </a:p>
          <a:p>
            <a:pPr>
              <a:lnSpc>
                <a:spcPct val="90000"/>
              </a:lnSpc>
              <a:buClr>
                <a:srgbClr val="6472CA"/>
              </a:buClr>
            </a:pPr>
            <a:endParaRPr lang="en-US" sz="1700" b="1" dirty="0">
              <a:latin typeface="Agency FB" panose="020B0503020202020204" pitchFamily="34" charset="0"/>
            </a:endParaRPr>
          </a:p>
          <a:p>
            <a:pPr>
              <a:lnSpc>
                <a:spcPct val="90000"/>
              </a:lnSpc>
              <a:buClr>
                <a:srgbClr val="6472CA"/>
              </a:buClr>
            </a:pPr>
            <a:r>
              <a:rPr lang="en-US" sz="1700" b="1" dirty="0">
                <a:latin typeface="Agency FB" panose="020B0503020202020204" pitchFamily="34" charset="0"/>
              </a:rPr>
              <a:t>Quantitative risk analysis is a numeric evaluation of the general effect of risk on the project intents such as budget and agenda objectives.</a:t>
            </a:r>
          </a:p>
          <a:p>
            <a:pPr>
              <a:lnSpc>
                <a:spcPct val="90000"/>
              </a:lnSpc>
              <a:buClr>
                <a:srgbClr val="6472CA"/>
              </a:buClr>
            </a:pPr>
            <a:r>
              <a:rPr lang="en-US" sz="1700" b="1" dirty="0">
                <a:latin typeface="Agency FB" panose="020B0503020202020204" pitchFamily="34" charset="0"/>
              </a:rPr>
              <a:t>Qualitative risk analysis is the process of identifying, analyzing and evaluating risks in an organization.</a:t>
            </a:r>
          </a:p>
        </p:txBody>
      </p:sp>
      <p:pic>
        <p:nvPicPr>
          <p:cNvPr id="9" name="Picture 8">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3" name="Picture 2">
            <a:extLst>
              <a:ext uri="{FF2B5EF4-FFF2-40B4-BE49-F238E27FC236}">
                <a16:creationId xmlns:a16="http://schemas.microsoft.com/office/drawing/2014/main" id="{EA2EDF23-8440-615D-77AA-74BF695A3EE9}"/>
              </a:ext>
            </a:extLst>
          </p:cNvPr>
          <p:cNvPicPr>
            <a:picLocks noChangeAspect="1"/>
          </p:cNvPicPr>
          <p:nvPr/>
        </p:nvPicPr>
        <p:blipFill>
          <a:blip r:embed="rId4"/>
          <a:stretch>
            <a:fillRect/>
          </a:stretch>
        </p:blipFill>
        <p:spPr>
          <a:xfrm>
            <a:off x="7552945" y="1921556"/>
            <a:ext cx="3995592" cy="2547189"/>
          </a:xfrm>
          <a:prstGeom prst="rect">
            <a:avLst/>
          </a:prstGeom>
        </p:spPr>
      </p:pic>
    </p:spTree>
    <p:extLst>
      <p:ext uri="{BB962C8B-B14F-4D97-AF65-F5344CB8AC3E}">
        <p14:creationId xmlns:p14="http://schemas.microsoft.com/office/powerpoint/2010/main" val="76837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4721139" cy="1427992"/>
          </a:xfrm>
        </p:spPr>
        <p:txBody>
          <a:bodyPr>
            <a:normAutofit/>
          </a:bodyPr>
          <a:lstStyle/>
          <a:p>
            <a:pPr>
              <a:lnSpc>
                <a:spcPct val="90000"/>
              </a:lnSpc>
            </a:pPr>
            <a:r>
              <a:rPr lang="en-US" sz="3100" b="1" dirty="0">
                <a:latin typeface="Agency FB" panose="020B0503020202020204" pitchFamily="34" charset="0"/>
              </a:rPr>
              <a:t>DAY 2  - 16 AUG 2023 – </a:t>
            </a:r>
            <a:br>
              <a:rPr lang="en-US" sz="3100" b="1" dirty="0">
                <a:latin typeface="Agency FB" panose="020B0503020202020204" pitchFamily="34" charset="0"/>
              </a:rPr>
            </a:br>
            <a:r>
              <a:rPr lang="en-US" sz="3100" b="1" dirty="0">
                <a:latin typeface="Agency FB" panose="020B0503020202020204" pitchFamily="34" charset="0"/>
              </a:rPr>
              <a:t>SOFT SKILLS</a:t>
            </a:r>
          </a:p>
        </p:txBody>
      </p:sp>
      <p:sp>
        <p:nvSpPr>
          <p:cNvPr id="3" name="Content Placeholder 2">
            <a:extLst>
              <a:ext uri="{FF2B5EF4-FFF2-40B4-BE49-F238E27FC236}">
                <a16:creationId xmlns:a16="http://schemas.microsoft.com/office/drawing/2014/main" id="{954CC5D6-B593-0410-F9FA-05447611D84C}"/>
              </a:ext>
            </a:extLst>
          </p:cNvPr>
          <p:cNvSpPr>
            <a:spLocks noGrp="1"/>
          </p:cNvSpPr>
          <p:nvPr>
            <p:ph idx="1"/>
          </p:nvPr>
        </p:nvSpPr>
        <p:spPr>
          <a:xfrm>
            <a:off x="913795" y="2129667"/>
            <a:ext cx="4721139" cy="3661533"/>
          </a:xfrm>
        </p:spPr>
        <p:txBody>
          <a:bodyPr anchor="t">
            <a:normAutofit/>
          </a:bodyPr>
          <a:lstStyle/>
          <a:p>
            <a:r>
              <a:rPr lang="en-US" sz="1800" b="1" dirty="0">
                <a:latin typeface="Agency FB" panose="020B0503020202020204" pitchFamily="34" charset="0"/>
              </a:rPr>
              <a:t>Presentation skills</a:t>
            </a:r>
          </a:p>
          <a:p>
            <a:r>
              <a:rPr lang="en-US" sz="1800" b="1" dirty="0">
                <a:latin typeface="Agency FB" panose="020B0503020202020204" pitchFamily="34" charset="0"/>
              </a:rPr>
              <a:t>Unravelling Communication</a:t>
            </a:r>
          </a:p>
          <a:p>
            <a:r>
              <a:rPr lang="en-US" sz="1800" b="1" dirty="0">
                <a:latin typeface="Agency FB" panose="020B0503020202020204" pitchFamily="34" charset="0"/>
              </a:rPr>
              <a:t>Team Meetings</a:t>
            </a:r>
          </a:p>
          <a:p>
            <a:r>
              <a:rPr lang="en-US" sz="1800" b="1" dirty="0">
                <a:latin typeface="Agency FB" panose="020B0503020202020204" pitchFamily="34" charset="0"/>
              </a:rPr>
              <a:t>Email etiquettes</a:t>
            </a:r>
          </a:p>
        </p:txBody>
      </p:sp>
      <p:sp>
        <p:nvSpPr>
          <p:cNvPr id="11277" name="Rectangle 11276">
            <a:extLst>
              <a:ext uri="{FF2B5EF4-FFF2-40B4-BE49-F238E27FC236}">
                <a16:creationId xmlns:a16="http://schemas.microsoft.com/office/drawing/2014/main" id="{22F83B2A-BFAC-4761-8F62-E7854959EE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7388" y="772696"/>
            <a:ext cx="5042779"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9" name="Rectangle 11278">
            <a:extLst>
              <a:ext uri="{FF2B5EF4-FFF2-40B4-BE49-F238E27FC236}">
                <a16:creationId xmlns:a16="http://schemas.microsoft.com/office/drawing/2014/main" id="{73CC8E38-A9FA-440C-97DA-52C0FAABE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0924" y="933561"/>
            <a:ext cx="2469774" cy="2668345"/>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70" name="Picture 6" descr="Image result for communication skills">
            <a:extLst>
              <a:ext uri="{FF2B5EF4-FFF2-40B4-BE49-F238E27FC236}">
                <a16:creationId xmlns:a16="http://schemas.microsoft.com/office/drawing/2014/main" id="{5B414C5C-6AD1-A80B-E340-BF44187C4B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66374" y="1089302"/>
            <a:ext cx="1949602" cy="2339523"/>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Image result for email etiquettes">
            <a:extLst>
              <a:ext uri="{FF2B5EF4-FFF2-40B4-BE49-F238E27FC236}">
                <a16:creationId xmlns:a16="http://schemas.microsoft.com/office/drawing/2014/main" id="{C69C68A0-B63C-7733-6293-FA29F49069D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13413" y="1327855"/>
            <a:ext cx="1717756" cy="1126993"/>
          </a:xfrm>
          <a:prstGeom prst="rect">
            <a:avLst/>
          </a:prstGeom>
          <a:noFill/>
          <a:extLst>
            <a:ext uri="{909E8E84-426E-40DD-AFC4-6F175D3DCCD1}">
              <a14:hiddenFill xmlns:a14="http://schemas.microsoft.com/office/drawing/2010/main">
                <a:solidFill>
                  <a:srgbClr val="FFFFFF"/>
                </a:solidFill>
              </a14:hiddenFill>
            </a:ext>
          </a:extLst>
        </p:spPr>
      </p:pic>
      <p:sp>
        <p:nvSpPr>
          <p:cNvPr id="11281" name="Rectangle 11280">
            <a:extLst>
              <a:ext uri="{FF2B5EF4-FFF2-40B4-BE49-F238E27FC236}">
                <a16:creationId xmlns:a16="http://schemas.microsoft.com/office/drawing/2014/main" id="{B2CBD8C4-AB0A-433D-947A-3C6C25F77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2546" y="940195"/>
            <a:ext cx="2039492" cy="1932611"/>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83" name="Rectangle 11282">
            <a:extLst>
              <a:ext uri="{FF2B5EF4-FFF2-40B4-BE49-F238E27FC236}">
                <a16:creationId xmlns:a16="http://schemas.microsoft.com/office/drawing/2014/main" id="{46160A17-9918-4325-ACA3-A4F696EF3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1973" y="3760423"/>
            <a:ext cx="2475988" cy="1637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266" name="Picture 2" descr="Image result for presentation skills dos and donts">
            <a:extLst>
              <a:ext uri="{FF2B5EF4-FFF2-40B4-BE49-F238E27FC236}">
                <a16:creationId xmlns:a16="http://schemas.microsoft.com/office/drawing/2014/main" id="{AAA21736-8321-8E84-7847-7EF97697871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599988" y="3185522"/>
            <a:ext cx="1344604" cy="2039569"/>
          </a:xfrm>
          <a:prstGeom prst="rect">
            <a:avLst/>
          </a:prstGeom>
          <a:noFill/>
          <a:extLst>
            <a:ext uri="{909E8E84-426E-40DD-AFC4-6F175D3DCCD1}">
              <a14:hiddenFill xmlns:a14="http://schemas.microsoft.com/office/drawing/2010/main">
                <a:solidFill>
                  <a:srgbClr val="FFFFFF"/>
                </a:solidFill>
              </a14:hiddenFill>
            </a:ext>
          </a:extLst>
        </p:spPr>
      </p:pic>
      <p:sp>
        <p:nvSpPr>
          <p:cNvPr id="11285" name="Rectangle 11284">
            <a:extLst>
              <a:ext uri="{FF2B5EF4-FFF2-40B4-BE49-F238E27FC236}">
                <a16:creationId xmlns:a16="http://schemas.microsoft.com/office/drawing/2014/main" id="{4E54F23A-86D4-4F2F-A29A-DDF4D63CA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2546" y="3022338"/>
            <a:ext cx="2039492" cy="2375834"/>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839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5279472" y="609600"/>
            <a:ext cx="5844759" cy="970450"/>
          </a:xfrm>
        </p:spPr>
        <p:txBody>
          <a:bodyPr>
            <a:normAutofit/>
          </a:bodyPr>
          <a:lstStyle/>
          <a:p>
            <a:pPr>
              <a:lnSpc>
                <a:spcPct val="90000"/>
              </a:lnSpc>
            </a:pPr>
            <a:r>
              <a:rPr lang="en-US" sz="3100" b="1" dirty="0">
                <a:latin typeface="Agency FB" panose="020B0503020202020204" pitchFamily="34" charset="0"/>
              </a:rPr>
              <a:t>DAY 3 - 17 AUG 2023 – </a:t>
            </a:r>
            <a:br>
              <a:rPr lang="en-US" sz="3100" b="1" dirty="0">
                <a:latin typeface="Agency FB" panose="020B0503020202020204" pitchFamily="34" charset="0"/>
              </a:rPr>
            </a:br>
            <a:r>
              <a:rPr lang="en-US" sz="3100" b="1" dirty="0">
                <a:latin typeface="Agency FB" panose="020B0503020202020204" pitchFamily="34" charset="0"/>
              </a:rPr>
              <a:t>SOFT SKILLS</a:t>
            </a:r>
          </a:p>
        </p:txBody>
      </p:sp>
      <p:pic>
        <p:nvPicPr>
          <p:cNvPr id="10247" name="Picture 10246">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10242" name="Picture 2" descr="Image result for goal setting">
            <a:extLst>
              <a:ext uri="{FF2B5EF4-FFF2-40B4-BE49-F238E27FC236}">
                <a16:creationId xmlns:a16="http://schemas.microsoft.com/office/drawing/2014/main" id="{49039A26-22CF-2381-D2F8-B2920C47F86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815" y="1732446"/>
            <a:ext cx="4003193" cy="292541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54CC5D6-B593-0410-F9FA-05447611D84C}"/>
              </a:ext>
            </a:extLst>
          </p:cNvPr>
          <p:cNvSpPr>
            <a:spLocks noGrp="1"/>
          </p:cNvSpPr>
          <p:nvPr>
            <p:ph idx="1"/>
          </p:nvPr>
        </p:nvSpPr>
        <p:spPr>
          <a:xfrm>
            <a:off x="5279472" y="1828801"/>
            <a:ext cx="5844760" cy="3866048"/>
          </a:xfrm>
        </p:spPr>
        <p:txBody>
          <a:bodyPr anchor="ctr">
            <a:normAutofit/>
          </a:bodyPr>
          <a:lstStyle/>
          <a:p>
            <a:pPr>
              <a:buClr>
                <a:srgbClr val="F39A0A"/>
              </a:buClr>
            </a:pPr>
            <a:r>
              <a:rPr lang="en-US" b="1" dirty="0">
                <a:latin typeface="Agency FB" panose="020B0503020202020204" pitchFamily="34" charset="0"/>
              </a:rPr>
              <a:t>Goal setting</a:t>
            </a:r>
          </a:p>
          <a:p>
            <a:pPr>
              <a:buClr>
                <a:srgbClr val="F39A0A"/>
              </a:buClr>
            </a:pPr>
            <a:r>
              <a:rPr lang="en-US" b="1" dirty="0">
                <a:latin typeface="Agency FB" panose="020B0503020202020204" pitchFamily="34" charset="0"/>
              </a:rPr>
              <a:t>Importance of Goals – direction in life, meaning of life, determine priorities, get organized, make decisions, to get to your destination.</a:t>
            </a:r>
          </a:p>
          <a:p>
            <a:pPr>
              <a:buClr>
                <a:srgbClr val="F39A0A"/>
              </a:buClr>
            </a:pPr>
            <a:r>
              <a:rPr lang="en-US" b="1" dirty="0">
                <a:latin typeface="Agency FB" panose="020B0503020202020204" pitchFamily="34" charset="0"/>
              </a:rPr>
              <a:t>Office Etiquette –</a:t>
            </a:r>
          </a:p>
          <a:p>
            <a:pPr>
              <a:buClr>
                <a:srgbClr val="F39A0A"/>
              </a:buClr>
              <a:buFont typeface="Arial" panose="020B0604020202020204" pitchFamily="34" charset="0"/>
              <a:buChar char="•"/>
            </a:pPr>
            <a:r>
              <a:rPr lang="en-US" b="1" dirty="0">
                <a:latin typeface="Agency FB" panose="020B0503020202020204" pitchFamily="34" charset="0"/>
              </a:rPr>
              <a:t>	Understand your work environment.</a:t>
            </a:r>
          </a:p>
          <a:p>
            <a:pPr>
              <a:buClr>
                <a:srgbClr val="F39A0A"/>
              </a:buClr>
              <a:buFont typeface="Arial" panose="020B0604020202020204" pitchFamily="34" charset="0"/>
              <a:buChar char="•"/>
            </a:pPr>
            <a:r>
              <a:rPr lang="en-US" b="1" dirty="0">
                <a:latin typeface="Agency FB" panose="020B0503020202020204" pitchFamily="34" charset="0"/>
              </a:rPr>
              <a:t>	Be mindful of how others work.</a:t>
            </a:r>
          </a:p>
          <a:p>
            <a:pPr>
              <a:buClr>
                <a:srgbClr val="F39A0A"/>
              </a:buClr>
              <a:buFont typeface="Arial" panose="020B0604020202020204" pitchFamily="34" charset="0"/>
              <a:buChar char="•"/>
            </a:pPr>
            <a:r>
              <a:rPr lang="en-US" b="1" dirty="0">
                <a:latin typeface="Agency FB" panose="020B0503020202020204" pitchFamily="34" charset="0"/>
              </a:rPr>
              <a:t>	Be polite and professional in all communication 	forms.</a:t>
            </a:r>
          </a:p>
        </p:txBody>
      </p:sp>
    </p:spTree>
    <p:extLst>
      <p:ext uri="{BB962C8B-B14F-4D97-AF65-F5344CB8AC3E}">
        <p14:creationId xmlns:p14="http://schemas.microsoft.com/office/powerpoint/2010/main" val="82948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10353762" cy="970450"/>
          </a:xfrm>
        </p:spPr>
        <p:txBody>
          <a:bodyPr>
            <a:normAutofit/>
          </a:bodyPr>
          <a:lstStyle/>
          <a:p>
            <a:pPr>
              <a:lnSpc>
                <a:spcPct val="90000"/>
              </a:lnSpc>
            </a:pPr>
            <a:r>
              <a:rPr lang="en-US" sz="3100" b="1" dirty="0">
                <a:latin typeface="Agency FB" panose="020B0503020202020204" pitchFamily="34" charset="0"/>
              </a:rPr>
              <a:t>DAY 4 - 18 AUG 2023 – INTRODUCTION TO BUSINESS ANALYSIS AND AGILE</a:t>
            </a:r>
          </a:p>
        </p:txBody>
      </p:sp>
      <p:sp>
        <p:nvSpPr>
          <p:cNvPr id="3" name="Content Placeholder 2">
            <a:extLst>
              <a:ext uri="{FF2B5EF4-FFF2-40B4-BE49-F238E27FC236}">
                <a16:creationId xmlns:a16="http://schemas.microsoft.com/office/drawing/2014/main" id="{954CC5D6-B593-0410-F9FA-05447611D84C}"/>
              </a:ext>
            </a:extLst>
          </p:cNvPr>
          <p:cNvSpPr>
            <a:spLocks noGrp="1"/>
          </p:cNvSpPr>
          <p:nvPr>
            <p:ph idx="1"/>
          </p:nvPr>
        </p:nvSpPr>
        <p:spPr>
          <a:xfrm>
            <a:off x="913795" y="1732449"/>
            <a:ext cx="5546272" cy="4058751"/>
          </a:xfrm>
        </p:spPr>
        <p:txBody>
          <a:bodyPr anchor="ctr">
            <a:normAutofit/>
          </a:bodyPr>
          <a:lstStyle/>
          <a:p>
            <a:pPr>
              <a:lnSpc>
                <a:spcPct val="90000"/>
              </a:lnSpc>
              <a:buClr>
                <a:srgbClr val="E1A544"/>
              </a:buClr>
            </a:pPr>
            <a:r>
              <a:rPr lang="en-US" sz="1700" b="1" dirty="0">
                <a:latin typeface="Agency FB" panose="020B0503020202020204" pitchFamily="34" charset="0"/>
              </a:rPr>
              <a:t>BUSINESS ANALYSIS - Business Analysis is the practice of enabling change in an organizational context, by defining needs and recommending solutions that deliver value to stakeholders.</a:t>
            </a:r>
          </a:p>
          <a:p>
            <a:pPr>
              <a:lnSpc>
                <a:spcPct val="90000"/>
              </a:lnSpc>
              <a:buClr>
                <a:srgbClr val="E1A544"/>
              </a:buClr>
              <a:buFont typeface="Arial" panose="020B0604020202020204" pitchFamily="34" charset="0"/>
              <a:buChar char="•"/>
            </a:pPr>
            <a:r>
              <a:rPr lang="en-US" sz="1700" b="1" dirty="0">
                <a:latin typeface="Agency FB" panose="020B0503020202020204" pitchFamily="34" charset="0"/>
              </a:rPr>
              <a:t>	Identifying business needs </a:t>
            </a:r>
          </a:p>
          <a:p>
            <a:pPr>
              <a:lnSpc>
                <a:spcPct val="90000"/>
              </a:lnSpc>
              <a:buClr>
                <a:srgbClr val="E1A544"/>
              </a:buClr>
              <a:buFont typeface="Arial" panose="020B0604020202020204" pitchFamily="34" charset="0"/>
              <a:buChar char="•"/>
            </a:pPr>
            <a:r>
              <a:rPr lang="en-US" sz="1700" b="1" dirty="0">
                <a:latin typeface="Agency FB" panose="020B0503020202020204" pitchFamily="34" charset="0"/>
              </a:rPr>
              <a:t>	Gathering requirements </a:t>
            </a:r>
          </a:p>
          <a:p>
            <a:pPr>
              <a:lnSpc>
                <a:spcPct val="90000"/>
              </a:lnSpc>
              <a:buClr>
                <a:srgbClr val="E1A544"/>
              </a:buClr>
              <a:buFont typeface="Arial" panose="020B0604020202020204" pitchFamily="34" charset="0"/>
              <a:buChar char="•"/>
            </a:pPr>
            <a:r>
              <a:rPr lang="en-US" sz="1700" b="1" dirty="0">
                <a:latin typeface="Agency FB" panose="020B0503020202020204" pitchFamily="34" charset="0"/>
              </a:rPr>
              <a:t>	Analyzing the requirements </a:t>
            </a:r>
          </a:p>
          <a:p>
            <a:pPr>
              <a:lnSpc>
                <a:spcPct val="90000"/>
              </a:lnSpc>
              <a:buClr>
                <a:srgbClr val="E1A544"/>
              </a:buClr>
              <a:buFont typeface="Arial" panose="020B0604020202020204" pitchFamily="34" charset="0"/>
              <a:buChar char="•"/>
            </a:pPr>
            <a:r>
              <a:rPr lang="en-US" sz="1700" b="1" dirty="0">
                <a:latin typeface="Agency FB" panose="020B0503020202020204" pitchFamily="34" charset="0"/>
              </a:rPr>
              <a:t>	Documenting the requirements</a:t>
            </a:r>
          </a:p>
          <a:p>
            <a:pPr>
              <a:lnSpc>
                <a:spcPct val="90000"/>
              </a:lnSpc>
              <a:buClr>
                <a:srgbClr val="E1A544"/>
              </a:buClr>
            </a:pPr>
            <a:r>
              <a:rPr lang="en-US" sz="1700" b="1" dirty="0">
                <a:latin typeface="Agency FB" panose="020B0503020202020204" pitchFamily="34" charset="0"/>
              </a:rPr>
              <a:t>SDLC Model - A framework that describes </a:t>
            </a:r>
          </a:p>
          <a:p>
            <a:pPr marL="0" indent="0">
              <a:lnSpc>
                <a:spcPct val="90000"/>
              </a:lnSpc>
              <a:buClr>
                <a:srgbClr val="E1A544"/>
              </a:buClr>
              <a:buNone/>
            </a:pPr>
            <a:r>
              <a:rPr lang="en-US" sz="1700" b="1" dirty="0">
                <a:latin typeface="Agency FB" panose="020B0503020202020204" pitchFamily="34" charset="0"/>
              </a:rPr>
              <a:t>the activities performed at each stage of a </a:t>
            </a:r>
          </a:p>
          <a:p>
            <a:pPr marL="0" indent="0">
              <a:lnSpc>
                <a:spcPct val="90000"/>
              </a:lnSpc>
              <a:buClr>
                <a:srgbClr val="E1A544"/>
              </a:buClr>
              <a:buNone/>
            </a:pPr>
            <a:r>
              <a:rPr lang="en-US" sz="1700" b="1" dirty="0">
                <a:latin typeface="Agency FB" panose="020B0503020202020204" pitchFamily="34" charset="0"/>
              </a:rPr>
              <a:t>software development project.</a:t>
            </a:r>
          </a:p>
        </p:txBody>
      </p:sp>
      <p:pic>
        <p:nvPicPr>
          <p:cNvPr id="1033" name="Picture 1030">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1026" name="Picture 2" descr="Image result for 7 phase of sdlc">
            <a:extLst>
              <a:ext uri="{FF2B5EF4-FFF2-40B4-BE49-F238E27FC236}">
                <a16:creationId xmlns:a16="http://schemas.microsoft.com/office/drawing/2014/main" id="{B33D8A0E-4BA3-B8FA-BF60-B6668919DF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89" r="15282" b="-4"/>
          <a:stretch/>
        </p:blipFill>
        <p:spPr bwMode="auto">
          <a:xfrm>
            <a:off x="7066560" y="2132822"/>
            <a:ext cx="4065464" cy="325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648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834013" y="1115568"/>
            <a:ext cx="3487616" cy="4626864"/>
          </a:xfrm>
        </p:spPr>
        <p:txBody>
          <a:bodyPr>
            <a:normAutofit/>
          </a:bodyPr>
          <a:lstStyle/>
          <a:p>
            <a:pPr algn="l"/>
            <a:r>
              <a:rPr lang="en-US" sz="3100" b="1" dirty="0">
                <a:latin typeface="Agency FB" panose="020B0503020202020204" pitchFamily="34" charset="0"/>
              </a:rPr>
              <a:t>DAY 4 - 18 AUG 2023 – INTRODUCTION TO BUSINESS ANALYSIS AND AGILE</a:t>
            </a:r>
          </a:p>
        </p:txBody>
      </p:sp>
      <p:cxnSp>
        <p:nvCxnSpPr>
          <p:cNvPr id="13"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4CC5D6-B593-0410-F9FA-05447611D84C}"/>
              </a:ext>
            </a:extLst>
          </p:cNvPr>
          <p:cNvSpPr>
            <a:spLocks noGrp="1"/>
          </p:cNvSpPr>
          <p:nvPr>
            <p:ph idx="1"/>
          </p:nvPr>
        </p:nvSpPr>
        <p:spPr>
          <a:xfrm>
            <a:off x="5105398" y="1115568"/>
            <a:ext cx="6245352" cy="4626864"/>
          </a:xfrm>
        </p:spPr>
        <p:txBody>
          <a:bodyPr anchor="ctr">
            <a:normAutofit/>
          </a:bodyPr>
          <a:lstStyle/>
          <a:p>
            <a:pPr>
              <a:lnSpc>
                <a:spcPct val="90000"/>
              </a:lnSpc>
            </a:pPr>
            <a:r>
              <a:rPr lang="en-US" sz="1600" b="1" dirty="0">
                <a:latin typeface="Agency FB" panose="020B0503020202020204" pitchFamily="34" charset="0"/>
              </a:rPr>
              <a:t>Requirement Analysis - It is the process of defining user expectations for a new software being built or modified </a:t>
            </a:r>
          </a:p>
          <a:p>
            <a:pPr>
              <a:lnSpc>
                <a:spcPct val="90000"/>
              </a:lnSpc>
            </a:pPr>
            <a:r>
              <a:rPr lang="en-US" sz="1600" b="1" dirty="0">
                <a:latin typeface="Agency FB" panose="020B0503020202020204" pitchFamily="34" charset="0"/>
              </a:rPr>
              <a:t>Requirement Elicitation - It is the practice of researching and discovering the requirement of a system from users, customers, and other stakeholders.</a:t>
            </a:r>
          </a:p>
          <a:p>
            <a:pPr marL="0" indent="0">
              <a:lnSpc>
                <a:spcPct val="90000"/>
              </a:lnSpc>
              <a:buNone/>
            </a:pPr>
            <a:r>
              <a:rPr lang="en-US" sz="1600" b="1" dirty="0">
                <a:latin typeface="Agency FB" panose="020B0503020202020204" pitchFamily="34" charset="0"/>
              </a:rPr>
              <a:t>	Techniques – Brainstorming, Document Analysis, Focus Groups, Interviews, Prototyping, 	Workshops, Survey/ Questionnaire</a:t>
            </a:r>
          </a:p>
          <a:p>
            <a:pPr>
              <a:lnSpc>
                <a:spcPct val="90000"/>
              </a:lnSpc>
            </a:pPr>
            <a:r>
              <a:rPr lang="en-US" sz="1600" b="1" dirty="0">
                <a:latin typeface="Agency FB" panose="020B0503020202020204" pitchFamily="34" charset="0"/>
              </a:rPr>
              <a:t>Requirement Modelling - identifies the requirements that a software application or system must meet in order to solve the business problem.</a:t>
            </a:r>
          </a:p>
          <a:p>
            <a:pPr marL="0" indent="0">
              <a:lnSpc>
                <a:spcPct val="90000"/>
              </a:lnSpc>
              <a:buNone/>
            </a:pPr>
            <a:r>
              <a:rPr lang="en-US" sz="1600" b="1" dirty="0">
                <a:latin typeface="Agency FB" panose="020B0503020202020204" pitchFamily="34" charset="0"/>
              </a:rPr>
              <a:t>	Types of modelling – Scenario based, Class based, Data based</a:t>
            </a:r>
          </a:p>
          <a:p>
            <a:pPr>
              <a:lnSpc>
                <a:spcPct val="90000"/>
              </a:lnSpc>
            </a:pPr>
            <a:r>
              <a:rPr lang="en-US" sz="1600" b="1" dirty="0">
                <a:latin typeface="Agency FB" panose="020B0503020202020204" pitchFamily="34" charset="0"/>
              </a:rPr>
              <a:t>Requirement Management - iterative set of activities that help ensure that elicitation, documentation, refinement, and changes of requirements is adequately dealt with during a lifecycle.</a:t>
            </a:r>
          </a:p>
          <a:p>
            <a:pPr>
              <a:lnSpc>
                <a:spcPct val="90000"/>
              </a:lnSpc>
            </a:pPr>
            <a:r>
              <a:rPr lang="en-US" sz="1600" b="1" dirty="0">
                <a:latin typeface="Agency FB" panose="020B0503020202020204" pitchFamily="34" charset="0"/>
              </a:rPr>
              <a:t>Management Techniques - Work Breakdown Structure, Gantt Charts, Critical Path Method, </a:t>
            </a:r>
            <a:r>
              <a:rPr lang="en-US" sz="1600" b="1" dirty="0" err="1">
                <a:latin typeface="Agency FB" panose="020B0503020202020204" pitchFamily="34" charset="0"/>
              </a:rPr>
              <a:t>WaterFall</a:t>
            </a:r>
            <a:r>
              <a:rPr lang="en-US" sz="1600" b="1" dirty="0">
                <a:latin typeface="Agency FB" panose="020B0503020202020204" pitchFamily="34" charset="0"/>
              </a:rPr>
              <a:t>, Kanban, Scrum</a:t>
            </a:r>
          </a:p>
        </p:txBody>
      </p:sp>
    </p:spTree>
    <p:extLst>
      <p:ext uri="{BB962C8B-B14F-4D97-AF65-F5344CB8AC3E}">
        <p14:creationId xmlns:p14="http://schemas.microsoft.com/office/powerpoint/2010/main" val="248427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10353762" cy="970450"/>
          </a:xfrm>
        </p:spPr>
        <p:txBody>
          <a:bodyPr>
            <a:normAutofit/>
          </a:bodyPr>
          <a:lstStyle/>
          <a:p>
            <a:pPr>
              <a:lnSpc>
                <a:spcPct val="90000"/>
              </a:lnSpc>
            </a:pPr>
            <a:r>
              <a:rPr lang="en-US" sz="3100" b="1" dirty="0">
                <a:latin typeface="Agency FB" panose="020B0503020202020204" pitchFamily="34" charset="0"/>
              </a:rPr>
              <a:t>DAY 4  - 18 AUG 2023 – INTRODUCTION TO BUSINESS ANALYSIS AND AGILE</a:t>
            </a:r>
          </a:p>
        </p:txBody>
      </p:sp>
      <p:pic>
        <p:nvPicPr>
          <p:cNvPr id="2050" name="Picture 2" descr="Image result for waterfall model">
            <a:extLst>
              <a:ext uri="{FF2B5EF4-FFF2-40B4-BE49-F238E27FC236}">
                <a16:creationId xmlns:a16="http://schemas.microsoft.com/office/drawing/2014/main" id="{60AD1934-2E97-4C2A-52BD-EC0ED3B5350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53369" y="1746068"/>
            <a:ext cx="2787984" cy="18759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gile model">
            <a:extLst>
              <a:ext uri="{FF2B5EF4-FFF2-40B4-BE49-F238E27FC236}">
                <a16:creationId xmlns:a16="http://schemas.microsoft.com/office/drawing/2014/main" id="{B6A0985D-9704-41F0-6417-66D28C5196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6400" y="1731963"/>
            <a:ext cx="2792705" cy="190411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crum and Agile Software Development, Know the Difference">
            <a:extLst>
              <a:ext uri="{FF2B5EF4-FFF2-40B4-BE49-F238E27FC236}">
                <a16:creationId xmlns:a16="http://schemas.microsoft.com/office/drawing/2014/main" id="{C0967DBC-E5A1-4A1B-A643-18BEB2026C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247" y="3966852"/>
            <a:ext cx="2634437" cy="14818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B7F9E8-7366-8910-CB99-888250D208A7}"/>
              </a:ext>
            </a:extLst>
          </p:cNvPr>
          <p:cNvSpPr txBox="1"/>
          <p:nvPr/>
        </p:nvSpPr>
        <p:spPr>
          <a:xfrm>
            <a:off x="2699534" y="3693399"/>
            <a:ext cx="1895654" cy="297325"/>
          </a:xfrm>
          <a:prstGeom prst="rect">
            <a:avLst/>
          </a:prstGeom>
          <a:noFill/>
        </p:spPr>
        <p:txBody>
          <a:bodyPr wrap="square" rtlCol="0">
            <a:spAutoFit/>
          </a:bodyPr>
          <a:lstStyle/>
          <a:p>
            <a:pPr defTabSz="338328">
              <a:spcAft>
                <a:spcPts val="600"/>
              </a:spcAft>
            </a:pPr>
            <a:r>
              <a:rPr lang="en-US" sz="1332" kern="1200">
                <a:solidFill>
                  <a:schemeClr val="tx1"/>
                </a:solidFill>
                <a:latin typeface="+mn-lt"/>
                <a:ea typeface="+mn-ea"/>
                <a:cs typeface="+mn-cs"/>
              </a:rPr>
              <a:t>Waterfall model</a:t>
            </a:r>
            <a:endParaRPr lang="en-US"/>
          </a:p>
        </p:txBody>
      </p:sp>
      <p:sp>
        <p:nvSpPr>
          <p:cNvPr id="5" name="TextBox 4">
            <a:extLst>
              <a:ext uri="{FF2B5EF4-FFF2-40B4-BE49-F238E27FC236}">
                <a16:creationId xmlns:a16="http://schemas.microsoft.com/office/drawing/2014/main" id="{25385E53-A229-9EC4-821E-6D42AB8AA4EA}"/>
              </a:ext>
            </a:extLst>
          </p:cNvPr>
          <p:cNvSpPr txBox="1"/>
          <p:nvPr/>
        </p:nvSpPr>
        <p:spPr>
          <a:xfrm>
            <a:off x="7757744" y="3693399"/>
            <a:ext cx="2034621" cy="297325"/>
          </a:xfrm>
          <a:prstGeom prst="rect">
            <a:avLst/>
          </a:prstGeom>
          <a:noFill/>
        </p:spPr>
        <p:txBody>
          <a:bodyPr wrap="square" rtlCol="0">
            <a:spAutoFit/>
          </a:bodyPr>
          <a:lstStyle/>
          <a:p>
            <a:pPr defTabSz="338328">
              <a:spcAft>
                <a:spcPts val="600"/>
              </a:spcAft>
            </a:pPr>
            <a:r>
              <a:rPr lang="en-US" sz="1332" kern="1200">
                <a:solidFill>
                  <a:schemeClr val="tx1"/>
                </a:solidFill>
                <a:latin typeface="+mn-lt"/>
                <a:ea typeface="+mn-ea"/>
                <a:cs typeface="+mn-cs"/>
              </a:rPr>
              <a:t>Agile Methodology</a:t>
            </a:r>
            <a:endParaRPr lang="en-US"/>
          </a:p>
        </p:txBody>
      </p:sp>
      <p:sp>
        <p:nvSpPr>
          <p:cNvPr id="6" name="TextBox 5">
            <a:extLst>
              <a:ext uri="{FF2B5EF4-FFF2-40B4-BE49-F238E27FC236}">
                <a16:creationId xmlns:a16="http://schemas.microsoft.com/office/drawing/2014/main" id="{F960654D-2748-23A2-70D2-D84A21ED73ED}"/>
              </a:ext>
            </a:extLst>
          </p:cNvPr>
          <p:cNvSpPr txBox="1"/>
          <p:nvPr/>
        </p:nvSpPr>
        <p:spPr>
          <a:xfrm>
            <a:off x="5205262" y="5517748"/>
            <a:ext cx="2095197" cy="297325"/>
          </a:xfrm>
          <a:prstGeom prst="rect">
            <a:avLst/>
          </a:prstGeom>
          <a:noFill/>
        </p:spPr>
        <p:txBody>
          <a:bodyPr wrap="square" rtlCol="0">
            <a:spAutoFit/>
          </a:bodyPr>
          <a:lstStyle/>
          <a:p>
            <a:pPr defTabSz="338328">
              <a:spcAft>
                <a:spcPts val="600"/>
              </a:spcAft>
            </a:pPr>
            <a:r>
              <a:rPr lang="en-US" sz="1332" kern="1200">
                <a:solidFill>
                  <a:schemeClr val="tx1"/>
                </a:solidFill>
                <a:latin typeface="+mn-lt"/>
                <a:ea typeface="+mn-ea"/>
                <a:cs typeface="+mn-cs"/>
              </a:rPr>
              <a:t>Scrum Methodology</a:t>
            </a:r>
            <a:endParaRPr lang="en-US"/>
          </a:p>
        </p:txBody>
      </p:sp>
    </p:spTree>
    <p:extLst>
      <p:ext uri="{BB962C8B-B14F-4D97-AF65-F5344CB8AC3E}">
        <p14:creationId xmlns:p14="http://schemas.microsoft.com/office/powerpoint/2010/main" val="3956458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10353762" cy="970450"/>
          </a:xfrm>
        </p:spPr>
        <p:txBody>
          <a:bodyPr>
            <a:normAutofit/>
          </a:bodyPr>
          <a:lstStyle/>
          <a:p>
            <a:pPr>
              <a:lnSpc>
                <a:spcPct val="90000"/>
              </a:lnSpc>
            </a:pPr>
            <a:r>
              <a:rPr lang="en-US" sz="3100" b="1" dirty="0">
                <a:latin typeface="Agency FB" panose="020B0503020202020204" pitchFamily="34" charset="0"/>
              </a:rPr>
              <a:t>DAY 5 - 21 AUG 2023 – INTRODUCTION TO BUSINESS ANALYSIS AND AGILE</a:t>
            </a:r>
          </a:p>
        </p:txBody>
      </p:sp>
      <p:graphicFrame>
        <p:nvGraphicFramePr>
          <p:cNvPr id="5" name="Content Placeholder 2">
            <a:extLst>
              <a:ext uri="{FF2B5EF4-FFF2-40B4-BE49-F238E27FC236}">
                <a16:creationId xmlns:a16="http://schemas.microsoft.com/office/drawing/2014/main" id="{DB3FE3AC-04EE-01EF-32D0-149DEEA4F0D5}"/>
              </a:ext>
            </a:extLst>
          </p:cNvPr>
          <p:cNvGraphicFramePr>
            <a:graphicFrameLocks noGrp="1"/>
          </p:cNvGraphicFramePr>
          <p:nvPr>
            <p:ph idx="1"/>
            <p:extLst>
              <p:ext uri="{D42A27DB-BD31-4B8C-83A1-F6EECF244321}">
                <p14:modId xmlns:p14="http://schemas.microsoft.com/office/powerpoint/2010/main" val="3887541863"/>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072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10353762" cy="970450"/>
          </a:xfrm>
        </p:spPr>
        <p:txBody>
          <a:bodyPr>
            <a:normAutofit/>
          </a:bodyPr>
          <a:lstStyle/>
          <a:p>
            <a:pPr>
              <a:lnSpc>
                <a:spcPct val="90000"/>
              </a:lnSpc>
            </a:pPr>
            <a:r>
              <a:rPr lang="en-US" sz="3100" b="1" dirty="0">
                <a:latin typeface="Agency FB" panose="020B0503020202020204" pitchFamily="34" charset="0"/>
              </a:rPr>
              <a:t>DAY 5 - 21 AUG 2023 – INTRODUCTION TO BUSINESS ANALYSIS AND AGILE</a:t>
            </a:r>
          </a:p>
        </p:txBody>
      </p:sp>
      <p:sp>
        <p:nvSpPr>
          <p:cNvPr id="3" name="Content Placeholder 2">
            <a:extLst>
              <a:ext uri="{FF2B5EF4-FFF2-40B4-BE49-F238E27FC236}">
                <a16:creationId xmlns:a16="http://schemas.microsoft.com/office/drawing/2014/main" id="{954CC5D6-B593-0410-F9FA-05447611D84C}"/>
              </a:ext>
            </a:extLst>
          </p:cNvPr>
          <p:cNvSpPr>
            <a:spLocks noGrp="1"/>
          </p:cNvSpPr>
          <p:nvPr>
            <p:ph idx="1"/>
          </p:nvPr>
        </p:nvSpPr>
        <p:spPr>
          <a:xfrm>
            <a:off x="913795" y="1732449"/>
            <a:ext cx="5546272" cy="4058751"/>
          </a:xfrm>
        </p:spPr>
        <p:txBody>
          <a:bodyPr anchor="ctr">
            <a:normAutofit/>
          </a:bodyPr>
          <a:lstStyle/>
          <a:p>
            <a:pPr>
              <a:lnSpc>
                <a:spcPct val="90000"/>
              </a:lnSpc>
              <a:buClr>
                <a:srgbClr val="23E2FF"/>
              </a:buClr>
            </a:pPr>
            <a:r>
              <a:rPr lang="en-US" sz="1600" b="1" dirty="0">
                <a:latin typeface="Agency FB" panose="020B0503020202020204" pitchFamily="34" charset="0"/>
              </a:rPr>
              <a:t>Definition of Ready(</a:t>
            </a:r>
            <a:r>
              <a:rPr lang="en-US" sz="1600" b="1" dirty="0" err="1">
                <a:latin typeface="Agency FB" panose="020B0503020202020204" pitchFamily="34" charset="0"/>
              </a:rPr>
              <a:t>DoR</a:t>
            </a:r>
            <a:r>
              <a:rPr lang="en-US" sz="1600" b="1" dirty="0">
                <a:latin typeface="Agency FB" panose="020B0503020202020204" pitchFamily="34" charset="0"/>
              </a:rPr>
              <a:t>) - a user story needs to meet some criteria (or conditions) before it can be picked up for a sprint.</a:t>
            </a:r>
          </a:p>
          <a:p>
            <a:pPr>
              <a:lnSpc>
                <a:spcPct val="90000"/>
              </a:lnSpc>
              <a:buClr>
                <a:srgbClr val="23E2FF"/>
              </a:buClr>
            </a:pPr>
            <a:r>
              <a:rPr lang="en-US" sz="1600" b="1" dirty="0">
                <a:latin typeface="Agency FB" panose="020B0503020202020204" pitchFamily="34" charset="0"/>
              </a:rPr>
              <a:t>Definition of Done(DoD) - specific type of working agreement. It captures the shared understanding of a team about what “done” means to them.</a:t>
            </a:r>
          </a:p>
          <a:p>
            <a:pPr>
              <a:lnSpc>
                <a:spcPct val="90000"/>
              </a:lnSpc>
              <a:buClr>
                <a:srgbClr val="23E2FF"/>
              </a:buClr>
            </a:pPr>
            <a:r>
              <a:rPr lang="en-US" sz="1600" b="1" dirty="0">
                <a:latin typeface="Agency FB" panose="020B0503020202020204" pitchFamily="34" charset="0"/>
              </a:rPr>
              <a:t>Agile Workflow - Scrum is an agile workflow process based on a repetitive approach. Scrum emphasizes continual improvement for customer satisfaction. The workflow of Scrum consists of 'Product Backlog', 'Planning Sprint', 'Sprint Backlog’, 'Sprint', 'Routine Scrum Meetings', 'Sprint Reviewal' and 'Internal Scrum Meetings'.</a:t>
            </a:r>
          </a:p>
          <a:p>
            <a:pPr>
              <a:lnSpc>
                <a:spcPct val="90000"/>
              </a:lnSpc>
              <a:buClr>
                <a:srgbClr val="23E2FF"/>
              </a:buClr>
            </a:pPr>
            <a:r>
              <a:rPr lang="en-US" sz="1600" b="1" dirty="0">
                <a:latin typeface="Agency FB" panose="020B0503020202020204" pitchFamily="34" charset="0"/>
              </a:rPr>
              <a:t>Scrum board - a visual representation of the work to be done in a single sprint.</a:t>
            </a:r>
          </a:p>
          <a:p>
            <a:pPr marL="0" indent="0">
              <a:lnSpc>
                <a:spcPct val="90000"/>
              </a:lnSpc>
              <a:buClr>
                <a:srgbClr val="23E2FF"/>
              </a:buClr>
              <a:buNone/>
            </a:pPr>
            <a:endParaRPr lang="en-US" sz="1600" b="1" dirty="0">
              <a:latin typeface="Agency FB" panose="020B0503020202020204" pitchFamily="34" charset="0"/>
            </a:endParaRPr>
          </a:p>
        </p:txBody>
      </p:sp>
      <p:pic>
        <p:nvPicPr>
          <p:cNvPr id="3076" name="Picture 4" descr="Image result for scrum board">
            <a:extLst>
              <a:ext uri="{FF2B5EF4-FFF2-40B4-BE49-F238E27FC236}">
                <a16:creationId xmlns:a16="http://schemas.microsoft.com/office/drawing/2014/main" id="{0DCADE87-2E43-A305-B8B3-2F26CD6F012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6560" y="2302150"/>
            <a:ext cx="4065464" cy="2919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310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TM04033929[[fn=Slate]]</Template>
  <TotalTime>1402</TotalTime>
  <Words>1893</Words>
  <Application>Microsoft Office PowerPoint</Application>
  <PresentationFormat>Widescreen</PresentationFormat>
  <Paragraphs>125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Agency FB</vt:lpstr>
      <vt:lpstr>Arial</vt:lpstr>
      <vt:lpstr>Calisto MT</vt:lpstr>
      <vt:lpstr>Wingdings</vt:lpstr>
      <vt:lpstr>Wingdings 2</vt:lpstr>
      <vt:lpstr>Slate</vt:lpstr>
      <vt:lpstr>JOURNEY SCRAPBOOK</vt:lpstr>
      <vt:lpstr>DAY 1 - 14 AUG 2023 – SOFT SKILLS</vt:lpstr>
      <vt:lpstr>DAY 2  - 16 AUG 2023 –  SOFT SKILLS</vt:lpstr>
      <vt:lpstr>DAY 3 - 17 AUG 2023 –  SOFT SKILLS</vt:lpstr>
      <vt:lpstr>DAY 4 - 18 AUG 2023 – INTRODUCTION TO BUSINESS ANALYSIS AND AGILE</vt:lpstr>
      <vt:lpstr>DAY 4 - 18 AUG 2023 – INTRODUCTION TO BUSINESS ANALYSIS AND AGILE</vt:lpstr>
      <vt:lpstr>DAY 4  - 18 AUG 2023 – INTRODUCTION TO BUSINESS ANALYSIS AND AGILE</vt:lpstr>
      <vt:lpstr>DAY 5 - 21 AUG 2023 – INTRODUCTION TO BUSINESS ANALYSIS AND AGILE</vt:lpstr>
      <vt:lpstr>DAY 5 - 21 AUG 2023 – INTRODUCTION TO BUSINESS ANALYSIS AND AGILE</vt:lpstr>
      <vt:lpstr>DAY 5 - 21 AUG 2023 – INTRODUCTION TO BUSINESS ANALYSIS AND AGILE</vt:lpstr>
      <vt:lpstr>DAY 6 - 22 AUG 2023 – DEVOPS</vt:lpstr>
      <vt:lpstr>DAY 6 - 22 AUG 2023 – CICD</vt:lpstr>
      <vt:lpstr>DAY 6 –  22 AUG 2023 – GITHUB ACTIONS</vt:lpstr>
      <vt:lpstr>DAY 7 - 23 AUG 2023 – SOFTWARE TESTING</vt:lpstr>
      <vt:lpstr>DAY 7 - 23 AUG 2023 – SOFTWARE TESTING</vt:lpstr>
      <vt:lpstr>DAY 7 –  23 AUG 2023 – SOFTWARE TESTING</vt:lpstr>
      <vt:lpstr>DAY 7 - 23 AUG 2023 – SOFTWARE TESTING</vt:lpstr>
      <vt:lpstr>DAY 7 - 23 AUG 2023 – SOFTWARE TESTING</vt:lpstr>
      <vt:lpstr>DAY 8 - 24 AUG 2023 – PROFESSIONAL SOFTWARE TESTING</vt:lpstr>
      <vt:lpstr>DAY 8 - 24 AUG 2023 – SELENIUM,CUCUMBER TEST AUTOMATION FRAMEWORK</vt:lpstr>
      <vt:lpstr>DAY 8 - 24 AUG 2023 – PROFESSIONAL SOFTWARE TESTING</vt:lpstr>
      <vt:lpstr>DAY 8 - 24 AUG 2023 – PROFESSIONAL SOFTWARE TESTING</vt:lpstr>
      <vt:lpstr>DAY 9  -  25 AUG 2023 – ITIL</vt:lpstr>
      <vt:lpstr>DAY 9 –  25 AUG 2023 – SECURITY</vt:lpstr>
      <vt:lpstr>DAY 9 - 25 AUG 2023 – RISK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JOURNEY SCRAPBOOK</dc:title>
  <dc:creator>M N, Namratha SBOBNG-PTIY/DBAD1</dc:creator>
  <cp:lastModifiedBy>Bhatia, Dhruv SBOBNG-PTIY/FHF</cp:lastModifiedBy>
  <cp:revision>11</cp:revision>
  <dcterms:created xsi:type="dcterms:W3CDTF">2023-08-24T10:04:27Z</dcterms:created>
  <dcterms:modified xsi:type="dcterms:W3CDTF">2023-08-25T18:03:12Z</dcterms:modified>
</cp:coreProperties>
</file>