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954825" cy="93091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gkSfcBBC/YxtIBSMGy4BK4QG76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910D85-1B39-4135-B694-92DB245A6455}">
  <a:tblStyle styleId="{F4910D85-1B39-4135-B694-92DB245A645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6725"/>
          </a:xfrm>
          <a:prstGeom prst="rect">
            <a:avLst/>
          </a:prstGeom>
          <a:noFill/>
          <a:ln>
            <a:noFill/>
          </a:ln>
        </p:spPr>
        <p:txBody>
          <a:bodyPr anchorCtr="0" anchor="t"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40175" y="0"/>
            <a:ext cx="3013075" cy="466725"/>
          </a:xfrm>
          <a:prstGeom prst="rect">
            <a:avLst/>
          </a:prstGeom>
          <a:noFill/>
          <a:ln>
            <a:noFill/>
          </a:ln>
        </p:spPr>
        <p:txBody>
          <a:bodyPr anchorCtr="0" anchor="t" bIns="46450" lIns="92925" spcFirstLastPara="1" rIns="92925" wrap="square" tIns="464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5325" y="4479925"/>
            <a:ext cx="5564188" cy="3665538"/>
          </a:xfrm>
          <a:prstGeom prst="rect">
            <a:avLst/>
          </a:prstGeom>
          <a:noFill/>
          <a:ln>
            <a:noFill/>
          </a:ln>
        </p:spPr>
        <p:txBody>
          <a:bodyPr anchorCtr="0" anchor="t" bIns="46450" lIns="92925" spcFirstLastPara="1" rIns="92925" wrap="square" tIns="4645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375"/>
            <a:ext cx="3013075" cy="466725"/>
          </a:xfrm>
          <a:prstGeom prst="rect">
            <a:avLst/>
          </a:prstGeom>
          <a:noFill/>
          <a:ln>
            <a:noFill/>
          </a:ln>
        </p:spPr>
        <p:txBody>
          <a:bodyPr anchorCtr="0" anchor="b"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40175" y="8842375"/>
            <a:ext cx="3013075" cy="466725"/>
          </a:xfrm>
          <a:prstGeom prst="rect">
            <a:avLst/>
          </a:prstGeom>
          <a:noFill/>
          <a:ln>
            <a:noFill/>
          </a:ln>
        </p:spPr>
        <p:txBody>
          <a:bodyPr anchorCtr="0" anchor="b" bIns="46450" lIns="92925" spcFirstLastPara="1" rIns="92925" wrap="square" tIns="464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87" name="Google Shape;87;p1: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49" name="Google Shape;1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1" name="Google Shape;1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9" name="Google Shape;1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6" name="Google Shape;1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8" name="Google Shape;18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4" name="Google Shape;19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1" name="Google Shape;20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 name="Google Shape;1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1" name="Google Shape;81;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0" name="Google Shape;30;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1" name="Google Shape;61;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29"/>
          <p:cNvSpPr/>
          <p:nvPr>
            <p:ph idx="2" type="pic"/>
          </p:nvPr>
        </p:nvSpPr>
        <p:spPr>
          <a:xfrm>
            <a:off x="5183188" y="987425"/>
            <a:ext cx="6172200" cy="4873625"/>
          </a:xfrm>
          <a:prstGeom prst="rect">
            <a:avLst/>
          </a:prstGeom>
          <a:noFill/>
          <a:ln>
            <a:noFill/>
          </a:ln>
        </p:spPr>
      </p:sp>
      <p:sp>
        <p:nvSpPr>
          <p:cNvPr id="69" name="Google Shape;69;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20"/>
          <p:cNvPicPr preferRelativeResize="0"/>
          <p:nvPr/>
        </p:nvPicPr>
        <p:blipFill rotWithShape="1">
          <a:blip r:embed="rId1">
            <a:alphaModFix/>
          </a:blip>
          <a:srcRect b="0" l="0" r="0" t="0"/>
          <a:stretch/>
        </p:blipFill>
        <p:spPr>
          <a:xfrm>
            <a:off x="0" y="5153025"/>
            <a:ext cx="12192000" cy="1704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blinds dir="vert"/>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ieeexplore.ieee.org/document/742367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nature.com/articles/s41598-024-52823-9" TargetMode="External"/><Relationship Id="rId4" Type="http://schemas.openxmlformats.org/officeDocument/2006/relationships/hyperlink" Target="https://pmc.ncbi.nlm.nih.gov/articles/PMC105279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link.springer.com/article/10.1007/s11042-024-19333-2" TargetMode="External"/><Relationship Id="rId4" Type="http://schemas.openxmlformats.org/officeDocument/2006/relationships/hyperlink" Target="https://pmc.ncbi.nlm.nih.gov/articles/PMC1052791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838200" y="130629"/>
            <a:ext cx="10515600" cy="156006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2800">
                <a:solidFill>
                  <a:srgbClr val="FF0000"/>
                </a:solidFill>
                <a:latin typeface="Times New Roman"/>
                <a:ea typeface="Times New Roman"/>
                <a:cs typeface="Times New Roman"/>
                <a:sym typeface="Times New Roman"/>
              </a:rPr>
              <a:t>BCA CAPSTONE PROJECT (Title Submission)</a:t>
            </a:r>
            <a:br>
              <a:rPr b="1" lang="en-US" sz="2800">
                <a:solidFill>
                  <a:srgbClr val="FF0000"/>
                </a:solidFill>
                <a:latin typeface="Times New Roman"/>
                <a:ea typeface="Times New Roman"/>
                <a:cs typeface="Times New Roman"/>
                <a:sym typeface="Times New Roman"/>
              </a:rPr>
            </a:br>
            <a:br>
              <a:rPr b="1" lang="en-US" sz="2400">
                <a:solidFill>
                  <a:srgbClr val="0070C0"/>
                </a:solidFill>
                <a:latin typeface="Times New Roman"/>
                <a:ea typeface="Times New Roman"/>
                <a:cs typeface="Times New Roman"/>
                <a:sym typeface="Times New Roman"/>
              </a:rPr>
            </a:br>
            <a:r>
              <a:rPr b="1" lang="en-US" sz="2400">
                <a:solidFill>
                  <a:srgbClr val="0070C0"/>
                </a:solidFill>
                <a:latin typeface="Times New Roman"/>
                <a:ea typeface="Times New Roman"/>
                <a:cs typeface="Times New Roman"/>
                <a:sym typeface="Times New Roman"/>
              </a:rPr>
              <a:t>BRAIN TUMOR DETECTION USING MACHINE LEARNING</a:t>
            </a:r>
            <a:br>
              <a:rPr b="1" lang="en-US" sz="2400">
                <a:solidFill>
                  <a:srgbClr val="0070C0"/>
                </a:solidFill>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90" name="Google Shape;90;p1"/>
          <p:cNvSpPr txBox="1"/>
          <p:nvPr>
            <p:ph idx="1" type="body"/>
          </p:nvPr>
        </p:nvSpPr>
        <p:spPr>
          <a:xfrm>
            <a:off x="933893" y="1296773"/>
            <a:ext cx="10515600" cy="466167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A71180"/>
              </a:buClr>
              <a:buSzPts val="1400"/>
              <a:buNone/>
            </a:pPr>
            <a:r>
              <a:rPr b="1" lang="en-US" sz="1400">
                <a:solidFill>
                  <a:srgbClr val="A71180"/>
                </a:solidFill>
                <a:latin typeface="Times New Roman"/>
                <a:ea typeface="Times New Roman"/>
                <a:cs typeface="Times New Roman"/>
                <a:sym typeface="Times New Roman"/>
              </a:rPr>
              <a:t>Submitted to the Presidency University, Bengaluru in partial fulfillment  for the award of the degree of  Bachelor of Computer Applications(BCA)</a:t>
            </a:r>
            <a:endParaRPr/>
          </a:p>
          <a:p>
            <a:pPr indent="0" lvl="0" marL="0" rtl="0" algn="ctr">
              <a:lnSpc>
                <a:spcPct val="90000"/>
              </a:lnSpc>
              <a:spcBef>
                <a:spcPts val="1000"/>
              </a:spcBef>
              <a:spcAft>
                <a:spcPts val="0"/>
              </a:spcAft>
              <a:buClr>
                <a:srgbClr val="FF0000"/>
              </a:buClr>
              <a:buSzPts val="1800"/>
              <a:buNone/>
            </a:pPr>
            <a:r>
              <a:rPr b="1" lang="en-US" sz="1800">
                <a:solidFill>
                  <a:srgbClr val="FF0000"/>
                </a:solidFill>
                <a:latin typeface="Times New Roman"/>
                <a:ea typeface="Times New Roman"/>
                <a:cs typeface="Times New Roman"/>
                <a:sym typeface="Times New Roman"/>
              </a:rPr>
              <a:t>Project Team No : 38</a:t>
            </a:r>
            <a:endParaRPr/>
          </a:p>
          <a:p>
            <a:pPr indent="0" lvl="0" marL="0" rtl="0" algn="ctr">
              <a:lnSpc>
                <a:spcPct val="90000"/>
              </a:lnSpc>
              <a:spcBef>
                <a:spcPts val="1000"/>
              </a:spcBef>
              <a:spcAft>
                <a:spcPts val="0"/>
              </a:spcAft>
              <a:buClr>
                <a:schemeClr val="dk1"/>
              </a:buClr>
              <a:buSzPts val="1400"/>
              <a:buNone/>
            </a:pPr>
            <a:r>
              <a:t/>
            </a:r>
            <a:endParaRPr b="1" sz="1400">
              <a:solidFill>
                <a:srgbClr val="548135"/>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800"/>
              <a:buNone/>
            </a:pPr>
            <a:r>
              <a:t/>
            </a:r>
            <a:endParaRPr b="1" sz="1800">
              <a:solidFill>
                <a:srgbClr val="548135"/>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400"/>
              <a:buNone/>
            </a:pPr>
            <a:r>
              <a:rPr b="1" lang="en-US" sz="1400">
                <a:latin typeface="Times New Roman"/>
                <a:ea typeface="Times New Roman"/>
                <a:cs typeface="Times New Roman"/>
                <a:sym typeface="Times New Roman"/>
              </a:rPr>
              <a:t>Under the supervision of </a:t>
            </a:r>
            <a:endParaRPr/>
          </a:p>
          <a:p>
            <a:pPr indent="0" lvl="0" marL="0" rtl="0" algn="ctr">
              <a:lnSpc>
                <a:spcPct val="90000"/>
              </a:lnSpc>
              <a:spcBef>
                <a:spcPts val="1000"/>
              </a:spcBef>
              <a:spcAft>
                <a:spcPts val="0"/>
              </a:spcAft>
              <a:buClr>
                <a:srgbClr val="C00000"/>
              </a:buClr>
              <a:buSzPts val="2400"/>
              <a:buNone/>
            </a:pPr>
            <a:r>
              <a:rPr b="1" lang="en-US" sz="2400">
                <a:solidFill>
                  <a:srgbClr val="C00000"/>
                </a:solidFill>
                <a:latin typeface="Times New Roman"/>
                <a:ea typeface="Times New Roman"/>
                <a:cs typeface="Times New Roman"/>
                <a:sym typeface="Times New Roman"/>
              </a:rPr>
              <a:t>DR. RAJA JITENDRA NAYAKA</a:t>
            </a:r>
            <a:endParaRPr/>
          </a:p>
          <a:p>
            <a:pPr indent="0" lvl="0" marL="0" rtl="0" algn="ctr">
              <a:lnSpc>
                <a:spcPct val="90000"/>
              </a:lnSpc>
              <a:spcBef>
                <a:spcPts val="1000"/>
              </a:spcBef>
              <a:spcAft>
                <a:spcPts val="0"/>
              </a:spcAft>
              <a:buClr>
                <a:srgbClr val="C00000"/>
              </a:buClr>
              <a:buSzPts val="1600"/>
              <a:buNone/>
            </a:pPr>
            <a:r>
              <a:rPr b="1" lang="en-US" sz="1600">
                <a:solidFill>
                  <a:srgbClr val="C00000"/>
                </a:solidFill>
                <a:latin typeface="Times New Roman"/>
                <a:ea typeface="Times New Roman"/>
                <a:cs typeface="Times New Roman"/>
                <a:sym typeface="Times New Roman"/>
              </a:rPr>
              <a:t>Assistant Professor, Selection Grade</a:t>
            </a:r>
            <a:br>
              <a:rPr b="1" lang="en-US" sz="1800">
                <a:solidFill>
                  <a:srgbClr val="C00000"/>
                </a:solidFill>
                <a:latin typeface="Times New Roman"/>
                <a:ea typeface="Times New Roman"/>
                <a:cs typeface="Times New Roman"/>
                <a:sym typeface="Times New Roman"/>
              </a:rPr>
            </a:br>
            <a:br>
              <a:rPr b="1" lang="en-US" sz="1100">
                <a:solidFill>
                  <a:srgbClr val="C00000"/>
                </a:solidFill>
                <a:latin typeface="Times New Roman"/>
                <a:ea typeface="Times New Roman"/>
                <a:cs typeface="Times New Roman"/>
                <a:sym typeface="Times New Roman"/>
              </a:rPr>
            </a:br>
            <a:br>
              <a:rPr b="1" lang="en-US" sz="1400">
                <a:latin typeface="Times New Roman"/>
                <a:ea typeface="Times New Roman"/>
                <a:cs typeface="Times New Roman"/>
                <a:sym typeface="Times New Roman"/>
              </a:rPr>
            </a:br>
            <a:br>
              <a:rPr b="1" lang="en-US" sz="1050">
                <a:solidFill>
                  <a:srgbClr val="FF0000"/>
                </a:solidFill>
                <a:latin typeface="Times New Roman"/>
                <a:ea typeface="Times New Roman"/>
                <a:cs typeface="Times New Roman"/>
                <a:sym typeface="Times New Roman"/>
              </a:rPr>
            </a:br>
            <a:endParaRPr b="1" sz="2400">
              <a:solidFill>
                <a:srgbClr val="92D050"/>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2" name="Google Shape;92;p1"/>
          <p:cNvGraphicFramePr/>
          <p:nvPr/>
        </p:nvGraphicFramePr>
        <p:xfrm>
          <a:off x="3435224" y="2457723"/>
          <a:ext cx="3000000" cy="3000000"/>
        </p:xfrm>
        <a:graphic>
          <a:graphicData uri="http://schemas.openxmlformats.org/drawingml/2006/table">
            <a:tbl>
              <a:tblPr bandRow="1" firstRow="1">
                <a:noFill/>
                <a:tableStyleId>{F4910D85-1B39-4135-B694-92DB245A6455}</a:tableStyleId>
              </a:tblPr>
              <a:tblGrid>
                <a:gridCol w="2660775"/>
                <a:gridCol w="2660775"/>
              </a:tblGrid>
              <a:tr h="3622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Name </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Roll Number</a:t>
                      </a:r>
                      <a:endParaRPr/>
                    </a:p>
                  </a:txBody>
                  <a:tcPr marT="45725" marB="45725" marR="91450" marL="91450"/>
                </a:tc>
              </a:tr>
              <a:tr h="3622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Dhruv Pahal</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20231BCA0260</a:t>
                      </a:r>
                      <a:endParaRPr/>
                    </a:p>
                  </a:txBody>
                  <a:tcPr marT="45725" marB="45725" marR="91450" marL="91450"/>
                </a:tc>
              </a:tr>
              <a:tr h="3622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Vikas V</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20231BCA0262</a:t>
                      </a:r>
                      <a:endParaRPr/>
                    </a:p>
                  </a:txBody>
                  <a:tcPr marT="45725" marB="45725" marR="91450" marL="91450"/>
                </a:tc>
              </a:tr>
              <a:tr h="3622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Bhargav Deekshith</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20231BCA0250</a:t>
                      </a:r>
                      <a:endParaRPr/>
                    </a:p>
                  </a:txBody>
                  <a:tcPr marT="45725" marB="45725" marR="91450" marL="91450"/>
                </a:tc>
              </a:tr>
              <a:tr h="362275">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Vaishnavi Satish</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20231BCA0267</a:t>
                      </a:r>
                      <a:endParaRPr/>
                    </a:p>
                  </a:txBody>
                  <a:tcPr marT="45725" marB="45725" marR="91450" marL="91450"/>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892595" y="2533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MODULE DESIGN</a:t>
            </a:r>
            <a:endParaRPr b="1">
              <a:solidFill>
                <a:schemeClr val="accent1"/>
              </a:solidFill>
              <a:latin typeface="Cambria"/>
              <a:ea typeface="Cambria"/>
              <a:cs typeface="Cambria"/>
              <a:sym typeface="Cambria"/>
            </a:endParaRPr>
          </a:p>
        </p:txBody>
      </p:sp>
      <p:sp>
        <p:nvSpPr>
          <p:cNvPr id="146" name="Google Shape;146;p10"/>
          <p:cNvSpPr txBox="1"/>
          <p:nvPr>
            <p:ph idx="1" type="body"/>
          </p:nvPr>
        </p:nvSpPr>
        <p:spPr>
          <a:xfrm>
            <a:off x="956930" y="1198751"/>
            <a:ext cx="10887739" cy="384108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a:t>Modular Breakdown</a:t>
            </a:r>
            <a:endParaRPr/>
          </a:p>
          <a:p>
            <a:pPr indent="-228600" lvl="0" marL="228600" rtl="0" algn="l">
              <a:lnSpc>
                <a:spcPct val="90000"/>
              </a:lnSpc>
              <a:spcBef>
                <a:spcPts val="1000"/>
              </a:spcBef>
              <a:spcAft>
                <a:spcPts val="0"/>
              </a:spcAft>
              <a:buClr>
                <a:schemeClr val="dk1"/>
              </a:buClr>
              <a:buSzPts val="1800"/>
              <a:buFont typeface="Arial"/>
              <a:buChar char="•"/>
            </a:pPr>
            <a:r>
              <a:rPr b="1" lang="en-US" sz="1800"/>
              <a:t>Module 1: Data Collection &amp; Preprocessing</a:t>
            </a:r>
            <a:r>
              <a:rPr lang="en-US" sz="1800"/>
              <a:t> – This module involves gathering MRI scan datasets, cleaning the images, performing normalization, and applying augmentation techniques. Preprocessing ensures that the data is optimized for model training, improving accuracy and generalization.</a:t>
            </a:r>
            <a:endParaRPr/>
          </a:p>
          <a:p>
            <a:pPr indent="-228600" lvl="0" marL="228600" rtl="0" algn="l">
              <a:lnSpc>
                <a:spcPct val="90000"/>
              </a:lnSpc>
              <a:spcBef>
                <a:spcPts val="1000"/>
              </a:spcBef>
              <a:spcAft>
                <a:spcPts val="0"/>
              </a:spcAft>
              <a:buClr>
                <a:schemeClr val="dk1"/>
              </a:buClr>
              <a:buSzPts val="1800"/>
              <a:buFont typeface="Arial"/>
              <a:buChar char="•"/>
            </a:pPr>
            <a:r>
              <a:rPr b="1" lang="en-US" sz="1800"/>
              <a:t>Module 2: Feature Extraction &amp; Model Training</a:t>
            </a:r>
            <a:r>
              <a:rPr lang="en-US" sz="1800"/>
              <a:t> – This stage extracts key features from MRI images using deep learning techniques such as Convolutional Neural Networks (CNNs). The model is trained on labeled datasets to learn tumor patterns and make accurate classifications.</a:t>
            </a:r>
            <a:endParaRPr/>
          </a:p>
          <a:p>
            <a:pPr indent="-228600" lvl="0" marL="228600" rtl="0" algn="l">
              <a:lnSpc>
                <a:spcPct val="90000"/>
              </a:lnSpc>
              <a:spcBef>
                <a:spcPts val="1000"/>
              </a:spcBef>
              <a:spcAft>
                <a:spcPts val="0"/>
              </a:spcAft>
              <a:buClr>
                <a:schemeClr val="dk1"/>
              </a:buClr>
              <a:buSzPts val="1800"/>
              <a:buFont typeface="Arial"/>
              <a:buChar char="•"/>
            </a:pPr>
            <a:r>
              <a:rPr b="1" lang="en-US" sz="1800"/>
              <a:t>Module 3: Classification &amp; Output Analysis</a:t>
            </a:r>
            <a:r>
              <a:rPr lang="en-US" sz="1800"/>
              <a:t> – Once trained, the model classifies new MRI images as tumor or non-tumor cases. Performance evaluation metrics such as accuracy, precision, recall, and F1-score are used to measure the effectiveness of the model. Additional techniques like Grad-CAM visualization enhance interpretability by highlighting key regions in the image influencing the model’s decision.</a:t>
            </a:r>
            <a:endParaRP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747823" y="-17758"/>
            <a:ext cx="10696354"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TOOLS AND TECHNOLOGIES TO BE USED</a:t>
            </a:r>
            <a:endParaRPr/>
          </a:p>
        </p:txBody>
      </p:sp>
      <p:sp>
        <p:nvSpPr>
          <p:cNvPr id="152" name="Google Shape;152;p11"/>
          <p:cNvSpPr txBox="1"/>
          <p:nvPr>
            <p:ph idx="1" type="body"/>
          </p:nvPr>
        </p:nvSpPr>
        <p:spPr>
          <a:xfrm>
            <a:off x="1013637" y="1663995"/>
            <a:ext cx="10164726" cy="45259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Development Tools: Visual Studio Code, Google Colab</a:t>
            </a:r>
            <a:endParaRPr/>
          </a:p>
          <a:p>
            <a:pPr indent="-228600" lvl="0" marL="228600" rtl="0" algn="l">
              <a:lnSpc>
                <a:spcPct val="90000"/>
              </a:lnSpc>
              <a:spcBef>
                <a:spcPts val="1000"/>
              </a:spcBef>
              <a:spcAft>
                <a:spcPts val="0"/>
              </a:spcAft>
              <a:buClr>
                <a:schemeClr val="dk1"/>
              </a:buClr>
              <a:buSzPts val="2800"/>
              <a:buChar char="•"/>
            </a:pPr>
            <a:r>
              <a:rPr lang="en-US"/>
              <a:t>Programming Languages: Python, HTML, JavaScript, CSS</a:t>
            </a:r>
            <a:endParaRPr/>
          </a:p>
          <a:p>
            <a:pPr indent="-228600" lvl="0" marL="228600" rtl="0" algn="l">
              <a:lnSpc>
                <a:spcPct val="90000"/>
              </a:lnSpc>
              <a:spcBef>
                <a:spcPts val="1000"/>
              </a:spcBef>
              <a:spcAft>
                <a:spcPts val="0"/>
              </a:spcAft>
              <a:buClr>
                <a:schemeClr val="dk1"/>
              </a:buClr>
              <a:buSzPts val="2800"/>
              <a:buChar char="•"/>
            </a:pPr>
            <a:r>
              <a:rPr lang="en-US"/>
              <a:t>Frameworks/Libraries: Numpy, TensorFlow, Keras</a:t>
            </a:r>
            <a:endParaRPr/>
          </a:p>
          <a:p>
            <a:pPr indent="-228600" lvl="0" marL="228600" rtl="0" algn="l">
              <a:lnSpc>
                <a:spcPct val="90000"/>
              </a:lnSpc>
              <a:spcBef>
                <a:spcPts val="1000"/>
              </a:spcBef>
              <a:spcAft>
                <a:spcPts val="0"/>
              </a:spcAft>
              <a:buClr>
                <a:schemeClr val="dk1"/>
              </a:buClr>
              <a:buSzPts val="2800"/>
              <a:buChar char="•"/>
            </a:pPr>
            <a:r>
              <a:rPr lang="en-US"/>
              <a:t>Additional Tools: Kaggle</a:t>
            </a:r>
            <a:endParaRPr/>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747823" y="-17758"/>
            <a:ext cx="10696354"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GITHUB LINK</a:t>
            </a:r>
            <a:endParaRPr/>
          </a:p>
        </p:txBody>
      </p:sp>
      <p:sp>
        <p:nvSpPr>
          <p:cNvPr id="158" name="Google Shape;158;p12"/>
          <p:cNvSpPr txBox="1"/>
          <p:nvPr>
            <p:ph idx="1" type="body"/>
          </p:nvPr>
        </p:nvSpPr>
        <p:spPr>
          <a:xfrm>
            <a:off x="1013637" y="1663995"/>
            <a:ext cx="10164726"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GitHub Repository Link:</a:t>
            </a:r>
            <a:endParaRPr/>
          </a:p>
          <a:p>
            <a:pPr indent="0" lvl="0" marL="0" rtl="0" algn="l">
              <a:lnSpc>
                <a:spcPct val="90000"/>
              </a:lnSpc>
              <a:spcBef>
                <a:spcPts val="1000"/>
              </a:spcBef>
              <a:spcAft>
                <a:spcPts val="0"/>
              </a:spcAft>
              <a:buClr>
                <a:schemeClr val="dk1"/>
              </a:buClr>
              <a:buSzPts val="2800"/>
              <a:buNone/>
            </a:pPr>
            <a:r>
              <a:rPr lang="en-US"/>
              <a:t>https://github.com/dhruv-pahal/BrainTumorDetection.git</a:t>
            </a:r>
            <a:endParaRP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747823" y="-17758"/>
            <a:ext cx="10696354"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HISTORY AND RECORDS</a:t>
            </a:r>
            <a:endParaRPr/>
          </a:p>
        </p:txBody>
      </p:sp>
      <p:pic>
        <p:nvPicPr>
          <p:cNvPr id="164" name="Google Shape;164;p13"/>
          <p:cNvPicPr preferRelativeResize="0"/>
          <p:nvPr>
            <p:ph idx="1" type="body"/>
          </p:nvPr>
        </p:nvPicPr>
        <p:blipFill rotWithShape="1">
          <a:blip r:embed="rId3">
            <a:alphaModFix/>
          </a:blip>
          <a:srcRect b="0" l="0" r="0" t="0"/>
          <a:stretch/>
        </p:blipFill>
        <p:spPr>
          <a:xfrm>
            <a:off x="528506" y="831626"/>
            <a:ext cx="3825380" cy="3144755"/>
          </a:xfrm>
          <a:prstGeom prst="rect">
            <a:avLst/>
          </a:prstGeom>
          <a:noFill/>
          <a:ln>
            <a:noFill/>
          </a:ln>
        </p:spPr>
      </p:pic>
      <p:sp>
        <p:nvSpPr>
          <p:cNvPr id="165" name="Google Shape;165;p13"/>
          <p:cNvSpPr txBox="1"/>
          <p:nvPr/>
        </p:nvSpPr>
        <p:spPr>
          <a:xfrm>
            <a:off x="4723002" y="1058130"/>
            <a:ext cx="632529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The graph illustrates the distribution of brain tumor cases across different age groups, categorized by gender. The bar charts represent the number of cases for males (blue) and females (red), while the line graphs indicate the respective incidence rates. The data suggests a gradual increase in brain tumor cases with age, peaking between 65-74 years, followed by a decline in older age groups. Males show a consistently higher number of cases compared to females, particularly in the older age brackets. These insights highlight the importance of age as a significant factor in brain tumor prevalence and can aid in targeted early diagnosis and intervention strategies.</a:t>
            </a:r>
            <a:endParaRPr sz="1400">
              <a:solidFill>
                <a:schemeClr val="dk1"/>
              </a:solidFill>
              <a:latin typeface="Calibri"/>
              <a:ea typeface="Calibri"/>
              <a:cs typeface="Calibri"/>
              <a:sym typeface="Calibri"/>
            </a:endParaRPr>
          </a:p>
        </p:txBody>
      </p:sp>
      <p:pic>
        <p:nvPicPr>
          <p:cNvPr id="166" name="Google Shape;166;p13"/>
          <p:cNvPicPr preferRelativeResize="0"/>
          <p:nvPr/>
        </p:nvPicPr>
        <p:blipFill rotWithShape="1">
          <a:blip r:embed="rId4">
            <a:alphaModFix/>
          </a:blip>
          <a:srcRect b="0" l="0" r="0" t="0"/>
          <a:stretch/>
        </p:blipFill>
        <p:spPr>
          <a:xfrm>
            <a:off x="5908645" y="3089455"/>
            <a:ext cx="3954011" cy="2371778"/>
          </a:xfrm>
          <a:prstGeom prst="rect">
            <a:avLst/>
          </a:prstGeom>
          <a:noFill/>
          <a:ln>
            <a:noFill/>
          </a:ln>
        </p:spPr>
      </p:pic>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65D"/>
              </a:buClr>
              <a:buSzPts val="2800"/>
              <a:buFont typeface="Verdana"/>
              <a:buNone/>
            </a:pPr>
            <a:r>
              <a:rPr b="1" lang="en-US">
                <a:solidFill>
                  <a:schemeClr val="accent1"/>
                </a:solidFill>
                <a:latin typeface="Cambria"/>
                <a:ea typeface="Cambria"/>
                <a:cs typeface="Cambria"/>
                <a:sym typeface="Cambria"/>
              </a:rPr>
              <a:t>Timeline of the Project (Gantt Chart)</a:t>
            </a:r>
            <a:endParaRPr b="1">
              <a:solidFill>
                <a:schemeClr val="accent1"/>
              </a:solidFill>
              <a:latin typeface="Cambria"/>
              <a:ea typeface="Cambria"/>
              <a:cs typeface="Cambria"/>
              <a:sym typeface="Cambria"/>
            </a:endParaRPr>
          </a:p>
        </p:txBody>
      </p:sp>
      <p:pic>
        <p:nvPicPr>
          <p:cNvPr descr="Output image" id="172" name="Google Shape;172;p14"/>
          <p:cNvPicPr preferRelativeResize="0"/>
          <p:nvPr/>
        </p:nvPicPr>
        <p:blipFill rotWithShape="1">
          <a:blip r:embed="rId3">
            <a:alphaModFix/>
          </a:blip>
          <a:srcRect b="0" l="0" r="0" t="0"/>
          <a:stretch/>
        </p:blipFill>
        <p:spPr>
          <a:xfrm>
            <a:off x="812800" y="1066876"/>
            <a:ext cx="7666075" cy="4001233"/>
          </a:xfrm>
          <a:prstGeom prst="rect">
            <a:avLst/>
          </a:prstGeom>
          <a:noFill/>
          <a:ln>
            <a:noFill/>
          </a:ln>
        </p:spPr>
      </p:pic>
      <p:sp>
        <p:nvSpPr>
          <p:cNvPr id="173" name="Google Shape;173;p14"/>
          <p:cNvSpPr txBox="1"/>
          <p:nvPr>
            <p:ph idx="1" type="body"/>
          </p:nvPr>
        </p:nvSpPr>
        <p:spPr>
          <a:xfrm>
            <a:off x="9356650" y="1166018"/>
            <a:ext cx="2456122" cy="452596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FF0000"/>
              </a:buClr>
              <a:buSzPts val="2800"/>
              <a:buChar char="•"/>
            </a:pPr>
            <a:r>
              <a:rPr lang="en-US">
                <a:solidFill>
                  <a:srgbClr val="FF0000"/>
                </a:solidFill>
              </a:rPr>
              <a:t>Mention the dates according to the phases of your project.</a:t>
            </a:r>
            <a:endParaRPr/>
          </a:p>
          <a:p>
            <a:pPr indent="-228600" lvl="0" marL="228600" rtl="0" algn="just">
              <a:lnSpc>
                <a:spcPct val="90000"/>
              </a:lnSpc>
              <a:spcBef>
                <a:spcPts val="1000"/>
              </a:spcBef>
              <a:spcAft>
                <a:spcPts val="0"/>
              </a:spcAft>
              <a:buClr>
                <a:srgbClr val="FF0000"/>
              </a:buClr>
              <a:buSzPts val="2800"/>
              <a:buChar char="•"/>
            </a:pPr>
            <a:r>
              <a:rPr lang="en-US">
                <a:solidFill>
                  <a:srgbClr val="FF0000"/>
                </a:solidFill>
              </a:rPr>
              <a:t>Refer Project Review Schedule for Dates.</a:t>
            </a:r>
            <a:endParaRPr>
              <a:solidFill>
                <a:srgbClr val="FF0000"/>
              </a:solidFill>
            </a:endParaRPr>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ph type="title"/>
          </p:nvPr>
        </p:nvSpPr>
        <p:spPr>
          <a:xfrm>
            <a:off x="1981200" y="455391"/>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3800">
                <a:solidFill>
                  <a:schemeClr val="accent1"/>
                </a:solidFill>
                <a:latin typeface="Cambria"/>
                <a:ea typeface="Cambria"/>
                <a:cs typeface="Cambria"/>
                <a:sym typeface="Cambria"/>
              </a:rPr>
              <a:t>REFERENCES(IEEE PAPER FORMAT)</a:t>
            </a:r>
            <a:endParaRPr b="1" sz="3800">
              <a:solidFill>
                <a:schemeClr val="accent1"/>
              </a:solidFill>
              <a:latin typeface="Cambria"/>
              <a:ea typeface="Cambria"/>
              <a:cs typeface="Cambria"/>
              <a:sym typeface="Cambria"/>
            </a:endParaRPr>
          </a:p>
        </p:txBody>
      </p:sp>
      <p:sp>
        <p:nvSpPr>
          <p:cNvPr id="179" name="Google Shape;179;p15"/>
          <p:cNvSpPr txBox="1"/>
          <p:nvPr/>
        </p:nvSpPr>
        <p:spPr>
          <a:xfrm>
            <a:off x="805343" y="1598391"/>
            <a:ext cx="1067079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 S. Pereira, A. Pinto, V. Alves, and C. A. Silva,</a:t>
            </a:r>
            <a:r>
              <a:rPr lang="en-US" sz="2800">
                <a:solidFill>
                  <a:schemeClr val="dk1"/>
                </a:solidFill>
                <a:latin typeface="Calibri"/>
                <a:ea typeface="Calibri"/>
                <a:cs typeface="Calibri"/>
                <a:sym typeface="Calibri"/>
              </a:rPr>
              <a:t> "Brain Tumor Segmentation Using Convolutional Neural Networks in MRI Images," </a:t>
            </a:r>
            <a:r>
              <a:rPr i="1" lang="en-US" sz="2800">
                <a:solidFill>
                  <a:schemeClr val="dk1"/>
                </a:solidFill>
                <a:latin typeface="Calibri"/>
                <a:ea typeface="Calibri"/>
                <a:cs typeface="Calibri"/>
                <a:sym typeface="Calibri"/>
              </a:rPr>
              <a:t>IEEE Transactions on Medical Imaging</a:t>
            </a:r>
            <a:r>
              <a:rPr lang="en-US" sz="2800">
                <a:solidFill>
                  <a:schemeClr val="dk1"/>
                </a:solidFill>
                <a:latin typeface="Calibri"/>
                <a:ea typeface="Calibri"/>
                <a:cs typeface="Calibri"/>
                <a:sym typeface="Calibri"/>
              </a:rPr>
              <a:t>, vol. 35, no. 5, pp. 1240–1251, May 2016. [Online]. Available: </a:t>
            </a:r>
            <a:r>
              <a:rPr lang="en-US" sz="2800" u="sng">
                <a:solidFill>
                  <a:schemeClr val="dk1"/>
                </a:solidFill>
                <a:latin typeface="Calibri"/>
                <a:ea typeface="Calibri"/>
                <a:cs typeface="Calibri"/>
                <a:sym typeface="Calibri"/>
                <a:hlinkClick r:id="rId3">
                  <a:extLst>
                    <a:ext uri="{A12FA001-AC4F-418D-AE19-62706E023703}">
                      <ahyp:hlinkClr val="tx"/>
                    </a:ext>
                  </a:extLst>
                </a:hlinkClick>
              </a:rPr>
              <a:t>https://ieeexplore.ieee.org/document/7423673</a:t>
            </a:r>
            <a:endParaRPr sz="2800">
              <a:solidFill>
                <a:schemeClr val="dk1"/>
              </a:solidFill>
              <a:latin typeface="Calibri"/>
              <a:ea typeface="Calibri"/>
              <a:cs typeface="Calibri"/>
              <a:sym typeface="Calibri"/>
            </a:endParaRP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1981200" y="455391"/>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CONCLUSION</a:t>
            </a:r>
            <a:endParaRPr/>
          </a:p>
        </p:txBody>
      </p:sp>
      <p:sp>
        <p:nvSpPr>
          <p:cNvPr id="185" name="Google Shape;185;p16"/>
          <p:cNvSpPr txBox="1"/>
          <p:nvPr>
            <p:ph idx="1" type="body"/>
          </p:nvPr>
        </p:nvSpPr>
        <p:spPr>
          <a:xfrm>
            <a:off x="1981200" y="1794244"/>
            <a:ext cx="8229600" cy="326951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US"/>
              <a:t>This project demonstrates the effectiveness of machine learning, particularly CNNs, in detecting brain tumors from MRI scans with high accuracy. By automating the diagnostic process, it enhances efficiency, reduces human error, and supports early treatment decisions. Future improvements, such as larger datasets and real-world testing, can further refine its reliability for medical use.</a:t>
            </a:r>
            <a:endParaRP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1981200" y="455391"/>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ROLES AND DUTIES</a:t>
            </a:r>
            <a:endParaRPr b="1">
              <a:solidFill>
                <a:schemeClr val="accent1"/>
              </a:solidFill>
              <a:latin typeface="Cambria"/>
              <a:ea typeface="Cambria"/>
              <a:cs typeface="Cambria"/>
              <a:sym typeface="Cambria"/>
            </a:endParaRPr>
          </a:p>
        </p:txBody>
      </p:sp>
      <p:graphicFrame>
        <p:nvGraphicFramePr>
          <p:cNvPr id="191" name="Google Shape;191;p17"/>
          <p:cNvGraphicFramePr/>
          <p:nvPr/>
        </p:nvGraphicFramePr>
        <p:xfrm>
          <a:off x="838200" y="1825625"/>
          <a:ext cx="3000000" cy="3000000"/>
        </p:xfrm>
        <a:graphic>
          <a:graphicData uri="http://schemas.openxmlformats.org/drawingml/2006/table">
            <a:tbl>
              <a:tblPr bandRow="1" firstRow="1">
                <a:noFill/>
                <a:tableStyleId>{F4910D85-1B39-4135-B694-92DB245A6455}</a:tableStyleId>
              </a:tblPr>
              <a:tblGrid>
                <a:gridCol w="5257800"/>
                <a:gridCol w="5257800"/>
              </a:tblGrid>
              <a:tr h="370850">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DUTIES</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Dhruv Pahal(20231BCA0260)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Source Code &amp; Algorithms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Vikas V(20231BCA0262)</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latin typeface="Times New Roman"/>
                          <a:ea typeface="Times New Roman"/>
                          <a:cs typeface="Times New Roman"/>
                          <a:sym typeface="Times New Roman"/>
                        </a:rPr>
                        <a:t>Research &amp; Development</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Bhargav Deekshith(20231BCA0250)</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Source Code &amp; Website Development</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Vaishnavi Satish(20231BCA0267)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Research &amp; Development</a:t>
                      </a:r>
                      <a:endParaRPr sz="1800" u="none" cap="none" strike="noStrike"/>
                    </a:p>
                  </a:txBody>
                  <a:tcPr marT="45725" marB="45725" marR="91450" marL="91450"/>
                </a:tc>
              </a:tr>
            </a:tbl>
          </a:graphicData>
        </a:graphic>
      </p:graphicFrame>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1981200" y="455391"/>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WORK FLOW</a:t>
            </a:r>
            <a:endParaRPr b="1">
              <a:solidFill>
                <a:schemeClr val="accent1"/>
              </a:solidFill>
              <a:latin typeface="Cambria"/>
              <a:ea typeface="Cambria"/>
              <a:cs typeface="Cambria"/>
              <a:sym typeface="Cambria"/>
            </a:endParaRPr>
          </a:p>
        </p:txBody>
      </p:sp>
      <p:graphicFrame>
        <p:nvGraphicFramePr>
          <p:cNvPr id="197" name="Google Shape;197;p18"/>
          <p:cNvGraphicFramePr/>
          <p:nvPr/>
        </p:nvGraphicFramePr>
        <p:xfrm>
          <a:off x="838200" y="2990617"/>
          <a:ext cx="3000000" cy="3000000"/>
        </p:xfrm>
        <a:graphic>
          <a:graphicData uri="http://schemas.openxmlformats.org/drawingml/2006/table">
            <a:tbl>
              <a:tblPr bandRow="1" firstRow="1">
                <a:noFill/>
                <a:tableStyleId>{F4910D85-1B39-4135-B694-92DB245A6455}</a:tableStyleId>
              </a:tblPr>
              <a:tblGrid>
                <a:gridCol w="2102425"/>
                <a:gridCol w="2103125"/>
                <a:gridCol w="2103125"/>
                <a:gridCol w="1870600"/>
                <a:gridCol w="2335625"/>
              </a:tblGrid>
              <a:tr h="370850">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1</a:t>
                      </a:r>
                      <a:r>
                        <a:rPr baseline="30000" lang="en-US" sz="1800" u="none" cap="none" strike="noStrike"/>
                        <a:t>st</a:t>
                      </a:r>
                      <a:r>
                        <a:rPr lang="en-US" sz="1800" u="none" cap="none" strike="noStrike"/>
                        <a:t> WEEK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 2</a:t>
                      </a:r>
                      <a:r>
                        <a:rPr baseline="30000" lang="en-US" sz="1800" u="none" cap="none" strike="noStrike"/>
                        <a:t>nd</a:t>
                      </a:r>
                      <a:r>
                        <a:rPr lang="en-US" sz="1800" u="none" cap="none" strike="noStrike"/>
                        <a:t>-5</a:t>
                      </a:r>
                      <a:r>
                        <a:rPr baseline="30000" lang="en-US" sz="1800" u="none" cap="none" strike="noStrike"/>
                        <a:t>th</a:t>
                      </a:r>
                      <a:r>
                        <a:rPr lang="en-US" sz="1800" u="none" cap="none" strike="noStrike"/>
                        <a:t> WEEK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6</a:t>
                      </a:r>
                      <a:r>
                        <a:rPr baseline="30000" lang="en-US" sz="1800" u="none" cap="none" strike="noStrike"/>
                        <a:t>th</a:t>
                      </a:r>
                      <a:r>
                        <a:rPr lang="en-US" sz="1800" u="none" cap="none" strike="noStrike"/>
                        <a:t> WEEK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7</a:t>
                      </a:r>
                      <a:r>
                        <a:rPr baseline="30000" lang="en-US" sz="1800" u="none" cap="none" strike="noStrike"/>
                        <a:t>th</a:t>
                      </a:r>
                      <a:r>
                        <a:rPr lang="en-US" sz="1800" u="none" cap="none" strike="noStrike"/>
                        <a:t> WEEK</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DHRUV PAHAL</a:t>
                      </a:r>
                      <a:endParaRPr sz="1800" u="none" cap="none" strike="noStrike"/>
                    </a:p>
                  </a:txBody>
                  <a:tcPr marT="45725" marB="45725" marR="91450" marL="91450"/>
                </a:tc>
                <a:tc>
                  <a:txBody>
                    <a:bodyPr/>
                    <a:lstStyle/>
                    <a:p>
                      <a:pPr indent="0" lvl="0" marL="0" marR="0" rtl="0" algn="l">
                        <a:spcBef>
                          <a:spcPts val="0"/>
                        </a:spcBef>
                        <a:spcAft>
                          <a:spcPts val="0"/>
                        </a:spcAft>
                        <a:buNone/>
                      </a:pPr>
                      <a:r>
                        <a:rPr lang="en-US" sz="1800" u="none" cap="none" strike="noStrike"/>
                        <a:t>Resource Collection</a:t>
                      </a:r>
                      <a:endParaRPr sz="1800"/>
                    </a:p>
                  </a:txBody>
                  <a:tcPr marT="45725" marB="45725" marR="91450" marL="91450"/>
                </a:tc>
                <a:tc>
                  <a:txBody>
                    <a:bodyPr/>
                    <a:lstStyle/>
                    <a:p>
                      <a:pPr indent="0" lvl="0" marL="0" marR="0" rtl="0" algn="l">
                        <a:spcBef>
                          <a:spcPts val="0"/>
                        </a:spcBef>
                        <a:spcAft>
                          <a:spcPts val="0"/>
                        </a:spcAft>
                        <a:buNone/>
                      </a:pPr>
                      <a:r>
                        <a:rPr lang="en-US" sz="1800"/>
                        <a:t>Coding and dev.</a:t>
                      </a:r>
                      <a:endParaRPr sz="1800"/>
                    </a:p>
                  </a:txBody>
                  <a:tcPr marT="45725" marB="45725" marR="91450" marL="91450"/>
                </a:tc>
                <a:tc>
                  <a:txBody>
                    <a:bodyPr/>
                    <a:lstStyle/>
                    <a:p>
                      <a:pPr indent="0" lvl="0" marL="0" marR="0" rtl="0" algn="l">
                        <a:spcBef>
                          <a:spcPts val="0"/>
                        </a:spcBef>
                        <a:spcAft>
                          <a:spcPts val="0"/>
                        </a:spcAft>
                        <a:buNone/>
                      </a:pPr>
                      <a:r>
                        <a:rPr lang="en-US" sz="1800"/>
                        <a:t>Testing </a:t>
                      </a:r>
                      <a:endParaRPr sz="1800"/>
                    </a:p>
                  </a:txBody>
                  <a:tcPr marT="45725" marB="45725" marR="91450" marL="91450"/>
                </a:tc>
                <a:tc>
                  <a:txBody>
                    <a:bodyPr/>
                    <a:lstStyle/>
                    <a:p>
                      <a:pPr indent="0" lvl="0" marL="0" marR="0" rtl="0" algn="l">
                        <a:spcBef>
                          <a:spcPts val="0"/>
                        </a:spcBef>
                        <a:spcAft>
                          <a:spcPts val="0"/>
                        </a:spcAft>
                        <a:buNone/>
                      </a:pPr>
                      <a:r>
                        <a:rPr lang="en-US" sz="1800"/>
                        <a:t>Review and updation</a:t>
                      </a:r>
                      <a:endParaRPr sz="1800"/>
                    </a:p>
                  </a:txBody>
                  <a:tcPr marT="45725" marB="45725" marR="91450" marL="91450"/>
                </a:tc>
              </a:tr>
              <a:tr h="370850">
                <a:tc>
                  <a:txBody>
                    <a:bodyPr/>
                    <a:lstStyle/>
                    <a:p>
                      <a:pPr indent="0" lvl="0" marL="0" marR="0" rtl="0" algn="ctr">
                        <a:spcBef>
                          <a:spcPts val="0"/>
                        </a:spcBef>
                        <a:spcAft>
                          <a:spcPts val="0"/>
                        </a:spcAft>
                        <a:buNone/>
                      </a:pPr>
                      <a:r>
                        <a:rPr lang="en-US" sz="1800"/>
                        <a:t>VIKAS V</a:t>
                      </a:r>
                      <a:endParaRPr sz="1800"/>
                    </a:p>
                  </a:txBody>
                  <a:tcPr marT="45725" marB="45725" marR="91450" marL="91450"/>
                </a:tc>
                <a:tc>
                  <a:txBody>
                    <a:bodyPr/>
                    <a:lstStyle/>
                    <a:p>
                      <a:pPr indent="0" lvl="0" marL="0" marR="0" rtl="0" algn="l">
                        <a:spcBef>
                          <a:spcPts val="0"/>
                        </a:spcBef>
                        <a:spcAft>
                          <a:spcPts val="0"/>
                        </a:spcAft>
                        <a:buNone/>
                      </a:pPr>
                      <a:r>
                        <a:rPr lang="en-US" sz="1800"/>
                        <a:t>Resource Collection</a:t>
                      </a:r>
                      <a:endParaRPr sz="1800"/>
                    </a:p>
                  </a:txBody>
                  <a:tcPr marT="45725" marB="45725" marR="91450" marL="91450"/>
                </a:tc>
                <a:tc>
                  <a:txBody>
                    <a:bodyPr/>
                    <a:lstStyle/>
                    <a:p>
                      <a:pPr indent="0" lvl="0" marL="0" marR="0" rtl="0" algn="l">
                        <a:spcBef>
                          <a:spcPts val="0"/>
                        </a:spcBef>
                        <a:spcAft>
                          <a:spcPts val="0"/>
                        </a:spcAft>
                        <a:buNone/>
                      </a:pPr>
                      <a:r>
                        <a:rPr lang="en-US" sz="1800"/>
                        <a:t>Prepare Documents</a:t>
                      </a:r>
                      <a:endParaRPr sz="1800"/>
                    </a:p>
                  </a:txBody>
                  <a:tcPr marT="45725" marB="45725" marR="91450" marL="91450"/>
                </a:tc>
                <a:tc>
                  <a:txBody>
                    <a:bodyPr/>
                    <a:lstStyle/>
                    <a:p>
                      <a:pPr indent="0" lvl="0" marL="0" marR="0" rtl="0" algn="l">
                        <a:spcBef>
                          <a:spcPts val="0"/>
                        </a:spcBef>
                        <a:spcAft>
                          <a:spcPts val="0"/>
                        </a:spcAft>
                        <a:buNone/>
                      </a:pPr>
                      <a:r>
                        <a:rPr lang="en-US" sz="1800"/>
                        <a:t>Testing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Review and updation</a:t>
                      </a:r>
                      <a:endParaRPr sz="1800"/>
                    </a:p>
                  </a:txBody>
                  <a:tcPr marT="45725" marB="45725" marR="91450" marL="91450"/>
                </a:tc>
              </a:tr>
              <a:tr h="370850">
                <a:tc>
                  <a:txBody>
                    <a:bodyPr/>
                    <a:lstStyle/>
                    <a:p>
                      <a:pPr indent="0" lvl="0" marL="0" marR="0" rtl="0" algn="ctr">
                        <a:spcBef>
                          <a:spcPts val="0"/>
                        </a:spcBef>
                        <a:spcAft>
                          <a:spcPts val="0"/>
                        </a:spcAft>
                        <a:buNone/>
                      </a:pPr>
                      <a:r>
                        <a:rPr lang="en-US" sz="1600"/>
                        <a:t>BHARGAV DEEKSHITH</a:t>
                      </a:r>
                      <a:endParaRPr sz="1600"/>
                    </a:p>
                  </a:txBody>
                  <a:tcPr marT="45725" marB="45725" marR="91450" marL="91450"/>
                </a:tc>
                <a:tc>
                  <a:txBody>
                    <a:bodyPr/>
                    <a:lstStyle/>
                    <a:p>
                      <a:pPr indent="0" lvl="0" marL="0" marR="0" rtl="0" algn="l">
                        <a:spcBef>
                          <a:spcPts val="0"/>
                        </a:spcBef>
                        <a:spcAft>
                          <a:spcPts val="0"/>
                        </a:spcAft>
                        <a:buNone/>
                      </a:pPr>
                      <a:r>
                        <a:rPr lang="en-US" sz="1800"/>
                        <a:t>Resource Collection</a:t>
                      </a:r>
                      <a:endParaRPr sz="1800"/>
                    </a:p>
                  </a:txBody>
                  <a:tcPr marT="45725" marB="45725" marR="91450" marL="91450"/>
                </a:tc>
                <a:tc>
                  <a:txBody>
                    <a:bodyPr/>
                    <a:lstStyle/>
                    <a:p>
                      <a:pPr indent="0" lvl="0" marL="0" marR="0" rtl="0" algn="l">
                        <a:spcBef>
                          <a:spcPts val="0"/>
                        </a:spcBef>
                        <a:spcAft>
                          <a:spcPts val="0"/>
                        </a:spcAft>
                        <a:buNone/>
                      </a:pPr>
                      <a:r>
                        <a:rPr lang="en-US" sz="1800"/>
                        <a:t>Coding and dev.</a:t>
                      </a:r>
                      <a:endParaRPr sz="1800"/>
                    </a:p>
                  </a:txBody>
                  <a:tcPr marT="45725" marB="45725" marR="91450" marL="91450"/>
                </a:tc>
                <a:tc>
                  <a:txBody>
                    <a:bodyPr/>
                    <a:lstStyle/>
                    <a:p>
                      <a:pPr indent="0" lvl="0" marL="0" marR="0" rtl="0" algn="l">
                        <a:spcBef>
                          <a:spcPts val="0"/>
                        </a:spcBef>
                        <a:spcAft>
                          <a:spcPts val="0"/>
                        </a:spcAft>
                        <a:buNone/>
                      </a:pPr>
                      <a:r>
                        <a:rPr lang="en-US" sz="1800"/>
                        <a:t>Testing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Review and updation</a:t>
                      </a:r>
                      <a:endParaRPr sz="1800"/>
                    </a:p>
                  </a:txBody>
                  <a:tcPr marT="45725" marB="45725" marR="91450" marL="91450"/>
                </a:tc>
              </a:tr>
              <a:tr h="370850">
                <a:tc>
                  <a:txBody>
                    <a:bodyPr/>
                    <a:lstStyle/>
                    <a:p>
                      <a:pPr indent="0" lvl="0" marL="0" marR="0" rtl="0" algn="ctr">
                        <a:spcBef>
                          <a:spcPts val="0"/>
                        </a:spcBef>
                        <a:spcAft>
                          <a:spcPts val="0"/>
                        </a:spcAft>
                        <a:buNone/>
                      </a:pPr>
                      <a:r>
                        <a:rPr lang="en-US" sz="1800"/>
                        <a:t>VAISHNAVI SATISH</a:t>
                      </a:r>
                      <a:endParaRPr sz="1800"/>
                    </a:p>
                  </a:txBody>
                  <a:tcPr marT="45725" marB="45725" marR="91450" marL="91450"/>
                </a:tc>
                <a:tc>
                  <a:txBody>
                    <a:bodyPr/>
                    <a:lstStyle/>
                    <a:p>
                      <a:pPr indent="0" lvl="0" marL="0" marR="0" rtl="0" algn="l">
                        <a:spcBef>
                          <a:spcPts val="0"/>
                        </a:spcBef>
                        <a:spcAft>
                          <a:spcPts val="0"/>
                        </a:spcAft>
                        <a:buNone/>
                      </a:pPr>
                      <a:r>
                        <a:rPr lang="en-US" sz="1800"/>
                        <a:t>Resource Collection</a:t>
                      </a:r>
                      <a:endParaRPr sz="1800"/>
                    </a:p>
                  </a:txBody>
                  <a:tcPr marT="45725" marB="45725" marR="91450" marL="91450"/>
                </a:tc>
                <a:tc>
                  <a:txBody>
                    <a:bodyPr/>
                    <a:lstStyle/>
                    <a:p>
                      <a:pPr indent="0" lvl="0" marL="0" marR="0" rtl="0" algn="l">
                        <a:spcBef>
                          <a:spcPts val="0"/>
                        </a:spcBef>
                        <a:spcAft>
                          <a:spcPts val="0"/>
                        </a:spcAft>
                        <a:buNone/>
                      </a:pPr>
                      <a:r>
                        <a:rPr lang="en-US" sz="1800"/>
                        <a:t>Prepare Documents</a:t>
                      </a:r>
                      <a:endParaRPr sz="1800"/>
                    </a:p>
                  </a:txBody>
                  <a:tcPr marT="45725" marB="45725" marR="91450" marL="91450"/>
                </a:tc>
                <a:tc>
                  <a:txBody>
                    <a:bodyPr/>
                    <a:lstStyle/>
                    <a:p>
                      <a:pPr indent="0" lvl="0" marL="0" marR="0" rtl="0" algn="l">
                        <a:spcBef>
                          <a:spcPts val="0"/>
                        </a:spcBef>
                        <a:spcAft>
                          <a:spcPts val="0"/>
                        </a:spcAft>
                        <a:buNone/>
                      </a:pPr>
                      <a:r>
                        <a:rPr lang="en-US" sz="1800"/>
                        <a:t>Testing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Review and updation</a:t>
                      </a:r>
                      <a:endParaRPr sz="1800"/>
                    </a:p>
                  </a:txBody>
                  <a:tcPr marT="45725" marB="45725" marR="91450" marL="91450"/>
                </a:tc>
              </a:tr>
            </a:tbl>
          </a:graphicData>
        </a:graphic>
      </p:graphicFrame>
      <p:sp>
        <p:nvSpPr>
          <p:cNvPr id="198" name="Google Shape;198;p18"/>
          <p:cNvSpPr txBox="1"/>
          <p:nvPr/>
        </p:nvSpPr>
        <p:spPr>
          <a:xfrm>
            <a:off x="1367407" y="1719743"/>
            <a:ext cx="964733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Starting from 3</a:t>
            </a:r>
            <a:r>
              <a:rPr baseline="30000" lang="en-US" sz="1800">
                <a:solidFill>
                  <a:schemeClr val="dk1"/>
                </a:solidFill>
                <a:latin typeface="Calibri"/>
                <a:ea typeface="Calibri"/>
                <a:cs typeface="Calibri"/>
                <a:sym typeface="Calibri"/>
              </a:rPr>
              <a:t>rd</a:t>
            </a:r>
            <a:r>
              <a:rPr lang="en-US" sz="1800">
                <a:solidFill>
                  <a:schemeClr val="dk1"/>
                </a:solidFill>
                <a:latin typeface="Calibri"/>
                <a:ea typeface="Calibri"/>
                <a:cs typeface="Calibri"/>
                <a:sym typeface="Calibri"/>
              </a:rPr>
              <a:t> March 2025(Monday), we have approx. 7 months to complete the project and get it corrected with our guide. So here’s a workflow of how we’re going to work as a team and make this a successful project within the deadline.</a:t>
            </a:r>
            <a:endParaRPr sz="1800">
              <a:solidFill>
                <a:schemeClr val="dk1"/>
              </a:solidFill>
              <a:latin typeface="Calibri"/>
              <a:ea typeface="Calibri"/>
              <a:cs typeface="Calibri"/>
              <a:sym typeface="Calibri"/>
            </a:endParaRPr>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9"/>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65D"/>
              </a:buClr>
              <a:buSzPts val="2800"/>
              <a:buFont typeface="Verdana"/>
              <a:buNone/>
            </a:pPr>
            <a:r>
              <a:rPr b="1" lang="en-US">
                <a:solidFill>
                  <a:schemeClr val="accent1"/>
                </a:solidFill>
                <a:latin typeface="Cambria"/>
                <a:ea typeface="Cambria"/>
                <a:cs typeface="Cambria"/>
                <a:sym typeface="Cambria"/>
              </a:rPr>
              <a:t>Content</a:t>
            </a:r>
            <a:endParaRPr b="1">
              <a:solidFill>
                <a:schemeClr val="accent1"/>
              </a:solidFill>
              <a:latin typeface="Cambria"/>
              <a:ea typeface="Cambria"/>
              <a:cs typeface="Cambria"/>
              <a:sym typeface="Cambria"/>
            </a:endParaRPr>
          </a:p>
        </p:txBody>
      </p:sp>
      <p:sp>
        <p:nvSpPr>
          <p:cNvPr id="98" name="Google Shape;98;p2"/>
          <p:cNvSpPr txBox="1"/>
          <p:nvPr>
            <p:ph idx="1" type="body"/>
          </p:nvPr>
        </p:nvSpPr>
        <p:spPr>
          <a:xfrm>
            <a:off x="812800" y="1143001"/>
            <a:ext cx="10668000" cy="4402122"/>
          </a:xfrm>
          <a:prstGeom prst="rect">
            <a:avLst/>
          </a:prstGeom>
          <a:noFill/>
          <a:ln>
            <a:noFill/>
          </a:ln>
        </p:spPr>
        <p:txBody>
          <a:bodyPr anchorCtr="0" anchor="t" bIns="45700" lIns="91425" spcFirstLastPara="1" rIns="91425" wrap="square" tIns="45700">
            <a:normAutofit fontScale="55000" lnSpcReduction="20000"/>
          </a:bodyPr>
          <a:lstStyle/>
          <a:p>
            <a:pPr indent="-342900" lvl="0" marL="495300" rtl="0" algn="just">
              <a:lnSpc>
                <a:spcPct val="2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Project Title</a:t>
            </a:r>
            <a:endParaRPr/>
          </a:p>
          <a:p>
            <a:pPr indent="-342900" lvl="0" marL="495300" rtl="0" algn="just">
              <a:lnSpc>
                <a:spcPct val="2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Abstract</a:t>
            </a:r>
            <a:endParaRPr/>
          </a:p>
          <a:p>
            <a:pPr indent="-342900" lvl="0" marL="495300" rtl="0" algn="just">
              <a:lnSpc>
                <a:spcPct val="2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Problem Statement </a:t>
            </a:r>
            <a:endParaRPr/>
          </a:p>
          <a:p>
            <a:pPr indent="-342900" lvl="0" marL="495300" rtl="0" algn="just">
              <a:lnSpc>
                <a:spcPct val="2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Literature Reviews</a:t>
            </a:r>
            <a:endParaRPr/>
          </a:p>
          <a:p>
            <a:pPr indent="-342900" lvl="0" marL="495300" rtl="0" algn="just">
              <a:lnSpc>
                <a:spcPct val="2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Tools and Technologies to be used</a:t>
            </a:r>
            <a:endParaRPr/>
          </a:p>
          <a:p>
            <a:pPr indent="-342900" lvl="0" marL="495300" rtl="0" algn="just">
              <a:lnSpc>
                <a:spcPct val="200000"/>
              </a:lnSpc>
              <a:spcBef>
                <a:spcPts val="0"/>
              </a:spcBef>
              <a:spcAft>
                <a:spcPts val="0"/>
              </a:spcAft>
              <a:buClr>
                <a:schemeClr val="dk1"/>
              </a:buClr>
              <a:buSzPct val="100000"/>
              <a:buFont typeface="Noto Sans Symbols"/>
              <a:buChar char="⮚"/>
            </a:pPr>
            <a:r>
              <a:rPr lang="en-US">
                <a:latin typeface="Cambria"/>
                <a:ea typeface="Cambria"/>
                <a:cs typeface="Cambria"/>
                <a:sym typeface="Cambria"/>
              </a:rPr>
              <a:t>History and Records</a:t>
            </a:r>
            <a:endParaRPr/>
          </a:p>
          <a:p>
            <a:pPr indent="-342900" lvl="0" marL="495300" rtl="0" algn="just">
              <a:lnSpc>
                <a:spcPct val="200000"/>
              </a:lnSpc>
              <a:spcBef>
                <a:spcPts val="0"/>
              </a:spcBef>
              <a:spcAft>
                <a:spcPts val="0"/>
              </a:spcAft>
              <a:buClr>
                <a:schemeClr val="dk1"/>
              </a:buClr>
              <a:buSzPct val="155844"/>
              <a:buFont typeface="Noto Sans Symbols"/>
              <a:buChar char="⮚"/>
            </a:pPr>
            <a:r>
              <a:rPr lang="en-US">
                <a:latin typeface="Cambria"/>
                <a:ea typeface="Cambria"/>
                <a:cs typeface="Cambria"/>
                <a:sym typeface="Cambria"/>
              </a:rPr>
              <a:t>Timeline of the Project</a:t>
            </a:r>
            <a:endParaRPr/>
          </a:p>
          <a:p>
            <a:pPr indent="-342900" lvl="0" marL="495300" rtl="0" algn="just">
              <a:lnSpc>
                <a:spcPct val="200000"/>
              </a:lnSpc>
              <a:spcBef>
                <a:spcPts val="0"/>
              </a:spcBef>
              <a:spcAft>
                <a:spcPts val="0"/>
              </a:spcAft>
              <a:buClr>
                <a:schemeClr val="dk1"/>
              </a:buClr>
              <a:buSzPct val="155844"/>
              <a:buFont typeface="Noto Sans Symbols"/>
              <a:buChar char="⮚"/>
            </a:pPr>
            <a:r>
              <a:rPr lang="en-US">
                <a:latin typeface="Cambria"/>
                <a:ea typeface="Cambria"/>
                <a:cs typeface="Cambria"/>
                <a:sym typeface="Cambria"/>
              </a:rPr>
              <a:t>Conclusion</a:t>
            </a:r>
            <a:endParaRPr/>
          </a:p>
          <a:p>
            <a:pPr indent="-342900" lvl="0" marL="495300" rtl="0" algn="just">
              <a:lnSpc>
                <a:spcPct val="200000"/>
              </a:lnSpc>
              <a:spcBef>
                <a:spcPts val="0"/>
              </a:spcBef>
              <a:spcAft>
                <a:spcPts val="0"/>
              </a:spcAft>
              <a:buClr>
                <a:schemeClr val="dk1"/>
              </a:buClr>
              <a:buSzPct val="155844"/>
              <a:buFont typeface="Noto Sans Symbols"/>
              <a:buChar char="⮚"/>
            </a:pPr>
            <a:r>
              <a:rPr lang="en-US">
                <a:latin typeface="Cambria"/>
                <a:ea typeface="Cambria"/>
                <a:cs typeface="Cambria"/>
                <a:sym typeface="Cambria"/>
              </a:rPr>
              <a:t>Roles and Duties</a:t>
            </a:r>
            <a:endParaRPr/>
          </a:p>
          <a:p>
            <a:pPr indent="-342900" lvl="0" marL="495300" rtl="0" algn="just">
              <a:lnSpc>
                <a:spcPct val="200000"/>
              </a:lnSpc>
              <a:spcBef>
                <a:spcPts val="0"/>
              </a:spcBef>
              <a:spcAft>
                <a:spcPts val="0"/>
              </a:spcAft>
              <a:buClr>
                <a:schemeClr val="dk1"/>
              </a:buClr>
              <a:buSzPct val="155844"/>
              <a:buFont typeface="Noto Sans Symbols"/>
              <a:buChar char="⮚"/>
            </a:pPr>
            <a:r>
              <a:rPr lang="en-US">
                <a:latin typeface="Cambria"/>
                <a:ea typeface="Cambria"/>
                <a:cs typeface="Cambria"/>
                <a:sym typeface="Cambria"/>
              </a:rPr>
              <a:t>Workflow</a:t>
            </a:r>
            <a:endParaRPr/>
          </a:p>
          <a:p>
            <a:pPr indent="-190500" lvl="0" marL="495300" rtl="0" algn="just">
              <a:lnSpc>
                <a:spcPct val="200000"/>
              </a:lnSpc>
              <a:spcBef>
                <a:spcPts val="0"/>
              </a:spcBef>
              <a:spcAft>
                <a:spcPts val="0"/>
              </a:spcAft>
              <a:buClr>
                <a:schemeClr val="dk1"/>
              </a:buClr>
              <a:buSzPct val="155844"/>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ct val="155844"/>
              <a:buFont typeface="Noto Sans Symbols"/>
              <a:buNone/>
            </a:pPr>
            <a:r>
              <a:t/>
            </a:r>
            <a:endParaRPr>
              <a:latin typeface="Cambria"/>
              <a:ea typeface="Cambria"/>
              <a:cs typeface="Cambria"/>
              <a:sym typeface="Cambria"/>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1217460" y="364186"/>
            <a:ext cx="975708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rgbClr val="0070C0"/>
                </a:solidFill>
                <a:latin typeface="Times New Roman"/>
                <a:ea typeface="Times New Roman"/>
                <a:cs typeface="Times New Roman"/>
                <a:sym typeface="Times New Roman"/>
              </a:rPr>
              <a:t>BRAIN TUMOR DETECTION USING MACHINE LEARNING </a:t>
            </a:r>
            <a:endParaRPr b="1">
              <a:solidFill>
                <a:schemeClr val="accent1"/>
              </a:solidFill>
              <a:latin typeface="Cambria"/>
              <a:ea typeface="Cambria"/>
              <a:cs typeface="Cambria"/>
              <a:sym typeface="Cambria"/>
            </a:endParaRPr>
          </a:p>
        </p:txBody>
      </p:sp>
      <p:sp>
        <p:nvSpPr>
          <p:cNvPr id="104" name="Google Shape;104;p3"/>
          <p:cNvSpPr txBox="1"/>
          <p:nvPr>
            <p:ph idx="1" type="body"/>
          </p:nvPr>
        </p:nvSpPr>
        <p:spPr>
          <a:xfrm>
            <a:off x="785038" y="1507186"/>
            <a:ext cx="10621924" cy="45259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b="0" i="0" lang="en-US">
                <a:latin typeface="Roboto"/>
                <a:ea typeface="Roboto"/>
                <a:cs typeface="Roboto"/>
                <a:sym typeface="Roboto"/>
              </a:rPr>
              <a:t>In this project, we’ll detect the possibility and the type of brain tumor (Glioma, Meningioma, Pituitary and No tumor) using MRI scans with the help of Python and machine learning. We'll start by </a:t>
            </a:r>
            <a:r>
              <a:rPr lang="en-US">
                <a:latin typeface="Roboto"/>
                <a:ea typeface="Roboto"/>
                <a:cs typeface="Roboto"/>
                <a:sym typeface="Roboto"/>
              </a:rPr>
              <a:t>collecting brain tumor dataset from Kaggle then </a:t>
            </a:r>
            <a:r>
              <a:rPr b="0" i="0" lang="en-US">
                <a:latin typeface="Roboto"/>
                <a:ea typeface="Roboto"/>
                <a:cs typeface="Roboto"/>
                <a:sym typeface="Roboto"/>
              </a:rPr>
              <a:t>we'll train a machine learning model using the data and analyz</a:t>
            </a:r>
            <a:r>
              <a:rPr lang="en-US">
                <a:latin typeface="Roboto"/>
                <a:ea typeface="Roboto"/>
                <a:cs typeface="Roboto"/>
                <a:sym typeface="Roboto"/>
              </a:rPr>
              <a:t>e it’s correctiveness and accuracy</a:t>
            </a:r>
            <a:r>
              <a:rPr b="0" i="0" lang="en-US">
                <a:latin typeface="Roboto"/>
                <a:ea typeface="Roboto"/>
                <a:cs typeface="Roboto"/>
                <a:sym typeface="Roboto"/>
              </a:rPr>
              <a:t>. Once trained, we'll feed the data into the model to generate accurate predictions.</a:t>
            </a:r>
            <a:endParaRP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892595" y="2533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ABSTRACT</a:t>
            </a:r>
            <a:endParaRPr/>
          </a:p>
        </p:txBody>
      </p:sp>
      <p:sp>
        <p:nvSpPr>
          <p:cNvPr id="110" name="Google Shape;110;p4"/>
          <p:cNvSpPr txBox="1"/>
          <p:nvPr>
            <p:ph idx="1" type="body"/>
          </p:nvPr>
        </p:nvSpPr>
        <p:spPr>
          <a:xfrm>
            <a:off x="956930" y="1198751"/>
            <a:ext cx="10887739" cy="384108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Brain tumors require early and accurate detection to improve patient outcomes. This project addresses the need for an automated system to enhance accuracy and efficiency in brain tumor detection. The objective is to develop a machine learning model that analyzes MRI images and classifies whether a tumor is present, assisting radiologists in making faster and more reliable diagnoses. Using deep learning techniques, particularly convolutional neural networks (CNNs), the model processes MRI scans with advanced image preprocessing techniques such as noise reduction and data augmentation. Implemented in Python with TensorFlow and Keras, the system is trained on labeled MRI datasets to optimize detection accuracy. The expected outcome is a highly accurate and efficient diagnostic tool that reduces false positives and false negatives, ultimately aiding in early diagnosis and improved patient care.</a:t>
            </a:r>
            <a:endParaRPr sz="2400"/>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892595" y="2533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PROBLEM STATEMENT</a:t>
            </a:r>
            <a:endParaRPr/>
          </a:p>
        </p:txBody>
      </p:sp>
      <p:sp>
        <p:nvSpPr>
          <p:cNvPr id="116" name="Google Shape;116;p5"/>
          <p:cNvSpPr txBox="1"/>
          <p:nvPr>
            <p:ph idx="1" type="body"/>
          </p:nvPr>
        </p:nvSpPr>
        <p:spPr>
          <a:xfrm>
            <a:off x="956930" y="1198751"/>
            <a:ext cx="10887739" cy="384108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Brain tumors are a serious medical condition that require early and accurate detection for effective treatment. Traditional diagnostic methods, such as MRI scans, rely heavily on radiologists’ expertise, which can be time-consuming and subject to human error. This project aims to develop a </a:t>
            </a:r>
            <a:r>
              <a:rPr b="1" lang="en-US" sz="2400"/>
              <a:t>machine learning-based brain tumor detection model</a:t>
            </a:r>
            <a:r>
              <a:rPr lang="en-US" sz="2400"/>
              <a:t> using Python to automate and enhance the accuracy of tumor classification. The model will analyze medical imaging data (such as MRI scans) to distinguish between tumor and non-tumor cases, potentially classifying different tumor types. By leveraging deep learning techniques, such as Convolutional Neural Networks (CNNs), this system seeks to provide a fast, efficient, and reliable diagnostic tool to assist medical professionals in detecting brain tumors more accurately.</a:t>
            </a:r>
            <a:endParaRPr/>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892595" y="2533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LITERATURE REVIEWS</a:t>
            </a:r>
            <a:endParaRPr/>
          </a:p>
        </p:txBody>
      </p:sp>
      <p:sp>
        <p:nvSpPr>
          <p:cNvPr id="122" name="Google Shape;122;p6"/>
          <p:cNvSpPr txBox="1"/>
          <p:nvPr>
            <p:ph idx="1" type="body"/>
          </p:nvPr>
        </p:nvSpPr>
        <p:spPr>
          <a:xfrm>
            <a:off x="956930" y="1198751"/>
            <a:ext cx="10887739" cy="384108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US" sz="1800"/>
              <a:t>1.     “Brain Tumor Detection from Images and Comparison with Transfer Learning Models”</a:t>
            </a:r>
            <a:br>
              <a:rPr lang="en-US" sz="1800"/>
            </a:br>
            <a:r>
              <a:rPr i="1" lang="en-US" sz="1600"/>
              <a:t>Published in :</a:t>
            </a:r>
            <a:r>
              <a:rPr lang="en-US" sz="1600"/>
              <a:t> Scientific Reports, 2024</a:t>
            </a:r>
            <a:br>
              <a:rPr lang="en-US" sz="1800"/>
            </a:br>
            <a:r>
              <a:rPr lang="en-US" sz="2000"/>
              <a:t>This study explores the application of Support Vector Machine (SVM) and K-Nearest Neighbors (KNN) algorithms in classifying brain tumors. The research achieved classification accuracies of 85% with SVM and 88% with KNN, highlighting the potential of machine learning techniques in medical diagnostics</a:t>
            </a:r>
            <a:r>
              <a:rPr lang="en-US" sz="1800"/>
              <a:t>.</a:t>
            </a:r>
            <a:br>
              <a:rPr lang="en-US" sz="2800"/>
            </a:br>
            <a:r>
              <a:rPr lang="en-US" sz="1600"/>
              <a:t>Source : </a:t>
            </a:r>
            <a:r>
              <a:rPr lang="en-US" sz="1600" u="sng">
                <a:solidFill>
                  <a:schemeClr val="hlink"/>
                </a:solidFill>
                <a:hlinkClick r:id="rId3"/>
              </a:rPr>
              <a:t>https://www.nature.com/articles/s41598-024-52823-9</a:t>
            </a:r>
            <a:endParaRPr sz="1600"/>
          </a:p>
          <a:p>
            <a:pPr indent="0" lvl="0" marL="0" rtl="0" algn="l">
              <a:lnSpc>
                <a:spcPct val="90000"/>
              </a:lnSpc>
              <a:spcBef>
                <a:spcPts val="1000"/>
              </a:spcBef>
              <a:spcAft>
                <a:spcPts val="0"/>
              </a:spcAft>
              <a:buClr>
                <a:schemeClr val="dk1"/>
              </a:buClr>
              <a:buSzPts val="1800"/>
              <a:buNone/>
            </a:pPr>
            <a:r>
              <a:rPr b="1" lang="en-US" sz="1800"/>
              <a:t>2.     “A Review of Recent Advances in Brain Tumor Diagnosis Based on Machine Learning Approaches”</a:t>
            </a:r>
            <a:br>
              <a:rPr b="1" lang="en-US" sz="1800"/>
            </a:br>
            <a:r>
              <a:rPr i="1" lang="en-US" sz="1600"/>
              <a:t>Published in :</a:t>
            </a:r>
            <a:r>
              <a:rPr lang="en-US" sz="1600"/>
              <a:t> Journal of Imaging, 2023</a:t>
            </a:r>
            <a:br>
              <a:rPr lang="en-US" sz="1800"/>
            </a:br>
            <a:r>
              <a:rPr lang="en-US" sz="2000"/>
              <a:t>This comprehensive review discusses various machine learning and deep learning methodologies for brain tumor detection and classification. It covers topics such as types of brain tumors, available datasets, image enhancement methods, segmentation techniques, feature extraction, and classification models, providing a holistic view of the current state of research in this domain.</a:t>
            </a:r>
            <a:br>
              <a:rPr lang="en-US" sz="2000"/>
            </a:br>
            <a:r>
              <a:rPr lang="en-US" sz="1600"/>
              <a:t>Source : </a:t>
            </a:r>
            <a:r>
              <a:rPr lang="en-US" sz="1600" u="sng">
                <a:solidFill>
                  <a:schemeClr val="hlink"/>
                </a:solidFill>
                <a:hlinkClick r:id="rId4"/>
              </a:rPr>
              <a:t>https://pmc.ncbi.nlm.nih.gov/articles/PMC10527911</a:t>
            </a:r>
            <a:endParaRPr sz="160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1892595" y="2533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LITERATURE REVIEWS</a:t>
            </a:r>
            <a:endParaRPr/>
          </a:p>
        </p:txBody>
      </p:sp>
      <p:sp>
        <p:nvSpPr>
          <p:cNvPr id="128" name="Google Shape;128;p7"/>
          <p:cNvSpPr txBox="1"/>
          <p:nvPr>
            <p:ph idx="1" type="body"/>
          </p:nvPr>
        </p:nvSpPr>
        <p:spPr>
          <a:xfrm>
            <a:off x="956930" y="1198751"/>
            <a:ext cx="10887739" cy="384108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3.     “Brain Tumor Detection Using Machine and Deep Learning”</a:t>
            </a:r>
            <a:br>
              <a:rPr b="1" i="0" lang="en-US" sz="1800" u="none" cap="none" strike="noStrike">
                <a:solidFill>
                  <a:srgbClr val="000000"/>
                </a:solidFill>
                <a:latin typeface="Calibri"/>
                <a:ea typeface="Calibri"/>
                <a:cs typeface="Calibri"/>
                <a:sym typeface="Calibri"/>
              </a:rPr>
            </a:br>
            <a:r>
              <a:rPr b="0" i="1" lang="en-US" sz="1600" u="none" cap="none" strike="noStrike">
                <a:solidFill>
                  <a:srgbClr val="000000"/>
                </a:solidFill>
                <a:latin typeface="Calibri"/>
                <a:ea typeface="Calibri"/>
                <a:cs typeface="Calibri"/>
                <a:sym typeface="Calibri"/>
              </a:rPr>
              <a:t>Published in :</a:t>
            </a:r>
            <a:r>
              <a:rPr b="0" i="0" lang="en-US" sz="1600" u="none" cap="none" strike="noStrike">
                <a:solidFill>
                  <a:srgbClr val="000000"/>
                </a:solidFill>
                <a:latin typeface="Calibri"/>
                <a:ea typeface="Calibri"/>
                <a:cs typeface="Calibri"/>
                <a:sym typeface="Calibri"/>
              </a:rPr>
              <a:t> Multimedia Tools and Applications, 2024</a:t>
            </a:r>
            <a:br>
              <a:rPr b="0" i="0" lang="en-US" sz="1600" u="none" cap="none" strike="noStrike">
                <a:solidFill>
                  <a:srgbClr val="000000"/>
                </a:solidFill>
                <a:latin typeface="Calibri"/>
                <a:ea typeface="Calibri"/>
                <a:cs typeface="Calibri"/>
                <a:sym typeface="Calibri"/>
              </a:rPr>
            </a:br>
            <a:r>
              <a:rPr b="0" i="0" lang="en-US" sz="2000" u="none" cap="none" strike="noStrike">
                <a:solidFill>
                  <a:srgbClr val="000000"/>
                </a:solidFill>
                <a:latin typeface="Calibri"/>
                <a:ea typeface="Calibri"/>
                <a:cs typeface="Calibri"/>
                <a:sym typeface="Calibri"/>
              </a:rPr>
              <a:t>This paper provides an exhaustive examination of the latest techniques employed for diagnosing    brain tumors from MRI images. It emphasizes the utilization of machine learning and deep learning models, discussing their advantages, limitations, and potential future developments in the field.</a:t>
            </a:r>
            <a:br>
              <a:rPr b="0" i="0" lang="en-US" sz="2000" u="none" cap="none" strike="noStrike">
                <a:solidFill>
                  <a:srgbClr val="000000"/>
                </a:solidFill>
                <a:latin typeface="Calibri"/>
                <a:ea typeface="Calibri"/>
                <a:cs typeface="Calibri"/>
                <a:sym typeface="Calibri"/>
              </a:rPr>
            </a:br>
            <a:r>
              <a:rPr b="0" i="0" lang="en-US" sz="1600" u="none" cap="none" strike="noStrike">
                <a:solidFill>
                  <a:srgbClr val="000000"/>
                </a:solidFill>
                <a:latin typeface="Calibri"/>
                <a:ea typeface="Calibri"/>
                <a:cs typeface="Calibri"/>
                <a:sym typeface="Calibri"/>
              </a:rPr>
              <a:t>Source : </a:t>
            </a:r>
            <a:r>
              <a:rPr b="0" i="0" lang="en-US" sz="1600" u="sng" cap="none" strike="noStrike">
                <a:solidFill>
                  <a:srgbClr val="000000"/>
                </a:solidFill>
                <a:latin typeface="Calibri"/>
                <a:ea typeface="Calibri"/>
                <a:cs typeface="Calibri"/>
                <a:sym typeface="Calibri"/>
                <a:hlinkClick r:id="rId3">
                  <a:extLst>
                    <a:ext uri="{A12FA001-AC4F-418D-AE19-62706E023703}">
                      <ahyp:hlinkClr val="tx"/>
                    </a:ext>
                  </a:extLst>
                </a:hlinkClick>
              </a:rPr>
              <a:t>https://link.springer.com/article/10.1007/s11042-024-19333-2</a:t>
            </a:r>
            <a:endParaRPr b="0" i="0" sz="16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4.     “A Systematic Review on Brain Tumor Detection Using Deep Learning”</a:t>
            </a:r>
            <a:br>
              <a:rPr b="1" i="0" lang="en-US" sz="1800" u="none" cap="none" strike="noStrike">
                <a:solidFill>
                  <a:srgbClr val="000000"/>
                </a:solidFill>
                <a:latin typeface="Calibri"/>
                <a:ea typeface="Calibri"/>
                <a:cs typeface="Calibri"/>
                <a:sym typeface="Calibri"/>
              </a:rPr>
            </a:br>
            <a:r>
              <a:rPr b="0" i="1" lang="en-US" sz="1600" u="none" cap="none" strike="noStrike">
                <a:solidFill>
                  <a:srgbClr val="000000"/>
                </a:solidFill>
                <a:latin typeface="Calibri"/>
                <a:ea typeface="Calibri"/>
                <a:cs typeface="Calibri"/>
                <a:sym typeface="Calibri"/>
              </a:rPr>
              <a:t>Published in :</a:t>
            </a:r>
            <a:r>
              <a:rPr b="0" i="0" lang="en-US" sz="1600" u="none" cap="none" strike="noStrike">
                <a:solidFill>
                  <a:srgbClr val="000000"/>
                </a:solidFill>
                <a:latin typeface="Calibri"/>
                <a:ea typeface="Calibri"/>
                <a:cs typeface="Calibri"/>
                <a:sym typeface="Calibri"/>
              </a:rPr>
              <a:t> AIP Conference Proceedings, 2023</a:t>
            </a:r>
            <a:br>
              <a:rPr b="0" i="0" lang="en-US" sz="1600" u="none" cap="none" strike="noStrike">
                <a:solidFill>
                  <a:srgbClr val="000000"/>
                </a:solidFill>
                <a:latin typeface="Calibri"/>
                <a:ea typeface="Calibri"/>
                <a:cs typeface="Calibri"/>
                <a:sym typeface="Calibri"/>
              </a:rPr>
            </a:br>
            <a:r>
              <a:rPr b="0" i="0" lang="en-US" sz="2000" u="none" cap="none" strike="noStrike">
                <a:solidFill>
                  <a:srgbClr val="000000"/>
                </a:solidFill>
                <a:latin typeface="Calibri"/>
                <a:ea typeface="Calibri"/>
                <a:cs typeface="Calibri"/>
                <a:sym typeface="Calibri"/>
              </a:rPr>
              <a:t>This comprehensive review discusses various machine learning and deep learning methodologies for brain tumor detection and classification. It covers topics such as types of brain tumors, available datasets, image enhancement methods, segmentation techniques, feature extraction, and classification models, providing a holistic view of the current state of research in this domain.</a:t>
            </a:r>
            <a:br>
              <a:rPr b="0" i="0" lang="en-US" sz="2000" u="none" cap="none" strike="noStrike">
                <a:solidFill>
                  <a:srgbClr val="000000"/>
                </a:solidFill>
                <a:latin typeface="Calibri"/>
                <a:ea typeface="Calibri"/>
                <a:cs typeface="Calibri"/>
                <a:sym typeface="Calibri"/>
              </a:rPr>
            </a:br>
            <a:r>
              <a:rPr b="0" i="0" lang="en-US" sz="1600" u="none" cap="none" strike="noStrike">
                <a:solidFill>
                  <a:srgbClr val="000000"/>
                </a:solidFill>
                <a:latin typeface="Calibri"/>
                <a:ea typeface="Calibri"/>
                <a:cs typeface="Calibri"/>
                <a:sym typeface="Calibri"/>
              </a:rPr>
              <a:t>Source : </a:t>
            </a:r>
            <a:r>
              <a:rPr lang="en-US" sz="1600" u="sng">
                <a:solidFill>
                  <a:srgbClr val="000000"/>
                </a:solidFill>
                <a:latin typeface="Calibri"/>
                <a:ea typeface="Calibri"/>
                <a:cs typeface="Calibri"/>
                <a:sym typeface="Calibri"/>
                <a:hlinkClick r:id="rId4">
                  <a:extLst>
                    <a:ext uri="{A12FA001-AC4F-418D-AE19-62706E023703}">
                      <ahyp:hlinkClr val="tx"/>
                    </a:ext>
                  </a:extLst>
                </a:hlinkClick>
              </a:rPr>
              <a:t>https://pmc.ncbi.nlm.nih.gov/articles/PMC10527911</a:t>
            </a:r>
            <a:endParaRPr b="1" i="0" sz="1600" u="none" cap="none" strike="noStrike">
              <a:solidFill>
                <a:srgbClr val="000000"/>
              </a:solidFill>
              <a:latin typeface="Calibri"/>
              <a:ea typeface="Calibri"/>
              <a:cs typeface="Calibri"/>
              <a:sym typeface="Calibri"/>
            </a:endParaRPr>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1892595" y="2533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LITERATURE REVIEWS</a:t>
            </a:r>
            <a:endParaRPr/>
          </a:p>
        </p:txBody>
      </p:sp>
      <p:sp>
        <p:nvSpPr>
          <p:cNvPr id="134" name="Google Shape;134;p8"/>
          <p:cNvSpPr txBox="1"/>
          <p:nvPr>
            <p:ph idx="1" type="body"/>
          </p:nvPr>
        </p:nvSpPr>
        <p:spPr>
          <a:xfrm>
            <a:off x="956930" y="1198751"/>
            <a:ext cx="10887739" cy="384108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5.     “A Literature Review on Brain Tumor Detection and Segmentation”</a:t>
            </a:r>
            <a:br>
              <a:rPr b="1" i="0" lang="en-US" sz="1800" u="none" cap="none" strike="noStrike">
                <a:solidFill>
                  <a:srgbClr val="000000"/>
                </a:solidFill>
                <a:latin typeface="Calibri"/>
                <a:ea typeface="Calibri"/>
                <a:cs typeface="Calibri"/>
                <a:sym typeface="Calibri"/>
              </a:rPr>
            </a:br>
            <a:r>
              <a:rPr b="0" i="1" lang="en-US" sz="1600" u="none" cap="none" strike="noStrike">
                <a:solidFill>
                  <a:srgbClr val="000000"/>
                </a:solidFill>
                <a:latin typeface="Calibri"/>
                <a:ea typeface="Calibri"/>
                <a:cs typeface="Calibri"/>
                <a:sym typeface="Calibri"/>
              </a:rPr>
              <a:t>Published in : IEEE Access, 2021</a:t>
            </a:r>
            <a:br>
              <a:rPr b="0" i="0" lang="en-US" sz="1600" u="none" cap="none" strike="noStrike">
                <a:solidFill>
                  <a:srgbClr val="000000"/>
                </a:solidFill>
                <a:latin typeface="Calibri"/>
                <a:ea typeface="Calibri"/>
                <a:cs typeface="Calibri"/>
                <a:sym typeface="Calibri"/>
              </a:rPr>
            </a:br>
            <a:r>
              <a:rPr b="0" i="0" lang="en-US" sz="2000" u="none" cap="none" strike="noStrike">
                <a:solidFill>
                  <a:srgbClr val="000000"/>
                </a:solidFill>
                <a:latin typeface="Calibri"/>
                <a:ea typeface="Calibri"/>
                <a:cs typeface="Calibri"/>
                <a:sym typeface="Calibri"/>
              </a:rPr>
              <a:t>This extensive review focuses on the sub-field of brain tumor detection, with a primary emphasis on segmentation techniques. It offers a detailed guide to various methodologies, discussing their effectiveness, challenges, and the future direction of research in brain tumor segmentation.</a:t>
            </a:r>
            <a:br>
              <a:rPr b="0" i="0" lang="en-US" sz="2000" u="none" cap="none" strike="noStrike">
                <a:solidFill>
                  <a:srgbClr val="000000"/>
                </a:solidFill>
                <a:latin typeface="Calibri"/>
                <a:ea typeface="Calibri"/>
                <a:cs typeface="Calibri"/>
                <a:sym typeface="Calibri"/>
              </a:rPr>
            </a:br>
            <a:r>
              <a:rPr b="0" i="0" lang="en-US" sz="1600" u="none" cap="none" strike="noStrike">
                <a:solidFill>
                  <a:srgbClr val="000000"/>
                </a:solidFill>
                <a:latin typeface="Calibri"/>
                <a:ea typeface="Calibri"/>
                <a:cs typeface="Calibri"/>
                <a:sym typeface="Calibri"/>
              </a:rPr>
              <a:t>Source : https://ieeexplore.ieee.org/document/9432342</a:t>
            </a:r>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6.     “Brain Tumor Detection and Classification Using Machine Learning”</a:t>
            </a:r>
            <a:br>
              <a:rPr b="1" i="0" lang="en-US" sz="1800" u="none" cap="none" strike="noStrike">
                <a:solidFill>
                  <a:srgbClr val="000000"/>
                </a:solidFill>
                <a:latin typeface="Calibri"/>
                <a:ea typeface="Calibri"/>
                <a:cs typeface="Calibri"/>
                <a:sym typeface="Calibri"/>
              </a:rPr>
            </a:br>
            <a:r>
              <a:rPr b="0" i="1" lang="en-US" sz="1600" u="none" cap="none" strike="noStrike">
                <a:solidFill>
                  <a:srgbClr val="000000"/>
                </a:solidFill>
                <a:latin typeface="Calibri"/>
                <a:ea typeface="Calibri"/>
                <a:cs typeface="Calibri"/>
                <a:sym typeface="Calibri"/>
              </a:rPr>
              <a:t>Published in:</a:t>
            </a:r>
            <a:r>
              <a:rPr b="0" i="0" lang="en-US" sz="1600" u="none" cap="none" strike="noStrike">
                <a:solidFill>
                  <a:srgbClr val="000000"/>
                </a:solidFill>
                <a:latin typeface="Calibri"/>
                <a:ea typeface="Calibri"/>
                <a:cs typeface="Calibri"/>
                <a:sym typeface="Calibri"/>
              </a:rPr>
              <a:t> Complex &amp; Intelligent Systems, 2021</a:t>
            </a:r>
            <a:br>
              <a:rPr b="0" i="0" lang="en-US" sz="1600" u="none" cap="none" strike="noStrike">
                <a:solidFill>
                  <a:srgbClr val="000000"/>
                </a:solidFill>
                <a:latin typeface="Calibri"/>
                <a:ea typeface="Calibri"/>
                <a:cs typeface="Calibri"/>
                <a:sym typeface="Calibri"/>
              </a:rPr>
            </a:br>
            <a:r>
              <a:rPr b="0" i="0" lang="en-US" sz="2000" u="none" cap="none" strike="noStrike">
                <a:solidFill>
                  <a:srgbClr val="000000"/>
                </a:solidFill>
                <a:latin typeface="Calibri"/>
                <a:ea typeface="Calibri"/>
                <a:cs typeface="Calibri"/>
                <a:sym typeface="Calibri"/>
              </a:rPr>
              <a:t>This survey compiles significant literature on brain tumor detection, outlining various machine learning approaches. It discusses the benefits and drawbacks of each method, recent developments, and anticipates future trends in the application of machine learning for brain tumor analysis.</a:t>
            </a:r>
            <a:br>
              <a:rPr b="0" i="0" lang="en-US" sz="2000" u="none" cap="none" strike="noStrike">
                <a:solidFill>
                  <a:srgbClr val="000000"/>
                </a:solidFill>
                <a:latin typeface="Calibri"/>
                <a:ea typeface="Calibri"/>
                <a:cs typeface="Calibri"/>
                <a:sym typeface="Calibri"/>
              </a:rPr>
            </a:br>
            <a:r>
              <a:rPr b="0" i="0" lang="en-US" sz="1600" u="none" cap="none" strike="noStrike">
                <a:solidFill>
                  <a:srgbClr val="000000"/>
                </a:solidFill>
                <a:latin typeface="Calibri"/>
                <a:ea typeface="Calibri"/>
                <a:cs typeface="Calibri"/>
                <a:sym typeface="Calibri"/>
              </a:rPr>
              <a:t>Source : https://link.springer.com/article/10.1007/s40747-021-00563-y</a:t>
            </a:r>
            <a:endParaRPr b="1" i="0" sz="1600" u="none" cap="none" strike="noStrike">
              <a:solidFill>
                <a:srgbClr val="000000"/>
              </a:solidFill>
              <a:latin typeface="Calibri"/>
              <a:ea typeface="Calibri"/>
              <a:cs typeface="Calibri"/>
              <a:sym typeface="Calibri"/>
            </a:endParaRPr>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1892595" y="253373"/>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a:solidFill>
                  <a:schemeClr val="accent1"/>
                </a:solidFill>
                <a:latin typeface="Cambria"/>
                <a:ea typeface="Cambria"/>
                <a:cs typeface="Cambria"/>
                <a:sym typeface="Cambria"/>
              </a:rPr>
              <a:t>MODULE DESIGN</a:t>
            </a:r>
            <a:endParaRPr b="1">
              <a:solidFill>
                <a:schemeClr val="accent1"/>
              </a:solidFill>
              <a:latin typeface="Cambria"/>
              <a:ea typeface="Cambria"/>
              <a:cs typeface="Cambria"/>
              <a:sym typeface="Cambria"/>
            </a:endParaRPr>
          </a:p>
        </p:txBody>
      </p:sp>
      <p:sp>
        <p:nvSpPr>
          <p:cNvPr id="140" name="Google Shape;140;p9"/>
          <p:cNvSpPr txBox="1"/>
          <p:nvPr>
            <p:ph idx="1" type="body"/>
          </p:nvPr>
        </p:nvSpPr>
        <p:spPr>
          <a:xfrm>
            <a:off x="956930" y="1198751"/>
            <a:ext cx="10887739" cy="384108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800"/>
              <a:buFont typeface="Arial"/>
              <a:buNone/>
            </a:pPr>
            <a:r>
              <a:rPr b="1" lang="en-US" sz="1800">
                <a:solidFill>
                  <a:srgbClr val="000000"/>
                </a:solidFill>
                <a:latin typeface="Calibri"/>
                <a:ea typeface="Calibri"/>
                <a:cs typeface="Calibri"/>
                <a:sym typeface="Calibri"/>
              </a:rPr>
              <a:t>Overview:</a:t>
            </a:r>
            <a:br>
              <a:rPr b="0" i="0" lang="en-US" sz="1600" u="none" cap="none" strike="noStrike">
                <a:solidFill>
                  <a:srgbClr val="000000"/>
                </a:solidFill>
                <a:latin typeface="Calibri"/>
                <a:ea typeface="Calibri"/>
                <a:cs typeface="Calibri"/>
                <a:sym typeface="Calibri"/>
              </a:rPr>
            </a:br>
            <a:r>
              <a:rPr lang="en-US" sz="2000"/>
              <a:t>The brain tumor detection project is structured into multiple modules to ensure a systematic and efficient workflow. By dividing the project into distinct stages, such as data collection, model training, and result analysis, the system can handle complex medical imaging tasks effectively. Each module plays a crucial role in transforming raw MRI scan data into meaningful diagnostic insights using machine learning techniques.</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Purpose of Division:</a:t>
            </a:r>
            <a:br>
              <a:rPr b="0" i="0" lang="en-US" sz="1600" u="none" cap="none" strike="noStrike">
                <a:solidFill>
                  <a:srgbClr val="000000"/>
                </a:solidFill>
                <a:latin typeface="Calibri"/>
                <a:ea typeface="Calibri"/>
                <a:cs typeface="Calibri"/>
                <a:sym typeface="Calibri"/>
              </a:rPr>
            </a:br>
            <a:r>
              <a:rPr lang="en-US" sz="2000"/>
              <a:t>Dividing the project into modules enhances </a:t>
            </a:r>
            <a:r>
              <a:rPr b="1" lang="en-US" sz="2000"/>
              <a:t>scalability, maintainability, and efficiency</a:t>
            </a:r>
            <a:r>
              <a:rPr lang="en-US" sz="2000"/>
              <a:t>. It allows for easier debugging, parallel development, and improved performance optimization. This modular approach ensures that each part of the pipeline—data processing, feature extraction, and classification—can be fine-tuned independently, leading to </a:t>
            </a:r>
            <a:r>
              <a:rPr b="1" lang="en-US" sz="2000"/>
              <a:t>better accuracy and reliability</a:t>
            </a:r>
            <a:r>
              <a:rPr lang="en-US" sz="2000"/>
              <a:t> in brain tumor detection.</a:t>
            </a:r>
            <a:endParaRPr b="1" i="0" sz="2000" u="none" cap="none" strike="noStrike">
              <a:solidFill>
                <a:srgbClr val="000000"/>
              </a:solidFill>
              <a:latin typeface="Calibri"/>
              <a:ea typeface="Calibri"/>
              <a:cs typeface="Calibri"/>
              <a:sym typeface="Calibri"/>
            </a:endParaRPr>
          </a:p>
        </p:txBody>
      </p:sp>
    </p:spTree>
  </p:cSld>
  <p:clrMapOvr>
    <a:masterClrMapping/>
  </p:clrMapOvr>
  <p:transition spd="slow">
    <p:blinds dir="ver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2018-06-07T04:06:17Z</dcterms:created>
  <dc:creator>Preeteesh</dc:creator>
</cp:coreProperties>
</file>