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3"/>
  </p:notesMasterIdLst>
  <p:sldIdLst>
    <p:sldId id="256" r:id="rId2"/>
    <p:sldId id="262" r:id="rId3"/>
    <p:sldId id="265" r:id="rId4"/>
    <p:sldId id="333" r:id="rId5"/>
    <p:sldId id="290" r:id="rId6"/>
    <p:sldId id="257" r:id="rId7"/>
    <p:sldId id="334" r:id="rId8"/>
    <p:sldId id="284" r:id="rId9"/>
    <p:sldId id="260" r:id="rId10"/>
    <p:sldId id="261" r:id="rId11"/>
    <p:sldId id="321" r:id="rId12"/>
  </p:sldIdLst>
  <p:sldSz cx="9144000" cy="5143500" type="screen16x9"/>
  <p:notesSz cx="6858000" cy="9144000"/>
  <p:embeddedFontLst>
    <p:embeddedFont>
      <p:font typeface="Darker Grotesque" panose="020B0604020202020204" charset="0"/>
      <p:regular r:id="rId14"/>
      <p:bold r:id="rId15"/>
    </p:embeddedFont>
    <p:embeddedFont>
      <p:font typeface="Darker Grotesque Medium" panose="020B0604020202020204" charset="0"/>
      <p:regular r:id="rId16"/>
      <p:bold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PT Sans" panose="020B0503020203020204" pitchFamily="34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556C9C-0B5E-4550-ACC2-A6F51F59DD15}">
  <a:tblStyle styleId="{E5556C9C-0B5E-4550-ACC2-A6F51F59DD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5" name="Google Shape;6025;gab164b81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6" name="Google Shape;6026;gab164b81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10297dab38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10297dab38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10297dab38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10297dab38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372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112ac09d80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112ac09d80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10297dab3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10297dab3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_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40"/>
          <p:cNvSpPr txBox="1">
            <a:spLocks noGrp="1"/>
          </p:cNvSpPr>
          <p:nvPr>
            <p:ph type="title" idx="2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5" name="Google Shape;645;p40"/>
          <p:cNvSpPr txBox="1">
            <a:spLocks noGrp="1"/>
          </p:cNvSpPr>
          <p:nvPr>
            <p:ph type="subTitle" idx="1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 idx="3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4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5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9" name="Google Shape;649;p40"/>
          <p:cNvSpPr txBox="1">
            <a:spLocks noGrp="1"/>
          </p:cNvSpPr>
          <p:nvPr>
            <p:ph type="subTitle" idx="6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40"/>
          <p:cNvSpPr txBox="1">
            <a:spLocks noGrp="1"/>
          </p:cNvSpPr>
          <p:nvPr>
            <p:ph type="title" idx="7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1" name="Google Shape;651;p40"/>
          <p:cNvSpPr txBox="1">
            <a:spLocks noGrp="1"/>
          </p:cNvSpPr>
          <p:nvPr>
            <p:ph type="subTitle" idx="8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4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54" name="Google Shape;65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58" name="Google Shape;65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8_1_1_1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5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40" name="Google Shape;840;p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5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44" name="Google Shape;844;p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52"/>
          <p:cNvSpPr txBox="1">
            <a:spLocks noGrp="1"/>
          </p:cNvSpPr>
          <p:nvPr>
            <p:ph type="title" hasCustomPrompt="1"/>
          </p:nvPr>
        </p:nvSpPr>
        <p:spPr>
          <a:xfrm>
            <a:off x="1396775" y="1374925"/>
            <a:ext cx="2424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9" name="Google Shape;849;p52"/>
          <p:cNvSpPr txBox="1">
            <a:spLocks noGrp="1"/>
          </p:cNvSpPr>
          <p:nvPr>
            <p:ph type="subTitle" idx="1"/>
          </p:nvPr>
        </p:nvSpPr>
        <p:spPr>
          <a:xfrm>
            <a:off x="1396775" y="1958325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0" name="Google Shape;850;p52"/>
          <p:cNvSpPr txBox="1">
            <a:spLocks noGrp="1"/>
          </p:cNvSpPr>
          <p:nvPr>
            <p:ph type="title" idx="2" hasCustomPrompt="1"/>
          </p:nvPr>
        </p:nvSpPr>
        <p:spPr>
          <a:xfrm>
            <a:off x="1396775" y="3425225"/>
            <a:ext cx="2424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1" name="Google Shape;851;p52"/>
          <p:cNvSpPr txBox="1">
            <a:spLocks noGrp="1"/>
          </p:cNvSpPr>
          <p:nvPr>
            <p:ph type="subTitle" idx="3"/>
          </p:nvPr>
        </p:nvSpPr>
        <p:spPr>
          <a:xfrm>
            <a:off x="1396775" y="4008625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2" name="Google Shape;852;p52"/>
          <p:cNvSpPr txBox="1">
            <a:spLocks noGrp="1"/>
          </p:cNvSpPr>
          <p:nvPr>
            <p:ph type="title" idx="4" hasCustomPrompt="1"/>
          </p:nvPr>
        </p:nvSpPr>
        <p:spPr>
          <a:xfrm>
            <a:off x="5322925" y="1374925"/>
            <a:ext cx="2424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3" name="Google Shape;853;p52"/>
          <p:cNvSpPr txBox="1">
            <a:spLocks noGrp="1"/>
          </p:cNvSpPr>
          <p:nvPr>
            <p:ph type="subTitle" idx="5"/>
          </p:nvPr>
        </p:nvSpPr>
        <p:spPr>
          <a:xfrm>
            <a:off x="5322925" y="1958325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4" name="Google Shape;854;p52"/>
          <p:cNvSpPr txBox="1">
            <a:spLocks noGrp="1"/>
          </p:cNvSpPr>
          <p:nvPr>
            <p:ph type="title" idx="6" hasCustomPrompt="1"/>
          </p:nvPr>
        </p:nvSpPr>
        <p:spPr>
          <a:xfrm>
            <a:off x="5322925" y="3425225"/>
            <a:ext cx="2424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5" name="Google Shape;855;p52"/>
          <p:cNvSpPr txBox="1">
            <a:spLocks noGrp="1"/>
          </p:cNvSpPr>
          <p:nvPr>
            <p:ph type="subTitle" idx="7"/>
          </p:nvPr>
        </p:nvSpPr>
        <p:spPr>
          <a:xfrm>
            <a:off x="5322925" y="4008625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4" name="Google Shape;25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title"/>
          </p:nvPr>
        </p:nvSpPr>
        <p:spPr>
          <a:xfrm flipH="1">
            <a:off x="5106280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subTitle" idx="1"/>
          </p:nvPr>
        </p:nvSpPr>
        <p:spPr>
          <a:xfrm flipH="1">
            <a:off x="2762580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61" name="Google Shape;261;p1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62" name="Google Shape;262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68" name="Google Shape;268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subTitle" idx="1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1" name="Google Shape;43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32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16" name="Google Shape;516;p32"/>
          <p:cNvSpPr txBox="1">
            <a:spLocks noGrp="1"/>
          </p:cNvSpPr>
          <p:nvPr>
            <p:ph type="body" idx="2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62" r:id="rId6"/>
    <p:sldLayoutId id="2147483663" r:id="rId7"/>
    <p:sldLayoutId id="2147483672" r:id="rId8"/>
    <p:sldLayoutId id="2147483678" r:id="rId9"/>
    <p:sldLayoutId id="2147483686" r:id="rId10"/>
    <p:sldLayoutId id="2147483698" r:id="rId11"/>
    <p:sldLayoutId id="2147483703" r:id="rId12"/>
    <p:sldLayoutId id="2147483704" r:id="rId13"/>
    <p:sldLayoutId id="2147483705" r:id="rId14"/>
    <p:sldLayoutId id="214748370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7941" y="1356150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713200" y="1524416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</a:rPr>
              <a:t>Mini Project</a:t>
            </a:r>
            <a:r>
              <a:rPr lang="en" sz="4000" b="1" dirty="0">
                <a:solidFill>
                  <a:schemeClr val="lt1"/>
                </a:solidFill>
              </a:rPr>
              <a:t> </a:t>
            </a:r>
            <a:r>
              <a:rPr lang="en" sz="4000" dirty="0">
                <a:solidFill>
                  <a:schemeClr val="accent6"/>
                </a:solidFill>
              </a:rPr>
              <a:t>Expense Tracker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701561" y="323879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Dhruva Sandu – PB55 (PRN:1032211460)</a:t>
            </a:r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69"/>
          <p:cNvGrpSpPr/>
          <p:nvPr/>
        </p:nvGrpSpPr>
        <p:grpSpPr>
          <a:xfrm>
            <a:off x="1039496" y="1247175"/>
            <a:ext cx="1781264" cy="2440669"/>
            <a:chOff x="1039496" y="1247175"/>
            <a:chExt cx="1781264" cy="2440669"/>
          </a:xfrm>
        </p:grpSpPr>
        <p:sp>
          <p:nvSpPr>
            <p:cNvPr id="1154" name="Google Shape;1154;p69"/>
            <p:cNvSpPr/>
            <p:nvPr/>
          </p:nvSpPr>
          <p:spPr>
            <a:xfrm>
              <a:off x="1877245" y="2157024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9"/>
            <p:cNvSpPr/>
            <p:nvPr/>
          </p:nvSpPr>
          <p:spPr>
            <a:xfrm>
              <a:off x="2470590" y="20345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9"/>
            <p:cNvSpPr/>
            <p:nvPr/>
          </p:nvSpPr>
          <p:spPr>
            <a:xfrm>
              <a:off x="1039496" y="2919089"/>
              <a:ext cx="305056" cy="711891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9"/>
            <p:cNvSpPr/>
            <p:nvPr/>
          </p:nvSpPr>
          <p:spPr>
            <a:xfrm>
              <a:off x="1231447" y="1358016"/>
              <a:ext cx="1196796" cy="2329827"/>
            </a:xfrm>
            <a:custGeom>
              <a:avLst/>
              <a:gdLst/>
              <a:ahLst/>
              <a:cxnLst/>
              <a:rect l="l" t="t" r="r" b="b"/>
              <a:pathLst>
                <a:path w="29993" h="58388" extrusionOk="0">
                  <a:moveTo>
                    <a:pt x="3082" y="1"/>
                  </a:moveTo>
                  <a:cubicBezTo>
                    <a:pt x="1392" y="1"/>
                    <a:pt x="23" y="1576"/>
                    <a:pt x="0" y="3516"/>
                  </a:cubicBezTo>
                  <a:lnTo>
                    <a:pt x="0" y="54850"/>
                  </a:lnTo>
                  <a:cubicBezTo>
                    <a:pt x="0" y="56813"/>
                    <a:pt x="1370" y="58388"/>
                    <a:pt x="3082" y="58388"/>
                  </a:cubicBezTo>
                  <a:lnTo>
                    <a:pt x="26934" y="58388"/>
                  </a:lnTo>
                  <a:cubicBezTo>
                    <a:pt x="28623" y="58388"/>
                    <a:pt x="29993" y="56813"/>
                    <a:pt x="29993" y="54850"/>
                  </a:cubicBezTo>
                  <a:lnTo>
                    <a:pt x="29993" y="3516"/>
                  </a:lnTo>
                  <a:cubicBezTo>
                    <a:pt x="29993" y="1576"/>
                    <a:pt x="28623" y="1"/>
                    <a:pt x="26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9"/>
            <p:cNvSpPr/>
            <p:nvPr/>
          </p:nvSpPr>
          <p:spPr>
            <a:xfrm>
              <a:off x="1291540" y="1418150"/>
              <a:ext cx="1077487" cy="2209601"/>
            </a:xfrm>
            <a:custGeom>
              <a:avLst/>
              <a:gdLst/>
              <a:ahLst/>
              <a:cxnLst/>
              <a:rect l="l" t="t" r="r" b="b"/>
              <a:pathLst>
                <a:path w="27003" h="55375" extrusionOk="0">
                  <a:moveTo>
                    <a:pt x="2192" y="0"/>
                  </a:moveTo>
                  <a:cubicBezTo>
                    <a:pt x="982" y="0"/>
                    <a:pt x="1" y="982"/>
                    <a:pt x="1" y="2191"/>
                  </a:cubicBezTo>
                  <a:lnTo>
                    <a:pt x="1" y="53183"/>
                  </a:lnTo>
                  <a:cubicBezTo>
                    <a:pt x="1" y="54393"/>
                    <a:pt x="982" y="55374"/>
                    <a:pt x="2192" y="55374"/>
                  </a:cubicBezTo>
                  <a:lnTo>
                    <a:pt x="24812" y="55374"/>
                  </a:lnTo>
                  <a:cubicBezTo>
                    <a:pt x="26021" y="55374"/>
                    <a:pt x="27003" y="54393"/>
                    <a:pt x="27003" y="53183"/>
                  </a:cubicBezTo>
                  <a:lnTo>
                    <a:pt x="27003" y="2191"/>
                  </a:lnTo>
                  <a:cubicBezTo>
                    <a:pt x="27003" y="982"/>
                    <a:pt x="26021" y="0"/>
                    <a:pt x="24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9"/>
            <p:cNvSpPr/>
            <p:nvPr/>
          </p:nvSpPr>
          <p:spPr>
            <a:xfrm>
              <a:off x="1397202" y="1683182"/>
              <a:ext cx="866203" cy="1885353"/>
            </a:xfrm>
            <a:custGeom>
              <a:avLst/>
              <a:gdLst/>
              <a:ahLst/>
              <a:cxnLst/>
              <a:rect l="l" t="t" r="r" b="b"/>
              <a:pathLst>
                <a:path w="21708" h="47249" extrusionOk="0">
                  <a:moveTo>
                    <a:pt x="0" y="0"/>
                  </a:moveTo>
                  <a:lnTo>
                    <a:pt x="0" y="47249"/>
                  </a:lnTo>
                  <a:lnTo>
                    <a:pt x="21707" y="47249"/>
                  </a:lnTo>
                  <a:lnTo>
                    <a:pt x="21707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9"/>
            <p:cNvSpPr/>
            <p:nvPr/>
          </p:nvSpPr>
          <p:spPr>
            <a:xfrm>
              <a:off x="1598470" y="1407216"/>
              <a:ext cx="487329" cy="84753"/>
            </a:xfrm>
            <a:custGeom>
              <a:avLst/>
              <a:gdLst/>
              <a:ahLst/>
              <a:cxnLst/>
              <a:rect l="l" t="t" r="r" b="b"/>
              <a:pathLst>
                <a:path w="12213" h="2124" extrusionOk="0">
                  <a:moveTo>
                    <a:pt x="1" y="0"/>
                  </a:moveTo>
                  <a:cubicBezTo>
                    <a:pt x="1" y="1164"/>
                    <a:pt x="959" y="2123"/>
                    <a:pt x="2123" y="2123"/>
                  </a:cubicBezTo>
                  <a:lnTo>
                    <a:pt x="10067" y="2123"/>
                  </a:lnTo>
                  <a:cubicBezTo>
                    <a:pt x="11254" y="2123"/>
                    <a:pt x="12212" y="1164"/>
                    <a:pt x="1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9"/>
            <p:cNvSpPr/>
            <p:nvPr/>
          </p:nvSpPr>
          <p:spPr>
            <a:xfrm>
              <a:off x="1073872" y="2093938"/>
              <a:ext cx="1048358" cy="757828"/>
            </a:xfrm>
            <a:custGeom>
              <a:avLst/>
              <a:gdLst/>
              <a:ahLst/>
              <a:cxnLst/>
              <a:rect l="l" t="t" r="r" b="b"/>
              <a:pathLst>
                <a:path w="26273" h="18992" extrusionOk="0">
                  <a:moveTo>
                    <a:pt x="2443" y="1"/>
                  </a:moveTo>
                  <a:cubicBezTo>
                    <a:pt x="1096" y="1"/>
                    <a:pt x="0" y="1073"/>
                    <a:pt x="0" y="2420"/>
                  </a:cubicBezTo>
                  <a:lnTo>
                    <a:pt x="0" y="16549"/>
                  </a:lnTo>
                  <a:cubicBezTo>
                    <a:pt x="0" y="17896"/>
                    <a:pt x="1096" y="18991"/>
                    <a:pt x="2443" y="18991"/>
                  </a:cubicBezTo>
                  <a:lnTo>
                    <a:pt x="23830" y="18991"/>
                  </a:lnTo>
                  <a:cubicBezTo>
                    <a:pt x="25177" y="18991"/>
                    <a:pt x="26272" y="17896"/>
                    <a:pt x="26272" y="16549"/>
                  </a:cubicBezTo>
                  <a:lnTo>
                    <a:pt x="26272" y="2420"/>
                  </a:lnTo>
                  <a:cubicBezTo>
                    <a:pt x="26272" y="1073"/>
                    <a:pt x="25177" y="1"/>
                    <a:pt x="23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9"/>
            <p:cNvSpPr/>
            <p:nvPr/>
          </p:nvSpPr>
          <p:spPr>
            <a:xfrm>
              <a:off x="1269674" y="2437299"/>
              <a:ext cx="123019" cy="303339"/>
            </a:xfrm>
            <a:custGeom>
              <a:avLst/>
              <a:gdLst/>
              <a:ahLst/>
              <a:cxnLst/>
              <a:rect l="l" t="t" r="r" b="b"/>
              <a:pathLst>
                <a:path w="3083" h="7602" extrusionOk="0">
                  <a:moveTo>
                    <a:pt x="1530" y="1"/>
                  </a:moveTo>
                  <a:cubicBezTo>
                    <a:pt x="686" y="1"/>
                    <a:pt x="1" y="708"/>
                    <a:pt x="1" y="1553"/>
                  </a:cubicBezTo>
                  <a:lnTo>
                    <a:pt x="1" y="6049"/>
                  </a:lnTo>
                  <a:cubicBezTo>
                    <a:pt x="1" y="6917"/>
                    <a:pt x="686" y="7602"/>
                    <a:pt x="1530" y="7602"/>
                  </a:cubicBezTo>
                  <a:cubicBezTo>
                    <a:pt x="2397" y="7602"/>
                    <a:pt x="3082" y="6917"/>
                    <a:pt x="3082" y="6049"/>
                  </a:cubicBezTo>
                  <a:lnTo>
                    <a:pt x="3082" y="1553"/>
                  </a:lnTo>
                  <a:cubicBezTo>
                    <a:pt x="3082" y="708"/>
                    <a:pt x="2397" y="1"/>
                    <a:pt x="15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9"/>
            <p:cNvSpPr/>
            <p:nvPr/>
          </p:nvSpPr>
          <p:spPr>
            <a:xfrm>
              <a:off x="1447280" y="2307975"/>
              <a:ext cx="123897" cy="432663"/>
            </a:xfrm>
            <a:custGeom>
              <a:avLst/>
              <a:gdLst/>
              <a:ahLst/>
              <a:cxnLst/>
              <a:rect l="l" t="t" r="r" b="b"/>
              <a:pathLst>
                <a:path w="3105" h="10843" extrusionOk="0">
                  <a:moveTo>
                    <a:pt x="1553" y="1"/>
                  </a:moveTo>
                  <a:cubicBezTo>
                    <a:pt x="686" y="1"/>
                    <a:pt x="1" y="685"/>
                    <a:pt x="1" y="1530"/>
                  </a:cubicBezTo>
                  <a:lnTo>
                    <a:pt x="1" y="9290"/>
                  </a:lnTo>
                  <a:cubicBezTo>
                    <a:pt x="1" y="10158"/>
                    <a:pt x="686" y="10843"/>
                    <a:pt x="1553" y="10843"/>
                  </a:cubicBezTo>
                  <a:cubicBezTo>
                    <a:pt x="2397" y="10843"/>
                    <a:pt x="3105" y="10158"/>
                    <a:pt x="3105" y="9290"/>
                  </a:cubicBezTo>
                  <a:lnTo>
                    <a:pt x="3105" y="1530"/>
                  </a:lnTo>
                  <a:cubicBezTo>
                    <a:pt x="3105" y="685"/>
                    <a:pt x="2397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9"/>
            <p:cNvSpPr/>
            <p:nvPr/>
          </p:nvSpPr>
          <p:spPr>
            <a:xfrm>
              <a:off x="1625803" y="2204149"/>
              <a:ext cx="122980" cy="536489"/>
            </a:xfrm>
            <a:custGeom>
              <a:avLst/>
              <a:gdLst/>
              <a:ahLst/>
              <a:cxnLst/>
              <a:rect l="l" t="t" r="r" b="b"/>
              <a:pathLst>
                <a:path w="3082" h="13445" extrusionOk="0">
                  <a:moveTo>
                    <a:pt x="1530" y="0"/>
                  </a:moveTo>
                  <a:cubicBezTo>
                    <a:pt x="685" y="0"/>
                    <a:pt x="1" y="685"/>
                    <a:pt x="1" y="1553"/>
                  </a:cubicBezTo>
                  <a:lnTo>
                    <a:pt x="1" y="11892"/>
                  </a:lnTo>
                  <a:cubicBezTo>
                    <a:pt x="1" y="12760"/>
                    <a:pt x="685" y="13445"/>
                    <a:pt x="1530" y="13445"/>
                  </a:cubicBezTo>
                  <a:cubicBezTo>
                    <a:pt x="2397" y="13445"/>
                    <a:pt x="3082" y="12760"/>
                    <a:pt x="3082" y="11892"/>
                  </a:cubicBezTo>
                  <a:lnTo>
                    <a:pt x="3082" y="1553"/>
                  </a:lnTo>
                  <a:cubicBezTo>
                    <a:pt x="3082" y="685"/>
                    <a:pt x="2397" y="0"/>
                    <a:pt x="1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9"/>
            <p:cNvSpPr/>
            <p:nvPr/>
          </p:nvSpPr>
          <p:spPr>
            <a:xfrm>
              <a:off x="1803409" y="2403622"/>
              <a:ext cx="123897" cy="337017"/>
            </a:xfrm>
            <a:custGeom>
              <a:avLst/>
              <a:gdLst/>
              <a:ahLst/>
              <a:cxnLst/>
              <a:rect l="l" t="t" r="r" b="b"/>
              <a:pathLst>
                <a:path w="3105" h="8446" extrusionOk="0">
                  <a:moveTo>
                    <a:pt x="1553" y="0"/>
                  </a:moveTo>
                  <a:cubicBezTo>
                    <a:pt x="685" y="0"/>
                    <a:pt x="0" y="708"/>
                    <a:pt x="0" y="1552"/>
                  </a:cubicBezTo>
                  <a:lnTo>
                    <a:pt x="0" y="6893"/>
                  </a:lnTo>
                  <a:cubicBezTo>
                    <a:pt x="0" y="7761"/>
                    <a:pt x="685" y="8446"/>
                    <a:pt x="1553" y="8446"/>
                  </a:cubicBezTo>
                  <a:cubicBezTo>
                    <a:pt x="2397" y="8446"/>
                    <a:pt x="3105" y="7761"/>
                    <a:pt x="3105" y="6893"/>
                  </a:cubicBezTo>
                  <a:lnTo>
                    <a:pt x="3105" y="1552"/>
                  </a:lnTo>
                  <a:cubicBezTo>
                    <a:pt x="3105" y="708"/>
                    <a:pt x="2397" y="0"/>
                    <a:pt x="1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9"/>
            <p:cNvSpPr/>
            <p:nvPr/>
          </p:nvSpPr>
          <p:spPr>
            <a:xfrm>
              <a:off x="2178288" y="1247175"/>
              <a:ext cx="452525" cy="452525"/>
            </a:xfrm>
            <a:custGeom>
              <a:avLst/>
              <a:gdLst/>
              <a:ahLst/>
              <a:cxnLst/>
              <a:rect l="l" t="t" r="r" b="b"/>
              <a:pathLst>
                <a:path w="18101" h="18101" extrusionOk="0">
                  <a:moveTo>
                    <a:pt x="9062" y="1"/>
                  </a:moveTo>
                  <a:cubicBezTo>
                    <a:pt x="4063" y="1"/>
                    <a:pt x="0" y="4041"/>
                    <a:pt x="0" y="9039"/>
                  </a:cubicBezTo>
                  <a:cubicBezTo>
                    <a:pt x="0" y="14038"/>
                    <a:pt x="4063" y="18101"/>
                    <a:pt x="9062" y="18101"/>
                  </a:cubicBezTo>
                  <a:cubicBezTo>
                    <a:pt x="14061" y="18101"/>
                    <a:pt x="18101" y="14038"/>
                    <a:pt x="18101" y="9039"/>
                  </a:cubicBezTo>
                  <a:cubicBezTo>
                    <a:pt x="18101" y="4041"/>
                    <a:pt x="14061" y="1"/>
                    <a:pt x="9062" y="1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9"/>
            <p:cNvSpPr/>
            <p:nvPr/>
          </p:nvSpPr>
          <p:spPr>
            <a:xfrm>
              <a:off x="2339188" y="1337325"/>
              <a:ext cx="130700" cy="131275"/>
            </a:xfrm>
            <a:custGeom>
              <a:avLst/>
              <a:gdLst/>
              <a:ahLst/>
              <a:cxnLst/>
              <a:rect l="l" t="t" r="r" b="b"/>
              <a:pathLst>
                <a:path w="5228" h="5251" extrusionOk="0">
                  <a:moveTo>
                    <a:pt x="2626" y="1"/>
                  </a:moveTo>
                  <a:cubicBezTo>
                    <a:pt x="1165" y="1"/>
                    <a:pt x="1" y="1188"/>
                    <a:pt x="1" y="2626"/>
                  </a:cubicBezTo>
                  <a:cubicBezTo>
                    <a:pt x="1" y="4087"/>
                    <a:pt x="1165" y="5251"/>
                    <a:pt x="2626" y="5251"/>
                  </a:cubicBezTo>
                  <a:cubicBezTo>
                    <a:pt x="4064" y="5251"/>
                    <a:pt x="5228" y="4087"/>
                    <a:pt x="5228" y="2626"/>
                  </a:cubicBezTo>
                  <a:cubicBezTo>
                    <a:pt x="5228" y="1188"/>
                    <a:pt x="4064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9"/>
            <p:cNvSpPr/>
            <p:nvPr/>
          </p:nvSpPr>
          <p:spPr>
            <a:xfrm>
              <a:off x="2294688" y="1490825"/>
              <a:ext cx="219725" cy="118150"/>
            </a:xfrm>
            <a:custGeom>
              <a:avLst/>
              <a:gdLst/>
              <a:ahLst/>
              <a:cxnLst/>
              <a:rect l="l" t="t" r="r" b="b"/>
              <a:pathLst>
                <a:path w="8789" h="4726" extrusionOk="0">
                  <a:moveTo>
                    <a:pt x="4406" y="1"/>
                  </a:moveTo>
                  <a:cubicBezTo>
                    <a:pt x="2397" y="1"/>
                    <a:pt x="708" y="1256"/>
                    <a:pt x="1" y="2991"/>
                  </a:cubicBezTo>
                  <a:cubicBezTo>
                    <a:pt x="1165" y="4064"/>
                    <a:pt x="2694" y="4726"/>
                    <a:pt x="4406" y="4726"/>
                  </a:cubicBezTo>
                  <a:cubicBezTo>
                    <a:pt x="6095" y="4726"/>
                    <a:pt x="7647" y="4064"/>
                    <a:pt x="8788" y="2991"/>
                  </a:cubicBezTo>
                  <a:cubicBezTo>
                    <a:pt x="8104" y="1256"/>
                    <a:pt x="6392" y="1"/>
                    <a:pt x="4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9" name="Google Shape;1169;p69"/>
          <p:cNvSpPr/>
          <p:nvPr/>
        </p:nvSpPr>
        <p:spPr>
          <a:xfrm flipH="1">
            <a:off x="2723300" y="1358025"/>
            <a:ext cx="5710500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69"/>
          <p:cNvSpPr txBox="1">
            <a:spLocks noGrp="1"/>
          </p:cNvSpPr>
          <p:nvPr>
            <p:ph type="subTitle" idx="1"/>
          </p:nvPr>
        </p:nvSpPr>
        <p:spPr>
          <a:xfrm flipH="1">
            <a:off x="2762575" y="1766014"/>
            <a:ext cx="55020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0" dirty="0"/>
              <a:t>Thank You!</a:t>
            </a:r>
            <a:endParaRPr sz="10200" dirty="0"/>
          </a:p>
        </p:txBody>
      </p:sp>
      <p:grpSp>
        <p:nvGrpSpPr>
          <p:cNvPr id="1174" name="Google Shape;1174;p69"/>
          <p:cNvGrpSpPr/>
          <p:nvPr/>
        </p:nvGrpSpPr>
        <p:grpSpPr>
          <a:xfrm flipH="1">
            <a:off x="6255775" y="1506184"/>
            <a:ext cx="2008800" cy="146100"/>
            <a:chOff x="847125" y="3296850"/>
            <a:chExt cx="2008800" cy="146100"/>
          </a:xfrm>
        </p:grpSpPr>
        <p:sp>
          <p:nvSpPr>
            <p:cNvPr id="1175" name="Google Shape;1175;p69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6" name="Google Shape;1176;p69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77" name="Google Shape;1177;p69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69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6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6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6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69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4" name="Google Shape;1184;p69"/>
          <p:cNvGrpSpPr/>
          <p:nvPr/>
        </p:nvGrpSpPr>
        <p:grpSpPr>
          <a:xfrm>
            <a:off x="3951888" y="954913"/>
            <a:ext cx="891300" cy="486300"/>
            <a:chOff x="6930163" y="1358338"/>
            <a:chExt cx="891300" cy="486300"/>
          </a:xfrm>
        </p:grpSpPr>
        <p:sp>
          <p:nvSpPr>
            <p:cNvPr id="1185" name="Google Shape;1185;p69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6" name="Google Shape;1186;p69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87" name="Google Shape;1187;p69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69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69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0" name="Google Shape;1190;p69"/>
          <p:cNvGrpSpPr/>
          <p:nvPr/>
        </p:nvGrpSpPr>
        <p:grpSpPr>
          <a:xfrm>
            <a:off x="3110689" y="3597892"/>
            <a:ext cx="627083" cy="436814"/>
            <a:chOff x="5779976" y="1418876"/>
            <a:chExt cx="421200" cy="293400"/>
          </a:xfrm>
        </p:grpSpPr>
        <p:sp>
          <p:nvSpPr>
            <p:cNvPr id="1191" name="Google Shape;1191;p69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9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" name="Google Shape;6031;p1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6032" name="Google Shape;6032;p129"/>
          <p:cNvSpPr txBox="1">
            <a:spLocks noGrp="1"/>
          </p:cNvSpPr>
          <p:nvPr>
            <p:ph type="body" idx="2"/>
          </p:nvPr>
        </p:nvSpPr>
        <p:spPr>
          <a:xfrm>
            <a:off x="689687" y="1024816"/>
            <a:ext cx="7764625" cy="355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https://www.geeksforgeeks.org/how-to-connect-mongodb-with-reactjs/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https://www.geeksforgeeks.org/nodejs/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https://stackoverflow.com/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https://react-redux.js.org/introduction/getting-started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https://www.tutorialspoint.com/expressjs/index.htm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https://www.geeksforgeeks.org/mern-stack/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https://www.geeksforgeeks.org/know-the-difference-between-rest-api-and-restful-api/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https://www.scaler.com/topics/nodejs/cors-in-node-js/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https://expressjs.com/en/resources/middleware/cors.html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endParaRPr sz="1400" dirty="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6034" name="Google Shape;6034;p129"/>
          <p:cNvSpPr/>
          <p:nvPr/>
        </p:nvSpPr>
        <p:spPr>
          <a:xfrm>
            <a:off x="487978" y="4450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5" name="Google Shape;6035;p129"/>
          <p:cNvGrpSpPr/>
          <p:nvPr/>
        </p:nvGrpSpPr>
        <p:grpSpPr>
          <a:xfrm rot="10800000" flipH="1">
            <a:off x="4159204" y="4385111"/>
            <a:ext cx="825589" cy="93999"/>
            <a:chOff x="5718423" y="809024"/>
            <a:chExt cx="830071" cy="94500"/>
          </a:xfrm>
        </p:grpSpPr>
        <p:sp>
          <p:nvSpPr>
            <p:cNvPr id="6036" name="Google Shape;6036;p1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1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1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1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0" name="Google Shape;6040;p129"/>
          <p:cNvGrpSpPr/>
          <p:nvPr/>
        </p:nvGrpSpPr>
        <p:grpSpPr>
          <a:xfrm rot="10800000" flipH="1">
            <a:off x="546920" y="457390"/>
            <a:ext cx="429322" cy="93999"/>
            <a:chOff x="5795037" y="809024"/>
            <a:chExt cx="431653" cy="94500"/>
          </a:xfrm>
        </p:grpSpPr>
        <p:sp>
          <p:nvSpPr>
            <p:cNvPr id="6041" name="Google Shape;6041;p1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1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1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4" name="Google Shape;6044;p129"/>
          <p:cNvGrpSpPr/>
          <p:nvPr/>
        </p:nvGrpSpPr>
        <p:grpSpPr>
          <a:xfrm>
            <a:off x="487978" y="643781"/>
            <a:ext cx="2068955" cy="107096"/>
            <a:chOff x="1213356" y="786822"/>
            <a:chExt cx="3880261" cy="200855"/>
          </a:xfrm>
        </p:grpSpPr>
        <p:sp>
          <p:nvSpPr>
            <p:cNvPr id="6045" name="Google Shape;6045;p129"/>
            <p:cNvSpPr/>
            <p:nvPr/>
          </p:nvSpPr>
          <p:spPr>
            <a:xfrm>
              <a:off x="1213356" y="786822"/>
              <a:ext cx="3880261" cy="20085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129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129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720000" y="339545"/>
            <a:ext cx="3728303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Introduction</a:t>
            </a:r>
            <a:endParaRPr sz="4000" dirty="0"/>
          </a:p>
        </p:txBody>
      </p:sp>
      <p:sp>
        <p:nvSpPr>
          <p:cNvPr id="1198" name="Google Shape;1198;p70"/>
          <p:cNvSpPr txBox="1">
            <a:spLocks noGrp="1"/>
          </p:cNvSpPr>
          <p:nvPr>
            <p:ph type="subTitle" idx="1"/>
          </p:nvPr>
        </p:nvSpPr>
        <p:spPr>
          <a:xfrm>
            <a:off x="780729" y="1196978"/>
            <a:ext cx="3583528" cy="23085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Expense Tracker is a user-friendly web application that streamlines expense management.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facilitates efficient tracking of financial events, expense creation, and maintenance of past financial records.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Leveraging modern web technologies, the project aims to simplify budgeting and spending processes.</a:t>
            </a:r>
            <a:endParaRPr dirty="0"/>
          </a:p>
        </p:txBody>
      </p:sp>
      <p:grpSp>
        <p:nvGrpSpPr>
          <p:cNvPr id="1199" name="Google Shape;1199;p70"/>
          <p:cNvGrpSpPr/>
          <p:nvPr/>
        </p:nvGrpSpPr>
        <p:grpSpPr>
          <a:xfrm>
            <a:off x="4361387" y="960013"/>
            <a:ext cx="4256539" cy="2259874"/>
            <a:chOff x="4374739" y="1425006"/>
            <a:chExt cx="4256539" cy="2259874"/>
          </a:xfrm>
        </p:grpSpPr>
        <p:sp>
          <p:nvSpPr>
            <p:cNvPr id="1200" name="Google Shape;1200;p70"/>
            <p:cNvSpPr/>
            <p:nvPr/>
          </p:nvSpPr>
          <p:spPr>
            <a:xfrm>
              <a:off x="6905597" y="3112174"/>
              <a:ext cx="419225" cy="572706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0"/>
            <p:cNvSpPr/>
            <p:nvPr/>
          </p:nvSpPr>
          <p:spPr>
            <a:xfrm flipH="1">
              <a:off x="7687763" y="19082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70"/>
            <p:cNvGrpSpPr/>
            <p:nvPr/>
          </p:nvGrpSpPr>
          <p:grpSpPr>
            <a:xfrm>
              <a:off x="4851597" y="1425006"/>
              <a:ext cx="1542900" cy="316800"/>
              <a:chOff x="4801222" y="1142831"/>
              <a:chExt cx="1542900" cy="316800"/>
            </a:xfrm>
          </p:grpSpPr>
          <p:sp>
            <p:nvSpPr>
              <p:cNvPr id="1203" name="Google Shape;1203;p70"/>
              <p:cNvSpPr/>
              <p:nvPr/>
            </p:nvSpPr>
            <p:spPr>
              <a:xfrm>
                <a:off x="4801222" y="1142831"/>
                <a:ext cx="1542900" cy="316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85738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70"/>
              <p:cNvSpPr/>
              <p:nvPr/>
            </p:nvSpPr>
            <p:spPr>
              <a:xfrm>
                <a:off x="5161905" y="1239184"/>
                <a:ext cx="60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70"/>
              <p:cNvSpPr/>
              <p:nvPr/>
            </p:nvSpPr>
            <p:spPr>
              <a:xfrm>
                <a:off x="5810078" y="1239184"/>
                <a:ext cx="442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70"/>
              <p:cNvSpPr/>
              <p:nvPr/>
            </p:nvSpPr>
            <p:spPr>
              <a:xfrm>
                <a:off x="5161905" y="1344867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70"/>
              <p:cNvSpPr/>
              <p:nvPr/>
            </p:nvSpPr>
            <p:spPr>
              <a:xfrm>
                <a:off x="4858914" y="1184993"/>
                <a:ext cx="232500" cy="232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8" name="Google Shape;1208;p70"/>
            <p:cNvSpPr/>
            <p:nvPr/>
          </p:nvSpPr>
          <p:spPr>
            <a:xfrm>
              <a:off x="6517358" y="1636165"/>
              <a:ext cx="521400" cy="105600"/>
            </a:xfrm>
            <a:prstGeom prst="roundRect">
              <a:avLst>
                <a:gd name="adj" fmla="val 42298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0"/>
            <p:cNvSpPr/>
            <p:nvPr/>
          </p:nvSpPr>
          <p:spPr>
            <a:xfrm>
              <a:off x="4374739" y="2773665"/>
              <a:ext cx="394500" cy="274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p70"/>
            <p:cNvGrpSpPr/>
            <p:nvPr/>
          </p:nvGrpSpPr>
          <p:grpSpPr>
            <a:xfrm>
              <a:off x="5386483" y="2396195"/>
              <a:ext cx="801000" cy="801000"/>
              <a:chOff x="5372267" y="434783"/>
              <a:chExt cx="801000" cy="801000"/>
            </a:xfrm>
          </p:grpSpPr>
          <p:sp>
            <p:nvSpPr>
              <p:cNvPr id="1211" name="Google Shape;1211;p70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70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70"/>
            <p:cNvGrpSpPr/>
            <p:nvPr/>
          </p:nvGrpSpPr>
          <p:grpSpPr>
            <a:xfrm>
              <a:off x="4785772" y="2647318"/>
              <a:ext cx="739744" cy="1028624"/>
              <a:chOff x="8161500" y="2897475"/>
              <a:chExt cx="1020900" cy="1419575"/>
            </a:xfrm>
          </p:grpSpPr>
          <p:sp>
            <p:nvSpPr>
              <p:cNvPr id="1214" name="Google Shape;1214;p70"/>
              <p:cNvSpPr/>
              <p:nvPr/>
            </p:nvSpPr>
            <p:spPr>
              <a:xfrm>
                <a:off x="8424000" y="2897475"/>
                <a:ext cx="758400" cy="75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214313" dist="19050" dir="5400000" algn="bl" rotWithShape="0">
                  <a:schemeClr val="dk1">
                    <a:alpha val="3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70"/>
              <p:cNvSpPr/>
              <p:nvPr/>
            </p:nvSpPr>
            <p:spPr>
              <a:xfrm>
                <a:off x="8877600" y="3669350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6" name="Google Shape;1216;p70"/>
              <p:cNvGrpSpPr/>
              <p:nvPr/>
            </p:nvGrpSpPr>
            <p:grpSpPr>
              <a:xfrm>
                <a:off x="8662225" y="3048175"/>
                <a:ext cx="281950" cy="894600"/>
                <a:chOff x="9961275" y="3048175"/>
                <a:chExt cx="281950" cy="894600"/>
              </a:xfrm>
            </p:grpSpPr>
            <p:cxnSp>
              <p:nvCxnSpPr>
                <p:cNvPr id="1217" name="Google Shape;1217;p70"/>
                <p:cNvCxnSpPr/>
                <p:nvPr/>
              </p:nvCxnSpPr>
              <p:spPr>
                <a:xfrm>
                  <a:off x="10097400" y="3048175"/>
                  <a:ext cx="0" cy="89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8" name="Google Shape;1218;p70"/>
                <p:cNvCxnSpPr/>
                <p:nvPr/>
              </p:nvCxnSpPr>
              <p:spPr>
                <a:xfrm>
                  <a:off x="9961275" y="3354450"/>
                  <a:ext cx="131400" cy="13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9" name="Google Shape;1219;p70"/>
                <p:cNvCxnSpPr/>
                <p:nvPr/>
              </p:nvCxnSpPr>
              <p:spPr>
                <a:xfrm flipH="1">
                  <a:off x="10102175" y="3150275"/>
                  <a:ext cx="111900" cy="111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20" name="Google Shape;1220;p70"/>
                <p:cNvCxnSpPr/>
                <p:nvPr/>
              </p:nvCxnSpPr>
              <p:spPr>
                <a:xfrm flipH="1">
                  <a:off x="10092625" y="3753100"/>
                  <a:ext cx="150600" cy="1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</p:grpSp>
          <p:sp>
            <p:nvSpPr>
              <p:cNvPr id="1221" name="Google Shape;1221;p70"/>
              <p:cNvSpPr/>
              <p:nvPr/>
            </p:nvSpPr>
            <p:spPr>
              <a:xfrm>
                <a:off x="8586863" y="3937850"/>
                <a:ext cx="432675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7307" h="15168" extrusionOk="0">
                    <a:moveTo>
                      <a:pt x="0" y="0"/>
                    </a:moveTo>
                    <a:lnTo>
                      <a:pt x="17307" y="0"/>
                    </a:lnTo>
                    <a:lnTo>
                      <a:pt x="15362" y="15168"/>
                    </a:lnTo>
                    <a:lnTo>
                      <a:pt x="1556" y="151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328613" dist="19050" dir="5400000" algn="bl" rotWithShape="0">
                  <a:schemeClr val="dk1">
                    <a:alpha val="24000"/>
                  </a:schemeClr>
                </a:outerShdw>
              </a:effectLst>
            </p:spPr>
          </p:sp>
          <p:grpSp>
            <p:nvGrpSpPr>
              <p:cNvPr id="1222" name="Google Shape;1222;p70"/>
              <p:cNvGrpSpPr/>
              <p:nvPr/>
            </p:nvGrpSpPr>
            <p:grpSpPr>
              <a:xfrm>
                <a:off x="8161500" y="3500302"/>
                <a:ext cx="525000" cy="298200"/>
                <a:chOff x="10048800" y="3500302"/>
                <a:chExt cx="525000" cy="298200"/>
              </a:xfrm>
            </p:grpSpPr>
            <p:sp>
              <p:nvSpPr>
                <p:cNvPr id="1223" name="Google Shape;1223;p70"/>
                <p:cNvSpPr/>
                <p:nvPr/>
              </p:nvSpPr>
              <p:spPr>
                <a:xfrm>
                  <a:off x="10048800" y="3500302"/>
                  <a:ext cx="525000" cy="298200"/>
                </a:xfrm>
                <a:prstGeom prst="wedgeRoundRectCallout">
                  <a:avLst>
                    <a:gd name="adj1" fmla="val 31681"/>
                    <a:gd name="adj2" fmla="val 70641"/>
                    <a:gd name="adj3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70"/>
                <p:cNvSpPr/>
                <p:nvPr/>
              </p:nvSpPr>
              <p:spPr>
                <a:xfrm>
                  <a:off x="10111975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70"/>
                <p:cNvSpPr/>
                <p:nvPr/>
              </p:nvSpPr>
              <p:spPr>
                <a:xfrm>
                  <a:off x="10271953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70"/>
                <p:cNvSpPr/>
                <p:nvPr/>
              </p:nvSpPr>
              <p:spPr>
                <a:xfrm>
                  <a:off x="10431932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27" name="Google Shape;1227;p70"/>
            <p:cNvSpPr/>
            <p:nvPr/>
          </p:nvSpPr>
          <p:spPr>
            <a:xfrm>
              <a:off x="8032619" y="3271615"/>
              <a:ext cx="253800" cy="2538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0"/>
            <p:cNvSpPr/>
            <p:nvPr/>
          </p:nvSpPr>
          <p:spPr>
            <a:xfrm>
              <a:off x="5386471" y="2095984"/>
              <a:ext cx="197100" cy="1971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9" name="Google Shape;1229;p70"/>
            <p:cNvGrpSpPr/>
            <p:nvPr/>
          </p:nvGrpSpPr>
          <p:grpSpPr>
            <a:xfrm>
              <a:off x="4408235" y="1688223"/>
              <a:ext cx="3745392" cy="1987726"/>
              <a:chOff x="2442475" y="1834625"/>
              <a:chExt cx="3131075" cy="1661700"/>
            </a:xfrm>
          </p:grpSpPr>
          <p:sp>
            <p:nvSpPr>
              <p:cNvPr id="1230" name="Google Shape;1230;p70"/>
              <p:cNvSpPr/>
              <p:nvPr/>
            </p:nvSpPr>
            <p:spPr>
              <a:xfrm>
                <a:off x="2442475" y="1941350"/>
                <a:ext cx="27247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108991" h="4292" extrusionOk="0">
                    <a:moveTo>
                      <a:pt x="2283" y="0"/>
                    </a:moveTo>
                    <a:cubicBezTo>
                      <a:pt x="1141" y="0"/>
                      <a:pt x="0" y="867"/>
                      <a:pt x="0" y="2009"/>
                    </a:cubicBezTo>
                    <a:cubicBezTo>
                      <a:pt x="0" y="3424"/>
                      <a:pt x="1141" y="4291"/>
                      <a:pt x="2283" y="4291"/>
                    </a:cubicBezTo>
                    <a:lnTo>
                      <a:pt x="106982" y="4291"/>
                    </a:lnTo>
                    <a:cubicBezTo>
                      <a:pt x="108124" y="4291"/>
                      <a:pt x="108991" y="3424"/>
                      <a:pt x="108991" y="2009"/>
                    </a:cubicBezTo>
                    <a:cubicBezTo>
                      <a:pt x="108991" y="867"/>
                      <a:pt x="108124" y="0"/>
                      <a:pt x="1069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70"/>
              <p:cNvSpPr/>
              <p:nvPr/>
            </p:nvSpPr>
            <p:spPr>
              <a:xfrm>
                <a:off x="2442475" y="183462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75"/>
                      <a:pt x="0" y="845"/>
                    </a:cubicBezTo>
                    <a:cubicBezTo>
                      <a:pt x="0" y="1416"/>
                      <a:pt x="274" y="1713"/>
                      <a:pt x="845" y="1713"/>
                    </a:cubicBezTo>
                    <a:cubicBezTo>
                      <a:pt x="1415" y="1713"/>
                      <a:pt x="1712" y="1416"/>
                      <a:pt x="1712" y="845"/>
                    </a:cubicBezTo>
                    <a:cubicBezTo>
                      <a:pt x="1712" y="275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70"/>
              <p:cNvSpPr/>
              <p:nvPr/>
            </p:nvSpPr>
            <p:spPr>
              <a:xfrm>
                <a:off x="2534900" y="1834625"/>
                <a:ext cx="502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713" extrusionOk="0">
                    <a:moveTo>
                      <a:pt x="868" y="1"/>
                    </a:moveTo>
                    <a:cubicBezTo>
                      <a:pt x="571" y="1"/>
                      <a:pt x="1" y="275"/>
                      <a:pt x="1" y="845"/>
                    </a:cubicBezTo>
                    <a:cubicBezTo>
                      <a:pt x="1" y="1416"/>
                      <a:pt x="571" y="1713"/>
                      <a:pt x="868" y="1713"/>
                    </a:cubicBezTo>
                    <a:cubicBezTo>
                      <a:pt x="1439" y="1713"/>
                      <a:pt x="2009" y="1416"/>
                      <a:pt x="2009" y="845"/>
                    </a:cubicBezTo>
                    <a:cubicBezTo>
                      <a:pt x="2009" y="275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70"/>
              <p:cNvSpPr/>
              <p:nvPr/>
            </p:nvSpPr>
            <p:spPr>
              <a:xfrm>
                <a:off x="2627925" y="183462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0" y="275"/>
                      <a:pt x="0" y="845"/>
                    </a:cubicBezTo>
                    <a:cubicBezTo>
                      <a:pt x="0" y="1416"/>
                      <a:pt x="571" y="1713"/>
                      <a:pt x="1142" y="1713"/>
                    </a:cubicBezTo>
                    <a:cubicBezTo>
                      <a:pt x="1712" y="1713"/>
                      <a:pt x="1986" y="1416"/>
                      <a:pt x="1986" y="845"/>
                    </a:cubicBezTo>
                    <a:cubicBezTo>
                      <a:pt x="1986" y="275"/>
                      <a:pt x="1712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70"/>
              <p:cNvSpPr/>
              <p:nvPr/>
            </p:nvSpPr>
            <p:spPr>
              <a:xfrm>
                <a:off x="464625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571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571" y="52202"/>
                      <a:pt x="1142" y="52202"/>
                    </a:cubicBezTo>
                    <a:lnTo>
                      <a:pt x="35950" y="52202"/>
                    </a:lnTo>
                    <a:cubicBezTo>
                      <a:pt x="36818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818" y="1"/>
                      <a:pt x="359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70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70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70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70"/>
              <p:cNvSpPr/>
              <p:nvPr/>
            </p:nvSpPr>
            <p:spPr>
              <a:xfrm>
                <a:off x="4845975" y="2827891"/>
                <a:ext cx="535275" cy="535275"/>
              </a:xfrm>
              <a:custGeom>
                <a:avLst/>
                <a:gdLst/>
                <a:ahLst/>
                <a:cxnLst/>
                <a:rect l="l" t="t" r="r" b="b"/>
                <a:pathLst>
                  <a:path w="21411" h="21411" extrusionOk="0">
                    <a:moveTo>
                      <a:pt x="10568" y="6574"/>
                    </a:moveTo>
                    <a:cubicBezTo>
                      <a:pt x="12851" y="6574"/>
                      <a:pt x="14563" y="8560"/>
                      <a:pt x="14563" y="10842"/>
                    </a:cubicBezTo>
                    <a:cubicBezTo>
                      <a:pt x="14563" y="12851"/>
                      <a:pt x="12851" y="14837"/>
                      <a:pt x="10568" y="14837"/>
                    </a:cubicBezTo>
                    <a:cubicBezTo>
                      <a:pt x="8286" y="14837"/>
                      <a:pt x="6574" y="12851"/>
                      <a:pt x="6574" y="10842"/>
                    </a:cubicBezTo>
                    <a:cubicBezTo>
                      <a:pt x="6574" y="8560"/>
                      <a:pt x="8286" y="6574"/>
                      <a:pt x="10568" y="6574"/>
                    </a:cubicBezTo>
                    <a:close/>
                    <a:moveTo>
                      <a:pt x="8560" y="0"/>
                    </a:moveTo>
                    <a:lnTo>
                      <a:pt x="8560" y="2009"/>
                    </a:lnTo>
                    <a:cubicBezTo>
                      <a:pt x="7715" y="2283"/>
                      <a:pt x="6848" y="2580"/>
                      <a:pt x="6003" y="3150"/>
                    </a:cubicBezTo>
                    <a:lnTo>
                      <a:pt x="4565" y="1712"/>
                    </a:lnTo>
                    <a:lnTo>
                      <a:pt x="1712" y="4565"/>
                    </a:lnTo>
                    <a:lnTo>
                      <a:pt x="3150" y="6277"/>
                    </a:lnTo>
                    <a:cubicBezTo>
                      <a:pt x="2580" y="6848"/>
                      <a:pt x="2283" y="7715"/>
                      <a:pt x="2009" y="8560"/>
                    </a:cubicBezTo>
                    <a:lnTo>
                      <a:pt x="0" y="8560"/>
                    </a:lnTo>
                    <a:lnTo>
                      <a:pt x="0" y="12851"/>
                    </a:lnTo>
                    <a:lnTo>
                      <a:pt x="2009" y="12851"/>
                    </a:lnTo>
                    <a:cubicBezTo>
                      <a:pt x="2283" y="13695"/>
                      <a:pt x="2580" y="14563"/>
                      <a:pt x="3150" y="15407"/>
                    </a:cubicBezTo>
                    <a:lnTo>
                      <a:pt x="1712" y="16845"/>
                    </a:lnTo>
                    <a:lnTo>
                      <a:pt x="4565" y="19698"/>
                    </a:lnTo>
                    <a:lnTo>
                      <a:pt x="6003" y="18260"/>
                    </a:lnTo>
                    <a:cubicBezTo>
                      <a:pt x="6848" y="18831"/>
                      <a:pt x="7715" y="19128"/>
                      <a:pt x="8560" y="19402"/>
                    </a:cubicBezTo>
                    <a:lnTo>
                      <a:pt x="8560" y="21410"/>
                    </a:lnTo>
                    <a:lnTo>
                      <a:pt x="12554" y="21410"/>
                    </a:lnTo>
                    <a:lnTo>
                      <a:pt x="12851" y="19402"/>
                    </a:lnTo>
                    <a:cubicBezTo>
                      <a:pt x="13696" y="19128"/>
                      <a:pt x="14563" y="18831"/>
                      <a:pt x="15134" y="18260"/>
                    </a:cubicBezTo>
                    <a:lnTo>
                      <a:pt x="16845" y="19698"/>
                    </a:lnTo>
                    <a:lnTo>
                      <a:pt x="19699" y="16845"/>
                    </a:lnTo>
                    <a:lnTo>
                      <a:pt x="18261" y="15407"/>
                    </a:lnTo>
                    <a:cubicBezTo>
                      <a:pt x="18831" y="14563"/>
                      <a:pt x="19128" y="13695"/>
                      <a:pt x="19128" y="12851"/>
                    </a:cubicBezTo>
                    <a:lnTo>
                      <a:pt x="21410" y="12851"/>
                    </a:lnTo>
                    <a:lnTo>
                      <a:pt x="21410" y="8560"/>
                    </a:lnTo>
                    <a:lnTo>
                      <a:pt x="19128" y="8560"/>
                    </a:lnTo>
                    <a:cubicBezTo>
                      <a:pt x="19128" y="7715"/>
                      <a:pt x="18831" y="6848"/>
                      <a:pt x="18261" y="6277"/>
                    </a:cubicBezTo>
                    <a:lnTo>
                      <a:pt x="19699" y="4565"/>
                    </a:lnTo>
                    <a:lnTo>
                      <a:pt x="16845" y="1712"/>
                    </a:lnTo>
                    <a:lnTo>
                      <a:pt x="15134" y="3150"/>
                    </a:lnTo>
                    <a:cubicBezTo>
                      <a:pt x="14563" y="2580"/>
                      <a:pt x="13696" y="2283"/>
                      <a:pt x="12851" y="2009"/>
                    </a:cubicBezTo>
                    <a:lnTo>
                      <a:pt x="125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70"/>
              <p:cNvSpPr/>
              <p:nvPr/>
            </p:nvSpPr>
            <p:spPr>
              <a:xfrm>
                <a:off x="359800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274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274" y="52202"/>
                      <a:pt x="1142" y="52202"/>
                    </a:cubicBezTo>
                    <a:lnTo>
                      <a:pt x="35950" y="52202"/>
                    </a:lnTo>
                    <a:cubicBezTo>
                      <a:pt x="36521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521" y="1"/>
                      <a:pt x="35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70"/>
              <p:cNvSpPr/>
              <p:nvPr/>
            </p:nvSpPr>
            <p:spPr>
              <a:xfrm>
                <a:off x="3655050" y="2433800"/>
                <a:ext cx="813175" cy="1005475"/>
              </a:xfrm>
              <a:custGeom>
                <a:avLst/>
                <a:gdLst/>
                <a:ahLst/>
                <a:cxnLst/>
                <a:rect l="l" t="t" r="r" b="b"/>
                <a:pathLst>
                  <a:path w="32527" h="40219" extrusionOk="0">
                    <a:moveTo>
                      <a:pt x="1" y="0"/>
                    </a:moveTo>
                    <a:lnTo>
                      <a:pt x="1" y="40218"/>
                    </a:lnTo>
                    <a:lnTo>
                      <a:pt x="32527" y="40218"/>
                    </a:lnTo>
                    <a:lnTo>
                      <a:pt x="325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70"/>
              <p:cNvSpPr/>
              <p:nvPr/>
            </p:nvSpPr>
            <p:spPr>
              <a:xfrm>
                <a:off x="3647650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2009" y="1439"/>
                      <a:pt x="2009" y="868"/>
                    </a:cubicBezTo>
                    <a:cubicBezTo>
                      <a:pt x="2009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70"/>
              <p:cNvSpPr/>
              <p:nvPr/>
            </p:nvSpPr>
            <p:spPr>
              <a:xfrm>
                <a:off x="3740650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1" y="298"/>
                      <a:pt x="1" y="868"/>
                    </a:cubicBezTo>
                    <a:cubicBezTo>
                      <a:pt x="1" y="1439"/>
                      <a:pt x="571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70"/>
              <p:cNvSpPr/>
              <p:nvPr/>
            </p:nvSpPr>
            <p:spPr>
              <a:xfrm>
                <a:off x="384052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98"/>
                      <a:pt x="0" y="868"/>
                    </a:cubicBezTo>
                    <a:cubicBezTo>
                      <a:pt x="0" y="1439"/>
                      <a:pt x="274" y="1713"/>
                      <a:pt x="845" y="1713"/>
                    </a:cubicBezTo>
                    <a:cubicBezTo>
                      <a:pt x="1415" y="1713"/>
                      <a:pt x="1712" y="1439"/>
                      <a:pt x="1712" y="868"/>
                    </a:cubicBezTo>
                    <a:cubicBezTo>
                      <a:pt x="1712" y="298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70"/>
              <p:cNvSpPr/>
              <p:nvPr/>
            </p:nvSpPr>
            <p:spPr>
              <a:xfrm>
                <a:off x="3790300" y="3061500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70"/>
              <p:cNvSpPr/>
              <p:nvPr/>
            </p:nvSpPr>
            <p:spPr>
              <a:xfrm>
                <a:off x="3790300" y="3175625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70"/>
              <p:cNvSpPr/>
              <p:nvPr/>
            </p:nvSpPr>
            <p:spPr>
              <a:xfrm>
                <a:off x="3932950" y="3282325"/>
                <a:ext cx="256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713" extrusionOk="0">
                    <a:moveTo>
                      <a:pt x="571" y="0"/>
                    </a:moveTo>
                    <a:cubicBezTo>
                      <a:pt x="298" y="0"/>
                      <a:pt x="1" y="571"/>
                      <a:pt x="1" y="868"/>
                    </a:cubicBezTo>
                    <a:cubicBezTo>
                      <a:pt x="1" y="1142"/>
                      <a:pt x="298" y="1712"/>
                      <a:pt x="571" y="1712"/>
                    </a:cubicBezTo>
                    <a:lnTo>
                      <a:pt x="9428" y="1712"/>
                    </a:lnTo>
                    <a:cubicBezTo>
                      <a:pt x="9998" y="1712"/>
                      <a:pt x="10272" y="1142"/>
                      <a:pt x="10272" y="868"/>
                    </a:cubicBezTo>
                    <a:cubicBezTo>
                      <a:pt x="10272" y="571"/>
                      <a:pt x="9998" y="0"/>
                      <a:pt x="94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70"/>
              <p:cNvSpPr/>
              <p:nvPr/>
            </p:nvSpPr>
            <p:spPr>
              <a:xfrm>
                <a:off x="3911850" y="2533650"/>
                <a:ext cx="306450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12258" extrusionOk="0">
                    <a:moveTo>
                      <a:pt x="5981" y="1"/>
                    </a:moveTo>
                    <a:cubicBezTo>
                      <a:pt x="2557" y="1"/>
                      <a:pt x="0" y="2557"/>
                      <a:pt x="0" y="5981"/>
                    </a:cubicBezTo>
                    <a:cubicBezTo>
                      <a:pt x="0" y="9405"/>
                      <a:pt x="2557" y="12258"/>
                      <a:pt x="5981" y="12258"/>
                    </a:cubicBezTo>
                    <a:cubicBezTo>
                      <a:pt x="9404" y="12258"/>
                      <a:pt x="12258" y="9405"/>
                      <a:pt x="12258" y="5981"/>
                    </a:cubicBezTo>
                    <a:cubicBezTo>
                      <a:pt x="12258" y="2557"/>
                      <a:pt x="9404" y="1"/>
                      <a:pt x="59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70"/>
              <p:cNvSpPr/>
              <p:nvPr/>
            </p:nvSpPr>
            <p:spPr>
              <a:xfrm>
                <a:off x="4004300" y="2576450"/>
                <a:ext cx="11415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269" extrusionOk="0">
                    <a:moveTo>
                      <a:pt x="2283" y="1"/>
                    </a:moveTo>
                    <a:cubicBezTo>
                      <a:pt x="1141" y="1"/>
                      <a:pt x="0" y="845"/>
                      <a:pt x="0" y="2283"/>
                    </a:cubicBezTo>
                    <a:cubicBezTo>
                      <a:pt x="0" y="3424"/>
                      <a:pt x="1141" y="4269"/>
                      <a:pt x="2283" y="4269"/>
                    </a:cubicBezTo>
                    <a:cubicBezTo>
                      <a:pt x="3424" y="4269"/>
                      <a:pt x="4565" y="3424"/>
                      <a:pt x="4565" y="2283"/>
                    </a:cubicBezTo>
                    <a:cubicBezTo>
                      <a:pt x="4565" y="845"/>
                      <a:pt x="3424" y="1"/>
                      <a:pt x="2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70"/>
              <p:cNvSpPr/>
              <p:nvPr/>
            </p:nvSpPr>
            <p:spPr>
              <a:xfrm>
                <a:off x="3954650" y="2711700"/>
                <a:ext cx="214000" cy="121550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4862" extrusionOk="0">
                    <a:moveTo>
                      <a:pt x="4269" y="0"/>
                    </a:moveTo>
                    <a:cubicBezTo>
                      <a:pt x="2283" y="0"/>
                      <a:pt x="571" y="1141"/>
                      <a:pt x="0" y="2853"/>
                    </a:cubicBezTo>
                    <a:cubicBezTo>
                      <a:pt x="1141" y="3995"/>
                      <a:pt x="2557" y="4862"/>
                      <a:pt x="4269" y="4862"/>
                    </a:cubicBezTo>
                    <a:cubicBezTo>
                      <a:pt x="5980" y="4862"/>
                      <a:pt x="7418" y="3995"/>
                      <a:pt x="8560" y="2853"/>
                    </a:cubicBezTo>
                    <a:cubicBezTo>
                      <a:pt x="7989" y="1141"/>
                      <a:pt x="6277" y="0"/>
                      <a:pt x="4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70"/>
            <p:cNvGrpSpPr/>
            <p:nvPr/>
          </p:nvGrpSpPr>
          <p:grpSpPr>
            <a:xfrm>
              <a:off x="7199564" y="2548592"/>
              <a:ext cx="836053" cy="232500"/>
              <a:chOff x="7110769" y="2167592"/>
              <a:chExt cx="836053" cy="232500"/>
            </a:xfrm>
          </p:grpSpPr>
          <p:sp>
            <p:nvSpPr>
              <p:cNvPr id="1251" name="Google Shape;1251;p70"/>
              <p:cNvSpPr/>
              <p:nvPr/>
            </p:nvSpPr>
            <p:spPr>
              <a:xfrm>
                <a:off x="7110769" y="2167592"/>
                <a:ext cx="338100" cy="2325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70"/>
              <p:cNvSpPr/>
              <p:nvPr/>
            </p:nvSpPr>
            <p:spPr>
              <a:xfrm>
                <a:off x="7552322" y="2167610"/>
                <a:ext cx="394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70"/>
              <p:cNvSpPr/>
              <p:nvPr/>
            </p:nvSpPr>
            <p:spPr>
              <a:xfrm>
                <a:off x="7552322" y="2259290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70"/>
              <p:cNvSpPr/>
              <p:nvPr/>
            </p:nvSpPr>
            <p:spPr>
              <a:xfrm>
                <a:off x="7552322" y="2350970"/>
                <a:ext cx="1596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98;p70">
            <a:extLst>
              <a:ext uri="{FF2B5EF4-FFF2-40B4-BE49-F238E27FC236}">
                <a16:creationId xmlns:a16="http://schemas.microsoft.com/office/drawing/2014/main" id="{3B5271A4-CABD-67F4-9F0C-D85852B3C594}"/>
              </a:ext>
            </a:extLst>
          </p:cNvPr>
          <p:cNvSpPr txBox="1">
            <a:spLocks/>
          </p:cNvSpPr>
          <p:nvPr/>
        </p:nvSpPr>
        <p:spPr>
          <a:xfrm>
            <a:off x="939941" y="3514276"/>
            <a:ext cx="7677983" cy="128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-US" b="1" dirty="0"/>
              <a:t>Objectives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Expense Tracker project is developed to offer users a robust financial management tool, enabling efficient expense tracking and organization of events with set budgets.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strives to simplify budgeting, empower users in financial decision-making, and maintain an organized financial history.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3"/>
          <p:cNvSpPr/>
          <p:nvPr/>
        </p:nvSpPr>
        <p:spPr>
          <a:xfrm>
            <a:off x="6470396" y="1563534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73"/>
          <p:cNvSpPr/>
          <p:nvPr/>
        </p:nvSpPr>
        <p:spPr>
          <a:xfrm>
            <a:off x="6470396" y="30426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73"/>
          <p:cNvSpPr/>
          <p:nvPr/>
        </p:nvSpPr>
        <p:spPr>
          <a:xfrm>
            <a:off x="2569984" y="30426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73"/>
          <p:cNvSpPr/>
          <p:nvPr/>
        </p:nvSpPr>
        <p:spPr>
          <a:xfrm>
            <a:off x="2569984" y="1563534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 Technologies Used</a:t>
            </a:r>
            <a:endParaRPr dirty="0"/>
          </a:p>
        </p:txBody>
      </p:sp>
      <p:sp>
        <p:nvSpPr>
          <p:cNvPr id="1362" name="Google Shape;1362;p73"/>
          <p:cNvSpPr txBox="1">
            <a:spLocks noGrp="1"/>
          </p:cNvSpPr>
          <p:nvPr>
            <p:ph type="subTitle" idx="6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State management library for React applications.</a:t>
            </a:r>
            <a:endParaRPr dirty="0"/>
          </a:p>
        </p:txBody>
      </p:sp>
      <p:sp>
        <p:nvSpPr>
          <p:cNvPr id="1363" name="Google Shape;1363;p73"/>
          <p:cNvSpPr txBox="1">
            <a:spLocks noGrp="1"/>
          </p:cNvSpPr>
          <p:nvPr>
            <p:ph type="title" idx="2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React.js</a:t>
            </a:r>
            <a:endParaRPr dirty="0"/>
          </a:p>
        </p:txBody>
      </p:sp>
      <p:sp>
        <p:nvSpPr>
          <p:cNvPr id="1364" name="Google Shape;1364;p73"/>
          <p:cNvSpPr txBox="1">
            <a:spLocks noGrp="1"/>
          </p:cNvSpPr>
          <p:nvPr>
            <p:ph type="subTitle" idx="1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JavaScript library for building UI components.</a:t>
            </a:r>
            <a:endParaRPr dirty="0"/>
          </a:p>
        </p:txBody>
      </p:sp>
      <p:sp>
        <p:nvSpPr>
          <p:cNvPr id="1365" name="Google Shape;1365;p73"/>
          <p:cNvSpPr txBox="1">
            <a:spLocks noGrp="1"/>
          </p:cNvSpPr>
          <p:nvPr>
            <p:ph type="title" idx="3"/>
          </p:nvPr>
        </p:nvSpPr>
        <p:spPr>
          <a:xfrm>
            <a:off x="6522625" y="1639578"/>
            <a:ext cx="1847942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 Router</a:t>
            </a:r>
            <a:endParaRPr dirty="0"/>
          </a:p>
        </p:txBody>
      </p:sp>
      <p:sp>
        <p:nvSpPr>
          <p:cNvPr id="1366" name="Google Shape;1366;p73"/>
          <p:cNvSpPr txBox="1">
            <a:spLocks noGrp="1"/>
          </p:cNvSpPr>
          <p:nvPr>
            <p:ph type="subTitle" idx="4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Navigation library for React applications.</a:t>
            </a:r>
            <a:endParaRPr dirty="0"/>
          </a:p>
        </p:txBody>
      </p:sp>
      <p:sp>
        <p:nvSpPr>
          <p:cNvPr id="1367" name="Google Shape;1367;p73"/>
          <p:cNvSpPr txBox="1">
            <a:spLocks noGrp="1"/>
          </p:cNvSpPr>
          <p:nvPr>
            <p:ph type="title" idx="5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Redux</a:t>
            </a:r>
            <a:endParaRPr dirty="0"/>
          </a:p>
        </p:txBody>
      </p:sp>
      <p:sp>
        <p:nvSpPr>
          <p:cNvPr id="1368" name="Google Shape;1368;p73"/>
          <p:cNvSpPr txBox="1">
            <a:spLocks noGrp="1"/>
          </p:cNvSpPr>
          <p:nvPr>
            <p:ph type="title" idx="7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Axios</a:t>
            </a:r>
            <a:endParaRPr dirty="0"/>
          </a:p>
        </p:txBody>
      </p:sp>
      <p:sp>
        <p:nvSpPr>
          <p:cNvPr id="1369" name="Google Shape;1369;p73"/>
          <p:cNvSpPr txBox="1">
            <a:spLocks noGrp="1"/>
          </p:cNvSpPr>
          <p:nvPr>
            <p:ph type="subTitle" idx="8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HTTP client for making asynchronous requests.</a:t>
            </a:r>
            <a:endParaRPr dirty="0"/>
          </a:p>
        </p:txBody>
      </p:sp>
      <p:sp>
        <p:nvSpPr>
          <p:cNvPr id="1370" name="Google Shape;1370;p7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73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73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73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73"/>
          <p:cNvSpPr/>
          <p:nvPr/>
        </p:nvSpPr>
        <p:spPr>
          <a:xfrm>
            <a:off x="919625" y="1563526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73"/>
          <p:cNvGrpSpPr/>
          <p:nvPr/>
        </p:nvGrpSpPr>
        <p:grpSpPr>
          <a:xfrm>
            <a:off x="970471" y="1621937"/>
            <a:ext cx="1343382" cy="72115"/>
            <a:chOff x="3569131" y="3296864"/>
            <a:chExt cx="2721600" cy="146100"/>
          </a:xfrm>
        </p:grpSpPr>
        <p:sp>
          <p:nvSpPr>
            <p:cNvPr id="1376" name="Google Shape;1376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78" name="Google Shape;1378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2" name="Google Shape;1382;p73"/>
          <p:cNvSpPr/>
          <p:nvPr/>
        </p:nvSpPr>
        <p:spPr>
          <a:xfrm>
            <a:off x="4820150" y="1563526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3" name="Google Shape;1383;p73"/>
          <p:cNvGrpSpPr/>
          <p:nvPr/>
        </p:nvGrpSpPr>
        <p:grpSpPr>
          <a:xfrm>
            <a:off x="4870755" y="1622043"/>
            <a:ext cx="1343110" cy="72115"/>
            <a:chOff x="3569131" y="3296864"/>
            <a:chExt cx="2721600" cy="146100"/>
          </a:xfrm>
        </p:grpSpPr>
        <p:sp>
          <p:nvSpPr>
            <p:cNvPr id="1384" name="Google Shape;1384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86" name="Google Shape;1386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0" name="Google Shape;1390;p73"/>
          <p:cNvSpPr/>
          <p:nvPr/>
        </p:nvSpPr>
        <p:spPr>
          <a:xfrm>
            <a:off x="919625" y="3042651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1" name="Google Shape;1391;p73"/>
          <p:cNvGrpSpPr/>
          <p:nvPr/>
        </p:nvGrpSpPr>
        <p:grpSpPr>
          <a:xfrm>
            <a:off x="970471" y="3101062"/>
            <a:ext cx="1343382" cy="72115"/>
            <a:chOff x="3569131" y="3296864"/>
            <a:chExt cx="2721600" cy="146100"/>
          </a:xfrm>
        </p:grpSpPr>
        <p:sp>
          <p:nvSpPr>
            <p:cNvPr id="1392" name="Google Shape;1392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3" name="Google Shape;1393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94" name="Google Shape;1394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8" name="Google Shape;1398;p73"/>
          <p:cNvSpPr/>
          <p:nvPr/>
        </p:nvSpPr>
        <p:spPr>
          <a:xfrm>
            <a:off x="4820150" y="3042651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9" name="Google Shape;1399;p73"/>
          <p:cNvGrpSpPr/>
          <p:nvPr/>
        </p:nvGrpSpPr>
        <p:grpSpPr>
          <a:xfrm>
            <a:off x="4870755" y="3101168"/>
            <a:ext cx="1343110" cy="72115"/>
            <a:chOff x="3569131" y="3296864"/>
            <a:chExt cx="2721600" cy="146100"/>
          </a:xfrm>
        </p:grpSpPr>
        <p:sp>
          <p:nvSpPr>
            <p:cNvPr id="1400" name="Google Shape;1400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1" name="Google Shape;1401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402" name="Google Shape;1402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0" name="Picture 2" descr="React native, reactjs, javascript, react, atom, atomic, library icon -  Download on Iconfinder">
            <a:extLst>
              <a:ext uri="{FF2B5EF4-FFF2-40B4-BE49-F238E27FC236}">
                <a16:creationId xmlns:a16="http://schemas.microsoft.com/office/drawing/2014/main" id="{E5B193A8-8E31-670D-C28D-F5BD6E2ED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64" y="1787830"/>
            <a:ext cx="562785" cy="56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ct router&quot; Icon - Download for free – Iconduck">
            <a:extLst>
              <a:ext uri="{FF2B5EF4-FFF2-40B4-BE49-F238E27FC236}">
                <a16:creationId xmlns:a16="http://schemas.microsoft.com/office/drawing/2014/main" id="{AC91257B-B071-3F94-6E78-0D76510C7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50" y="1769205"/>
            <a:ext cx="928129" cy="5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898371-FF83-2DF1-1AD2-5F93D217D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127" y="3295138"/>
            <a:ext cx="500857" cy="477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50DA4-0D93-32F1-0177-3069CC44C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2808" y="3231800"/>
            <a:ext cx="567801" cy="5678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3"/>
          <p:cNvSpPr/>
          <p:nvPr/>
        </p:nvSpPr>
        <p:spPr>
          <a:xfrm>
            <a:off x="4872526" y="152053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73"/>
          <p:cNvSpPr/>
          <p:nvPr/>
        </p:nvSpPr>
        <p:spPr>
          <a:xfrm>
            <a:off x="4872526" y="2999651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73"/>
          <p:cNvSpPr/>
          <p:nvPr/>
        </p:nvSpPr>
        <p:spPr>
          <a:xfrm>
            <a:off x="972114" y="2999651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73"/>
          <p:cNvSpPr/>
          <p:nvPr/>
        </p:nvSpPr>
        <p:spPr>
          <a:xfrm>
            <a:off x="972114" y="152053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Technologies Used</a:t>
            </a:r>
            <a:endParaRPr dirty="0"/>
          </a:p>
        </p:txBody>
      </p:sp>
      <p:sp>
        <p:nvSpPr>
          <p:cNvPr id="1362" name="Google Shape;1362;p73"/>
          <p:cNvSpPr txBox="1">
            <a:spLocks noGrp="1"/>
          </p:cNvSpPr>
          <p:nvPr>
            <p:ph type="subTitle" idx="6"/>
          </p:nvPr>
        </p:nvSpPr>
        <p:spPr>
          <a:xfrm>
            <a:off x="1129618" y="333777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NoSQL database for storing and retrieving data.</a:t>
            </a:r>
            <a:endParaRPr dirty="0"/>
          </a:p>
        </p:txBody>
      </p:sp>
      <p:sp>
        <p:nvSpPr>
          <p:cNvPr id="1363" name="Google Shape;1363;p73"/>
          <p:cNvSpPr txBox="1">
            <a:spLocks noGrp="1"/>
          </p:cNvSpPr>
          <p:nvPr>
            <p:ph type="title" idx="2"/>
          </p:nvPr>
        </p:nvSpPr>
        <p:spPr>
          <a:xfrm>
            <a:off x="1228918" y="1604208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Node.js</a:t>
            </a:r>
            <a:endParaRPr dirty="0"/>
          </a:p>
        </p:txBody>
      </p:sp>
      <p:sp>
        <p:nvSpPr>
          <p:cNvPr id="1364" name="Google Shape;1364;p73"/>
          <p:cNvSpPr txBox="1">
            <a:spLocks noGrp="1"/>
          </p:cNvSpPr>
          <p:nvPr>
            <p:ph type="subTitle" idx="1"/>
          </p:nvPr>
        </p:nvSpPr>
        <p:spPr>
          <a:xfrm>
            <a:off x="1129618" y="1867006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JavaScript runtime for server-side development.</a:t>
            </a:r>
            <a:endParaRPr dirty="0"/>
          </a:p>
        </p:txBody>
      </p:sp>
      <p:sp>
        <p:nvSpPr>
          <p:cNvPr id="1365" name="Google Shape;1365;p73"/>
          <p:cNvSpPr txBox="1">
            <a:spLocks noGrp="1"/>
          </p:cNvSpPr>
          <p:nvPr>
            <p:ph type="title" idx="3"/>
          </p:nvPr>
        </p:nvSpPr>
        <p:spPr>
          <a:xfrm>
            <a:off x="4924755" y="1596579"/>
            <a:ext cx="1847942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Express.js</a:t>
            </a:r>
            <a:endParaRPr dirty="0"/>
          </a:p>
        </p:txBody>
      </p:sp>
      <p:sp>
        <p:nvSpPr>
          <p:cNvPr id="1366" name="Google Shape;1366;p73"/>
          <p:cNvSpPr txBox="1">
            <a:spLocks noGrp="1"/>
          </p:cNvSpPr>
          <p:nvPr>
            <p:ph type="subTitle" idx="4"/>
          </p:nvPr>
        </p:nvSpPr>
        <p:spPr>
          <a:xfrm>
            <a:off x="5030030" y="1867006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Web application framework for Node.js.</a:t>
            </a:r>
            <a:endParaRPr dirty="0"/>
          </a:p>
        </p:txBody>
      </p:sp>
      <p:sp>
        <p:nvSpPr>
          <p:cNvPr id="1367" name="Google Shape;1367;p73"/>
          <p:cNvSpPr txBox="1">
            <a:spLocks noGrp="1"/>
          </p:cNvSpPr>
          <p:nvPr>
            <p:ph type="title" idx="5"/>
          </p:nvPr>
        </p:nvSpPr>
        <p:spPr>
          <a:xfrm>
            <a:off x="1228918" y="3067324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MongoDB</a:t>
            </a:r>
            <a:endParaRPr dirty="0"/>
          </a:p>
        </p:txBody>
      </p:sp>
      <p:sp>
        <p:nvSpPr>
          <p:cNvPr id="1368" name="Google Shape;1368;p73"/>
          <p:cNvSpPr txBox="1">
            <a:spLocks noGrp="1"/>
          </p:cNvSpPr>
          <p:nvPr>
            <p:ph type="title" idx="7"/>
          </p:nvPr>
        </p:nvSpPr>
        <p:spPr>
          <a:xfrm>
            <a:off x="5129330" y="3067324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Mongoose</a:t>
            </a:r>
            <a:endParaRPr dirty="0"/>
          </a:p>
        </p:txBody>
      </p:sp>
      <p:sp>
        <p:nvSpPr>
          <p:cNvPr id="1369" name="Google Shape;1369;p73"/>
          <p:cNvSpPr txBox="1">
            <a:spLocks noGrp="1"/>
          </p:cNvSpPr>
          <p:nvPr>
            <p:ph type="subTitle" idx="8"/>
          </p:nvPr>
        </p:nvSpPr>
        <p:spPr>
          <a:xfrm>
            <a:off x="5030030" y="3337774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MongoDB object modeling for Node.js.</a:t>
            </a:r>
            <a:endParaRPr dirty="0"/>
          </a:p>
        </p:txBody>
      </p:sp>
      <p:sp>
        <p:nvSpPr>
          <p:cNvPr id="1370" name="Google Shape;1370;p7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73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73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73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73"/>
          <p:cNvSpPr/>
          <p:nvPr/>
        </p:nvSpPr>
        <p:spPr>
          <a:xfrm>
            <a:off x="3082018" y="1520535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73"/>
          <p:cNvGrpSpPr/>
          <p:nvPr/>
        </p:nvGrpSpPr>
        <p:grpSpPr>
          <a:xfrm>
            <a:off x="3132864" y="1578946"/>
            <a:ext cx="1343382" cy="72115"/>
            <a:chOff x="3569131" y="3296864"/>
            <a:chExt cx="2721600" cy="146100"/>
          </a:xfrm>
        </p:grpSpPr>
        <p:sp>
          <p:nvSpPr>
            <p:cNvPr id="1376" name="Google Shape;1376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78" name="Google Shape;1378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2" name="Google Shape;1382;p73"/>
          <p:cNvSpPr/>
          <p:nvPr/>
        </p:nvSpPr>
        <p:spPr>
          <a:xfrm>
            <a:off x="6982543" y="1520535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3" name="Google Shape;1383;p73"/>
          <p:cNvGrpSpPr/>
          <p:nvPr/>
        </p:nvGrpSpPr>
        <p:grpSpPr>
          <a:xfrm>
            <a:off x="7033148" y="1579052"/>
            <a:ext cx="1343110" cy="72115"/>
            <a:chOff x="3569131" y="3296864"/>
            <a:chExt cx="2721600" cy="146100"/>
          </a:xfrm>
        </p:grpSpPr>
        <p:sp>
          <p:nvSpPr>
            <p:cNvPr id="1384" name="Google Shape;1384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86" name="Google Shape;1386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0" name="Google Shape;1390;p73"/>
          <p:cNvSpPr/>
          <p:nvPr/>
        </p:nvSpPr>
        <p:spPr>
          <a:xfrm>
            <a:off x="3082018" y="2999660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1" name="Google Shape;1391;p73"/>
          <p:cNvGrpSpPr/>
          <p:nvPr/>
        </p:nvGrpSpPr>
        <p:grpSpPr>
          <a:xfrm>
            <a:off x="3132864" y="3058071"/>
            <a:ext cx="1343382" cy="72115"/>
            <a:chOff x="3569131" y="3296864"/>
            <a:chExt cx="2721600" cy="146100"/>
          </a:xfrm>
        </p:grpSpPr>
        <p:sp>
          <p:nvSpPr>
            <p:cNvPr id="1392" name="Google Shape;1392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3" name="Google Shape;1393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94" name="Google Shape;1394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8" name="Google Shape;1398;p73"/>
          <p:cNvSpPr/>
          <p:nvPr/>
        </p:nvSpPr>
        <p:spPr>
          <a:xfrm>
            <a:off x="6982543" y="2999660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9" name="Google Shape;1399;p73"/>
          <p:cNvGrpSpPr/>
          <p:nvPr/>
        </p:nvGrpSpPr>
        <p:grpSpPr>
          <a:xfrm>
            <a:off x="7033148" y="3058177"/>
            <a:ext cx="1343110" cy="72115"/>
            <a:chOff x="3569131" y="3296864"/>
            <a:chExt cx="2721600" cy="146100"/>
          </a:xfrm>
        </p:grpSpPr>
        <p:sp>
          <p:nvSpPr>
            <p:cNvPr id="1400" name="Google Shape;1400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1" name="Google Shape;1401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402" name="Google Shape;1402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521FAE0-0C69-6B45-FF0C-32C598F03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004" y="1726214"/>
            <a:ext cx="519373" cy="585725"/>
          </a:xfrm>
          <a:prstGeom prst="rect">
            <a:avLst/>
          </a:prstGeom>
        </p:spPr>
      </p:pic>
      <p:pic>
        <p:nvPicPr>
          <p:cNvPr id="3074" name="Picture 2" descr="7,506 Express Js Icons - Free in SVG, PNG, ICO - IconScout">
            <a:extLst>
              <a:ext uri="{FF2B5EF4-FFF2-40B4-BE49-F238E27FC236}">
                <a16:creationId xmlns:a16="http://schemas.microsoft.com/office/drawing/2014/main" id="{0D2C2153-6069-9A5E-2B38-05DD91006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905" y="1766355"/>
            <a:ext cx="508392" cy="50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53DEF-1A29-8B66-8CFD-EBF041291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480" y="3087600"/>
            <a:ext cx="745277" cy="745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0D14B-9E53-BB0D-6BDF-50575AE41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730" y="3087600"/>
            <a:ext cx="744564" cy="74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06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Google Shape;2887;p98"/>
          <p:cNvSpPr/>
          <p:nvPr/>
        </p:nvSpPr>
        <p:spPr>
          <a:xfrm rot="10269652" flipH="1">
            <a:off x="7907688" y="21951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8" name="Google Shape;2888;p98"/>
          <p:cNvGrpSpPr/>
          <p:nvPr/>
        </p:nvGrpSpPr>
        <p:grpSpPr>
          <a:xfrm flipH="1">
            <a:off x="4454371" y="2214059"/>
            <a:ext cx="1178417" cy="1570940"/>
            <a:chOff x="7452861" y="1397649"/>
            <a:chExt cx="1178417" cy="1570940"/>
          </a:xfrm>
        </p:grpSpPr>
        <p:sp>
          <p:nvSpPr>
            <p:cNvPr id="2889" name="Google Shape;2889;p98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8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1" name="Google Shape;2891;p98"/>
          <p:cNvSpPr/>
          <p:nvPr/>
        </p:nvSpPr>
        <p:spPr>
          <a:xfrm>
            <a:off x="624250" y="1499588"/>
            <a:ext cx="3830100" cy="5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98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Middleware </a:t>
            </a:r>
            <a:r>
              <a:rPr lang="en" dirty="0"/>
              <a:t>r</a:t>
            </a:r>
            <a:endParaRPr dirty="0"/>
          </a:p>
        </p:txBody>
      </p:sp>
      <p:sp>
        <p:nvSpPr>
          <p:cNvPr id="2893" name="Google Shape;2893;p98"/>
          <p:cNvSpPr txBox="1">
            <a:spLocks noGrp="1"/>
          </p:cNvSpPr>
          <p:nvPr>
            <p:ph type="subTitle" idx="1"/>
          </p:nvPr>
        </p:nvSpPr>
        <p:spPr>
          <a:xfrm>
            <a:off x="661830" y="2477785"/>
            <a:ext cx="3910240" cy="1494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b="1" dirty="0"/>
              <a:t>CORS: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CORS, or Cross-Origin Resource Sharing, is a security feature implemented to control how web pages in one domain can request and interact with resources hosted on another domain.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my project, which involves both frontend (React.js) and backend (Node.js with Express.js) components, CORS is essential for handling requests across different origins.</a:t>
            </a:r>
          </a:p>
        </p:txBody>
      </p:sp>
      <p:sp>
        <p:nvSpPr>
          <p:cNvPr id="2894" name="Google Shape;2894;p98"/>
          <p:cNvSpPr/>
          <p:nvPr/>
        </p:nvSpPr>
        <p:spPr>
          <a:xfrm>
            <a:off x="4957977" y="1608324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5" name="Google Shape;2895;p98"/>
          <p:cNvGrpSpPr/>
          <p:nvPr/>
        </p:nvGrpSpPr>
        <p:grpSpPr>
          <a:xfrm>
            <a:off x="5010912" y="1666893"/>
            <a:ext cx="2412138" cy="191913"/>
            <a:chOff x="1213361" y="575225"/>
            <a:chExt cx="5184050" cy="412450"/>
          </a:xfrm>
        </p:grpSpPr>
        <p:sp>
          <p:nvSpPr>
            <p:cNvPr id="2896" name="Google Shape;2896;p98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8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8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8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8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1" name="Google Shape;2901;p98"/>
          <p:cNvSpPr/>
          <p:nvPr/>
        </p:nvSpPr>
        <p:spPr>
          <a:xfrm>
            <a:off x="5029539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2" name="Google Shape;2902;p98"/>
          <p:cNvPicPr preferRelativeResize="0"/>
          <p:nvPr/>
        </p:nvPicPr>
        <p:blipFill rotWithShape="1">
          <a:blip r:embed="rId3"/>
          <a:srcRect l="3485" r="3485"/>
          <a:stretch/>
        </p:blipFill>
        <p:spPr>
          <a:xfrm>
            <a:off x="5017085" y="1925600"/>
            <a:ext cx="3350700" cy="1858800"/>
          </a:xfrm>
          <a:prstGeom prst="roundRect">
            <a:avLst>
              <a:gd name="adj" fmla="val 3418"/>
            </a:avLst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</p:pic>
      <p:grpSp>
        <p:nvGrpSpPr>
          <p:cNvPr id="2903" name="Google Shape;2903;p98"/>
          <p:cNvGrpSpPr/>
          <p:nvPr/>
        </p:nvGrpSpPr>
        <p:grpSpPr>
          <a:xfrm>
            <a:off x="7655301" y="1544442"/>
            <a:ext cx="627083" cy="436814"/>
            <a:chOff x="5779976" y="1418876"/>
            <a:chExt cx="421200" cy="293400"/>
          </a:xfrm>
        </p:grpSpPr>
        <p:sp>
          <p:nvSpPr>
            <p:cNvPr id="2904" name="Google Shape;2904;p9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06" name="Google Shape;2906;p98"/>
          <p:cNvGrpSpPr/>
          <p:nvPr/>
        </p:nvGrpSpPr>
        <p:grpSpPr>
          <a:xfrm rot="2700000">
            <a:off x="8058429" y="1357108"/>
            <a:ext cx="564891" cy="178747"/>
            <a:chOff x="6872640" y="3355362"/>
            <a:chExt cx="564897" cy="178749"/>
          </a:xfrm>
        </p:grpSpPr>
        <p:sp>
          <p:nvSpPr>
            <p:cNvPr id="2907" name="Google Shape;2907;p98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9" name="Google Shape;2909;p9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Diagram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CEDE0E-1C3E-BEDC-7440-D0F464FA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18833"/>
            <a:ext cx="7704000" cy="2898183"/>
          </a:xfrm>
          <a:prstGeom prst="rect">
            <a:avLst/>
          </a:prstGeom>
        </p:spPr>
      </p:pic>
      <p:sp>
        <p:nvSpPr>
          <p:cNvPr id="1021" name="Google Shape;1021;p6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6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6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65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A653-0817-C04C-E961-B74BEA21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37362-F7FC-91E8-494F-F252ED22DCAC}"/>
              </a:ext>
            </a:extLst>
          </p:cNvPr>
          <p:cNvSpPr txBox="1"/>
          <p:nvPr/>
        </p:nvSpPr>
        <p:spPr>
          <a:xfrm>
            <a:off x="332543" y="1173270"/>
            <a:ext cx="4177465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1. User Authentication: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Users sign up or log in.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Node.js/Express.js handles authentication with MongoDB.</a:t>
            </a:r>
            <a:endParaRPr lang="en-US" b="1" dirty="0">
              <a:solidFill>
                <a:schemeClr val="bg1"/>
              </a:solidFill>
              <a:latin typeface="Darker Grotesque Medium" panose="020B06040202020202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2. Dashboard: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React.js implements the dashboard.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Users navigate ongoing/past events and create new ones.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3. Creating a New Event: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Users add events, and the server stores data in MongoDB.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4. Ongoing Events: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View ongoing events and remaining budgets.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Frontend requests ongoing events data from the server.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8631D-4D82-9082-2093-3CA93743CD29}"/>
              </a:ext>
            </a:extLst>
          </p:cNvPr>
          <p:cNvSpPr txBox="1"/>
          <p:nvPr/>
        </p:nvSpPr>
        <p:spPr>
          <a:xfrm>
            <a:off x="4633992" y="1173270"/>
            <a:ext cx="4177465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5. Event Details: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View detailed event info, add/delete expenses.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React.js frontend communicates with the server for data.</a:t>
            </a:r>
            <a:endParaRPr lang="en-IN" dirty="0">
              <a:solidFill>
                <a:schemeClr val="bg1"/>
              </a:solidFill>
              <a:latin typeface="Darker Grotesque Medium" panose="020B060402020202020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Darker Grotesque Medium" panose="020B0604020202020204" charset="0"/>
              </a:rPr>
              <a:t>6. Adding Expenses: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Darker Grotesque Medium" panose="020B0604020202020204" charset="0"/>
              </a:rPr>
              <a:t>Users update remaining budgets by adding expenses.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Darker Grotesque Medium" panose="020B0604020202020204" charset="0"/>
              </a:rPr>
              <a:t>Frontend sends API request; server updates MongoDB.</a:t>
            </a:r>
          </a:p>
          <a:p>
            <a:r>
              <a:rPr lang="en-IN" b="1" dirty="0">
                <a:solidFill>
                  <a:schemeClr val="bg1"/>
                </a:solidFill>
                <a:latin typeface="Darker Grotesque Medium" panose="020B0604020202020204" charset="0"/>
              </a:rPr>
              <a:t>7. Past Events: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Darker Grotesque Medium" panose="020B0604020202020204" charset="0"/>
              </a:rPr>
              <a:t>View past events with React.js API requests.</a:t>
            </a:r>
          </a:p>
          <a:p>
            <a:pPr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Darker Grotesque Medium" panose="020B0604020202020204" charset="0"/>
              </a:rPr>
              <a:t>8. Deleting Past Events: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Darker Grotesque Medium" panose="020B0604020202020204" charset="0"/>
              </a:rPr>
              <a:t>Delete events, triggering expense deletion.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Darker Grotesque Medium" panose="020B0604020202020204" charset="0"/>
              </a:rPr>
              <a:t>Frontend requests server; server updates MongoDB.</a:t>
            </a: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CA675-4847-4C46-B51B-4EAB8A9B6F81}"/>
              </a:ext>
            </a:extLst>
          </p:cNvPr>
          <p:cNvSpPr txBox="1"/>
          <p:nvPr/>
        </p:nvSpPr>
        <p:spPr>
          <a:xfrm>
            <a:off x="2483267" y="4006471"/>
            <a:ext cx="417746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Darker Grotesque Medium" panose="020B0604020202020204" charset="0"/>
              </a:rPr>
              <a:t>9. Logging Out: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Darker Grotesque Medium" panose="020B0604020202020204" charset="0"/>
              </a:rPr>
              <a:t>Users log out; React.js updates Redux state.</a:t>
            </a:r>
          </a:p>
        </p:txBody>
      </p:sp>
    </p:spTree>
    <p:extLst>
      <p:ext uri="{BB962C8B-B14F-4D97-AF65-F5344CB8AC3E}">
        <p14:creationId xmlns:p14="http://schemas.microsoft.com/office/powerpoint/2010/main" val="15743120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4" name="Google Shape;2524;p92"/>
          <p:cNvGrpSpPr/>
          <p:nvPr/>
        </p:nvGrpSpPr>
        <p:grpSpPr>
          <a:xfrm rot="-726982" flipH="1">
            <a:off x="4418752" y="1046058"/>
            <a:ext cx="937453" cy="1337992"/>
            <a:chOff x="5484390" y="2699155"/>
            <a:chExt cx="1632940" cy="2330636"/>
          </a:xfrm>
        </p:grpSpPr>
        <p:sp>
          <p:nvSpPr>
            <p:cNvPr id="2525" name="Google Shape;2525;p92"/>
            <p:cNvSpPr/>
            <p:nvPr/>
          </p:nvSpPr>
          <p:spPr>
            <a:xfrm rot="1337864">
              <a:off x="5849934" y="2791559"/>
              <a:ext cx="901851" cy="2104597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5000" endPos="18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92"/>
            <p:cNvSpPr/>
            <p:nvPr/>
          </p:nvSpPr>
          <p:spPr>
            <a:xfrm>
              <a:off x="5976368" y="2785366"/>
              <a:ext cx="708700" cy="224442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5000" endPos="18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7" name="Google Shape;2527;p92"/>
          <p:cNvGrpSpPr/>
          <p:nvPr/>
        </p:nvGrpSpPr>
        <p:grpSpPr>
          <a:xfrm>
            <a:off x="661974" y="4006721"/>
            <a:ext cx="177328" cy="567083"/>
            <a:chOff x="4350974" y="3751971"/>
            <a:chExt cx="177328" cy="567083"/>
          </a:xfrm>
        </p:grpSpPr>
        <p:sp>
          <p:nvSpPr>
            <p:cNvPr id="2528" name="Google Shape;2528;p9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9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92"/>
          <p:cNvGrpSpPr/>
          <p:nvPr/>
        </p:nvGrpSpPr>
        <p:grpSpPr>
          <a:xfrm>
            <a:off x="3628489" y="3053549"/>
            <a:ext cx="1179939" cy="1288940"/>
            <a:chOff x="3628489" y="3053549"/>
            <a:chExt cx="1179939" cy="1288940"/>
          </a:xfrm>
        </p:grpSpPr>
        <p:grpSp>
          <p:nvGrpSpPr>
            <p:cNvPr id="2531" name="Google Shape;2531;p92"/>
            <p:cNvGrpSpPr/>
            <p:nvPr/>
          </p:nvGrpSpPr>
          <p:grpSpPr>
            <a:xfrm flipH="1">
              <a:off x="3628489" y="3053549"/>
              <a:ext cx="943514" cy="1288940"/>
              <a:chOff x="1384201" y="3266999"/>
              <a:chExt cx="943514" cy="1288940"/>
            </a:xfrm>
          </p:grpSpPr>
          <p:sp>
            <p:nvSpPr>
              <p:cNvPr id="2532" name="Google Shape;2532;p92"/>
              <p:cNvSpPr/>
              <p:nvPr/>
            </p:nvSpPr>
            <p:spPr>
              <a:xfrm flipH="1">
                <a:off x="1384201" y="326699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92"/>
              <p:cNvSpPr/>
              <p:nvPr/>
            </p:nvSpPr>
            <p:spPr>
              <a:xfrm rot="-5400000" flipH="1">
                <a:off x="1509774" y="3677579"/>
                <a:ext cx="74400" cy="7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4" name="Google Shape;2534;p92"/>
            <p:cNvSpPr/>
            <p:nvPr/>
          </p:nvSpPr>
          <p:spPr>
            <a:xfrm rot="-5400000" flipH="1">
              <a:off x="4734027" y="4006713"/>
              <a:ext cx="74400" cy="7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5" name="Google Shape;2535;p92"/>
          <p:cNvGrpSpPr/>
          <p:nvPr/>
        </p:nvGrpSpPr>
        <p:grpSpPr>
          <a:xfrm>
            <a:off x="7747225" y="3296238"/>
            <a:ext cx="739838" cy="1074559"/>
            <a:chOff x="7747225" y="3296238"/>
            <a:chExt cx="739838" cy="1074559"/>
          </a:xfrm>
        </p:grpSpPr>
        <p:sp>
          <p:nvSpPr>
            <p:cNvPr id="2536" name="Google Shape;2536;p92"/>
            <p:cNvSpPr/>
            <p:nvPr/>
          </p:nvSpPr>
          <p:spPr>
            <a:xfrm flipH="1">
              <a:off x="7747225" y="3360100"/>
              <a:ext cx="739838" cy="1010697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14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7" name="Google Shape;2537;p92"/>
            <p:cNvGrpSpPr/>
            <p:nvPr/>
          </p:nvGrpSpPr>
          <p:grpSpPr>
            <a:xfrm>
              <a:off x="8173677" y="3296238"/>
              <a:ext cx="288997" cy="824888"/>
              <a:chOff x="7142627" y="3557563"/>
              <a:chExt cx="288997" cy="824888"/>
            </a:xfrm>
          </p:grpSpPr>
          <p:sp>
            <p:nvSpPr>
              <p:cNvPr id="2538" name="Google Shape;2538;p92"/>
              <p:cNvSpPr/>
              <p:nvPr/>
            </p:nvSpPr>
            <p:spPr>
              <a:xfrm rot="-5400000" flipH="1">
                <a:off x="7230625" y="4181451"/>
                <a:ext cx="201000" cy="201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92"/>
              <p:cNvSpPr/>
              <p:nvPr/>
            </p:nvSpPr>
            <p:spPr>
              <a:xfrm rot="-5400000" flipH="1">
                <a:off x="7142627" y="3557563"/>
                <a:ext cx="74400" cy="7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0" name="Google Shape;2540;p92"/>
          <p:cNvGrpSpPr/>
          <p:nvPr/>
        </p:nvGrpSpPr>
        <p:grpSpPr>
          <a:xfrm>
            <a:off x="710189" y="847174"/>
            <a:ext cx="943514" cy="1288940"/>
            <a:chOff x="1384201" y="3266999"/>
            <a:chExt cx="943514" cy="1288940"/>
          </a:xfrm>
        </p:grpSpPr>
        <p:sp>
          <p:nvSpPr>
            <p:cNvPr id="2541" name="Google Shape;2541;p9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9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3" name="Google Shape;2543;p92"/>
          <p:cNvGrpSpPr/>
          <p:nvPr/>
        </p:nvGrpSpPr>
        <p:grpSpPr>
          <a:xfrm>
            <a:off x="985584" y="3007387"/>
            <a:ext cx="3250800" cy="1735200"/>
            <a:chOff x="1185850" y="2040500"/>
            <a:chExt cx="3250800" cy="1735200"/>
          </a:xfrm>
        </p:grpSpPr>
        <p:sp>
          <p:nvSpPr>
            <p:cNvPr id="2544" name="Google Shape;2544;p92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5" name="Google Shape;2545;p92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2546" name="Google Shape;2546;p92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47" name="Google Shape;2547;p92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2548" name="Google Shape;2548;p9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9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9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51" name="Google Shape;2551;p92"/>
          <p:cNvGrpSpPr/>
          <p:nvPr/>
        </p:nvGrpSpPr>
        <p:grpSpPr>
          <a:xfrm>
            <a:off x="4911734" y="957187"/>
            <a:ext cx="3250800" cy="1735200"/>
            <a:chOff x="1185850" y="2040500"/>
            <a:chExt cx="3250800" cy="1735200"/>
          </a:xfrm>
        </p:grpSpPr>
        <p:sp>
          <p:nvSpPr>
            <p:cNvPr id="2552" name="Google Shape;2552;p92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3" name="Google Shape;2553;p92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2554" name="Google Shape;2554;p92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55" name="Google Shape;2555;p92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2556" name="Google Shape;2556;p9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9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9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59" name="Google Shape;2559;p92"/>
          <p:cNvGrpSpPr/>
          <p:nvPr/>
        </p:nvGrpSpPr>
        <p:grpSpPr>
          <a:xfrm>
            <a:off x="4911734" y="3007387"/>
            <a:ext cx="3250800" cy="1735200"/>
            <a:chOff x="1185850" y="2040500"/>
            <a:chExt cx="3250800" cy="1735200"/>
          </a:xfrm>
        </p:grpSpPr>
        <p:sp>
          <p:nvSpPr>
            <p:cNvPr id="2560" name="Google Shape;2560;p92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1" name="Google Shape;2561;p92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2562" name="Google Shape;2562;p92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63" name="Google Shape;2563;p92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2564" name="Google Shape;2564;p9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9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6" name="Google Shape;2566;p9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67" name="Google Shape;2567;p92"/>
          <p:cNvGrpSpPr/>
          <p:nvPr/>
        </p:nvGrpSpPr>
        <p:grpSpPr>
          <a:xfrm>
            <a:off x="985584" y="957187"/>
            <a:ext cx="3250800" cy="1735200"/>
            <a:chOff x="1185850" y="2040500"/>
            <a:chExt cx="3250800" cy="1735200"/>
          </a:xfrm>
        </p:grpSpPr>
        <p:sp>
          <p:nvSpPr>
            <p:cNvPr id="2568" name="Google Shape;2568;p92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9" name="Google Shape;2569;p92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2570" name="Google Shape;2570;p92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71" name="Google Shape;2571;p92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2572" name="Google Shape;2572;p9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9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9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75" name="Google Shape;2575;p92"/>
          <p:cNvSpPr txBox="1">
            <a:spLocks noGrp="1"/>
          </p:cNvSpPr>
          <p:nvPr>
            <p:ph type="title"/>
          </p:nvPr>
        </p:nvSpPr>
        <p:spPr>
          <a:xfrm>
            <a:off x="985584" y="1365303"/>
            <a:ext cx="3233592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800" dirty="0"/>
              <a:t>Real-time Collaboration Features</a:t>
            </a:r>
            <a:endParaRPr sz="1800" dirty="0"/>
          </a:p>
        </p:txBody>
      </p:sp>
      <p:sp>
        <p:nvSpPr>
          <p:cNvPr id="2576" name="Google Shape;2576;p92"/>
          <p:cNvSpPr txBox="1">
            <a:spLocks noGrp="1"/>
          </p:cNvSpPr>
          <p:nvPr>
            <p:ph type="subTitle" idx="1"/>
          </p:nvPr>
        </p:nvSpPr>
        <p:spPr>
          <a:xfrm>
            <a:off x="1258245" y="1772243"/>
            <a:ext cx="2705207" cy="789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Enable participants to share updates instantly.</a:t>
            </a:r>
            <a:endParaRPr dirty="0"/>
          </a:p>
        </p:txBody>
      </p:sp>
      <p:sp>
        <p:nvSpPr>
          <p:cNvPr id="2578" name="Google Shape;2578;p92"/>
          <p:cNvSpPr txBox="1">
            <a:spLocks noGrp="1"/>
          </p:cNvSpPr>
          <p:nvPr>
            <p:ph type="subTitle" idx="3"/>
          </p:nvPr>
        </p:nvSpPr>
        <p:spPr>
          <a:xfrm>
            <a:off x="1299047" y="3997521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Generate detailed reports, visualize spending patterns.</a:t>
            </a:r>
            <a:endParaRPr dirty="0"/>
          </a:p>
        </p:txBody>
      </p:sp>
      <p:sp>
        <p:nvSpPr>
          <p:cNvPr id="2580" name="Google Shape;2580;p92"/>
          <p:cNvSpPr txBox="1">
            <a:spLocks noGrp="1"/>
          </p:cNvSpPr>
          <p:nvPr>
            <p:ph type="subTitle" idx="5"/>
          </p:nvPr>
        </p:nvSpPr>
        <p:spPr>
          <a:xfrm>
            <a:off x="5324984" y="2024368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Expand accessibility with iOS and Android apps.</a:t>
            </a:r>
            <a:endParaRPr dirty="0"/>
          </a:p>
        </p:txBody>
      </p:sp>
      <p:sp>
        <p:nvSpPr>
          <p:cNvPr id="2582" name="Google Shape;2582;p92"/>
          <p:cNvSpPr txBox="1">
            <a:spLocks noGrp="1"/>
          </p:cNvSpPr>
          <p:nvPr>
            <p:ph type="subTitle" idx="7"/>
          </p:nvPr>
        </p:nvSpPr>
        <p:spPr>
          <a:xfrm>
            <a:off x="5300596" y="4038724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Automate processes, integrate payment platforms.</a:t>
            </a:r>
            <a:endParaRPr dirty="0"/>
          </a:p>
        </p:txBody>
      </p:sp>
      <p:sp>
        <p:nvSpPr>
          <p:cNvPr id="2583" name="Google Shape;2583;p9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92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92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92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575;p92">
            <a:extLst>
              <a:ext uri="{FF2B5EF4-FFF2-40B4-BE49-F238E27FC236}">
                <a16:creationId xmlns:a16="http://schemas.microsoft.com/office/drawing/2014/main" id="{6A86AF43-C07F-04FB-E520-6DFA793A7952}"/>
              </a:ext>
            </a:extLst>
          </p:cNvPr>
          <p:cNvSpPr txBox="1">
            <a:spLocks/>
          </p:cNvSpPr>
          <p:nvPr/>
        </p:nvSpPr>
        <p:spPr>
          <a:xfrm>
            <a:off x="933872" y="3373407"/>
            <a:ext cx="3233592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1800" dirty="0"/>
              <a:t>Expense Reports &amp; Analytics</a:t>
            </a:r>
          </a:p>
        </p:txBody>
      </p:sp>
      <p:sp>
        <p:nvSpPr>
          <p:cNvPr id="5" name="Google Shape;2575;p92">
            <a:extLst>
              <a:ext uri="{FF2B5EF4-FFF2-40B4-BE49-F238E27FC236}">
                <a16:creationId xmlns:a16="http://schemas.microsoft.com/office/drawing/2014/main" id="{0333778A-B34B-A0CE-E1C1-09E6FCEBA188}"/>
              </a:ext>
            </a:extLst>
          </p:cNvPr>
          <p:cNvSpPr txBox="1">
            <a:spLocks/>
          </p:cNvSpPr>
          <p:nvPr/>
        </p:nvSpPr>
        <p:spPr>
          <a:xfrm>
            <a:off x="4911734" y="1374739"/>
            <a:ext cx="3233592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1800" dirty="0"/>
              <a:t>Mobile App Development</a:t>
            </a:r>
          </a:p>
        </p:txBody>
      </p:sp>
      <p:sp>
        <p:nvSpPr>
          <p:cNvPr id="10" name="Google Shape;2575;p92">
            <a:extLst>
              <a:ext uri="{FF2B5EF4-FFF2-40B4-BE49-F238E27FC236}">
                <a16:creationId xmlns:a16="http://schemas.microsoft.com/office/drawing/2014/main" id="{1FB130EB-3EA0-3DD2-2BEB-1BDF83268583}"/>
              </a:ext>
            </a:extLst>
          </p:cNvPr>
          <p:cNvSpPr txBox="1">
            <a:spLocks/>
          </p:cNvSpPr>
          <p:nvPr/>
        </p:nvSpPr>
        <p:spPr>
          <a:xfrm>
            <a:off x="4911734" y="3396437"/>
            <a:ext cx="3233592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1800" dirty="0"/>
              <a:t>Financial Services Integration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AEC7FB4-187F-488B-8653-3B241980BD67}"/>
              </a:ext>
            </a:extLst>
          </p:cNvPr>
          <p:cNvSpPr txBox="1">
            <a:spLocks/>
          </p:cNvSpPr>
          <p:nvPr/>
        </p:nvSpPr>
        <p:spPr>
          <a:xfrm>
            <a:off x="689790" y="35907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Future Scope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8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68"/>
          <p:cNvSpPr/>
          <p:nvPr/>
        </p:nvSpPr>
        <p:spPr>
          <a:xfrm flipH="1">
            <a:off x="546633" y="1601999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68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8"/>
          <p:cNvSpPr/>
          <p:nvPr/>
        </p:nvSpPr>
        <p:spPr>
          <a:xfrm>
            <a:off x="962675" y="728420"/>
            <a:ext cx="7236600" cy="3333185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064103" y="1151082"/>
            <a:ext cx="6970012" cy="2580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The project is a React.js frontend, Node.js/Express backend, and MongoDB storage, streamlining event budget management.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It uses RESTful APIs, Redux for state management, targeting improved user authentication, real-time collaboration, advanced analytics, mobile app development, and financial service integration.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The goal is to enhance user experience and offer sophisticated tools for event planning and financial management.</a:t>
            </a:r>
            <a:endParaRPr sz="2200" dirty="0"/>
          </a:p>
        </p:txBody>
      </p:sp>
      <p:sp>
        <p:nvSpPr>
          <p:cNvPr id="1124" name="Google Shape;1124;p68"/>
          <p:cNvSpPr/>
          <p:nvPr/>
        </p:nvSpPr>
        <p:spPr>
          <a:xfrm>
            <a:off x="5113783" y="4138292"/>
            <a:ext cx="33090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68"/>
          <p:cNvSpPr txBox="1">
            <a:spLocks noGrp="1"/>
          </p:cNvSpPr>
          <p:nvPr>
            <p:ph type="title"/>
          </p:nvPr>
        </p:nvSpPr>
        <p:spPr>
          <a:xfrm>
            <a:off x="5277490" y="4235898"/>
            <a:ext cx="29946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1126" name="Google Shape;1126;p68"/>
          <p:cNvGrpSpPr/>
          <p:nvPr/>
        </p:nvGrpSpPr>
        <p:grpSpPr>
          <a:xfrm>
            <a:off x="1064103" y="3856199"/>
            <a:ext cx="627083" cy="436814"/>
            <a:chOff x="5779976" y="1418876"/>
            <a:chExt cx="421200" cy="293400"/>
          </a:xfrm>
        </p:grpSpPr>
        <p:sp>
          <p:nvSpPr>
            <p:cNvPr id="1127" name="Google Shape;1127;p6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9" name="Google Shape;1129;p68"/>
          <p:cNvGrpSpPr/>
          <p:nvPr/>
        </p:nvGrpSpPr>
        <p:grpSpPr>
          <a:xfrm>
            <a:off x="7557460" y="360533"/>
            <a:ext cx="891300" cy="486300"/>
            <a:chOff x="6930163" y="1358338"/>
            <a:chExt cx="891300" cy="486300"/>
          </a:xfrm>
        </p:grpSpPr>
        <p:sp>
          <p:nvSpPr>
            <p:cNvPr id="1130" name="Google Shape;1130;p68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68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32" name="Google Shape;1132;p68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5" name="Google Shape;1135;p68"/>
          <p:cNvSpPr/>
          <p:nvPr/>
        </p:nvSpPr>
        <p:spPr>
          <a:xfrm>
            <a:off x="8034115" y="4227505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68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8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68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68"/>
          <p:cNvGrpSpPr/>
          <p:nvPr/>
        </p:nvGrpSpPr>
        <p:grpSpPr>
          <a:xfrm>
            <a:off x="1064103" y="884108"/>
            <a:ext cx="2008800" cy="146100"/>
            <a:chOff x="847125" y="3296850"/>
            <a:chExt cx="2008800" cy="146100"/>
          </a:xfrm>
        </p:grpSpPr>
        <p:sp>
          <p:nvSpPr>
            <p:cNvPr id="1140" name="Google Shape;1140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68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5" name="Google Shape;1145;p6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673</Words>
  <Application>Microsoft Office PowerPoint</Application>
  <PresentationFormat>On-screen Show (16:9)</PresentationFormat>
  <Paragraphs>82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Darker Grotesque Medium</vt:lpstr>
      <vt:lpstr>Montserrat</vt:lpstr>
      <vt:lpstr>PT Sans</vt:lpstr>
      <vt:lpstr>Arial</vt:lpstr>
      <vt:lpstr>Darker Grotesque</vt:lpstr>
      <vt:lpstr>Roboto Condensed Light</vt:lpstr>
      <vt:lpstr>Multi-Business Company Website by Slidesgo</vt:lpstr>
      <vt:lpstr>Mini Project Expense Tracker</vt:lpstr>
      <vt:lpstr>Introduction</vt:lpstr>
      <vt:lpstr>Frontend Technologies Used</vt:lpstr>
      <vt:lpstr>Backend Technologies Used</vt:lpstr>
      <vt:lpstr>Middleware r</vt:lpstr>
      <vt:lpstr>Workflow Diagram</vt:lpstr>
      <vt:lpstr>Workflow</vt:lpstr>
      <vt:lpstr>Real-time Collaboration Features</vt:lpstr>
      <vt:lpstr>Conclusion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Expense Tracker</dc:title>
  <dc:creator>Dhruv</dc:creator>
  <cp:lastModifiedBy>Dhruva Sandu</cp:lastModifiedBy>
  <cp:revision>4</cp:revision>
  <dcterms:modified xsi:type="dcterms:W3CDTF">2024-01-23T15:01:57Z</dcterms:modified>
</cp:coreProperties>
</file>