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4.jpg" ContentType="image/jpg"/>
  <Override PartName="/ppt/media/image15.jpg" ContentType="image/jpg"/>
  <Override PartName="/ppt/media/image1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70" r:id="rId7"/>
    <p:sldId id="262" r:id="rId8"/>
    <p:sldId id="271" r:id="rId9"/>
    <p:sldId id="261" r:id="rId10"/>
    <p:sldId id="264" r:id="rId11"/>
    <p:sldId id="263" r:id="rId12"/>
    <p:sldId id="265" r:id="rId13"/>
    <p:sldId id="267" r:id="rId14"/>
    <p:sldId id="268"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BE1B72-26F2-4FAF-A292-EAB3BD385BC1}"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7F667-C714-4C57-AD17-E44A96E70F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8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E1B72-26F2-4FAF-A292-EAB3BD385BC1}"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1129522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E1B72-26F2-4FAF-A292-EAB3BD385BC1}"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357494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E1B72-26F2-4FAF-A292-EAB3BD385BC1}"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151640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BE1B72-26F2-4FAF-A292-EAB3BD385BC1}"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97F667-C714-4C57-AD17-E44A96E70F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73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BE1B72-26F2-4FAF-A292-EAB3BD385BC1}"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377872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BE1B72-26F2-4FAF-A292-EAB3BD385BC1}" type="datetimeFigureOut">
              <a:rPr lang="en-IN" smtClean="0"/>
              <a:t>20-12-2022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129577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BE1B72-26F2-4FAF-A292-EAB3BD385BC1}" type="datetimeFigureOut">
              <a:rPr lang="en-IN" smtClean="0"/>
              <a:t>20-12-2022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263727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CBE1B72-26F2-4FAF-A292-EAB3BD385BC1}" type="datetimeFigureOut">
              <a:rPr lang="en-IN" smtClean="0"/>
              <a:t>20-12-2022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284265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CBE1B72-26F2-4FAF-A292-EAB3BD385BC1}" type="datetimeFigureOut">
              <a:rPr lang="en-IN" smtClean="0"/>
              <a:t>20-12-2022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97F667-C714-4C57-AD17-E44A96E70F40}" type="slidenum">
              <a:rPr lang="en-IN" smtClean="0"/>
              <a:t>‹#›</a:t>
            </a:fld>
            <a:endParaRPr lang="en-IN"/>
          </a:p>
        </p:txBody>
      </p:sp>
    </p:spTree>
    <p:extLst>
      <p:ext uri="{BB962C8B-B14F-4D97-AF65-F5344CB8AC3E}">
        <p14:creationId xmlns:p14="http://schemas.microsoft.com/office/powerpoint/2010/main" val="161353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BE1B72-26F2-4FAF-A292-EAB3BD385BC1}"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97F667-C714-4C57-AD17-E44A96E70F40}" type="slidenum">
              <a:rPr lang="en-IN" smtClean="0"/>
              <a:t>‹#›</a:t>
            </a:fld>
            <a:endParaRPr lang="en-IN"/>
          </a:p>
        </p:txBody>
      </p:sp>
    </p:spTree>
    <p:extLst>
      <p:ext uri="{BB962C8B-B14F-4D97-AF65-F5344CB8AC3E}">
        <p14:creationId xmlns:p14="http://schemas.microsoft.com/office/powerpoint/2010/main" val="213338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BE1B72-26F2-4FAF-A292-EAB3BD385BC1}" type="datetimeFigureOut">
              <a:rPr lang="en-IN" smtClean="0"/>
              <a:t>20-12-2022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97F667-C714-4C57-AD17-E44A96E70F4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7573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677" y="544139"/>
            <a:ext cx="10018058" cy="2387600"/>
          </a:xfrm>
        </p:spPr>
        <p:txBody>
          <a:bodyPr>
            <a:noAutofit/>
          </a:bodyPr>
          <a:lstStyle/>
          <a:p>
            <a:pPr algn="ctr"/>
            <a:r>
              <a:rPr lang="en-US" sz="3200" dirty="0"/>
              <a:t>BIRLA VISHVAKARMA MAHAVIDYALAYA </a:t>
            </a:r>
            <a:r>
              <a:rPr lang="en-US" sz="2800" dirty="0"/>
              <a:t>(Engineering College)</a:t>
            </a:r>
            <a:br>
              <a:rPr lang="en-US" sz="2800" dirty="0"/>
            </a:br>
            <a:r>
              <a:rPr lang="en-US" sz="3200" dirty="0"/>
              <a:t>(An Autonomous Institution)</a:t>
            </a:r>
            <a:br>
              <a:rPr lang="en-US" sz="3200" dirty="0"/>
            </a:br>
            <a:r>
              <a:rPr lang="en-US" sz="3200" dirty="0"/>
              <a:t>Information Technology Department</a:t>
            </a:r>
            <a:br>
              <a:rPr lang="en-US" sz="3200" dirty="0"/>
            </a:br>
            <a:r>
              <a:rPr lang="en-US" sz="3200" dirty="0"/>
              <a:t>AY: 2022 -23</a:t>
            </a:r>
            <a:br>
              <a:rPr lang="en-US" sz="3200" dirty="0"/>
            </a:br>
            <a:r>
              <a:rPr lang="en-US" sz="3200" dirty="0"/>
              <a:t>4IT31 – Project I</a:t>
            </a:r>
            <a:endParaRPr lang="en-IN" sz="3200" dirty="0"/>
          </a:p>
        </p:txBody>
      </p:sp>
      <p:sp>
        <p:nvSpPr>
          <p:cNvPr id="3" name="Subtitle 2"/>
          <p:cNvSpPr>
            <a:spLocks noGrp="1"/>
          </p:cNvSpPr>
          <p:nvPr>
            <p:ph type="subTitle" idx="1"/>
          </p:nvPr>
        </p:nvSpPr>
        <p:spPr>
          <a:xfrm>
            <a:off x="1725705" y="3428999"/>
            <a:ext cx="9581029" cy="2714223"/>
          </a:xfrm>
        </p:spPr>
        <p:txBody>
          <a:bodyPr>
            <a:normAutofit fontScale="77500" lnSpcReduction="20000"/>
          </a:bodyPr>
          <a:lstStyle/>
          <a:p>
            <a:pPr algn="ctr"/>
            <a:r>
              <a:rPr lang="en-US" sz="3200" dirty="0"/>
              <a:t>Gender RECOGNITION &amp; Age DETECTION USING HUMAN FACIAL FEATURES</a:t>
            </a:r>
            <a:endParaRPr lang="en-IN" dirty="0"/>
          </a:p>
          <a:p>
            <a:pPr algn="l"/>
            <a:endParaRPr lang="en-US" sz="2200" dirty="0"/>
          </a:p>
          <a:p>
            <a:pPr algn="l"/>
            <a:r>
              <a:rPr lang="en-US" sz="2200" dirty="0"/>
              <a:t>Guide:                            		Group Members:                                 	Dr. zankhANA SHAH                  	        Jayraj Malamdi(19IT424)</a:t>
            </a:r>
          </a:p>
          <a:p>
            <a:pPr algn="l"/>
            <a:r>
              <a:rPr lang="en-US" sz="2200" dirty="0"/>
              <a:t>					        BHAVYA DAVE (19IT433)</a:t>
            </a:r>
          </a:p>
          <a:p>
            <a:pPr algn="l"/>
            <a:r>
              <a:rPr lang="en-US" sz="2200" dirty="0"/>
              <a:t>					        SHREY BHATT (19IT463)</a:t>
            </a:r>
          </a:p>
          <a:p>
            <a:pPr algn="l"/>
            <a:r>
              <a:rPr lang="en-US" sz="2200" dirty="0"/>
              <a:t>					        DHRUV SHAH (19IT425)</a:t>
            </a:r>
          </a:p>
        </p:txBody>
      </p:sp>
    </p:spTree>
    <p:extLst>
      <p:ext uri="{BB962C8B-B14F-4D97-AF65-F5344CB8AC3E}">
        <p14:creationId xmlns:p14="http://schemas.microsoft.com/office/powerpoint/2010/main" val="1085532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2A04-20D0-48FD-AD9E-AAA23F022CB7}"/>
              </a:ext>
            </a:extLst>
          </p:cNvPr>
          <p:cNvSpPr>
            <a:spLocks noGrp="1"/>
          </p:cNvSpPr>
          <p:nvPr>
            <p:ph type="title"/>
          </p:nvPr>
        </p:nvSpPr>
        <p:spPr>
          <a:xfrm>
            <a:off x="1097280" y="286603"/>
            <a:ext cx="10058400" cy="1014163"/>
          </a:xfrm>
        </p:spPr>
        <p:txBody>
          <a:bodyPr/>
          <a:lstStyle/>
          <a:p>
            <a:r>
              <a:rPr lang="en-US" dirty="0"/>
              <a:t>ER- DIAGRAM</a:t>
            </a:r>
          </a:p>
        </p:txBody>
      </p:sp>
      <p:pic>
        <p:nvPicPr>
          <p:cNvPr id="4" name="Content Placeholder 3">
            <a:extLst>
              <a:ext uri="{FF2B5EF4-FFF2-40B4-BE49-F238E27FC236}">
                <a16:creationId xmlns:a16="http://schemas.microsoft.com/office/drawing/2014/main" id="{6C0FC44F-3738-4775-B7F8-E9A2A4B95D5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37138" y="1794390"/>
            <a:ext cx="7933386" cy="4022725"/>
          </a:xfrm>
          <a:prstGeom prst="rect">
            <a:avLst/>
          </a:prstGeom>
        </p:spPr>
      </p:pic>
    </p:spTree>
    <p:extLst>
      <p:ext uri="{BB962C8B-B14F-4D97-AF65-F5344CB8AC3E}">
        <p14:creationId xmlns:p14="http://schemas.microsoft.com/office/powerpoint/2010/main" val="167510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364C-744F-415D-A688-9E550F4A0836}"/>
              </a:ext>
            </a:extLst>
          </p:cNvPr>
          <p:cNvSpPr>
            <a:spLocks noGrp="1"/>
          </p:cNvSpPr>
          <p:nvPr>
            <p:ph type="title"/>
          </p:nvPr>
        </p:nvSpPr>
        <p:spPr>
          <a:xfrm>
            <a:off x="1097280" y="286604"/>
            <a:ext cx="10058400" cy="962648"/>
          </a:xfrm>
        </p:spPr>
        <p:txBody>
          <a:bodyPr/>
          <a:lstStyle/>
          <a:p>
            <a:r>
              <a:rPr lang="en-US" dirty="0"/>
              <a:t>Sequence Diagram</a:t>
            </a:r>
          </a:p>
        </p:txBody>
      </p:sp>
      <p:sp>
        <p:nvSpPr>
          <p:cNvPr id="3" name="Content Placeholder 2">
            <a:extLst>
              <a:ext uri="{FF2B5EF4-FFF2-40B4-BE49-F238E27FC236}">
                <a16:creationId xmlns:a16="http://schemas.microsoft.com/office/drawing/2014/main" id="{0213FC75-395D-456A-9764-18D6608976A6}"/>
              </a:ext>
            </a:extLst>
          </p:cNvPr>
          <p:cNvSpPr>
            <a:spLocks noGrp="1"/>
          </p:cNvSpPr>
          <p:nvPr>
            <p:ph idx="1"/>
          </p:nvPr>
        </p:nvSpPr>
        <p:spPr/>
        <p:txBody>
          <a:bodyPr/>
          <a:lstStyle/>
          <a:p>
            <a:endParaRPr lang="en-US" dirty="0"/>
          </a:p>
          <a:p>
            <a:endParaRPr lang="en-US" dirty="0"/>
          </a:p>
        </p:txBody>
      </p:sp>
      <p:pic>
        <p:nvPicPr>
          <p:cNvPr id="4" name="Picture 3">
            <a:extLst>
              <a:ext uri="{FF2B5EF4-FFF2-40B4-BE49-F238E27FC236}">
                <a16:creationId xmlns:a16="http://schemas.microsoft.com/office/drawing/2014/main" id="{F3CB1B07-87F2-4A5F-8A92-EBB058DF6DE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772745" y="2132012"/>
            <a:ext cx="6646509" cy="3174084"/>
          </a:xfrm>
          <a:prstGeom prst="rect">
            <a:avLst/>
          </a:prstGeom>
        </p:spPr>
      </p:pic>
    </p:spTree>
    <p:extLst>
      <p:ext uri="{BB962C8B-B14F-4D97-AF65-F5344CB8AC3E}">
        <p14:creationId xmlns:p14="http://schemas.microsoft.com/office/powerpoint/2010/main" val="1914051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0CC0-36AE-4D10-BE5A-D797337B08FD}"/>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B53AA345-385B-45C0-91E7-9028386FF2FD}"/>
              </a:ext>
            </a:extLst>
          </p:cNvPr>
          <p:cNvSpPr>
            <a:spLocks noGrp="1"/>
          </p:cNvSpPr>
          <p:nvPr>
            <p:ph idx="1"/>
          </p:nvPr>
        </p:nvSpPr>
        <p:spPr/>
        <p:txBody>
          <a:bodyPr/>
          <a:lstStyle/>
          <a:p>
            <a:r>
              <a:rPr lang="en-US" dirty="0"/>
              <a:t>Level 0 :</a:t>
            </a:r>
          </a:p>
          <a:p>
            <a:endParaRPr lang="en-US" dirty="0"/>
          </a:p>
        </p:txBody>
      </p:sp>
      <p:pic>
        <p:nvPicPr>
          <p:cNvPr id="4" name="Picture 3">
            <a:extLst>
              <a:ext uri="{FF2B5EF4-FFF2-40B4-BE49-F238E27FC236}">
                <a16:creationId xmlns:a16="http://schemas.microsoft.com/office/drawing/2014/main" id="{D36BFF59-04E0-499A-99E5-DD8E970FF5F4}"/>
              </a:ext>
            </a:extLst>
          </p:cNvPr>
          <p:cNvPicPr/>
          <p:nvPr/>
        </p:nvPicPr>
        <p:blipFill rotWithShape="1">
          <a:blip r:embed="rId2" cstate="print">
            <a:extLst>
              <a:ext uri="{28A0092B-C50C-407E-A947-70E740481C1C}">
                <a14:useLocalDpi xmlns:a14="http://schemas.microsoft.com/office/drawing/2010/main" val="0"/>
              </a:ext>
            </a:extLst>
          </a:blip>
          <a:srcRect l="15000" t="24388" r="17436" b="37322"/>
          <a:stretch/>
        </p:blipFill>
        <p:spPr bwMode="auto">
          <a:xfrm>
            <a:off x="2607059" y="2621495"/>
            <a:ext cx="6498303" cy="20792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388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6A9ABA-B69F-4CDE-AE7E-1985B047BE19}"/>
              </a:ext>
            </a:extLst>
          </p:cNvPr>
          <p:cNvSpPr>
            <a:spLocks noGrp="1"/>
          </p:cNvSpPr>
          <p:nvPr>
            <p:ph type="title"/>
          </p:nvPr>
        </p:nvSpPr>
        <p:spPr>
          <a:xfrm>
            <a:off x="1097280" y="286604"/>
            <a:ext cx="10058400" cy="705070"/>
          </a:xfrm>
        </p:spPr>
        <p:txBody>
          <a:bodyPr>
            <a:normAutofit/>
          </a:bodyPr>
          <a:lstStyle/>
          <a:p>
            <a:r>
              <a:rPr lang="en-US" sz="2000" dirty="0">
                <a:latin typeface="+mn-lt"/>
              </a:rPr>
              <a:t>Level 1 :</a:t>
            </a:r>
          </a:p>
        </p:txBody>
      </p:sp>
      <p:pic>
        <p:nvPicPr>
          <p:cNvPr id="5" name="Picture 4">
            <a:extLst>
              <a:ext uri="{FF2B5EF4-FFF2-40B4-BE49-F238E27FC236}">
                <a16:creationId xmlns:a16="http://schemas.microsoft.com/office/drawing/2014/main" id="{7514F211-BE0B-4F1F-8E46-C08636AD39D4}"/>
              </a:ext>
            </a:extLst>
          </p:cNvPr>
          <p:cNvPicPr/>
          <p:nvPr/>
        </p:nvPicPr>
        <p:blipFill rotWithShape="1">
          <a:blip r:embed="rId2" cstate="print">
            <a:extLst>
              <a:ext uri="{28A0092B-C50C-407E-A947-70E740481C1C}">
                <a14:useLocalDpi xmlns:a14="http://schemas.microsoft.com/office/drawing/2010/main" val="0"/>
              </a:ext>
            </a:extLst>
          </a:blip>
          <a:srcRect l="13846" t="7522" r="17820" b="22279"/>
          <a:stretch/>
        </p:blipFill>
        <p:spPr bwMode="auto">
          <a:xfrm>
            <a:off x="2159196" y="1280721"/>
            <a:ext cx="7036320" cy="39867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9523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319E5-656F-49A2-8061-86BD94366F6B}"/>
              </a:ext>
            </a:extLst>
          </p:cNvPr>
          <p:cNvSpPr>
            <a:spLocks noGrp="1"/>
          </p:cNvSpPr>
          <p:nvPr>
            <p:ph type="title"/>
          </p:nvPr>
        </p:nvSpPr>
        <p:spPr/>
        <p:txBody>
          <a:bodyPr/>
          <a:lstStyle/>
          <a:p>
            <a:r>
              <a:rPr lang="en-US" dirty="0"/>
              <a:t>Modules Description</a:t>
            </a:r>
          </a:p>
        </p:txBody>
      </p:sp>
      <p:sp>
        <p:nvSpPr>
          <p:cNvPr id="4" name="TextBox 3">
            <a:extLst>
              <a:ext uri="{FF2B5EF4-FFF2-40B4-BE49-F238E27FC236}">
                <a16:creationId xmlns:a16="http://schemas.microsoft.com/office/drawing/2014/main" id="{4673F592-924F-4064-8F62-84D4C348B953}"/>
              </a:ext>
            </a:extLst>
          </p:cNvPr>
          <p:cNvSpPr txBox="1"/>
          <p:nvPr/>
        </p:nvSpPr>
        <p:spPr>
          <a:xfrm>
            <a:off x="1207394" y="1969522"/>
            <a:ext cx="7936606" cy="3151119"/>
          </a:xfrm>
          <a:prstGeom prst="rect">
            <a:avLst/>
          </a:prstGeom>
          <a:noFill/>
        </p:spPr>
        <p:txBody>
          <a:bodyPr wrap="square">
            <a:spAutoFit/>
          </a:bodyPr>
          <a:lstStyle/>
          <a:p>
            <a:pPr marR="0" lvl="1" algn="just">
              <a:lnSpc>
                <a:spcPct val="150000"/>
              </a:lnSpc>
              <a:spcBef>
                <a:spcPts val="0"/>
              </a:spcBef>
              <a:spcAft>
                <a:spcPts val="1200"/>
              </a:spcAft>
            </a:pPr>
            <a:r>
              <a:rPr lang="en-IN" sz="2000" b="1" dirty="0">
                <a:effectLst/>
                <a:latin typeface="Times New Roman" panose="02020603050405020304" pitchFamily="18" charset="0"/>
                <a:ea typeface="Times New Roman" panose="02020603050405020304" pitchFamily="18" charset="0"/>
              </a:rPr>
              <a:t>Project Modules are :</a:t>
            </a:r>
            <a:endParaRPr lang="en-US" dirty="0">
              <a:effectLst/>
              <a:latin typeface="Times New Roman" panose="02020603050405020304" pitchFamily="18" charset="0"/>
              <a:ea typeface="Times New Roman" panose="02020603050405020304" pitchFamily="18" charset="0"/>
            </a:endParaRPr>
          </a:p>
          <a:p>
            <a:pPr marL="1143000" marR="0" lvl="2" indent="-228600" algn="just">
              <a:lnSpc>
                <a:spcPct val="150000"/>
              </a:lnSpc>
              <a:spcBef>
                <a:spcPts val="5"/>
              </a:spcBef>
              <a:spcAft>
                <a:spcPts val="0"/>
              </a:spcAft>
              <a:buFont typeface="+mj-lt"/>
              <a:buAutoNum type="arabicPeriod"/>
              <a:tabLst>
                <a:tab pos="866140" algn="l"/>
              </a:tabLst>
            </a:pPr>
            <a:r>
              <a:rPr lang="en-US" dirty="0">
                <a:effectLst/>
                <a:latin typeface="Times New Roman" panose="02020603050405020304" pitchFamily="18" charset="0"/>
                <a:ea typeface="Times New Roman" panose="02020603050405020304" pitchFamily="18" charset="0"/>
              </a:rPr>
              <a:t>Data Acquisition</a:t>
            </a:r>
          </a:p>
          <a:p>
            <a:pPr marL="1143000" marR="0" lvl="2" indent="-228600" algn="just">
              <a:lnSpc>
                <a:spcPct val="150000"/>
              </a:lnSpc>
              <a:spcBef>
                <a:spcPts val="5"/>
              </a:spcBef>
              <a:spcAft>
                <a:spcPts val="0"/>
              </a:spcAft>
              <a:buFont typeface="+mj-lt"/>
              <a:buAutoNum type="arabicPeriod"/>
              <a:tabLst>
                <a:tab pos="866140" algn="l"/>
              </a:tabLst>
            </a:pPr>
            <a:r>
              <a:rPr lang="en-US" dirty="0">
                <a:effectLst/>
                <a:latin typeface="Times New Roman" panose="02020603050405020304" pitchFamily="18" charset="0"/>
                <a:ea typeface="Times New Roman" panose="02020603050405020304" pitchFamily="18" charset="0"/>
              </a:rPr>
              <a:t>Face Detection</a:t>
            </a:r>
          </a:p>
          <a:p>
            <a:pPr marL="1143000" marR="0" lvl="2" indent="-228600" algn="just">
              <a:lnSpc>
                <a:spcPct val="150000"/>
              </a:lnSpc>
              <a:spcBef>
                <a:spcPts val="5"/>
              </a:spcBef>
              <a:spcAft>
                <a:spcPts val="0"/>
              </a:spcAft>
              <a:buFont typeface="+mj-lt"/>
              <a:buAutoNum type="arabicPeriod"/>
              <a:tabLst>
                <a:tab pos="866140" algn="l"/>
              </a:tabLst>
            </a:pPr>
            <a:r>
              <a:rPr lang="en-IN" dirty="0">
                <a:effectLst/>
                <a:latin typeface="Times New Roman" panose="02020603050405020304" pitchFamily="18" charset="0"/>
                <a:ea typeface="Times New Roman" panose="02020603050405020304" pitchFamily="18" charset="0"/>
              </a:rPr>
              <a:t>Data Pre-processing</a:t>
            </a:r>
            <a:endParaRPr lang="en-US" dirty="0">
              <a:effectLst/>
              <a:latin typeface="Times New Roman" panose="02020603050405020304" pitchFamily="18" charset="0"/>
              <a:ea typeface="Times New Roman" panose="02020603050405020304" pitchFamily="18" charset="0"/>
            </a:endParaRPr>
          </a:p>
          <a:p>
            <a:pPr marL="1143000" marR="0" lvl="2" indent="-228600" algn="just">
              <a:lnSpc>
                <a:spcPct val="150000"/>
              </a:lnSpc>
              <a:spcBef>
                <a:spcPts val="5"/>
              </a:spcBef>
              <a:spcAft>
                <a:spcPts val="0"/>
              </a:spcAft>
              <a:buFont typeface="+mj-lt"/>
              <a:buAutoNum type="arabicPeriod"/>
              <a:tabLst>
                <a:tab pos="866140" algn="l"/>
              </a:tabLst>
            </a:pPr>
            <a:r>
              <a:rPr lang="en-US" dirty="0">
                <a:effectLst/>
                <a:latin typeface="Times New Roman" panose="02020603050405020304" pitchFamily="18" charset="0"/>
                <a:ea typeface="Times New Roman" panose="02020603050405020304" pitchFamily="18" charset="0"/>
              </a:rPr>
              <a:t>Model Building</a:t>
            </a:r>
          </a:p>
          <a:p>
            <a:pPr marL="1143000" marR="0" lvl="2" indent="-228600" algn="just">
              <a:lnSpc>
                <a:spcPct val="150000"/>
              </a:lnSpc>
              <a:spcBef>
                <a:spcPts val="5"/>
              </a:spcBef>
              <a:spcAft>
                <a:spcPts val="0"/>
              </a:spcAft>
              <a:buFont typeface="+mj-lt"/>
              <a:buAutoNum type="arabicPeriod"/>
              <a:tabLst>
                <a:tab pos="866140" algn="l"/>
              </a:tabLst>
            </a:pPr>
            <a:r>
              <a:rPr lang="en-US" dirty="0">
                <a:effectLst/>
                <a:latin typeface="Times New Roman" panose="02020603050405020304" pitchFamily="18" charset="0"/>
                <a:ea typeface="Times New Roman" panose="02020603050405020304" pitchFamily="18" charset="0"/>
              </a:rPr>
              <a:t>Model Training</a:t>
            </a:r>
          </a:p>
          <a:p>
            <a:pPr marL="1143000" marR="0" lvl="2" indent="-228600" algn="just">
              <a:lnSpc>
                <a:spcPct val="150000"/>
              </a:lnSpc>
              <a:spcBef>
                <a:spcPts val="5"/>
              </a:spcBef>
              <a:spcAft>
                <a:spcPts val="0"/>
              </a:spcAft>
              <a:buFont typeface="+mj-lt"/>
              <a:buAutoNum type="arabicPeriod"/>
              <a:tabLst>
                <a:tab pos="866140" algn="l"/>
              </a:tabLst>
            </a:pPr>
            <a:r>
              <a:rPr lang="en-US" dirty="0">
                <a:effectLst/>
                <a:latin typeface="Times New Roman" panose="02020603050405020304" pitchFamily="18" charset="0"/>
                <a:ea typeface="Times New Roman" panose="02020603050405020304" pitchFamily="18" charset="0"/>
              </a:rPr>
              <a:t>Model Evaluation</a:t>
            </a:r>
          </a:p>
        </p:txBody>
      </p:sp>
    </p:spTree>
    <p:extLst>
      <p:ext uri="{BB962C8B-B14F-4D97-AF65-F5344CB8AC3E}">
        <p14:creationId xmlns:p14="http://schemas.microsoft.com/office/powerpoint/2010/main" val="407520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F678-FB80-4BF8-B40F-245BCF9C7A9B}"/>
              </a:ext>
            </a:extLst>
          </p:cNvPr>
          <p:cNvSpPr>
            <a:spLocks noGrp="1"/>
          </p:cNvSpPr>
          <p:nvPr>
            <p:ph type="title"/>
          </p:nvPr>
        </p:nvSpPr>
        <p:spPr/>
        <p:txBody>
          <a:bodyPr/>
          <a:lstStyle/>
          <a:p>
            <a:r>
              <a:rPr lang="en-US" dirty="0"/>
              <a:t>1) Data Acquisition :</a:t>
            </a:r>
          </a:p>
        </p:txBody>
      </p:sp>
      <p:sp>
        <p:nvSpPr>
          <p:cNvPr id="3" name="Content Placeholder 2">
            <a:extLst>
              <a:ext uri="{FF2B5EF4-FFF2-40B4-BE49-F238E27FC236}">
                <a16:creationId xmlns:a16="http://schemas.microsoft.com/office/drawing/2014/main" id="{D737B499-C718-4A0E-8AAE-F98755438965}"/>
              </a:ext>
            </a:extLst>
          </p:cNvPr>
          <p:cNvSpPr>
            <a:spLocks noGrp="1"/>
          </p:cNvSpPr>
          <p:nvPr>
            <p:ph idx="1"/>
          </p:nvPr>
        </p:nvSpPr>
        <p:spPr/>
        <p:txBody>
          <a:bodyPr>
            <a:normAutofit lnSpcReduction="10000"/>
          </a:bodyPr>
          <a:lstStyle/>
          <a:p>
            <a:pPr marL="0" marR="0" algn="just">
              <a:lnSpc>
                <a:spcPct val="115000"/>
              </a:lnSpc>
              <a:spcBef>
                <a:spcPts val="0"/>
              </a:spcBef>
              <a:spcAft>
                <a:spcPts val="0"/>
              </a:spcAft>
            </a:pPr>
            <a:r>
              <a:rPr lang="en-US" dirty="0">
                <a:effectLst/>
                <a:ea typeface="Times New Roman" panose="02020603050405020304" pitchFamily="18" charset="0"/>
                <a:cs typeface="Times New Roman" panose="02020603050405020304" pitchFamily="18" charset="0"/>
              </a:rPr>
              <a:t>      The Adience benchmark dataset is selected as our dataset for detecting the age and gender in images. The entire Adience collection includes 26,580 256×256 color facial images of 2,284 subjects, with eight age group classes: </a:t>
            </a:r>
          </a:p>
          <a:p>
            <a:pPr marL="0" marR="0" algn="ctr">
              <a:lnSpc>
                <a:spcPct val="115000"/>
              </a:lnSpc>
              <a:spcBef>
                <a:spcPts val="0"/>
              </a:spcBef>
              <a:spcAft>
                <a:spcPts val="0"/>
              </a:spcAft>
            </a:pPr>
            <a:r>
              <a:rPr lang="en-US" dirty="0">
                <a:effectLst/>
                <a:ea typeface="Times New Roman" panose="02020603050405020304" pitchFamily="18" charset="0"/>
                <a:cs typeface="Times New Roman" panose="02020603050405020304" pitchFamily="18" charset="0"/>
              </a:rPr>
              <a:t>(0– 2), (4 – 6), (8 – 13), (15 – 20), (25 – 32), (38 – 43), (48 – 53), (60 –100)</a:t>
            </a:r>
            <a:endParaRPr lang="en-US" sz="1800" dirty="0">
              <a:effectLst/>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dirty="0">
                <a:effectLst/>
                <a:ea typeface="Times New Roman" panose="02020603050405020304" pitchFamily="18" charset="0"/>
                <a:cs typeface="Times New Roman" panose="02020603050405020304" pitchFamily="18" charset="0"/>
              </a:rPr>
              <a:t> </a:t>
            </a:r>
            <a:endParaRPr lang="en-US" sz="1800" dirty="0">
              <a:effectLst/>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1000"/>
              </a:spcAft>
            </a:pPr>
            <a:r>
              <a:rPr lang="en-US" dirty="0">
                <a:effectLst/>
                <a:ea typeface="Times New Roman" panose="02020603050405020304" pitchFamily="18" charset="0"/>
                <a:cs typeface="Times New Roman" panose="02020603050405020304" pitchFamily="18" charset="0"/>
              </a:rPr>
              <a:t>      Images from smart phones that are automatically uploaded to network albums make up the Adience dataset. These photos are entirely unrestricted because they were taken under various conditions; they haven't been artificially altered before being uploaded. To align faces, we employ the in-plane face aligned technique. A typical five-fold, subject-exclusive cross-validation methodology is used to test for age classification, and the results are averaged to get the final age group classification.</a:t>
            </a:r>
            <a:endParaRPr lang="en-US" sz="1800" dirty="0">
              <a:effectLst/>
              <a:ea typeface="Times New Roman" panose="02020603050405020304" pitchFamily="18" charset="0"/>
              <a:cs typeface="Times New Roman" panose="02020603050405020304" pitchFamily="18" charset="0"/>
            </a:endParaRPr>
          </a:p>
          <a:p>
            <a:endParaRPr lang="en-US" sz="3600" dirty="0"/>
          </a:p>
        </p:txBody>
      </p:sp>
    </p:spTree>
    <p:extLst>
      <p:ext uri="{BB962C8B-B14F-4D97-AF65-F5344CB8AC3E}">
        <p14:creationId xmlns:p14="http://schemas.microsoft.com/office/powerpoint/2010/main" val="393657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A064C8A-3D21-45A8-A6CD-4D316583CBDA}"/>
              </a:ext>
            </a:extLst>
          </p:cNvPr>
          <p:cNvGraphicFramePr>
            <a:graphicFrameLocks noGrp="1"/>
          </p:cNvGraphicFramePr>
          <p:nvPr>
            <p:extLst>
              <p:ext uri="{D42A27DB-BD31-4B8C-83A1-F6EECF244321}">
                <p14:modId xmlns:p14="http://schemas.microsoft.com/office/powerpoint/2010/main" val="1604719918"/>
              </p:ext>
            </p:extLst>
          </p:nvPr>
        </p:nvGraphicFramePr>
        <p:xfrm>
          <a:off x="1006933" y="603183"/>
          <a:ext cx="8832524" cy="4986252"/>
        </p:xfrm>
        <a:graphic>
          <a:graphicData uri="http://schemas.openxmlformats.org/drawingml/2006/table">
            <a:tbl>
              <a:tblPr firstRow="1" firstCol="1" bandRow="1">
                <a:tableStyleId>{5C22544A-7EE6-4342-B048-85BDC9FD1C3A}</a:tableStyleId>
              </a:tblPr>
              <a:tblGrid>
                <a:gridCol w="2208131">
                  <a:extLst>
                    <a:ext uri="{9D8B030D-6E8A-4147-A177-3AD203B41FA5}">
                      <a16:colId xmlns:a16="http://schemas.microsoft.com/office/drawing/2014/main" val="521954227"/>
                    </a:ext>
                  </a:extLst>
                </a:gridCol>
                <a:gridCol w="2208131">
                  <a:extLst>
                    <a:ext uri="{9D8B030D-6E8A-4147-A177-3AD203B41FA5}">
                      <a16:colId xmlns:a16="http://schemas.microsoft.com/office/drawing/2014/main" val="2316010722"/>
                    </a:ext>
                  </a:extLst>
                </a:gridCol>
                <a:gridCol w="2208131">
                  <a:extLst>
                    <a:ext uri="{9D8B030D-6E8A-4147-A177-3AD203B41FA5}">
                      <a16:colId xmlns:a16="http://schemas.microsoft.com/office/drawing/2014/main" val="72783439"/>
                    </a:ext>
                  </a:extLst>
                </a:gridCol>
                <a:gridCol w="2208131">
                  <a:extLst>
                    <a:ext uri="{9D8B030D-6E8A-4147-A177-3AD203B41FA5}">
                      <a16:colId xmlns:a16="http://schemas.microsoft.com/office/drawing/2014/main" val="1773320270"/>
                    </a:ext>
                  </a:extLst>
                </a:gridCol>
              </a:tblGrid>
              <a:tr h="277014">
                <a:tc>
                  <a:txBody>
                    <a:bodyPr/>
                    <a:lstStyle/>
                    <a:p>
                      <a:pPr marL="0" marR="0" algn="ctr">
                        <a:lnSpc>
                          <a:spcPct val="115000"/>
                        </a:lnSpc>
                        <a:spcBef>
                          <a:spcPts val="0"/>
                        </a:spcBef>
                        <a:spcAft>
                          <a:spcPts val="0"/>
                        </a:spcAft>
                      </a:pPr>
                      <a:r>
                        <a:rPr lang="en-IN" sz="1200">
                          <a:effectLst/>
                        </a:rPr>
                        <a:t>Age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Male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Female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Total</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35233300"/>
                  </a:ext>
                </a:extLst>
              </a:tr>
              <a:tr h="277014">
                <a:tc>
                  <a:txBody>
                    <a:bodyPr/>
                    <a:lstStyle/>
                    <a:p>
                      <a:pPr marL="0" marR="0" algn="ctr">
                        <a:lnSpc>
                          <a:spcPct val="115000"/>
                        </a:lnSpc>
                        <a:spcBef>
                          <a:spcPts val="0"/>
                        </a:spcBef>
                        <a:spcAft>
                          <a:spcPts val="0"/>
                        </a:spcAft>
                      </a:pPr>
                      <a:r>
                        <a:rPr lang="en-IN" sz="1200">
                          <a:effectLst/>
                        </a:rPr>
                        <a:t>4—6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906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1234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2140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6247269"/>
                  </a:ext>
                </a:extLst>
              </a:tr>
              <a:tr h="277014">
                <a:tc>
                  <a:txBody>
                    <a:bodyPr/>
                    <a:lstStyle/>
                    <a:p>
                      <a:pPr marL="0" marR="0" algn="ctr">
                        <a:lnSpc>
                          <a:spcPct val="115000"/>
                        </a:lnSpc>
                        <a:spcBef>
                          <a:spcPts val="0"/>
                        </a:spcBef>
                        <a:spcAft>
                          <a:spcPts val="0"/>
                        </a:spcAft>
                      </a:pPr>
                      <a:r>
                        <a:rPr lang="en-IN" sz="1200">
                          <a:effectLst/>
                        </a:rPr>
                        <a:t>8—12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934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1190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2124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74226861"/>
                  </a:ext>
                </a:extLst>
              </a:tr>
              <a:tr h="277014">
                <a:tc>
                  <a:txBody>
                    <a:bodyPr/>
                    <a:lstStyle/>
                    <a:p>
                      <a:pPr marL="0" marR="0" algn="ctr">
                        <a:lnSpc>
                          <a:spcPct val="115000"/>
                        </a:lnSpc>
                        <a:spcBef>
                          <a:spcPts val="0"/>
                        </a:spcBef>
                        <a:spcAft>
                          <a:spcPts val="0"/>
                        </a:spcAft>
                      </a:pPr>
                      <a:r>
                        <a:rPr lang="en-IN" sz="1200">
                          <a:effectLst/>
                        </a:rPr>
                        <a:t>15-20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734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908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1642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57733642"/>
                  </a:ext>
                </a:extLst>
              </a:tr>
              <a:tr h="277014">
                <a:tc>
                  <a:txBody>
                    <a:bodyPr/>
                    <a:lstStyle/>
                    <a:p>
                      <a:pPr marL="0" marR="0" algn="ctr">
                        <a:lnSpc>
                          <a:spcPct val="115000"/>
                        </a:lnSpc>
                        <a:spcBef>
                          <a:spcPts val="0"/>
                        </a:spcBef>
                        <a:spcAft>
                          <a:spcPts val="0"/>
                        </a:spcAft>
                      </a:pPr>
                      <a:r>
                        <a:rPr lang="en-IN" sz="1200">
                          <a:effectLst/>
                        </a:rPr>
                        <a:t>25-32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2308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2696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5004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623022057"/>
                  </a:ext>
                </a:extLst>
              </a:tr>
              <a:tr h="277014">
                <a:tc>
                  <a:txBody>
                    <a:bodyPr/>
                    <a:lstStyle/>
                    <a:p>
                      <a:pPr marL="0" marR="0" algn="ctr">
                        <a:lnSpc>
                          <a:spcPct val="115000"/>
                        </a:lnSpc>
                        <a:spcBef>
                          <a:spcPts val="0"/>
                        </a:spcBef>
                        <a:spcAft>
                          <a:spcPts val="0"/>
                        </a:spcAft>
                      </a:pPr>
                      <a:r>
                        <a:rPr lang="en-IN" sz="1200">
                          <a:effectLst/>
                        </a:rPr>
                        <a:t>38-43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1294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999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2293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56694444"/>
                  </a:ext>
                </a:extLst>
              </a:tr>
              <a:tr h="277014">
                <a:tc>
                  <a:txBody>
                    <a:bodyPr/>
                    <a:lstStyle/>
                    <a:p>
                      <a:pPr marL="0" marR="0" algn="ctr">
                        <a:lnSpc>
                          <a:spcPct val="115000"/>
                        </a:lnSpc>
                        <a:spcBef>
                          <a:spcPts val="0"/>
                        </a:spcBef>
                        <a:spcAft>
                          <a:spcPts val="0"/>
                        </a:spcAft>
                      </a:pPr>
                      <a:r>
                        <a:rPr lang="en-IN" sz="1200">
                          <a:effectLst/>
                        </a:rPr>
                        <a:t>48-53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392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428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820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2846963"/>
                  </a:ext>
                </a:extLst>
              </a:tr>
              <a:tr h="277014">
                <a:tc>
                  <a:txBody>
                    <a:bodyPr/>
                    <a:lstStyle/>
                    <a:p>
                      <a:pPr marL="0" marR="0" algn="ctr">
                        <a:lnSpc>
                          <a:spcPct val="115000"/>
                        </a:lnSpc>
                        <a:spcBef>
                          <a:spcPts val="0"/>
                        </a:spcBef>
                        <a:spcAft>
                          <a:spcPts val="0"/>
                        </a:spcAft>
                      </a:pPr>
                      <a:r>
                        <a:rPr lang="en-IN" sz="1200">
                          <a:effectLst/>
                        </a:rPr>
                        <a:t>60-100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376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496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872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302136438"/>
                  </a:ext>
                </a:extLst>
              </a:tr>
              <a:tr h="277014">
                <a:tc>
                  <a:txBody>
                    <a:bodyPr/>
                    <a:lstStyle/>
                    <a:p>
                      <a:pPr marL="0" marR="0" algn="ctr">
                        <a:lnSpc>
                          <a:spcPct val="115000"/>
                        </a:lnSpc>
                        <a:spcBef>
                          <a:spcPts val="0"/>
                        </a:spcBef>
                        <a:spcAft>
                          <a:spcPts val="0"/>
                        </a:spcAft>
                      </a:pPr>
                      <a:r>
                        <a:rPr lang="en-IN" sz="1200">
                          <a:effectLst/>
                        </a:rPr>
                        <a:t>38-48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56917370"/>
                  </a:ext>
                </a:extLst>
              </a:tr>
              <a:tr h="277014">
                <a:tc>
                  <a:txBody>
                    <a:bodyPr/>
                    <a:lstStyle/>
                    <a:p>
                      <a:pPr marL="0" marR="0" algn="ctr">
                        <a:lnSpc>
                          <a:spcPct val="115000"/>
                        </a:lnSpc>
                        <a:spcBef>
                          <a:spcPts val="0"/>
                        </a:spcBef>
                        <a:spcAft>
                          <a:spcPts val="0"/>
                        </a:spcAft>
                      </a:pPr>
                      <a:r>
                        <a:rPr lang="en-IN" sz="1200">
                          <a:effectLst/>
                        </a:rPr>
                        <a:t>35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123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170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328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77196320"/>
                  </a:ext>
                </a:extLst>
              </a:tr>
              <a:tr h="277014">
                <a:tc>
                  <a:txBody>
                    <a:bodyPr/>
                    <a:lstStyle/>
                    <a:p>
                      <a:pPr marL="0" marR="0" algn="ctr">
                        <a:lnSpc>
                          <a:spcPct val="115000"/>
                        </a:lnSpc>
                        <a:spcBef>
                          <a:spcPts val="0"/>
                        </a:spcBef>
                        <a:spcAft>
                          <a:spcPts val="0"/>
                        </a:spcAft>
                      </a:pPr>
                      <a:r>
                        <a:rPr lang="en-IN" sz="12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dirty="0">
                          <a:effectLst/>
                        </a:rPr>
                        <a:t>10</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21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73195897"/>
                  </a:ext>
                </a:extLst>
              </a:tr>
              <a:tr h="277014">
                <a:tc>
                  <a:txBody>
                    <a:bodyPr/>
                    <a:lstStyle/>
                    <a:p>
                      <a:pPr marL="0" marR="0" algn="ctr">
                        <a:lnSpc>
                          <a:spcPct val="115000"/>
                        </a:lnSpc>
                        <a:spcBef>
                          <a:spcPts val="0"/>
                        </a:spcBef>
                        <a:spcAft>
                          <a:spcPts val="0"/>
                        </a:spcAft>
                      </a:pPr>
                      <a:r>
                        <a:rPr lang="en-IN" sz="1200">
                          <a:effectLst/>
                        </a:rPr>
                        <a:t>55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33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43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131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67203221"/>
                  </a:ext>
                </a:extLst>
              </a:tr>
              <a:tr h="277014">
                <a:tc>
                  <a:txBody>
                    <a:bodyPr/>
                    <a:lstStyle/>
                    <a:p>
                      <a:pPr marL="0" marR="0" algn="ctr">
                        <a:lnSpc>
                          <a:spcPct val="115000"/>
                        </a:lnSpc>
                        <a:spcBef>
                          <a:spcPts val="0"/>
                        </a:spcBef>
                        <a:spcAft>
                          <a:spcPts val="0"/>
                        </a:spcAft>
                      </a:pPr>
                      <a:r>
                        <a:rPr lang="en-IN" sz="1200">
                          <a:effectLst/>
                        </a:rPr>
                        <a:t>58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63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8340016"/>
                  </a:ext>
                </a:extLst>
              </a:tr>
              <a:tr h="277014">
                <a:tc>
                  <a:txBody>
                    <a:bodyPr/>
                    <a:lstStyle/>
                    <a:p>
                      <a:pPr marL="0" marR="0" algn="ctr">
                        <a:lnSpc>
                          <a:spcPct val="115000"/>
                        </a:lnSpc>
                        <a:spcBef>
                          <a:spcPts val="0"/>
                        </a:spcBef>
                        <a:spcAft>
                          <a:spcPts val="0"/>
                        </a:spcAft>
                      </a:pPr>
                      <a:r>
                        <a:rPr lang="en-IN" sz="1200">
                          <a:effectLst/>
                        </a:rPr>
                        <a:t>22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60</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89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171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54586388"/>
                  </a:ext>
                </a:extLst>
              </a:tr>
              <a:tr h="277014">
                <a:tc>
                  <a:txBody>
                    <a:bodyPr/>
                    <a:lstStyle/>
                    <a:p>
                      <a:pPr marL="0" marR="0" algn="ctr">
                        <a:lnSpc>
                          <a:spcPct val="115000"/>
                        </a:lnSpc>
                        <a:spcBef>
                          <a:spcPts val="0"/>
                        </a:spcBef>
                        <a:spcAft>
                          <a:spcPts val="0"/>
                        </a:spcAft>
                      </a:pPr>
                      <a:r>
                        <a:rPr lang="en-IN" sz="1200">
                          <a:effectLst/>
                        </a:rPr>
                        <a:t>13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66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102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181</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1001046"/>
                  </a:ext>
                </a:extLst>
              </a:tr>
              <a:tr h="277014">
                <a:tc>
                  <a:txBody>
                    <a:bodyPr/>
                    <a:lstStyle/>
                    <a:p>
                      <a:pPr marL="0" marR="0" algn="ctr">
                        <a:lnSpc>
                          <a:spcPct val="115000"/>
                        </a:lnSpc>
                        <a:spcBef>
                          <a:spcPts val="0"/>
                        </a:spcBef>
                        <a:spcAft>
                          <a:spcPts val="0"/>
                        </a:spcAft>
                      </a:pPr>
                      <a:r>
                        <a:rPr lang="en-IN" sz="1200">
                          <a:effectLst/>
                        </a:rPr>
                        <a:t>45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55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33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133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470946114"/>
                  </a:ext>
                </a:extLst>
              </a:tr>
              <a:tr h="277014">
                <a:tc>
                  <a:txBody>
                    <a:bodyPr/>
                    <a:lstStyle/>
                    <a:p>
                      <a:pPr marL="0" marR="0" algn="ctr">
                        <a:lnSpc>
                          <a:spcPct val="115000"/>
                        </a:lnSpc>
                        <a:spcBef>
                          <a:spcPts val="0"/>
                        </a:spcBef>
                        <a:spcAft>
                          <a:spcPts val="0"/>
                        </a:spcAft>
                      </a:pPr>
                      <a:r>
                        <a:rPr lang="en-IN" sz="1200">
                          <a:effectLst/>
                        </a:rPr>
                        <a:t>36</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24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12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72</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22505432"/>
                  </a:ext>
                </a:extLst>
              </a:tr>
              <a:tr h="277014">
                <a:tc>
                  <a:txBody>
                    <a:bodyPr/>
                    <a:lstStyle/>
                    <a:p>
                      <a:pPr marL="0" marR="0" algn="ctr">
                        <a:lnSpc>
                          <a:spcPct val="115000"/>
                        </a:lnSpc>
                        <a:spcBef>
                          <a:spcPts val="0"/>
                        </a:spcBef>
                        <a:spcAft>
                          <a:spcPts val="0"/>
                        </a:spcAft>
                      </a:pPr>
                      <a:r>
                        <a:rPr lang="en-IN" sz="1200">
                          <a:effectLst/>
                        </a:rPr>
                        <a:t>None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455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a:effectLst/>
                        </a:rPr>
                        <a:t>293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IN" sz="1200" dirty="0">
                          <a:effectLst/>
                        </a:rPr>
                        <a:t>748</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461394267"/>
                  </a:ext>
                </a:extLst>
              </a:tr>
            </a:tbl>
          </a:graphicData>
        </a:graphic>
      </p:graphicFrame>
      <p:sp>
        <p:nvSpPr>
          <p:cNvPr id="9" name="TextBox 8">
            <a:extLst>
              <a:ext uri="{FF2B5EF4-FFF2-40B4-BE49-F238E27FC236}">
                <a16:creationId xmlns:a16="http://schemas.microsoft.com/office/drawing/2014/main" id="{AE892DDE-7940-46C1-9726-FC96FF22761F}"/>
              </a:ext>
            </a:extLst>
          </p:cNvPr>
          <p:cNvSpPr txBox="1"/>
          <p:nvPr/>
        </p:nvSpPr>
        <p:spPr>
          <a:xfrm>
            <a:off x="3761041" y="5589435"/>
            <a:ext cx="3167790" cy="307777"/>
          </a:xfrm>
          <a:prstGeom prst="rect">
            <a:avLst/>
          </a:prstGeom>
          <a:noFill/>
        </p:spPr>
        <p:txBody>
          <a:bodyPr wrap="none" rtlCol="0">
            <a:spAutoFit/>
          </a:bodyPr>
          <a:lstStyle/>
          <a:p>
            <a:r>
              <a:rPr lang="en-US" sz="1400" dirty="0"/>
              <a:t>Fig: Adience Benchmark Dataset Analysis</a:t>
            </a:r>
          </a:p>
        </p:txBody>
      </p:sp>
    </p:spTree>
    <p:extLst>
      <p:ext uri="{BB962C8B-B14F-4D97-AF65-F5344CB8AC3E}">
        <p14:creationId xmlns:p14="http://schemas.microsoft.com/office/powerpoint/2010/main" val="299556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1F7FA52-A895-4EFF-BEB7-816A6212591E}"/>
              </a:ext>
            </a:extLst>
          </p:cNvPr>
          <p:cNvSpPr txBox="1"/>
          <p:nvPr/>
        </p:nvSpPr>
        <p:spPr>
          <a:xfrm>
            <a:off x="850005" y="437882"/>
            <a:ext cx="4083169" cy="369332"/>
          </a:xfrm>
          <a:prstGeom prst="rect">
            <a:avLst/>
          </a:prstGeom>
          <a:noFill/>
        </p:spPr>
        <p:txBody>
          <a:bodyPr wrap="none" rtlCol="0">
            <a:spAutoFit/>
          </a:bodyPr>
          <a:lstStyle/>
          <a:p>
            <a:r>
              <a:rPr lang="en-US" dirty="0"/>
              <a:t>Dataset specification in Bar graphs :</a:t>
            </a:r>
          </a:p>
        </p:txBody>
      </p:sp>
      <p:pic>
        <p:nvPicPr>
          <p:cNvPr id="11" name="Picture 10">
            <a:extLst>
              <a:ext uri="{FF2B5EF4-FFF2-40B4-BE49-F238E27FC236}">
                <a16:creationId xmlns:a16="http://schemas.microsoft.com/office/drawing/2014/main" id="{DFA0BBD0-EEE6-46DA-B1ED-859047160D89}"/>
              </a:ext>
            </a:extLst>
          </p:cNvPr>
          <p:cNvPicPr/>
          <p:nvPr/>
        </p:nvPicPr>
        <p:blipFill>
          <a:blip r:embed="rId2">
            <a:extLst>
              <a:ext uri="{28A0092B-C50C-407E-A947-70E740481C1C}">
                <a14:useLocalDpi xmlns:a14="http://schemas.microsoft.com/office/drawing/2010/main" val="0"/>
              </a:ext>
            </a:extLst>
          </a:blip>
          <a:stretch>
            <a:fillRect/>
          </a:stretch>
        </p:blipFill>
        <p:spPr>
          <a:xfrm>
            <a:off x="3775523" y="965156"/>
            <a:ext cx="3790950" cy="2635250"/>
          </a:xfrm>
          <a:prstGeom prst="rect">
            <a:avLst/>
          </a:prstGeom>
        </p:spPr>
      </p:pic>
      <p:sp>
        <p:nvSpPr>
          <p:cNvPr id="12" name="TextBox 11">
            <a:extLst>
              <a:ext uri="{FF2B5EF4-FFF2-40B4-BE49-F238E27FC236}">
                <a16:creationId xmlns:a16="http://schemas.microsoft.com/office/drawing/2014/main" id="{1BCB7111-1E04-4AF1-A054-3BC0C86E4D43}"/>
              </a:ext>
            </a:extLst>
          </p:cNvPr>
          <p:cNvSpPr txBox="1"/>
          <p:nvPr/>
        </p:nvSpPr>
        <p:spPr>
          <a:xfrm>
            <a:off x="7907629" y="1788815"/>
            <a:ext cx="2073499" cy="523220"/>
          </a:xfrm>
          <a:prstGeom prst="rect">
            <a:avLst/>
          </a:prstGeom>
          <a:noFill/>
        </p:spPr>
        <p:txBody>
          <a:bodyPr wrap="square" rtlCol="0">
            <a:spAutoFit/>
          </a:bodyPr>
          <a:lstStyle/>
          <a:p>
            <a:pPr algn="ctr"/>
            <a:r>
              <a:rPr lang="en-US" sz="1400" dirty="0"/>
              <a:t>Figure : Combined Age and Gender Dataset</a:t>
            </a:r>
          </a:p>
        </p:txBody>
      </p:sp>
      <p:pic>
        <p:nvPicPr>
          <p:cNvPr id="13" name="Picture 12">
            <a:extLst>
              <a:ext uri="{FF2B5EF4-FFF2-40B4-BE49-F238E27FC236}">
                <a16:creationId xmlns:a16="http://schemas.microsoft.com/office/drawing/2014/main" id="{4DEF5329-929D-4B45-8B33-D15CE3F57EE5}"/>
              </a:ext>
            </a:extLst>
          </p:cNvPr>
          <p:cNvPicPr/>
          <p:nvPr/>
        </p:nvPicPr>
        <p:blipFill>
          <a:blip r:embed="rId3">
            <a:extLst>
              <a:ext uri="{28A0092B-C50C-407E-A947-70E740481C1C}">
                <a14:useLocalDpi xmlns:a14="http://schemas.microsoft.com/office/drawing/2010/main" val="0"/>
              </a:ext>
            </a:extLst>
          </a:blip>
          <a:stretch>
            <a:fillRect/>
          </a:stretch>
        </p:blipFill>
        <p:spPr>
          <a:xfrm>
            <a:off x="1115459" y="3484372"/>
            <a:ext cx="3958818" cy="2504304"/>
          </a:xfrm>
          <a:prstGeom prst="rect">
            <a:avLst/>
          </a:prstGeom>
        </p:spPr>
      </p:pic>
      <p:pic>
        <p:nvPicPr>
          <p:cNvPr id="14" name="Picture 13">
            <a:extLst>
              <a:ext uri="{FF2B5EF4-FFF2-40B4-BE49-F238E27FC236}">
                <a16:creationId xmlns:a16="http://schemas.microsoft.com/office/drawing/2014/main" id="{EAAECB75-EDA9-4884-AB9B-DDEC32D7F1C3}"/>
              </a:ext>
            </a:extLst>
          </p:cNvPr>
          <p:cNvPicPr/>
          <p:nvPr/>
        </p:nvPicPr>
        <p:blipFill>
          <a:blip r:embed="rId4">
            <a:extLst>
              <a:ext uri="{28A0092B-C50C-407E-A947-70E740481C1C}">
                <a14:useLocalDpi xmlns:a14="http://schemas.microsoft.com/office/drawing/2010/main" val="0"/>
              </a:ext>
            </a:extLst>
          </a:blip>
          <a:stretch>
            <a:fillRect/>
          </a:stretch>
        </p:blipFill>
        <p:spPr>
          <a:xfrm>
            <a:off x="6288688" y="3382795"/>
            <a:ext cx="3937850" cy="2504304"/>
          </a:xfrm>
          <a:prstGeom prst="rect">
            <a:avLst/>
          </a:prstGeom>
        </p:spPr>
      </p:pic>
      <p:sp>
        <p:nvSpPr>
          <p:cNvPr id="15" name="TextBox 14">
            <a:extLst>
              <a:ext uri="{FF2B5EF4-FFF2-40B4-BE49-F238E27FC236}">
                <a16:creationId xmlns:a16="http://schemas.microsoft.com/office/drawing/2014/main" id="{00800DF9-54FA-4B8B-BA8C-AC10445541D4}"/>
              </a:ext>
            </a:extLst>
          </p:cNvPr>
          <p:cNvSpPr txBox="1"/>
          <p:nvPr/>
        </p:nvSpPr>
        <p:spPr>
          <a:xfrm>
            <a:off x="1419178" y="6015954"/>
            <a:ext cx="3513996" cy="523220"/>
          </a:xfrm>
          <a:prstGeom prst="rect">
            <a:avLst/>
          </a:prstGeom>
          <a:noFill/>
        </p:spPr>
        <p:txBody>
          <a:bodyPr wrap="square" rtlCol="0">
            <a:spAutoFit/>
          </a:bodyPr>
          <a:lstStyle/>
          <a:p>
            <a:pPr algn="ctr"/>
            <a:r>
              <a:rPr lang="en-US" sz="1400" dirty="0">
                <a:effectLst/>
                <a:latin typeface="Times New Roman" panose="02020603050405020304" pitchFamily="18" charset="0"/>
                <a:ea typeface="Times New Roman" panose="02020603050405020304" pitchFamily="18" charset="0"/>
              </a:rPr>
              <a:t>Figure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Age Dataset for Male</a:t>
            </a:r>
          </a:p>
          <a:p>
            <a:endParaRPr lang="en-US" sz="1400" dirty="0"/>
          </a:p>
        </p:txBody>
      </p:sp>
      <p:sp>
        <p:nvSpPr>
          <p:cNvPr id="17" name="TextBox 16">
            <a:extLst>
              <a:ext uri="{FF2B5EF4-FFF2-40B4-BE49-F238E27FC236}">
                <a16:creationId xmlns:a16="http://schemas.microsoft.com/office/drawing/2014/main" id="{FA4AE610-C053-4F05-A7CE-8D2002FBF324}"/>
              </a:ext>
            </a:extLst>
          </p:cNvPr>
          <p:cNvSpPr txBox="1"/>
          <p:nvPr/>
        </p:nvSpPr>
        <p:spPr>
          <a:xfrm>
            <a:off x="5698546" y="5988676"/>
            <a:ext cx="5074276" cy="584775"/>
          </a:xfrm>
          <a:prstGeom prst="rect">
            <a:avLst/>
          </a:prstGeom>
          <a:noFill/>
        </p:spPr>
        <p:txBody>
          <a:bodyPr wrap="square">
            <a:spAutoFit/>
          </a:bodyPr>
          <a:lstStyle/>
          <a:p>
            <a:pPr algn="ctr"/>
            <a:r>
              <a:rPr lang="en-US" sz="1400" dirty="0">
                <a:effectLst/>
                <a:latin typeface="Times New Roman" panose="02020603050405020304" pitchFamily="18" charset="0"/>
                <a:ea typeface="Times New Roman" panose="02020603050405020304" pitchFamily="18" charset="0"/>
              </a:rPr>
              <a:t>Figure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Age Dataset for Female</a:t>
            </a:r>
          </a:p>
          <a:p>
            <a:endParaRPr lang="en-US" sz="1800" dirty="0"/>
          </a:p>
        </p:txBody>
      </p:sp>
    </p:spTree>
    <p:extLst>
      <p:ext uri="{BB962C8B-B14F-4D97-AF65-F5344CB8AC3E}">
        <p14:creationId xmlns:p14="http://schemas.microsoft.com/office/powerpoint/2010/main" val="198133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F9BD4-90D0-41F1-A3C3-90FD0E4AE93F}"/>
              </a:ext>
            </a:extLst>
          </p:cNvPr>
          <p:cNvSpPr>
            <a:spLocks noGrp="1"/>
          </p:cNvSpPr>
          <p:nvPr>
            <p:ph type="title"/>
          </p:nvPr>
        </p:nvSpPr>
        <p:spPr/>
        <p:txBody>
          <a:bodyPr/>
          <a:lstStyle/>
          <a:p>
            <a:r>
              <a:rPr lang="en-US" dirty="0"/>
              <a:t>2) Face Detection :</a:t>
            </a:r>
          </a:p>
        </p:txBody>
      </p:sp>
      <p:sp>
        <p:nvSpPr>
          <p:cNvPr id="3" name="Content Placeholder 2">
            <a:extLst>
              <a:ext uri="{FF2B5EF4-FFF2-40B4-BE49-F238E27FC236}">
                <a16:creationId xmlns:a16="http://schemas.microsoft.com/office/drawing/2014/main" id="{8CCB68FA-E980-4E72-AD01-D09784A372BB}"/>
              </a:ext>
            </a:extLst>
          </p:cNvPr>
          <p:cNvSpPr>
            <a:spLocks noGrp="1"/>
          </p:cNvSpPr>
          <p:nvPr>
            <p:ph idx="1"/>
          </p:nvPr>
        </p:nvSpPr>
        <p:spPr/>
        <p:txBody>
          <a:bodyPr>
            <a:normAutofit fontScale="85000" lnSpcReduction="20000"/>
          </a:bodyPr>
          <a:lstStyle/>
          <a:p>
            <a:pPr marL="342900" marR="0" lvl="0" indent="-342900" algn="just">
              <a:lnSpc>
                <a:spcPct val="150000"/>
              </a:lnSpc>
              <a:spcBef>
                <a:spcPts val="0"/>
              </a:spcBef>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rPr>
              <a:t>First created a function named “</a:t>
            </a:r>
            <a:r>
              <a:rPr lang="en-US" sz="1800" dirty="0" err="1">
                <a:effectLst/>
                <a:latin typeface="Times New Roman" panose="02020603050405020304" pitchFamily="18" charset="0"/>
                <a:ea typeface="Calibri" panose="020F0502020204030204" pitchFamily="34" charset="0"/>
              </a:rPr>
              <a:t>cropPhoto</a:t>
            </a:r>
            <a:r>
              <a:rPr lang="en-US" sz="1800" dirty="0">
                <a:effectLst/>
                <a:latin typeface="Times New Roman" panose="02020603050405020304" pitchFamily="18" charset="0"/>
                <a:ea typeface="Calibri" panose="020F0502020204030204" pitchFamily="34" charset="0"/>
              </a:rPr>
              <a:t>” which crops the photo.</a:t>
            </a:r>
          </a:p>
          <a:p>
            <a:pPr marL="342900" marR="0" lvl="0" indent="-342900" algn="just">
              <a:lnSpc>
                <a:spcPct val="150000"/>
              </a:lnSpc>
              <a:spcBef>
                <a:spcPts val="0"/>
              </a:spcBef>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rPr>
              <a:t>For face detection we have used, MTCNN(multi-Task Cascaded CNN). It is capable of recognizing other facial features such as eyes &amp; mouth, called </a:t>
            </a:r>
            <a:r>
              <a:rPr lang="en-US" sz="1800" b="1" dirty="0">
                <a:effectLst/>
                <a:latin typeface="Times New Roman" panose="02020603050405020304" pitchFamily="18" charset="0"/>
                <a:ea typeface="Calibri" panose="020F0502020204030204" pitchFamily="34" charset="0"/>
              </a:rPr>
              <a:t>Landmark detection.</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rPr>
              <a:t>The network uses a cascade structure with three networks:</a:t>
            </a: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First the image is rescaled to a range of different sizes (called an image pyramid), then the first model (Proposal Network or P-Net) proposes candidate facial regions, the second model (Refine Network or R-Net) filters the bounding boxes, and the third model (Output Network or O-Net) proposes facial landmarks.</a:t>
            </a:r>
          </a:p>
          <a:p>
            <a:pPr marL="342900" marR="0" lvl="0" indent="-342900" algn="just">
              <a:lnSpc>
                <a:spcPct val="150000"/>
              </a:lnSpc>
              <a:spcBef>
                <a:spcPts val="0"/>
              </a:spcBef>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rPr>
              <a:t>The model is called a multi-task network because each of the three models in the cascade (P-Net, R-Net and O-Net) are trained on three tasks, e.g., make three types of predictions they are: face classification, bounding box regression, and facial landmark localization.</a:t>
            </a:r>
          </a:p>
          <a:p>
            <a:pPr marL="457200" marR="0" algn="just">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4266126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648FDA-8DE7-42DC-B1D7-874222171B41}"/>
              </a:ext>
            </a:extLst>
          </p:cNvPr>
          <p:cNvPicPr/>
          <p:nvPr/>
        </p:nvPicPr>
        <p:blipFill rotWithShape="1">
          <a:blip r:embed="rId2" cstate="print">
            <a:extLst>
              <a:ext uri="{28A0092B-C50C-407E-A947-70E740481C1C}">
                <a14:useLocalDpi xmlns:a14="http://schemas.microsoft.com/office/drawing/2010/main" val="0"/>
              </a:ext>
            </a:extLst>
          </a:blip>
          <a:srcRect l="12738" t="35243" r="7532" b="23885"/>
          <a:stretch/>
        </p:blipFill>
        <p:spPr bwMode="auto">
          <a:xfrm>
            <a:off x="1202161" y="552249"/>
            <a:ext cx="4567573" cy="4637937"/>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96628641-9502-4903-A8A2-3ACE69777D16}"/>
              </a:ext>
            </a:extLst>
          </p:cNvPr>
          <p:cNvSpPr txBox="1"/>
          <p:nvPr/>
        </p:nvSpPr>
        <p:spPr>
          <a:xfrm>
            <a:off x="2498501" y="5434885"/>
            <a:ext cx="2112630" cy="369332"/>
          </a:xfrm>
          <a:prstGeom prst="rect">
            <a:avLst/>
          </a:prstGeom>
          <a:noFill/>
        </p:spPr>
        <p:txBody>
          <a:bodyPr wrap="none" rtlCol="0">
            <a:spAutoFit/>
          </a:bodyPr>
          <a:lstStyle/>
          <a:p>
            <a:r>
              <a:rPr lang="en-US" dirty="0"/>
              <a:t>Fig : MTCNN process</a:t>
            </a:r>
          </a:p>
        </p:txBody>
      </p:sp>
      <p:sp>
        <p:nvSpPr>
          <p:cNvPr id="6" name="TextBox 5">
            <a:extLst>
              <a:ext uri="{FF2B5EF4-FFF2-40B4-BE49-F238E27FC236}">
                <a16:creationId xmlns:a16="http://schemas.microsoft.com/office/drawing/2014/main" id="{0A9A381E-BE52-4FBA-A905-1F57C12D5C23}"/>
              </a:ext>
            </a:extLst>
          </p:cNvPr>
          <p:cNvSpPr txBox="1"/>
          <p:nvPr/>
        </p:nvSpPr>
        <p:spPr>
          <a:xfrm>
            <a:off x="6268278" y="552249"/>
            <a:ext cx="5321103" cy="5560497"/>
          </a:xfrm>
          <a:prstGeom prst="rect">
            <a:avLst/>
          </a:prstGeom>
          <a:noFill/>
        </p:spPr>
        <p:txBody>
          <a:bodyPr wrap="square" rtlCol="0">
            <a:spAutoFit/>
          </a:bodyPr>
          <a:lstStyle/>
          <a:p>
            <a:pPr marL="342900" marR="0" lvl="0" indent="-342900">
              <a:lnSpc>
                <a:spcPct val="150000"/>
              </a:lnSpc>
              <a:spcBef>
                <a:spcPts val="0"/>
              </a:spcBef>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rPr>
              <a:t>This image is taken from the paper[8], which provides a helpful summary of the three stages from top-to-bottom and the output of each stage left-to-right.</a:t>
            </a:r>
          </a:p>
          <a:p>
            <a:pPr marL="342900" marR="0" lvl="0" indent="-342900" algn="just">
              <a:lnSpc>
                <a:spcPct val="150000"/>
              </a:lnSpc>
              <a:spcBef>
                <a:spcPts val="0"/>
              </a:spcBef>
              <a:spcAft>
                <a:spcPts val="8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rPr>
              <a:t>The three models are not connected directly; instead, outputs of the previous stage are fed as input to the next stage. This allows additional processing to be performed between stages; for example, non-maximum suppression (NMS) is used to filter the candidate bounding boxes proposed by the first-stage P-Net prior to providing them to the second stage R-Net model.</a:t>
            </a:r>
          </a:p>
          <a:p>
            <a:endParaRPr lang="en-US" dirty="0"/>
          </a:p>
        </p:txBody>
      </p:sp>
    </p:spTree>
    <p:extLst>
      <p:ext uri="{BB962C8B-B14F-4D97-AF65-F5344CB8AC3E}">
        <p14:creationId xmlns:p14="http://schemas.microsoft.com/office/powerpoint/2010/main" val="78228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the presentation</a:t>
            </a:r>
            <a:endParaRPr lang="en-IN" dirty="0"/>
          </a:p>
        </p:txBody>
      </p:sp>
      <p:sp>
        <p:nvSpPr>
          <p:cNvPr id="3" name="Content Placeholder 2"/>
          <p:cNvSpPr>
            <a:spLocks noGrp="1"/>
          </p:cNvSpPr>
          <p:nvPr>
            <p:ph idx="1"/>
          </p:nvPr>
        </p:nvSpPr>
        <p:spPr/>
        <p:txBody>
          <a:bodyPr>
            <a:normAutofit/>
          </a:bodyPr>
          <a:lstStyle/>
          <a:p>
            <a:r>
              <a:rPr lang="en-US" sz="2400" dirty="0"/>
              <a:t>Objective</a:t>
            </a:r>
          </a:p>
          <a:p>
            <a:r>
              <a:rPr lang="en-US" sz="2400" dirty="0"/>
              <a:t>Scope</a:t>
            </a:r>
          </a:p>
          <a:p>
            <a:r>
              <a:rPr lang="en-US" sz="2400" dirty="0"/>
              <a:t>Introduction</a:t>
            </a:r>
          </a:p>
          <a:p>
            <a:r>
              <a:rPr lang="en-US" sz="2400" dirty="0"/>
              <a:t>Literature Survey</a:t>
            </a:r>
          </a:p>
          <a:p>
            <a:r>
              <a:rPr lang="en-US" sz="2400" dirty="0"/>
              <a:t>ER diagram/Use-case diagram/Sequence diagram/DFDs</a:t>
            </a:r>
          </a:p>
          <a:p>
            <a:r>
              <a:rPr lang="en-US" sz="2400" dirty="0"/>
              <a:t>Description of Modules &amp; Functionalities</a:t>
            </a:r>
          </a:p>
          <a:p>
            <a:r>
              <a:rPr lang="en-US" sz="2400" dirty="0"/>
              <a:t>Results/Screenshots</a:t>
            </a:r>
          </a:p>
          <a:p>
            <a:r>
              <a:rPr lang="en-US" sz="2400" dirty="0"/>
              <a:t>Demonstration</a:t>
            </a:r>
            <a:endParaRPr lang="en-IN" sz="2400" dirty="0"/>
          </a:p>
        </p:txBody>
      </p:sp>
    </p:spTree>
    <p:extLst>
      <p:ext uri="{BB962C8B-B14F-4D97-AF65-F5344CB8AC3E}">
        <p14:creationId xmlns:p14="http://schemas.microsoft.com/office/powerpoint/2010/main" val="2546113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A28627-E27D-4666-9200-F52DC8DB3E92}"/>
              </a:ext>
            </a:extLst>
          </p:cNvPr>
          <p:cNvSpPr>
            <a:spLocks noGrp="1"/>
          </p:cNvSpPr>
          <p:nvPr>
            <p:ph type="title"/>
          </p:nvPr>
        </p:nvSpPr>
        <p:spPr/>
        <p:txBody>
          <a:bodyPr/>
          <a:lstStyle/>
          <a:p>
            <a:r>
              <a:rPr lang="en-US" dirty="0"/>
              <a:t>3) Pre - Processing :</a:t>
            </a:r>
          </a:p>
        </p:txBody>
      </p:sp>
      <p:sp>
        <p:nvSpPr>
          <p:cNvPr id="4" name="Content Placeholder 3">
            <a:extLst>
              <a:ext uri="{FF2B5EF4-FFF2-40B4-BE49-F238E27FC236}">
                <a16:creationId xmlns:a16="http://schemas.microsoft.com/office/drawing/2014/main" id="{8C1D32C5-F99C-492D-AB71-C5BB46922CED}"/>
              </a:ext>
            </a:extLst>
          </p:cNvPr>
          <p:cNvSpPr>
            <a:spLocks noGrp="1"/>
          </p:cNvSpPr>
          <p:nvPr>
            <p:ph idx="1"/>
          </p:nvPr>
        </p:nvSpPr>
        <p:spPr>
          <a:xfrm>
            <a:off x="1097280" y="1845734"/>
            <a:ext cx="10313402" cy="4023360"/>
          </a:xfrm>
        </p:spPr>
        <p:txBody>
          <a:bodyPr>
            <a:normAutofit/>
          </a:bodyPr>
          <a:lstStyle/>
          <a:p>
            <a:pPr algn="just"/>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 Data Augmentation: </a:t>
            </a:r>
          </a:p>
          <a:p>
            <a:pPr algn="just"/>
            <a:r>
              <a:rPr lang="en-US" dirty="0">
                <a:effectLst/>
                <a:latin typeface="Calibri" panose="020F0502020204030204" pitchFamily="34" charset="0"/>
                <a:ea typeface="Times New Roman" panose="02020603050405020304" pitchFamily="18" charset="0"/>
                <a:cs typeface="Times New Roman" panose="02020603050405020304" pitchFamily="18" charset="0"/>
              </a:rPr>
              <a:t>Data augmentation is the technique of creating additional data points from current data in order to artificially increase the amount of data. In order to amplify the dataset, this may involve making small adjustments to the data or utilizing machine learning models to produce new data points in the latent space of the original data. Practically every state-of-the-art deep learning application, including object identification, picture classification, image recognition, natural language understanding, semantic segmentation, and others, makes extensive use of data augmentation techniques. By creating fresh and varied examples for training datasets, augmented data is enhancing the efficiency and outcomes of deep learning models</a:t>
            </a:r>
            <a:r>
              <a:rPr lang="en-US" sz="2400" dirty="0">
                <a:latin typeface="Calibri" panose="020F0502020204030204" pitchFamily="34" charset="0"/>
                <a:ea typeface="Times New Roman" panose="02020603050405020304" pitchFamily="18" charset="0"/>
                <a:cs typeface="Times New Roman" panose="02020603050405020304" pitchFamily="18" charset="0"/>
              </a:rPr>
              <a:t>.</a:t>
            </a:r>
            <a:endParaRPr lang="en-US" sz="4000" dirty="0"/>
          </a:p>
        </p:txBody>
      </p:sp>
    </p:spTree>
    <p:extLst>
      <p:ext uri="{BB962C8B-B14F-4D97-AF65-F5344CB8AC3E}">
        <p14:creationId xmlns:p14="http://schemas.microsoft.com/office/powerpoint/2010/main" val="361818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E695-346E-4311-91B8-98C4EB13576E}"/>
              </a:ext>
            </a:extLst>
          </p:cNvPr>
          <p:cNvSpPr>
            <a:spLocks noGrp="1"/>
          </p:cNvSpPr>
          <p:nvPr>
            <p:ph type="title"/>
          </p:nvPr>
        </p:nvSpPr>
        <p:spPr>
          <a:xfrm>
            <a:off x="1097280" y="286603"/>
            <a:ext cx="10058400" cy="898253"/>
          </a:xfrm>
        </p:spPr>
        <p:txBody>
          <a:bodyPr/>
          <a:lstStyle/>
          <a:p>
            <a:r>
              <a:rPr lang="en-US" dirty="0"/>
              <a:t>Data Normalization</a:t>
            </a:r>
          </a:p>
        </p:txBody>
      </p:sp>
      <p:sp>
        <p:nvSpPr>
          <p:cNvPr id="3" name="Content Placeholder 2">
            <a:extLst>
              <a:ext uri="{FF2B5EF4-FFF2-40B4-BE49-F238E27FC236}">
                <a16:creationId xmlns:a16="http://schemas.microsoft.com/office/drawing/2014/main" id="{A3790921-2DF7-4B9F-8722-E90B797A0660}"/>
              </a:ext>
            </a:extLst>
          </p:cNvPr>
          <p:cNvSpPr>
            <a:spLocks noGrp="1"/>
          </p:cNvSpPr>
          <p:nvPr>
            <p:ph idx="1"/>
          </p:nvPr>
        </p:nvSpPr>
        <p:spPr/>
        <p:txBody>
          <a:bodyPr>
            <a:normAutofit lnSpcReduction="10000"/>
          </a:bodyPr>
          <a:lstStyle/>
          <a:p>
            <a:r>
              <a:rPr lang="en-US" sz="2000" dirty="0">
                <a:effectLst/>
                <a:latin typeface="Calibri" panose="020F0502020204030204" pitchFamily="34" charset="0"/>
                <a:ea typeface="Times New Roman" panose="02020603050405020304" pitchFamily="18" charset="0"/>
                <a:cs typeface="Times New Roman" panose="02020603050405020304" pitchFamily="18" charset="0"/>
              </a:rPr>
              <a:t>The technique of projecting picture data pixels (intensity) to a preset range, such as      [0,1],     is also known as data re-scaling. This is frequently applied to many data types, and you  should normalize them all so that you can use the same algorithms on them. Normalization is  frequently used to convert a picture's pixel values into a more familiar or pleasant sensation. The benefits of using Normalization are :</a:t>
            </a:r>
          </a:p>
          <a:p>
            <a:pPr marL="1371600" marR="0" lvl="3" indent="0" algn="just">
              <a:spcBef>
                <a:spcPts val="200"/>
              </a:spcBef>
              <a:spcAft>
                <a:spcPts val="200"/>
              </a:spcAft>
              <a:buSzPts val="1000"/>
              <a:buNone/>
              <a:tabLst>
                <a:tab pos="457200" algn="l"/>
              </a:tabLst>
            </a:pP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Fairness among all photos </a:t>
            </a:r>
            <a:r>
              <a:rPr lang="en-US" sz="2000" i="0" dirty="0">
                <a:effectLst/>
                <a:latin typeface="Times New Roman" panose="02020603050405020304" pitchFamily="18" charset="0"/>
                <a:ea typeface="SimSun" panose="02010600030101010101" pitchFamily="2" charset="-122"/>
                <a:cs typeface="Times New Roman" panose="02020603050405020304" pitchFamily="18" charset="0"/>
              </a:rPr>
              <a:t>- For instance, when all images are scaled to the same range, all images can contribute equally to the overall loss as opposed to when other images have high and low pixels ranges, which result in strong and weak loss, respectively.</a:t>
            </a:r>
            <a:endParaRPr lang="en-US" sz="2000" i="1" dirty="0">
              <a:effectLst/>
              <a:latin typeface="Times New Roman" panose="02020603050405020304" pitchFamily="18" charset="0"/>
              <a:ea typeface="SimSun" panose="02010600030101010101" pitchFamily="2" charset="-122"/>
              <a:cs typeface="Times New Roman" panose="02020603050405020304" pitchFamily="18" charset="0"/>
            </a:endParaRPr>
          </a:p>
          <a:p>
            <a:pPr marL="1371600" marR="0" lvl="3" indent="0" algn="just">
              <a:spcBef>
                <a:spcPts val="200"/>
              </a:spcBef>
              <a:spcAft>
                <a:spcPts val="200"/>
              </a:spcAft>
              <a:buSzPts val="1000"/>
              <a:buNone/>
              <a:tabLst>
                <a:tab pos="457200" algn="l"/>
              </a:tabLst>
            </a:pP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Provides a standard learning rate- </a:t>
            </a:r>
            <a:r>
              <a:rPr lang="en-US" sz="2000" i="0" dirty="0">
                <a:effectLst/>
                <a:latin typeface="Times New Roman" panose="02020603050405020304" pitchFamily="18" charset="0"/>
                <a:ea typeface="SimSun" panose="02010600030101010101" pitchFamily="2" charset="-122"/>
                <a:cs typeface="Times New Roman" panose="02020603050405020304" pitchFamily="18" charset="0"/>
              </a:rPr>
              <a:t>Rescaling aids in achieving a uniform learning rate for all photos because high pixel images need a low learning rate and low pixel images need a high learning rate</a:t>
            </a:r>
            <a:r>
              <a:rPr lang="en-US" sz="2000" dirty="0">
                <a:latin typeface="Times New Roman" panose="02020603050405020304" pitchFamily="18" charset="0"/>
                <a:ea typeface="SimSun" panose="02010600030101010101" pitchFamily="2" charset="-122"/>
                <a:cs typeface="Times New Roman" panose="02020603050405020304" pitchFamily="18" charset="0"/>
              </a:rPr>
              <a:t>.</a:t>
            </a:r>
            <a:endParaRPr lang="en-US" sz="2000" i="1" dirty="0">
              <a:effectLst/>
              <a:latin typeface="Times New Roman" panose="02020603050405020304" pitchFamily="18" charset="0"/>
              <a:ea typeface="SimSun" panose="02010600030101010101" pitchFamily="2" charset="-122"/>
              <a:cs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Here, we have normalized our RGB images which are of data type uint8 and are in the range of [0, 255]. The new range will be [0, 1].</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2000" i="1"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469429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3D6F-B79E-4B9A-A02B-20466959D9FB}"/>
              </a:ext>
            </a:extLst>
          </p:cNvPr>
          <p:cNvSpPr>
            <a:spLocks noGrp="1"/>
          </p:cNvSpPr>
          <p:nvPr>
            <p:ph type="title"/>
          </p:nvPr>
        </p:nvSpPr>
        <p:spPr/>
        <p:txBody>
          <a:bodyPr>
            <a:normAutofit/>
          </a:bodyPr>
          <a:lstStyle/>
          <a:p>
            <a:pPr marL="1143000" marR="0" lvl="2" indent="-228600" fontAlgn="base">
              <a:lnSpc>
                <a:spcPts val="1200"/>
              </a:lnSpc>
              <a:spcBef>
                <a:spcPts val="0"/>
              </a:spcBef>
              <a:spcAft>
                <a:spcPts val="0"/>
              </a:spcAft>
              <a:tabLst>
                <a:tab pos="342900" algn="l"/>
              </a:tabLst>
            </a:pPr>
            <a:r>
              <a:rPr lang="en-US" sz="4800" dirty="0"/>
              <a:t>Dimensionality Reduction :</a:t>
            </a:r>
          </a:p>
        </p:txBody>
      </p:sp>
      <p:sp>
        <p:nvSpPr>
          <p:cNvPr id="3" name="Content Placeholder 2">
            <a:extLst>
              <a:ext uri="{FF2B5EF4-FFF2-40B4-BE49-F238E27FC236}">
                <a16:creationId xmlns:a16="http://schemas.microsoft.com/office/drawing/2014/main" id="{F486A0D5-9EDA-4BAB-B9ED-F374242F0763}"/>
              </a:ext>
            </a:extLst>
          </p:cNvPr>
          <p:cNvSpPr>
            <a:spLocks noGrp="1"/>
          </p:cNvSpPr>
          <p:nvPr>
            <p:ph idx="1"/>
          </p:nvPr>
        </p:nvSpPr>
        <p:spPr/>
        <p:txBody>
          <a:bodyPr/>
          <a:lstStyle/>
          <a:p>
            <a:endParaRPr lang="en-US" dirty="0"/>
          </a:p>
          <a:p>
            <a:r>
              <a:rPr lang="en-IN" sz="1800" dirty="0">
                <a:solidFill>
                  <a:srgbClr val="000000"/>
                </a:solidFill>
                <a:effectLst/>
                <a:latin typeface="Times New Roman" panose="02020603050405020304" pitchFamily="18" charset="0"/>
                <a:ea typeface="Calibri" panose="020F0502020204030204" pitchFamily="34" charset="0"/>
              </a:rPr>
              <a:t>Scikit-learn Classifiers accepts the training features to be in 2D arrays, which means we can't feed RGB images directly into any scikit-learn classifier. To tackle this situation, we need to reshape or flatten the 3d RGB images into 1D array. But by simply flattening the an RGB image of shape 256x256x3, it will become an 1D array of shape 1x196608 which has a lot of features in it.</a:t>
            </a:r>
          </a:p>
          <a:p>
            <a:endParaRPr lang="en-IN" sz="1800" dirty="0">
              <a:solidFill>
                <a:srgbClr val="000000"/>
              </a:solidFill>
              <a:latin typeface="Times New Roman" panose="02020603050405020304" pitchFamily="18" charset="0"/>
              <a:ea typeface="Calibri" panose="020F0502020204030204" pitchFamily="34" charset="0"/>
            </a:endParaRPr>
          </a:p>
          <a:p>
            <a:r>
              <a:rPr lang="en-US" sz="1800" dirty="0">
                <a:solidFill>
                  <a:srgbClr val="000000"/>
                </a:solidFill>
                <a:effectLst/>
                <a:latin typeface="Times New Roman" panose="02020603050405020304" pitchFamily="18" charset="0"/>
                <a:ea typeface="Times New Roman" panose="02020603050405020304" pitchFamily="18" charset="0"/>
              </a:rPr>
              <a:t>Due to higher dimension, the data becomes sparse due to which ML algorithm fails also Due to this complexity, the training time is increased exceedingly and the model will perform poorly</a:t>
            </a:r>
          </a:p>
          <a:p>
            <a:endParaRPr lang="en-US" sz="1800" dirty="0">
              <a:solidFill>
                <a:srgbClr val="000000"/>
              </a:solidFill>
              <a:latin typeface="Times New Roman" panose="02020603050405020304" pitchFamily="18" charset="0"/>
              <a:ea typeface="Calibri" panose="020F0502020204030204" pitchFamily="34" charset="0"/>
            </a:endParaRPr>
          </a:p>
          <a:p>
            <a:r>
              <a:rPr lang="en-US" sz="1800" dirty="0">
                <a:solidFill>
                  <a:srgbClr val="000000"/>
                </a:solidFill>
                <a:effectLst/>
                <a:latin typeface="Times New Roman" panose="02020603050405020304" pitchFamily="18" charset="0"/>
                <a:ea typeface="Calibri" panose="020F0502020204030204" pitchFamily="34" charset="0"/>
              </a:rPr>
              <a:t>Hence it becomes very critical to reduce the number of factors or features to a few important ones to arrive at the right decision. This process is called </a:t>
            </a:r>
            <a:r>
              <a:rPr lang="en-US" sz="1800" b="1" dirty="0">
                <a:solidFill>
                  <a:srgbClr val="000000"/>
                </a:solidFill>
                <a:effectLst/>
                <a:latin typeface="Times New Roman" panose="02020603050405020304" pitchFamily="18" charset="0"/>
                <a:ea typeface="Calibri" panose="020F0502020204030204" pitchFamily="34" charset="0"/>
              </a:rPr>
              <a:t>Dimensionality Reduction. </a:t>
            </a: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86511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47C6-5C5E-4E05-8AB7-5B700CE5C8CF}"/>
              </a:ext>
            </a:extLst>
          </p:cNvPr>
          <p:cNvSpPr>
            <a:spLocks noGrp="1"/>
          </p:cNvSpPr>
          <p:nvPr>
            <p:ph type="title"/>
          </p:nvPr>
        </p:nvSpPr>
        <p:spPr>
          <a:xfrm>
            <a:off x="1097280" y="286603"/>
            <a:ext cx="10058400" cy="1245983"/>
          </a:xfrm>
        </p:spPr>
        <p:txBody>
          <a:bodyPr>
            <a:normAutofit fontScale="90000"/>
          </a:bodyPr>
          <a:lstStyle/>
          <a:p>
            <a:br>
              <a:rPr lang="en-US" dirty="0"/>
            </a:br>
            <a:r>
              <a:rPr lang="en-US" dirty="0"/>
              <a:t>PCA(Principal Component Analysis)</a:t>
            </a:r>
          </a:p>
        </p:txBody>
      </p:sp>
      <p:sp>
        <p:nvSpPr>
          <p:cNvPr id="3" name="Content Placeholder 2">
            <a:extLst>
              <a:ext uri="{FF2B5EF4-FFF2-40B4-BE49-F238E27FC236}">
                <a16:creationId xmlns:a16="http://schemas.microsoft.com/office/drawing/2014/main" id="{6C9296A9-2E25-4A46-929F-9CE81053D057}"/>
              </a:ext>
            </a:extLst>
          </p:cNvPr>
          <p:cNvSpPr>
            <a:spLocks noGrp="1"/>
          </p:cNvSpPr>
          <p:nvPr>
            <p:ph idx="1"/>
          </p:nvPr>
        </p:nvSpPr>
        <p:spPr/>
        <p:txBody>
          <a:bodyPr/>
          <a:lstStyle/>
          <a:p>
            <a:pPr marL="342900" marR="0" lvl="0" indent="-342900" algn="just">
              <a:lnSpc>
                <a:spcPct val="150000"/>
              </a:lnSpc>
              <a:spcBef>
                <a:spcPts val="1200"/>
              </a:spcBef>
              <a:spcAft>
                <a:spcPts val="0"/>
              </a:spcAft>
              <a:buFont typeface="Calibri" panose="020F050202020403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rPr>
              <a:t>Here to tackle this problem, we performed dimensionality reduction technique by applying PCA (Principal Component Analysis) in SVM model. </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1200"/>
              </a:spcBef>
              <a:spcAft>
                <a:spcPts val="0"/>
              </a:spcAft>
              <a:buFont typeface="Calibri" panose="020F050202020403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rPr>
              <a:t>Principal component analysis, or PCA, is a dimensionality-reduction method that is often used to reduce the dimensionality of large data sets, by transforming a large set of variables into a smaller one that still contains most of the information in the large set.</a:t>
            </a:r>
          </a:p>
          <a:p>
            <a:pPr marL="342900" indent="-342900" algn="just">
              <a:lnSpc>
                <a:spcPct val="150000"/>
              </a:lnSpc>
              <a:spcAft>
                <a:spcPts val="0"/>
              </a:spcAft>
              <a:buFont typeface="Calibri" panose="020F050202020403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rPr>
              <a:t>Here in our project, we have taken the first 500 components which covers up to 90% information when summed up the individual component's variance. This means we have successfully reduced 196608 features to just 500 features by losing only 10% of the information from the dataset.</a:t>
            </a:r>
            <a:endParaRPr lang="en-US"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1200"/>
              </a:spcBef>
              <a:spcAft>
                <a:spcPts val="0"/>
              </a:spcAft>
              <a:buFont typeface="Calibri" panose="020F0502020204030204" pitchFamily="34" charset="0"/>
              <a:buChar char="-"/>
            </a:pPr>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714952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400B-0BB8-4EB5-9E75-76FE922D6457}"/>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3DD51A1A-BAE5-4078-81AE-10AB473BC1FB}"/>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After the preprocessing is done, the dataset is split for train and test purposes. Test size is 20% of the train size.</a:t>
            </a:r>
          </a:p>
          <a:p>
            <a:pPr marL="342900" marR="0" lvl="0" indent="-342900">
              <a:lnSpc>
                <a:spcPct val="150000"/>
              </a:lnSpc>
              <a:spcBef>
                <a:spcPts val="0"/>
              </a:spcBef>
              <a:spcAft>
                <a:spcPts val="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rPr>
              <a:t>We have created two models, first is using SVM algorithm and second is by using CNN model.</a:t>
            </a:r>
          </a:p>
          <a:p>
            <a:pPr marL="342900" marR="0" lvl="0" indent="-342900">
              <a:lnSpc>
                <a:spcPct val="150000"/>
              </a:lnSpc>
              <a:spcBef>
                <a:spcPts val="0"/>
              </a:spcBef>
              <a:spcAft>
                <a:spcPts val="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rPr>
              <a:t>The features we have used for detecting Age and gender of human from images &amp; live video feed are : </a:t>
            </a:r>
          </a:p>
          <a:p>
            <a:pPr marL="342900" marR="0" lvl="0" indent="-342900" algn="just">
              <a:lnSpc>
                <a:spcPct val="150000"/>
              </a:lnSpc>
              <a:spcBef>
                <a:spcPts val="0"/>
              </a:spcBef>
              <a:spcAft>
                <a:spcPts val="0"/>
              </a:spcAft>
              <a:buFont typeface="Symbol" panose="05050102010706020507" pitchFamily="18" charset="2"/>
              <a:buChar char=""/>
              <a:tabLst>
                <a:tab pos="1143635" algn="l"/>
              </a:tabLst>
            </a:pPr>
            <a:r>
              <a:rPr lang="en-US" sz="1800" b="1" dirty="0">
                <a:effectLst/>
                <a:latin typeface="Times New Roman" panose="02020603050405020304" pitchFamily="18" charset="0"/>
                <a:ea typeface="Times New Roman" panose="02020603050405020304" pitchFamily="18" charset="0"/>
              </a:rPr>
              <a:t>Gender classification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tabLst>
                <a:tab pos="1143635" algn="l"/>
              </a:tabLst>
            </a:pPr>
            <a:r>
              <a:rPr lang="en-US" sz="1800" dirty="0">
                <a:effectLst/>
                <a:latin typeface="Times New Roman" panose="02020603050405020304" pitchFamily="18" charset="0"/>
                <a:ea typeface="Times New Roman" panose="02020603050405020304" pitchFamily="18" charset="0"/>
              </a:rPr>
              <a:t>GEOMETRIC BASED FEATURE EXTRACTION :</a:t>
            </a:r>
          </a:p>
          <a:p>
            <a:pPr marL="742950" marR="0" lvl="1" indent="-285750" algn="just">
              <a:lnSpc>
                <a:spcPct val="150000"/>
              </a:lnSpc>
              <a:spcBef>
                <a:spcPts val="0"/>
              </a:spcBef>
              <a:spcAft>
                <a:spcPts val="0"/>
              </a:spcAft>
              <a:buFont typeface="Courier New" panose="02070309020205020404" pitchFamily="49" charset="0"/>
              <a:buChar char="o"/>
              <a:tabLst>
                <a:tab pos="1143635" algn="l"/>
              </a:tabLst>
            </a:pPr>
            <a:r>
              <a:rPr lang="en-US" dirty="0">
                <a:effectLst/>
                <a:latin typeface="Times New Roman" panose="02020603050405020304" pitchFamily="18" charset="0"/>
                <a:ea typeface="Times New Roman" panose="02020603050405020304" pitchFamily="18" charset="0"/>
              </a:rPr>
              <a:t>describe shape and location of facial components.</a:t>
            </a:r>
          </a:p>
          <a:p>
            <a:pPr marL="742950" marR="0" lvl="1" indent="-285750" algn="just">
              <a:lnSpc>
                <a:spcPct val="150000"/>
              </a:lnSpc>
              <a:spcBef>
                <a:spcPts val="0"/>
              </a:spcBef>
              <a:spcAft>
                <a:spcPts val="0"/>
              </a:spcAft>
              <a:buFont typeface="Courier New" panose="02070309020205020404" pitchFamily="49" charset="0"/>
              <a:buChar char="o"/>
              <a:tabLst>
                <a:tab pos="1143635" algn="l"/>
              </a:tabLst>
            </a:pPr>
            <a:r>
              <a:rPr lang="en-US" dirty="0">
                <a:effectLst/>
                <a:latin typeface="Times New Roman" panose="02020603050405020304" pitchFamily="18" charset="0"/>
                <a:ea typeface="Times New Roman" panose="02020603050405020304" pitchFamily="18" charset="0"/>
              </a:rPr>
              <a:t>Find the coordinates of these facial points.</a:t>
            </a:r>
          </a:p>
          <a:p>
            <a:pPr marL="342900" marR="0" lvl="0" indent="-342900" algn="just">
              <a:lnSpc>
                <a:spcPct val="150000"/>
              </a:lnSpc>
              <a:spcBef>
                <a:spcPts val="0"/>
              </a:spcBef>
              <a:spcAft>
                <a:spcPts val="0"/>
              </a:spcAft>
              <a:buFont typeface="Times New Roman" panose="02020603050405020304" pitchFamily="18" charset="0"/>
              <a:buChar char="-"/>
              <a:tabLst>
                <a:tab pos="1143635" algn="l"/>
              </a:tabLst>
            </a:pPr>
            <a:r>
              <a:rPr lang="en-US" sz="1800" dirty="0">
                <a:effectLst/>
                <a:latin typeface="Times New Roman" panose="02020603050405020304" pitchFamily="18" charset="0"/>
                <a:ea typeface="Times New Roman" panose="02020603050405020304" pitchFamily="18" charset="0"/>
              </a:rPr>
              <a:t>APPEARANCE BASED FEATURE EXTRACTION</a:t>
            </a:r>
            <a:r>
              <a:rPr lang="en-US" sz="1400" dirty="0">
                <a:effectLst/>
                <a:latin typeface="Times New Roman" panose="02020603050405020304" pitchFamily="18" charset="0"/>
                <a:ea typeface="Times New Roman" panose="02020603050405020304" pitchFamily="18" charset="0"/>
              </a:rPr>
              <a:t>.</a:t>
            </a:r>
          </a:p>
          <a:p>
            <a:pPr marL="0" marR="0" algn="just">
              <a:lnSpc>
                <a:spcPct val="150000"/>
              </a:lnSpc>
              <a:spcBef>
                <a:spcPts val="0"/>
              </a:spcBef>
              <a:spcAft>
                <a:spcPts val="0"/>
              </a:spcAft>
              <a:tabLst>
                <a:tab pos="1143635" algn="l"/>
              </a:tabLst>
            </a:pPr>
            <a:r>
              <a:rPr lang="en-IN" sz="12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66698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4D71-E168-482F-B201-6C5F137DD5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3B98DF9-39FF-46C5-869D-3B4EA79B929A}"/>
              </a:ext>
            </a:extLst>
          </p:cNvPr>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tabLst>
                <a:tab pos="1143635" algn="l"/>
              </a:tabLst>
            </a:pPr>
            <a:r>
              <a:rPr lang="en-US" sz="1800" b="1" dirty="0">
                <a:effectLst/>
                <a:latin typeface="Times New Roman" panose="02020603050405020304" pitchFamily="18" charset="0"/>
                <a:ea typeface="Times New Roman" panose="02020603050405020304" pitchFamily="18" charset="0"/>
              </a:rPr>
              <a:t>Age classification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Times New Roman" panose="02020603050405020304" pitchFamily="18" charset="0"/>
              <a:buChar char="-"/>
              <a:tabLst>
                <a:tab pos="1143635" algn="l"/>
              </a:tabLst>
            </a:pPr>
            <a:r>
              <a:rPr lang="en-US" sz="1800" dirty="0">
                <a:effectLst/>
                <a:latin typeface="Times New Roman" panose="02020603050405020304" pitchFamily="18" charset="0"/>
                <a:ea typeface="Times New Roman" panose="02020603050405020304" pitchFamily="18" charset="0"/>
              </a:rPr>
              <a:t>WRINKLE FEATURES :</a:t>
            </a:r>
          </a:p>
          <a:p>
            <a:pPr marL="342900" marR="0" lvl="0" indent="-342900" algn="just">
              <a:lnSpc>
                <a:spcPct val="150000"/>
              </a:lnSpc>
              <a:spcBef>
                <a:spcPts val="0"/>
              </a:spcBef>
              <a:spcAft>
                <a:spcPts val="0"/>
              </a:spcAft>
              <a:buFont typeface="Courier New" panose="02070309020205020404" pitchFamily="49" charset="0"/>
              <a:buChar char="o"/>
              <a:tabLst>
                <a:tab pos="1143635" algn="l"/>
              </a:tabLst>
            </a:pPr>
            <a:r>
              <a:rPr lang="en-US" sz="1800" dirty="0">
                <a:effectLst/>
                <a:latin typeface="Times New Roman" panose="02020603050405020304" pitchFamily="18" charset="0"/>
                <a:ea typeface="Times New Roman" panose="02020603050405020304" pitchFamily="18" charset="0"/>
              </a:rPr>
              <a:t>estimate of the F5 characteristics can be carried out.</a:t>
            </a:r>
          </a:p>
          <a:p>
            <a:pPr marL="342900" marR="0" lvl="0" indent="-342900" algn="just">
              <a:lnSpc>
                <a:spcPct val="150000"/>
              </a:lnSpc>
              <a:spcBef>
                <a:spcPts val="0"/>
              </a:spcBef>
              <a:spcAft>
                <a:spcPts val="0"/>
              </a:spcAft>
              <a:buFont typeface="Courier New" panose="02070309020205020404" pitchFamily="49" charset="0"/>
              <a:buChar char="o"/>
              <a:tabLst>
                <a:tab pos="1143635" algn="l"/>
              </a:tabLst>
            </a:pPr>
            <a:r>
              <a:rPr lang="en-US" sz="1800" dirty="0">
                <a:effectLst/>
                <a:latin typeface="Times New Roman" panose="02020603050405020304" pitchFamily="18" charset="0"/>
                <a:ea typeface="Times New Roman" panose="02020603050405020304" pitchFamily="18" charset="0"/>
              </a:rPr>
              <a:t>as age increases , wrinkles on face turn out to be clearer.</a:t>
            </a:r>
          </a:p>
          <a:p>
            <a:pPr marL="342900" marR="0" lvl="0" indent="-342900" algn="just">
              <a:lnSpc>
                <a:spcPct val="150000"/>
              </a:lnSpc>
              <a:spcBef>
                <a:spcPts val="0"/>
              </a:spcBef>
              <a:spcAft>
                <a:spcPts val="0"/>
              </a:spcAft>
              <a:buFont typeface="Times New Roman" panose="02020603050405020304" pitchFamily="18" charset="0"/>
              <a:buChar char="-"/>
              <a:tabLst>
                <a:tab pos="1143635" algn="l"/>
              </a:tabLst>
            </a:pPr>
            <a:r>
              <a:rPr lang="en-US" sz="1800" dirty="0">
                <a:effectLst/>
                <a:latin typeface="Times New Roman" panose="02020603050405020304" pitchFamily="18" charset="0"/>
                <a:ea typeface="Times New Roman" panose="02020603050405020304" pitchFamily="18" charset="0"/>
              </a:rPr>
              <a:t>GEOMETRIC FEATURES :</a:t>
            </a:r>
          </a:p>
          <a:p>
            <a:pPr marL="342900" marR="0" lvl="0" indent="-342900" algn="just">
              <a:lnSpc>
                <a:spcPct val="150000"/>
              </a:lnSpc>
              <a:spcBef>
                <a:spcPts val="0"/>
              </a:spcBef>
              <a:spcAft>
                <a:spcPts val="0"/>
              </a:spcAft>
              <a:buFont typeface="Courier New" panose="02070309020205020404" pitchFamily="49" charset="0"/>
              <a:buChar char="o"/>
              <a:tabLst>
                <a:tab pos="1143635" algn="l"/>
              </a:tabLst>
            </a:pPr>
            <a:r>
              <a:rPr lang="en-US" sz="1800" dirty="0">
                <a:effectLst/>
                <a:latin typeface="Times New Roman" panose="02020603050405020304" pitchFamily="18" charset="0"/>
                <a:ea typeface="Times New Roman" panose="02020603050405020304" pitchFamily="18" charset="0"/>
              </a:rPr>
              <a:t>It is based on calculating ratios between different measurements of facial features( e.g., Eyes, nose, mouth, chin, etc.)</a:t>
            </a:r>
          </a:p>
          <a:p>
            <a:r>
              <a:rPr lang="en-US" sz="1800" dirty="0">
                <a:effectLst/>
                <a:latin typeface="Times New Roman" panose="02020603050405020304" pitchFamily="18" charset="0"/>
                <a:ea typeface="Times New Roman" panose="02020603050405020304" pitchFamily="18" charset="0"/>
              </a:rPr>
              <a:t>distance values ratios</a:t>
            </a:r>
            <a:endParaRPr lang="en-US" dirty="0"/>
          </a:p>
        </p:txBody>
      </p:sp>
    </p:spTree>
    <p:extLst>
      <p:ext uri="{BB962C8B-B14F-4D97-AF65-F5344CB8AC3E}">
        <p14:creationId xmlns:p14="http://schemas.microsoft.com/office/powerpoint/2010/main" val="2244687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3FA5-4D4D-40C2-814C-17878AF15EF2}"/>
              </a:ext>
            </a:extLst>
          </p:cNvPr>
          <p:cNvSpPr>
            <a:spLocks noGrp="1"/>
          </p:cNvSpPr>
          <p:nvPr>
            <p:ph type="title"/>
          </p:nvPr>
        </p:nvSpPr>
        <p:spPr/>
        <p:txBody>
          <a:bodyPr/>
          <a:lstStyle/>
          <a:p>
            <a:r>
              <a:rPr lang="en-US" dirty="0"/>
              <a:t>SVM Model</a:t>
            </a:r>
          </a:p>
        </p:txBody>
      </p:sp>
      <p:sp>
        <p:nvSpPr>
          <p:cNvPr id="3" name="Content Placeholder 2">
            <a:extLst>
              <a:ext uri="{FF2B5EF4-FFF2-40B4-BE49-F238E27FC236}">
                <a16:creationId xmlns:a16="http://schemas.microsoft.com/office/drawing/2014/main" id="{A39B1D3B-7128-4C9B-9132-E0222DA74D0A}"/>
              </a:ext>
            </a:extLst>
          </p:cNvPr>
          <p:cNvSpPr>
            <a:spLocks noGrp="1"/>
          </p:cNvSpPr>
          <p:nvPr>
            <p:ph idx="1"/>
          </p:nvPr>
        </p:nvSpPr>
        <p:spPr>
          <a:xfrm>
            <a:off x="1097280" y="1841678"/>
            <a:ext cx="10058400" cy="4027415"/>
          </a:xfrm>
        </p:spPr>
        <p:txBody>
          <a:bodyPr>
            <a:normAutofit fontScale="70000" lnSpcReduction="20000"/>
          </a:bodyPr>
          <a:lstStyle/>
          <a:p>
            <a:pPr marL="342900" marR="0" lvl="0" indent="-342900">
              <a:lnSpc>
                <a:spcPct val="150000"/>
              </a:lnSpc>
              <a:spcBef>
                <a:spcPts val="0"/>
              </a:spcBef>
              <a:spcAft>
                <a:spcPts val="0"/>
              </a:spcAft>
              <a:buFont typeface="Calibri" panose="020F0502020204030204" pitchFamily="34" charset="0"/>
              <a:buChar char="-"/>
            </a:pPr>
            <a:r>
              <a:rPr lang="en-US" sz="2300" dirty="0">
                <a:solidFill>
                  <a:srgbClr val="000000"/>
                </a:solidFill>
                <a:effectLst/>
                <a:latin typeface="Times New Roman" panose="02020603050405020304" pitchFamily="18" charset="0"/>
                <a:ea typeface="Calibri" panose="020F0502020204030204" pitchFamily="34" charset="0"/>
              </a:rPr>
              <a:t>As the dataset has been prepared, now it's the time for training different classifiers and then choose the best one. We will be training classifiers with hyperparameter tuning. The performance of a model significantly depends on the value of hyperparameters.</a:t>
            </a:r>
            <a:endParaRPr lang="en-US" sz="23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Calibri" panose="020F0502020204030204" pitchFamily="34" charset="0"/>
              <a:buChar char="-"/>
            </a:pPr>
            <a:r>
              <a:rPr lang="en-US" sz="2300" dirty="0" err="1">
                <a:solidFill>
                  <a:srgbClr val="000000"/>
                </a:solidFill>
                <a:effectLst/>
                <a:latin typeface="Times New Roman" panose="02020603050405020304" pitchFamily="18" charset="0"/>
                <a:ea typeface="Calibri" panose="020F0502020204030204" pitchFamily="34" charset="0"/>
              </a:rPr>
              <a:t>GridSearchCV</a:t>
            </a:r>
            <a:r>
              <a:rPr lang="en-US" sz="2300" dirty="0">
                <a:solidFill>
                  <a:srgbClr val="000000"/>
                </a:solidFill>
                <a:effectLst/>
                <a:latin typeface="Times New Roman" panose="02020603050405020304" pitchFamily="18" charset="0"/>
                <a:ea typeface="Calibri" panose="020F0502020204030204" pitchFamily="34" charset="0"/>
              </a:rPr>
              <a:t>  is the name of the package provided by Scikit-learn which is then used for hyperparameter tuning.</a:t>
            </a:r>
            <a:endParaRPr lang="en-US" sz="2300" dirty="0">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Calibri" panose="020F0502020204030204" pitchFamily="34" charset="0"/>
              <a:buChar char="-"/>
            </a:pPr>
            <a:r>
              <a:rPr lang="en-US" sz="2300" dirty="0" err="1">
                <a:solidFill>
                  <a:srgbClr val="000000"/>
                </a:solidFill>
                <a:effectLst/>
                <a:latin typeface="Times New Roman" panose="02020603050405020304" pitchFamily="18" charset="0"/>
                <a:ea typeface="Calibri" panose="020F0502020204030204" pitchFamily="34" charset="0"/>
              </a:rPr>
              <a:t>GridSearchCV</a:t>
            </a:r>
            <a:r>
              <a:rPr lang="en-US" sz="2300" dirty="0">
                <a:solidFill>
                  <a:srgbClr val="000000"/>
                </a:solidFill>
                <a:effectLst/>
                <a:latin typeface="Times New Roman" panose="02020603050405020304" pitchFamily="18" charset="0"/>
                <a:ea typeface="Calibri" panose="020F0502020204030204" pitchFamily="34" charset="0"/>
              </a:rPr>
              <a:t> is the process of performing hyperparameter tuning in order to determine the optimal values for a given model. Doing this manually could take a considerable amount of time and resources and thus we use </a:t>
            </a:r>
            <a:r>
              <a:rPr lang="en-US" sz="2300" dirty="0" err="1">
                <a:solidFill>
                  <a:srgbClr val="000000"/>
                </a:solidFill>
                <a:effectLst/>
                <a:latin typeface="Times New Roman" panose="02020603050405020304" pitchFamily="18" charset="0"/>
                <a:ea typeface="Calibri" panose="020F0502020204030204" pitchFamily="34" charset="0"/>
              </a:rPr>
              <a:t>GridSearchCV</a:t>
            </a:r>
            <a:r>
              <a:rPr lang="en-US" sz="2300" dirty="0">
                <a:solidFill>
                  <a:srgbClr val="000000"/>
                </a:solidFill>
                <a:effectLst/>
                <a:latin typeface="Times New Roman" panose="02020603050405020304" pitchFamily="18" charset="0"/>
                <a:ea typeface="Calibri" panose="020F0502020204030204" pitchFamily="34" charset="0"/>
              </a:rPr>
              <a:t> to automate the tuning of hyperparameters.</a:t>
            </a:r>
            <a:endParaRPr lang="en-US" sz="23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Calibri" panose="020F0502020204030204" pitchFamily="34" charset="0"/>
              <a:buChar char="-"/>
            </a:pPr>
            <a:r>
              <a:rPr lang="en-US" sz="2300" dirty="0">
                <a:effectLst/>
                <a:latin typeface="Times New Roman" panose="02020603050405020304" pitchFamily="18" charset="0"/>
                <a:ea typeface="Calibri" panose="020F0502020204030204" pitchFamily="34" charset="0"/>
              </a:rPr>
              <a:t>In our project we have created two different models, one for age and other for gender. Because SVM doesn’t support multiclass classification natively. It supports binary classification. </a:t>
            </a:r>
          </a:p>
          <a:p>
            <a:pPr marL="342900" marR="0" lvl="0" indent="-342900">
              <a:lnSpc>
                <a:spcPct val="150000"/>
              </a:lnSpc>
              <a:spcBef>
                <a:spcPts val="0"/>
              </a:spcBef>
              <a:spcAft>
                <a:spcPts val="0"/>
              </a:spcAft>
              <a:buFont typeface="Calibri" panose="020F0502020204030204" pitchFamily="34" charset="0"/>
              <a:buChar char="-"/>
            </a:pPr>
            <a:r>
              <a:rPr lang="en-US" sz="2300" dirty="0">
                <a:solidFill>
                  <a:srgbClr val="000000"/>
                </a:solidFill>
                <a:effectLst/>
                <a:latin typeface="Times New Roman" panose="02020603050405020304" pitchFamily="18" charset="0"/>
                <a:ea typeface="Calibri" panose="020F0502020204030204" pitchFamily="34" charset="0"/>
              </a:rPr>
              <a:t>At last Model is saved and then the RAM is cleared. Now, the performance on the test dataset takes place.</a:t>
            </a:r>
            <a:endParaRPr lang="en-US" sz="2300" dirty="0">
              <a:effectLst/>
              <a:latin typeface="Times New Roman" panose="02020603050405020304" pitchFamily="18" charset="0"/>
              <a:ea typeface="Calibri" panose="020F0502020204030204" pitchFamily="34" charset="0"/>
            </a:endParaRPr>
          </a:p>
          <a:p>
            <a:pPr marL="0" marR="0">
              <a:lnSpc>
                <a:spcPct val="150000"/>
              </a:lnSpc>
              <a:spcBef>
                <a:spcPts val="0"/>
              </a:spcBef>
              <a:spcAft>
                <a:spcPts val="0"/>
              </a:spcAft>
            </a:pPr>
            <a:r>
              <a:rPr lang="en-US" sz="2100" b="1" dirty="0">
                <a:effectLst/>
                <a:latin typeface="Times New Roman" panose="02020603050405020304" pitchFamily="18" charset="0"/>
                <a:ea typeface="Times New Roman" panose="02020603050405020304" pitchFamily="18" charset="0"/>
              </a:rPr>
              <a:t> </a:t>
            </a:r>
            <a:endParaRPr lang="en-US" sz="21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555420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6D02-FD9E-4007-95FD-0B8F437870E8}"/>
              </a:ext>
            </a:extLst>
          </p:cNvPr>
          <p:cNvSpPr>
            <a:spLocks noGrp="1"/>
          </p:cNvSpPr>
          <p:nvPr>
            <p:ph type="title"/>
          </p:nvPr>
        </p:nvSpPr>
        <p:spPr/>
        <p:txBody>
          <a:bodyPr/>
          <a:lstStyle/>
          <a:p>
            <a:r>
              <a:rPr lang="en-US" dirty="0"/>
              <a:t>CNN</a:t>
            </a:r>
          </a:p>
        </p:txBody>
      </p:sp>
      <p:sp>
        <p:nvSpPr>
          <p:cNvPr id="3" name="Content Placeholder 2">
            <a:extLst>
              <a:ext uri="{FF2B5EF4-FFF2-40B4-BE49-F238E27FC236}">
                <a16:creationId xmlns:a16="http://schemas.microsoft.com/office/drawing/2014/main" id="{80FE0E43-314F-4A5D-9199-1BD30AF5F54E}"/>
              </a:ext>
            </a:extLst>
          </p:cNvPr>
          <p:cNvSpPr>
            <a:spLocks noGrp="1"/>
          </p:cNvSpPr>
          <p:nvPr>
            <p:ph idx="1"/>
          </p:nvPr>
        </p:nvSpPr>
        <p:spPr/>
        <p:txBody>
          <a:bodyPr>
            <a:noAutofit/>
          </a:bodyPr>
          <a:lstStyle/>
          <a:p>
            <a:pPr marL="342900" marR="0" lvl="0" indent="-342900" algn="just">
              <a:lnSpc>
                <a:spcPct val="150000"/>
              </a:lnSpc>
              <a:spcBef>
                <a:spcPts val="0"/>
              </a:spcBef>
              <a:spcAft>
                <a:spcPts val="0"/>
              </a:spcAft>
              <a:buFont typeface="Calibri" panose="020F0502020204030204" pitchFamily="34" charset="0"/>
              <a:buChar char="-"/>
            </a:pPr>
            <a:r>
              <a:rPr lang="en-US" sz="1400" dirty="0">
                <a:effectLst/>
                <a:latin typeface="Times New Roman" panose="02020603050405020304" pitchFamily="18" charset="0"/>
                <a:ea typeface="Calibri" panose="020F0502020204030204" pitchFamily="34" charset="0"/>
              </a:rPr>
              <a:t>We have made CNN model for age and gender i.e.; it is a multi-output model.</a:t>
            </a:r>
          </a:p>
          <a:p>
            <a:pPr marL="342900" marR="0" lvl="0" indent="-342900" algn="just">
              <a:lnSpc>
                <a:spcPct val="150000"/>
              </a:lnSpc>
              <a:spcBef>
                <a:spcPts val="0"/>
              </a:spcBef>
              <a:spcAft>
                <a:spcPts val="0"/>
              </a:spcAft>
              <a:buFont typeface="Calibri" panose="020F0502020204030204" pitchFamily="34" charset="0"/>
              <a:buChar char="-"/>
            </a:pPr>
            <a:r>
              <a:rPr lang="en-US" sz="1400" dirty="0">
                <a:effectLst/>
                <a:latin typeface="Times New Roman" panose="02020603050405020304" pitchFamily="18" charset="0"/>
                <a:ea typeface="Calibri" panose="020F0502020204030204" pitchFamily="34" charset="0"/>
              </a:rPr>
              <a:t>The CNN architecture contains two branches, one for age, other for gender. Each branch contains a sequence of Convolutional Layers.</a:t>
            </a:r>
          </a:p>
          <a:p>
            <a:pPr marL="45720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p>
          <a:p>
            <a:pPr marL="342900" marR="0" lvl="0" indent="-342900" algn="just">
              <a:lnSpc>
                <a:spcPct val="150000"/>
              </a:lnSpc>
              <a:spcBef>
                <a:spcPts val="0"/>
              </a:spcBef>
              <a:spcAft>
                <a:spcPts val="0"/>
              </a:spcAft>
              <a:buFont typeface="Calibri" panose="020F0502020204030204" pitchFamily="34" charset="0"/>
              <a:buChar char="-"/>
            </a:pPr>
            <a:r>
              <a:rPr lang="en-US" sz="1400" dirty="0">
                <a:effectLst/>
                <a:latin typeface="Times New Roman" panose="02020603050405020304" pitchFamily="18" charset="0"/>
                <a:ea typeface="Calibri" panose="020F0502020204030204" pitchFamily="34" charset="0"/>
              </a:rPr>
              <a:t>The structure of our network :</a:t>
            </a:r>
          </a:p>
          <a:p>
            <a:pPr marL="342900" marR="0" lvl="0" indent="-342900" algn="just">
              <a:lnSpc>
                <a:spcPct val="150000"/>
              </a:lnSpc>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The input shape of our network is : INPUT_SHAPE = (196, 196, 3) First, it contains a default set of hidden layers, which is called by “backbone function”.</a:t>
            </a:r>
          </a:p>
          <a:p>
            <a:pPr marL="342900" marR="0" lvl="0" indent="-342900" algn="just">
              <a:lnSpc>
                <a:spcPct val="150000"/>
              </a:lnSpc>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The structure used in this network is defined as:</a:t>
            </a:r>
          </a:p>
          <a:p>
            <a:pPr marL="914400" marR="0" algn="just">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p>
          <a:p>
            <a:pPr marL="0" marR="0" algn="ctr">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Conv2D -&gt; Batch Normalization -&gt; Pooling -&gt; Dropout</a:t>
            </a:r>
          </a:p>
          <a:p>
            <a:pPr marL="914400" marR="0" algn="ctr">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p>
          <a:p>
            <a:pPr marL="342900" marR="0" lvl="0" indent="-342900" algn="just">
              <a:lnSpc>
                <a:spcPct val="150000"/>
              </a:lnSpc>
              <a:spcBef>
                <a:spcPts val="0"/>
              </a:spcBef>
              <a:spcAft>
                <a:spcPts val="0"/>
              </a:spcAft>
              <a:buFont typeface="Symbol" panose="05050102010706020507" pitchFamily="18" charset="2"/>
              <a:buChar char=""/>
            </a:pPr>
            <a:r>
              <a:rPr lang="en-US" sz="1400" dirty="0">
                <a:effectLst/>
                <a:latin typeface="Times New Roman" panose="02020603050405020304" pitchFamily="18" charset="0"/>
                <a:ea typeface="Times New Roman" panose="02020603050405020304" pitchFamily="18" charset="0"/>
              </a:rPr>
              <a:t>Now, this default set output is connected to age and gender network.</a:t>
            </a:r>
          </a:p>
          <a:p>
            <a:r>
              <a:rPr lang="en-US" sz="1400" dirty="0">
                <a:effectLst/>
                <a:latin typeface="Times New Roman" panose="02020603050405020304" pitchFamily="18" charset="0"/>
                <a:ea typeface="Times New Roman" panose="02020603050405020304" pitchFamily="18" charset="0"/>
              </a:rPr>
              <a:t>The age and gender network uses activation “sigmoid”. At last, “build function” is used to assemble our multi-output </a:t>
            </a:r>
            <a:r>
              <a:rPr lang="en-US" sz="1600" dirty="0">
                <a:effectLst/>
                <a:latin typeface="Times New Roman" panose="02020603050405020304" pitchFamily="18" charset="0"/>
                <a:ea typeface="Times New Roman" panose="02020603050405020304" pitchFamily="18" charset="0"/>
              </a:rPr>
              <a:t>model CNN</a:t>
            </a:r>
            <a:endParaRPr lang="en-US" sz="1600" dirty="0"/>
          </a:p>
        </p:txBody>
      </p:sp>
    </p:spTree>
    <p:extLst>
      <p:ext uri="{BB962C8B-B14F-4D97-AF65-F5344CB8AC3E}">
        <p14:creationId xmlns:p14="http://schemas.microsoft.com/office/powerpoint/2010/main" val="3680700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9964-8836-4B09-ADDF-437EBC1509AF}"/>
              </a:ext>
            </a:extLst>
          </p:cNvPr>
          <p:cNvSpPr>
            <a:spLocks noGrp="1"/>
          </p:cNvSpPr>
          <p:nvPr>
            <p:ph type="title"/>
          </p:nvPr>
        </p:nvSpPr>
        <p:spPr>
          <a:xfrm>
            <a:off x="1097280" y="286603"/>
            <a:ext cx="10058400" cy="1194467"/>
          </a:xfrm>
        </p:spPr>
        <p:txBody>
          <a:bodyPr/>
          <a:lstStyle/>
          <a:p>
            <a:r>
              <a:rPr lang="en-US" dirty="0"/>
              <a:t>Model Evaluation</a:t>
            </a:r>
          </a:p>
        </p:txBody>
      </p:sp>
      <p:sp>
        <p:nvSpPr>
          <p:cNvPr id="9" name="Content Placeholder 8">
            <a:extLst>
              <a:ext uri="{FF2B5EF4-FFF2-40B4-BE49-F238E27FC236}">
                <a16:creationId xmlns:a16="http://schemas.microsoft.com/office/drawing/2014/main" id="{1324DBFC-8935-43EF-A636-221BE2A713CC}"/>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The testing accuracy and validation accuracy of our model are checked, model loss is noted, and the confusion matrix is plotted. The misclassified images count of each type is also determined.</a:t>
            </a:r>
          </a:p>
          <a:p>
            <a:endParaRPr lang="en-US" sz="3200" dirty="0">
              <a:effectLst/>
              <a:latin typeface="Times New Roman" panose="02020603050405020304" pitchFamily="18" charset="0"/>
              <a:ea typeface="Times New Roman" panose="02020603050405020304" pitchFamily="18" charset="0"/>
            </a:endParaRPr>
          </a:p>
          <a:p>
            <a:endParaRPr lang="en-US" dirty="0"/>
          </a:p>
        </p:txBody>
      </p:sp>
      <p:pic>
        <p:nvPicPr>
          <p:cNvPr id="12" name="object 61">
            <a:extLst>
              <a:ext uri="{FF2B5EF4-FFF2-40B4-BE49-F238E27FC236}">
                <a16:creationId xmlns:a16="http://schemas.microsoft.com/office/drawing/2014/main" id="{08E26C0C-7686-4A42-A65F-82369191C3F6}"/>
              </a:ext>
            </a:extLst>
          </p:cNvPr>
          <p:cNvPicPr/>
          <p:nvPr/>
        </p:nvPicPr>
        <p:blipFill>
          <a:blip r:embed="rId2" cstate="print"/>
          <a:stretch>
            <a:fillRect/>
          </a:stretch>
        </p:blipFill>
        <p:spPr>
          <a:xfrm>
            <a:off x="2803234" y="2770500"/>
            <a:ext cx="5400675" cy="2733675"/>
          </a:xfrm>
          <a:prstGeom prst="rect">
            <a:avLst/>
          </a:prstGeom>
        </p:spPr>
      </p:pic>
      <p:sp>
        <p:nvSpPr>
          <p:cNvPr id="14" name="TextBox 13">
            <a:extLst>
              <a:ext uri="{FF2B5EF4-FFF2-40B4-BE49-F238E27FC236}">
                <a16:creationId xmlns:a16="http://schemas.microsoft.com/office/drawing/2014/main" id="{9BFF911B-90FF-4D44-B9DA-A5304AA90D35}"/>
              </a:ext>
            </a:extLst>
          </p:cNvPr>
          <p:cNvSpPr txBox="1"/>
          <p:nvPr/>
        </p:nvSpPr>
        <p:spPr>
          <a:xfrm>
            <a:off x="2454498" y="3429000"/>
            <a:ext cx="6098146" cy="2535566"/>
          </a:xfrm>
          <a:prstGeom prst="rect">
            <a:avLst/>
          </a:prstGeom>
          <a:noFill/>
        </p:spPr>
        <p:txBody>
          <a:bodyPr wrap="square">
            <a:spAutoFit/>
          </a:bodyPr>
          <a:lstStyle/>
          <a:p>
            <a:pPr marL="2286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Figure : Training Loss vs Validation Loss Plot</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3493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B212-7601-4EB9-922F-829F59670B9B}"/>
              </a:ext>
            </a:extLst>
          </p:cNvPr>
          <p:cNvSpPr>
            <a:spLocks noGrp="1"/>
          </p:cNvSpPr>
          <p:nvPr>
            <p:ph type="title"/>
          </p:nvPr>
        </p:nvSpPr>
        <p:spPr/>
        <p:txBody>
          <a:bodyPr/>
          <a:lstStyle/>
          <a:p>
            <a:endParaRPr lang="en-US"/>
          </a:p>
        </p:txBody>
      </p:sp>
      <p:pic>
        <p:nvPicPr>
          <p:cNvPr id="4" name="object 62">
            <a:extLst>
              <a:ext uri="{FF2B5EF4-FFF2-40B4-BE49-F238E27FC236}">
                <a16:creationId xmlns:a16="http://schemas.microsoft.com/office/drawing/2014/main" id="{5A58F880-F634-4C0D-B494-E473A3CDFA0C}"/>
              </a:ext>
            </a:extLst>
          </p:cNvPr>
          <p:cNvPicPr>
            <a:picLocks noGrp="1"/>
          </p:cNvPicPr>
          <p:nvPr>
            <p:ph idx="1"/>
          </p:nvPr>
        </p:nvPicPr>
        <p:blipFill>
          <a:blip r:embed="rId2" cstate="print"/>
          <a:stretch>
            <a:fillRect/>
          </a:stretch>
        </p:blipFill>
        <p:spPr>
          <a:xfrm>
            <a:off x="2894826" y="1846263"/>
            <a:ext cx="6462673" cy="4022725"/>
          </a:xfrm>
          <a:prstGeom prst="rect">
            <a:avLst/>
          </a:prstGeom>
        </p:spPr>
      </p:pic>
      <p:sp>
        <p:nvSpPr>
          <p:cNvPr id="6" name="TextBox 5">
            <a:extLst>
              <a:ext uri="{FF2B5EF4-FFF2-40B4-BE49-F238E27FC236}">
                <a16:creationId xmlns:a16="http://schemas.microsoft.com/office/drawing/2014/main" id="{8767721E-0748-4859-8268-56408A1F6C22}"/>
              </a:ext>
            </a:extLst>
          </p:cNvPr>
          <p:cNvSpPr txBox="1"/>
          <p:nvPr/>
        </p:nvSpPr>
        <p:spPr>
          <a:xfrm>
            <a:off x="3049073" y="3203182"/>
            <a:ext cx="6098146" cy="2951064"/>
          </a:xfrm>
          <a:prstGeom prst="rect">
            <a:avLst/>
          </a:prstGeom>
          <a:noFill/>
        </p:spPr>
        <p:txBody>
          <a:bodyPr wrap="square">
            <a:spAutoFit/>
          </a:bodyPr>
          <a:lstStyle/>
          <a:p>
            <a:pPr marL="2286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Figure : Training Accuracy vs Validation Accuracy for Age</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0775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F4D6-82E0-491F-8BB9-FA3F527D8DFC}"/>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913C6AD-9FAF-4ECC-AB54-6686DC8BEB08}"/>
              </a:ext>
            </a:extLst>
          </p:cNvPr>
          <p:cNvSpPr>
            <a:spLocks noGrp="1"/>
          </p:cNvSpPr>
          <p:nvPr>
            <p:ph idx="1"/>
          </p:nvPr>
        </p:nvSpPr>
        <p:spPr/>
        <p:txBody>
          <a:bodyPr>
            <a:normAutofit/>
          </a:bodyPr>
          <a:lstStyle/>
          <a:p>
            <a:pPr marL="0" marR="0" indent="0" algn="just">
              <a:lnSpc>
                <a:spcPct val="115000"/>
              </a:lnSpc>
              <a:spcBef>
                <a:spcPts val="1200"/>
              </a:spcBef>
              <a:spcAft>
                <a:spcPts val="10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 project's objective is to create a gender and age predictor that uses deep learning &amp; machine learning concepts on the Adience Dataset to roughly guess the gender and age of the person(face) in live feed using a flask-made web application from live video feed.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182880" algn="just">
              <a:lnSpc>
                <a:spcPct val="115000"/>
              </a:lnSpc>
              <a:spcBef>
                <a:spcPts val="0"/>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predicted gender may be one of ‘Male’ and ‘Female’, and the predicted age may be one of the following ranges-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182880" algn="ctr">
              <a:lnSpc>
                <a:spcPct val="115000"/>
              </a:lnSpc>
              <a:spcBef>
                <a:spcPts val="0"/>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(0– 3), (4 – 6), (8 – 13), (15 – 20), (25 – 32), (35 – 43), (45 – 53), (60 – 150)</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endParaRPr lang="en-US" sz="2400" dirty="0"/>
          </a:p>
        </p:txBody>
      </p:sp>
    </p:spTree>
    <p:extLst>
      <p:ext uri="{BB962C8B-B14F-4D97-AF65-F5344CB8AC3E}">
        <p14:creationId xmlns:p14="http://schemas.microsoft.com/office/powerpoint/2010/main" val="439739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5F88-F8A1-4EBA-AA4B-6171BEC82C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E20505-50D2-4DC7-8570-80EA981EF212}"/>
              </a:ext>
            </a:extLst>
          </p:cNvPr>
          <p:cNvSpPr>
            <a:spLocks noGrp="1"/>
          </p:cNvSpPr>
          <p:nvPr>
            <p:ph idx="1"/>
          </p:nvPr>
        </p:nvSpPr>
        <p:spPr/>
        <p:txBody>
          <a:bodyPr/>
          <a:lstStyle/>
          <a:p>
            <a:endParaRPr lang="en-US" dirty="0"/>
          </a:p>
          <a:p>
            <a:endParaRPr lang="en-US" dirty="0"/>
          </a:p>
        </p:txBody>
      </p:sp>
      <p:pic>
        <p:nvPicPr>
          <p:cNvPr id="4" name="object 63">
            <a:extLst>
              <a:ext uri="{FF2B5EF4-FFF2-40B4-BE49-F238E27FC236}">
                <a16:creationId xmlns:a16="http://schemas.microsoft.com/office/drawing/2014/main" id="{69CA131A-2AD9-44F4-81EC-4CAA2AE66DDC}"/>
              </a:ext>
            </a:extLst>
          </p:cNvPr>
          <p:cNvPicPr/>
          <p:nvPr/>
        </p:nvPicPr>
        <p:blipFill>
          <a:blip r:embed="rId2" cstate="print"/>
          <a:stretch>
            <a:fillRect/>
          </a:stretch>
        </p:blipFill>
        <p:spPr>
          <a:xfrm>
            <a:off x="2740570" y="2034011"/>
            <a:ext cx="5783580" cy="3646805"/>
          </a:xfrm>
          <a:prstGeom prst="rect">
            <a:avLst/>
          </a:prstGeom>
        </p:spPr>
      </p:pic>
      <p:sp>
        <p:nvSpPr>
          <p:cNvPr id="6" name="TextBox 5">
            <a:extLst>
              <a:ext uri="{FF2B5EF4-FFF2-40B4-BE49-F238E27FC236}">
                <a16:creationId xmlns:a16="http://schemas.microsoft.com/office/drawing/2014/main" id="{5507B534-E5E2-4531-8FE5-A4D61CF90B78}"/>
              </a:ext>
            </a:extLst>
          </p:cNvPr>
          <p:cNvSpPr txBox="1"/>
          <p:nvPr/>
        </p:nvSpPr>
        <p:spPr>
          <a:xfrm>
            <a:off x="3049072" y="2995433"/>
            <a:ext cx="6402357" cy="2951064"/>
          </a:xfrm>
          <a:prstGeom prst="rect">
            <a:avLst/>
          </a:prstGeom>
          <a:noFill/>
        </p:spPr>
        <p:txBody>
          <a:bodyPr wrap="square">
            <a:spAutoFit/>
          </a:bodyPr>
          <a:lstStyle/>
          <a:p>
            <a:pPr marL="2286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22860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Figure : Training Accuracy vs Validation Accuracy for Gender</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75166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23B4-E61B-488E-AA6B-2EFF13962FD6}"/>
              </a:ext>
            </a:extLst>
          </p:cNvPr>
          <p:cNvSpPr>
            <a:spLocks noGrp="1"/>
          </p:cNvSpPr>
          <p:nvPr>
            <p:ph type="title"/>
          </p:nvPr>
        </p:nvSpPr>
        <p:spPr/>
        <p:txBody>
          <a:bodyPr/>
          <a:lstStyle/>
          <a:p>
            <a:r>
              <a:rPr lang="en-US" dirty="0"/>
              <a:t>Confusion Matrix</a:t>
            </a:r>
          </a:p>
        </p:txBody>
      </p:sp>
      <p:pic>
        <p:nvPicPr>
          <p:cNvPr id="4" name="object 57">
            <a:extLst>
              <a:ext uri="{FF2B5EF4-FFF2-40B4-BE49-F238E27FC236}">
                <a16:creationId xmlns:a16="http://schemas.microsoft.com/office/drawing/2014/main" id="{3636D7E6-39F7-4A23-9C65-1CF2D522003C}"/>
              </a:ext>
            </a:extLst>
          </p:cNvPr>
          <p:cNvPicPr>
            <a:picLocks noGrp="1"/>
          </p:cNvPicPr>
          <p:nvPr>
            <p:ph idx="1"/>
          </p:nvPr>
        </p:nvPicPr>
        <p:blipFill>
          <a:blip r:embed="rId2" cstate="print"/>
          <a:stretch>
            <a:fillRect/>
          </a:stretch>
        </p:blipFill>
        <p:spPr>
          <a:xfrm>
            <a:off x="1529096" y="1924155"/>
            <a:ext cx="3361562" cy="1888610"/>
          </a:xfrm>
          <a:prstGeom prst="rect">
            <a:avLst/>
          </a:prstGeom>
        </p:spPr>
      </p:pic>
      <p:sp>
        <p:nvSpPr>
          <p:cNvPr id="6" name="TextBox 5">
            <a:extLst>
              <a:ext uri="{FF2B5EF4-FFF2-40B4-BE49-F238E27FC236}">
                <a16:creationId xmlns:a16="http://schemas.microsoft.com/office/drawing/2014/main" id="{0B61FF02-0FB1-4278-A056-A7F486D5342D}"/>
              </a:ext>
            </a:extLst>
          </p:cNvPr>
          <p:cNvSpPr txBox="1"/>
          <p:nvPr/>
        </p:nvSpPr>
        <p:spPr>
          <a:xfrm>
            <a:off x="-7414" y="3699457"/>
            <a:ext cx="6098146" cy="873572"/>
          </a:xfrm>
          <a:prstGeom prst="rect">
            <a:avLst/>
          </a:prstGeom>
          <a:noFill/>
        </p:spPr>
        <p:txBody>
          <a:bodyPr wrap="square">
            <a:spAutoFit/>
          </a:bodyPr>
          <a:lstStyle/>
          <a:p>
            <a:pPr marL="45720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Figure : Confusion Matrix of SVM age </a:t>
            </a:r>
          </a:p>
          <a:p>
            <a:pPr marL="457200" marR="0" algn="ctr">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p:txBody>
      </p:sp>
      <p:pic>
        <p:nvPicPr>
          <p:cNvPr id="7" name="object 58">
            <a:extLst>
              <a:ext uri="{FF2B5EF4-FFF2-40B4-BE49-F238E27FC236}">
                <a16:creationId xmlns:a16="http://schemas.microsoft.com/office/drawing/2014/main" id="{7A62C158-906C-4413-8F4D-7992CFE38C40}"/>
              </a:ext>
            </a:extLst>
          </p:cNvPr>
          <p:cNvPicPr/>
          <p:nvPr/>
        </p:nvPicPr>
        <p:blipFill>
          <a:blip r:embed="rId3" cstate="print"/>
          <a:stretch>
            <a:fillRect/>
          </a:stretch>
        </p:blipFill>
        <p:spPr>
          <a:xfrm>
            <a:off x="6971791" y="1911185"/>
            <a:ext cx="2779775" cy="1827435"/>
          </a:xfrm>
          <a:prstGeom prst="rect">
            <a:avLst/>
          </a:prstGeom>
        </p:spPr>
      </p:pic>
      <p:sp>
        <p:nvSpPr>
          <p:cNvPr id="9" name="TextBox 8">
            <a:extLst>
              <a:ext uri="{FF2B5EF4-FFF2-40B4-BE49-F238E27FC236}">
                <a16:creationId xmlns:a16="http://schemas.microsoft.com/office/drawing/2014/main" id="{276DA840-3D15-4978-AC12-87640D0E2144}"/>
              </a:ext>
            </a:extLst>
          </p:cNvPr>
          <p:cNvSpPr txBox="1"/>
          <p:nvPr/>
        </p:nvSpPr>
        <p:spPr>
          <a:xfrm>
            <a:off x="3801417" y="2868460"/>
            <a:ext cx="6600422" cy="1704569"/>
          </a:xfrm>
          <a:prstGeom prst="rect">
            <a:avLst/>
          </a:prstGeom>
          <a:noFill/>
        </p:spPr>
        <p:txBody>
          <a:bodyPr wrap="square">
            <a:spAutoFit/>
          </a:bodyPr>
          <a:lstStyle/>
          <a:p>
            <a:pPr marL="4572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57200" algn="ctr">
              <a:lnSpc>
                <a:spcPct val="150000"/>
              </a:lnSpc>
            </a:pPr>
            <a:endParaRPr lang="en-US" sz="1800" dirty="0">
              <a:effectLst/>
              <a:latin typeface="Times New Roman" panose="02020603050405020304" pitchFamily="18" charset="0"/>
              <a:ea typeface="Times New Roman" panose="02020603050405020304" pitchFamily="18" charset="0"/>
            </a:endParaRPr>
          </a:p>
          <a:p>
            <a:pPr marL="457200" algn="ctr">
              <a:lnSpc>
                <a:spcPct val="150000"/>
              </a:lnSpc>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Figure : Confusion Matrix of  SVM gender</a:t>
            </a:r>
          </a:p>
          <a:p>
            <a:pPr marL="4572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p:txBody>
      </p:sp>
      <p:pic>
        <p:nvPicPr>
          <p:cNvPr id="10" name="object 59">
            <a:extLst>
              <a:ext uri="{FF2B5EF4-FFF2-40B4-BE49-F238E27FC236}">
                <a16:creationId xmlns:a16="http://schemas.microsoft.com/office/drawing/2014/main" id="{72F46B74-7AE2-4539-B0E5-96BA146B1E6E}"/>
              </a:ext>
            </a:extLst>
          </p:cNvPr>
          <p:cNvPicPr/>
          <p:nvPr/>
        </p:nvPicPr>
        <p:blipFill>
          <a:blip r:embed="rId4" cstate="print"/>
          <a:stretch>
            <a:fillRect/>
          </a:stretch>
        </p:blipFill>
        <p:spPr>
          <a:xfrm>
            <a:off x="1509978" y="4316718"/>
            <a:ext cx="3361561" cy="1717539"/>
          </a:xfrm>
          <a:prstGeom prst="rect">
            <a:avLst/>
          </a:prstGeom>
        </p:spPr>
      </p:pic>
      <p:sp>
        <p:nvSpPr>
          <p:cNvPr id="12" name="TextBox 11">
            <a:extLst>
              <a:ext uri="{FF2B5EF4-FFF2-40B4-BE49-F238E27FC236}">
                <a16:creationId xmlns:a16="http://schemas.microsoft.com/office/drawing/2014/main" id="{0108F63F-58E1-4E25-AA8A-DC49B572B9EA}"/>
              </a:ext>
            </a:extLst>
          </p:cNvPr>
          <p:cNvSpPr txBox="1"/>
          <p:nvPr/>
        </p:nvSpPr>
        <p:spPr>
          <a:xfrm>
            <a:off x="-264489" y="3052834"/>
            <a:ext cx="6600422" cy="3782061"/>
          </a:xfrm>
          <a:prstGeom prst="rect">
            <a:avLst/>
          </a:prstGeom>
          <a:noFill/>
        </p:spPr>
        <p:txBody>
          <a:bodyPr wrap="square">
            <a:spAutoFit/>
          </a:bodyPr>
          <a:lstStyle/>
          <a:p>
            <a:pPr marL="4572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572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572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4572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57200" algn="ctr">
              <a:lnSpc>
                <a:spcPct val="150000"/>
              </a:lnSpc>
            </a:pPr>
            <a:endParaRPr lang="en-US" dirty="0">
              <a:latin typeface="Times New Roman" panose="02020603050405020304" pitchFamily="18" charset="0"/>
              <a:ea typeface="Times New Roman" panose="02020603050405020304" pitchFamily="18" charset="0"/>
            </a:endParaRPr>
          </a:p>
          <a:p>
            <a:pPr marL="457200" algn="ctr">
              <a:lnSpc>
                <a:spcPct val="150000"/>
              </a:lnSpc>
            </a:pPr>
            <a:endParaRPr lang="en-US" sz="1800" dirty="0">
              <a:effectLst/>
              <a:latin typeface="Times New Roman" panose="02020603050405020304" pitchFamily="18" charset="0"/>
              <a:ea typeface="Times New Roman" panose="02020603050405020304" pitchFamily="18" charset="0"/>
            </a:endParaRPr>
          </a:p>
          <a:p>
            <a:pPr marL="457200" algn="ctr">
              <a:lnSpc>
                <a:spcPct val="150000"/>
              </a:lnSpc>
            </a:pPr>
            <a:endParaRPr lang="en-US" sz="1800" dirty="0">
              <a:effectLst/>
              <a:latin typeface="Times New Roman" panose="02020603050405020304" pitchFamily="18" charset="0"/>
              <a:ea typeface="Times New Roman" panose="02020603050405020304" pitchFamily="18" charset="0"/>
            </a:endParaRPr>
          </a:p>
          <a:p>
            <a:pPr marL="457200" algn="ctr">
              <a:lnSpc>
                <a:spcPct val="150000"/>
              </a:lnSpc>
            </a:pPr>
            <a:r>
              <a:rPr lang="en-US" sz="1800" dirty="0">
                <a:effectLst/>
                <a:latin typeface="Times New Roman" panose="02020603050405020304" pitchFamily="18" charset="0"/>
                <a:ea typeface="Times New Roman" panose="02020603050405020304" pitchFamily="18" charset="0"/>
              </a:rPr>
              <a:t>Figure : Confusion Matrix of CNN age</a:t>
            </a:r>
          </a:p>
          <a:p>
            <a:pPr marL="4572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13" name="object 60">
            <a:extLst>
              <a:ext uri="{FF2B5EF4-FFF2-40B4-BE49-F238E27FC236}">
                <a16:creationId xmlns:a16="http://schemas.microsoft.com/office/drawing/2014/main" id="{EB20B6F2-4BFA-4ECA-8D47-859C6BE510DA}"/>
              </a:ext>
            </a:extLst>
          </p:cNvPr>
          <p:cNvPicPr/>
          <p:nvPr/>
        </p:nvPicPr>
        <p:blipFill>
          <a:blip r:embed="rId5" cstate="print"/>
          <a:stretch>
            <a:fillRect/>
          </a:stretch>
        </p:blipFill>
        <p:spPr>
          <a:xfrm>
            <a:off x="6795702" y="4472280"/>
            <a:ext cx="2934335" cy="1489946"/>
          </a:xfrm>
          <a:prstGeom prst="rect">
            <a:avLst/>
          </a:prstGeom>
        </p:spPr>
      </p:pic>
      <p:sp>
        <p:nvSpPr>
          <p:cNvPr id="16" name="TextBox 15">
            <a:extLst>
              <a:ext uri="{FF2B5EF4-FFF2-40B4-BE49-F238E27FC236}">
                <a16:creationId xmlns:a16="http://schemas.microsoft.com/office/drawing/2014/main" id="{79BA2F05-311E-4BD5-AAC9-9FBD57D2E4E4}"/>
              </a:ext>
            </a:extLst>
          </p:cNvPr>
          <p:cNvSpPr txBox="1"/>
          <p:nvPr/>
        </p:nvSpPr>
        <p:spPr>
          <a:xfrm>
            <a:off x="3171690" y="3376597"/>
            <a:ext cx="7491214" cy="3782061"/>
          </a:xfrm>
          <a:prstGeom prst="rect">
            <a:avLst/>
          </a:prstGeom>
          <a:noFill/>
        </p:spPr>
        <p:txBody>
          <a:bodyPr wrap="square">
            <a:spAutoFit/>
          </a:bodyPr>
          <a:lstStyle/>
          <a:p>
            <a:pPr marL="4572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4572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572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4572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457200" marR="0" algn="ctr">
              <a:lnSpc>
                <a:spcPct val="150000"/>
              </a:lnSpc>
              <a:spcBef>
                <a:spcPts val="0"/>
              </a:spcBef>
              <a:spcAft>
                <a:spcPts val="0"/>
              </a:spcAft>
            </a:pPr>
            <a:endParaRPr lang="en-US" dirty="0">
              <a:latin typeface="Times New Roman" panose="02020603050405020304" pitchFamily="18" charset="0"/>
              <a:ea typeface="Times New Roman" panose="02020603050405020304" pitchFamily="18" charset="0"/>
            </a:endParaRPr>
          </a:p>
          <a:p>
            <a:pPr marL="457200" algn="ctr">
              <a:lnSpc>
                <a:spcPct val="150000"/>
              </a:lnSpc>
            </a:pPr>
            <a:r>
              <a:rPr lang="en-US" sz="1800" dirty="0">
                <a:effectLst/>
                <a:latin typeface="Times New Roman" panose="02020603050405020304" pitchFamily="18" charset="0"/>
                <a:ea typeface="Times New Roman" panose="02020603050405020304" pitchFamily="18" charset="0"/>
              </a:rPr>
              <a:t>                                   </a:t>
            </a:r>
          </a:p>
          <a:p>
            <a:pPr marL="457200" algn="ctr">
              <a:lnSpc>
                <a:spcPct val="150000"/>
              </a:lnSpc>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Figure : Confusion Matrix of CNN gender</a:t>
            </a:r>
          </a:p>
          <a:p>
            <a:pPr marL="457200" algn="ctr">
              <a:lnSpc>
                <a:spcPct val="150000"/>
              </a:lnSpc>
            </a:pPr>
            <a:r>
              <a:rPr lang="en-US" sz="1800" dirty="0">
                <a:effectLst/>
                <a:latin typeface="Times New Roman" panose="02020603050405020304" pitchFamily="18" charset="0"/>
                <a:ea typeface="Times New Roman" panose="02020603050405020304" pitchFamily="18" charset="0"/>
              </a:rPr>
              <a:t>                             </a:t>
            </a:r>
          </a:p>
          <a:p>
            <a:pPr marL="457200" marR="0" algn="ctr">
              <a:lnSpc>
                <a:spcPct val="15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2735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EB86C-1618-4837-BE87-E1FF485C43E5}"/>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9E233484-5674-4085-A748-025F083362EF}"/>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Home Page of our Flask web app:</a:t>
            </a:r>
          </a:p>
          <a:p>
            <a:endParaRPr lang="en-US" dirty="0"/>
          </a:p>
        </p:txBody>
      </p:sp>
      <p:pic>
        <p:nvPicPr>
          <p:cNvPr id="4" name="Picture 3">
            <a:extLst>
              <a:ext uri="{FF2B5EF4-FFF2-40B4-BE49-F238E27FC236}">
                <a16:creationId xmlns:a16="http://schemas.microsoft.com/office/drawing/2014/main" id="{02909DC6-6EB2-4C20-A2B6-3FA1405FC71E}"/>
              </a:ext>
            </a:extLst>
          </p:cNvPr>
          <p:cNvPicPr/>
          <p:nvPr/>
        </p:nvPicPr>
        <p:blipFill>
          <a:blip r:embed="rId2">
            <a:extLst>
              <a:ext uri="{28A0092B-C50C-407E-A947-70E740481C1C}">
                <a14:useLocalDpi xmlns:a14="http://schemas.microsoft.com/office/drawing/2010/main" val="0"/>
              </a:ext>
            </a:extLst>
          </a:blip>
          <a:stretch>
            <a:fillRect/>
          </a:stretch>
        </p:blipFill>
        <p:spPr>
          <a:xfrm>
            <a:off x="2808314" y="2341351"/>
            <a:ext cx="5390515" cy="3032125"/>
          </a:xfrm>
          <a:prstGeom prst="rect">
            <a:avLst/>
          </a:prstGeom>
        </p:spPr>
      </p:pic>
    </p:spTree>
    <p:extLst>
      <p:ext uri="{BB962C8B-B14F-4D97-AF65-F5344CB8AC3E}">
        <p14:creationId xmlns:p14="http://schemas.microsoft.com/office/powerpoint/2010/main" val="2900324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A102-2F67-49EE-9CAE-F472BD17CBF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74D37B9-88B4-4F86-8B1D-CED92FF1E1DD}"/>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Testing using Use Case:</a:t>
            </a:r>
          </a:p>
          <a:p>
            <a:endParaRPr lang="en-US" dirty="0"/>
          </a:p>
        </p:txBody>
      </p:sp>
      <p:pic>
        <p:nvPicPr>
          <p:cNvPr id="7" name="Picture 6">
            <a:extLst>
              <a:ext uri="{FF2B5EF4-FFF2-40B4-BE49-F238E27FC236}">
                <a16:creationId xmlns:a16="http://schemas.microsoft.com/office/drawing/2014/main" id="{C072E9B9-229B-4083-A134-57AA11763B45}"/>
              </a:ext>
            </a:extLst>
          </p:cNvPr>
          <p:cNvPicPr>
            <a:picLocks noChangeAspect="1"/>
          </p:cNvPicPr>
          <p:nvPr/>
        </p:nvPicPr>
        <p:blipFill rotWithShape="1">
          <a:blip r:embed="rId2"/>
          <a:srcRect l="21698" t="19287" r="23271" b="13627"/>
          <a:stretch/>
        </p:blipFill>
        <p:spPr>
          <a:xfrm>
            <a:off x="2730321" y="2215167"/>
            <a:ext cx="5628068" cy="3859248"/>
          </a:xfrm>
          <a:prstGeom prst="rect">
            <a:avLst/>
          </a:prstGeom>
        </p:spPr>
      </p:pic>
    </p:spTree>
    <p:extLst>
      <p:ext uri="{BB962C8B-B14F-4D97-AF65-F5344CB8AC3E}">
        <p14:creationId xmlns:p14="http://schemas.microsoft.com/office/powerpoint/2010/main" val="2818773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0F72-3166-465C-80DF-64B5A1CDBEA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4A61338-3E51-4B45-9E42-E13F1E5BC71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14791" y="2375796"/>
            <a:ext cx="5181209" cy="2914430"/>
          </a:xfrm>
        </p:spPr>
      </p:pic>
      <p:pic>
        <p:nvPicPr>
          <p:cNvPr id="7" name="Picture 6">
            <a:extLst>
              <a:ext uri="{FF2B5EF4-FFF2-40B4-BE49-F238E27FC236}">
                <a16:creationId xmlns:a16="http://schemas.microsoft.com/office/drawing/2014/main" id="{347DB82A-19C8-4135-AECB-6E94ABBCD0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8919" y="2420286"/>
            <a:ext cx="5004808" cy="2815205"/>
          </a:xfrm>
          <a:prstGeom prst="rect">
            <a:avLst/>
          </a:prstGeom>
        </p:spPr>
      </p:pic>
      <p:sp>
        <p:nvSpPr>
          <p:cNvPr id="3" name="TextBox 2">
            <a:extLst>
              <a:ext uri="{FF2B5EF4-FFF2-40B4-BE49-F238E27FC236}">
                <a16:creationId xmlns:a16="http://schemas.microsoft.com/office/drawing/2014/main" id="{D06B1292-AC1C-40BF-B6B8-9A788985DB99}"/>
              </a:ext>
            </a:extLst>
          </p:cNvPr>
          <p:cNvSpPr txBox="1"/>
          <p:nvPr/>
        </p:nvSpPr>
        <p:spPr>
          <a:xfrm>
            <a:off x="2379926" y="5447763"/>
            <a:ext cx="2250937" cy="369332"/>
          </a:xfrm>
          <a:prstGeom prst="rect">
            <a:avLst/>
          </a:prstGeom>
          <a:noFill/>
        </p:spPr>
        <p:txBody>
          <a:bodyPr wrap="none" rtlCol="0">
            <a:spAutoFit/>
          </a:bodyPr>
          <a:lstStyle/>
          <a:p>
            <a:r>
              <a:rPr lang="en-US" dirty="0"/>
              <a:t>Fig : using SVM model</a:t>
            </a:r>
          </a:p>
        </p:txBody>
      </p:sp>
      <p:sp>
        <p:nvSpPr>
          <p:cNvPr id="8" name="TextBox 7">
            <a:extLst>
              <a:ext uri="{FF2B5EF4-FFF2-40B4-BE49-F238E27FC236}">
                <a16:creationId xmlns:a16="http://schemas.microsoft.com/office/drawing/2014/main" id="{33EC08FC-D31B-4307-A5AD-5C44F8CAA20D}"/>
              </a:ext>
            </a:extLst>
          </p:cNvPr>
          <p:cNvSpPr txBox="1"/>
          <p:nvPr/>
        </p:nvSpPr>
        <p:spPr>
          <a:xfrm>
            <a:off x="7827135" y="5293446"/>
            <a:ext cx="3171423" cy="369332"/>
          </a:xfrm>
          <a:prstGeom prst="rect">
            <a:avLst/>
          </a:prstGeom>
          <a:noFill/>
        </p:spPr>
        <p:txBody>
          <a:bodyPr wrap="square">
            <a:spAutoFit/>
          </a:bodyPr>
          <a:lstStyle/>
          <a:p>
            <a:r>
              <a:rPr lang="en-US" dirty="0"/>
              <a:t>Fig : using CNN model</a:t>
            </a:r>
          </a:p>
        </p:txBody>
      </p:sp>
    </p:spTree>
    <p:extLst>
      <p:ext uri="{BB962C8B-B14F-4D97-AF65-F5344CB8AC3E}">
        <p14:creationId xmlns:p14="http://schemas.microsoft.com/office/powerpoint/2010/main" val="1559096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A803-DCB7-4CF1-B7AC-72852131038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CA0E44D-F013-4121-B740-6CC3E6C40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41" y="2292338"/>
            <a:ext cx="5760759" cy="3240427"/>
          </a:xfrm>
        </p:spPr>
      </p:pic>
      <p:pic>
        <p:nvPicPr>
          <p:cNvPr id="7" name="Picture 6">
            <a:extLst>
              <a:ext uri="{FF2B5EF4-FFF2-40B4-BE49-F238E27FC236}">
                <a16:creationId xmlns:a16="http://schemas.microsoft.com/office/drawing/2014/main" id="{D40461B8-7FE0-4909-8029-F49C644E2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374" y="2292338"/>
            <a:ext cx="5760761" cy="3240428"/>
          </a:xfrm>
          <a:prstGeom prst="rect">
            <a:avLst/>
          </a:prstGeom>
        </p:spPr>
      </p:pic>
    </p:spTree>
    <p:extLst>
      <p:ext uri="{BB962C8B-B14F-4D97-AF65-F5344CB8AC3E}">
        <p14:creationId xmlns:p14="http://schemas.microsoft.com/office/powerpoint/2010/main" val="3445200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B36B3E-5270-45EB-89B1-84EEA8178DE0}"/>
              </a:ext>
            </a:extLst>
          </p:cNvPr>
          <p:cNvSpPr txBox="1"/>
          <p:nvPr/>
        </p:nvSpPr>
        <p:spPr>
          <a:xfrm>
            <a:off x="3593205" y="2099255"/>
            <a:ext cx="5331853" cy="1569660"/>
          </a:xfrm>
          <a:prstGeom prst="rect">
            <a:avLst/>
          </a:prstGeom>
          <a:noFill/>
        </p:spPr>
        <p:txBody>
          <a:bodyPr wrap="square" rtlCol="0">
            <a:spAutoFit/>
          </a:bodyPr>
          <a:lstStyle/>
          <a:p>
            <a:r>
              <a:rPr lang="en-US" sz="9600" dirty="0"/>
              <a:t>Thank You</a:t>
            </a:r>
          </a:p>
        </p:txBody>
      </p:sp>
    </p:spTree>
    <p:extLst>
      <p:ext uri="{BB962C8B-B14F-4D97-AF65-F5344CB8AC3E}">
        <p14:creationId xmlns:p14="http://schemas.microsoft.com/office/powerpoint/2010/main" val="327094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72A0-63FB-4767-BAFC-2C3444AB60AB}"/>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77A55987-1DC0-4B88-AD6C-D602E38644B3}"/>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It is already known that predicting age and gender of a person by just seeing its face is a difficult task for even a human, for example,  if a person is wearing glasses and has long hair and no facial hair, then it’s hard for a human to determine its age and gender. </a:t>
            </a:r>
          </a:p>
          <a:p>
            <a:pPr marL="0" indent="0" algn="jus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Hence, we have used age brackets instead of using a continuous age label. There are numerous problems that we faced during this research work. </a:t>
            </a:r>
          </a:p>
          <a:p>
            <a:pPr marL="0" indent="0" algn="jus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 First is illumination i.e., not adequate lighting in the space at time of input (video/image acquisition). </a:t>
            </a:r>
          </a:p>
          <a:p>
            <a:pPr marL="0" indent="0" algn="just">
              <a:buNone/>
            </a:pPr>
            <a:r>
              <a:rPr lang="en-US" dirty="0">
                <a:latin typeface="Times New Roman" panose="02020603050405020304" pitchFamily="18" charset="0"/>
                <a:ea typeface="Times New Roman" panose="02020603050405020304" pitchFamily="18" charset="0"/>
                <a:cs typeface="Times New Roman" panose="02020603050405020304" pitchFamily="18" charset="0"/>
              </a:rPr>
              <a:t>     i</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 Second is foreign objects (like glasses, masks, hair, etc.) in between the subject face and camera causes poor results [1]. </a:t>
            </a:r>
          </a:p>
          <a:p>
            <a:pPr marL="0" indent="0" algn="jus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iii) Third is Frontal Face i.e., face rotations in and out of planes affects the results, hence, subject should face the camera directly instead of having a sideways gaze.</a:t>
            </a:r>
            <a:endParaRPr lang="en-US" sz="2400" dirty="0"/>
          </a:p>
        </p:txBody>
      </p:sp>
    </p:spTree>
    <p:extLst>
      <p:ext uri="{BB962C8B-B14F-4D97-AF65-F5344CB8AC3E}">
        <p14:creationId xmlns:p14="http://schemas.microsoft.com/office/powerpoint/2010/main" val="72833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1642-CB09-482F-BE2A-8FCBCC4DEFE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EEAC69-B733-48BC-8FE1-8669EAA5F213}"/>
              </a:ext>
            </a:extLst>
          </p:cNvPr>
          <p:cNvSpPr>
            <a:spLocks noGrp="1"/>
          </p:cNvSpPr>
          <p:nvPr>
            <p:ph idx="1"/>
          </p:nvPr>
        </p:nvSpPr>
        <p:spPr/>
        <p:txBody>
          <a:bodyPr>
            <a:normAutofit/>
          </a:bodyPr>
          <a:lstStyle/>
          <a:p>
            <a:pPr algn="just"/>
            <a:r>
              <a:rPr lang="en-US" dirty="0">
                <a:effectLst/>
                <a:latin typeface="Times New Roman" panose="02020603050405020304" pitchFamily="18" charset="0"/>
                <a:ea typeface="Times New Roman" panose="02020603050405020304" pitchFamily="18" charset="0"/>
              </a:rPr>
              <a:t>     One of the active study fields in recent years is the extraction of information from the human face. Numerous investigations on the identification of the most prevalent face variety, including age and gender, have been done. </a:t>
            </a:r>
          </a:p>
          <a:p>
            <a:pPr algn="just"/>
            <a:r>
              <a:rPr lang="en-US"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approach for automatically determining a person's age and gender from their face is suggested in this paper and is based on convolutional neural networks and support vector machines. </a:t>
            </a:r>
          </a:p>
          <a:p>
            <a:pPr algn="just"/>
            <a:r>
              <a:rPr lang="en-US"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 four steps of this method are face detection, pre-processing, feature extraction, and classification. </a:t>
            </a:r>
          </a:p>
          <a:p>
            <a:pPr algn="just"/>
            <a:r>
              <a:rPr lang="en-US"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 variety of convolutional neural networks have been trained to detect faces in live feed and also determine their age and gender are part of our system. Our model, was trained using Adience benchmark dataset for age and gender prediction available on Kaggle, which has produced positive results.</a:t>
            </a:r>
            <a:endParaRPr lang="en-US" dirty="0"/>
          </a:p>
        </p:txBody>
      </p:sp>
    </p:spTree>
    <p:extLst>
      <p:ext uri="{BB962C8B-B14F-4D97-AF65-F5344CB8AC3E}">
        <p14:creationId xmlns:p14="http://schemas.microsoft.com/office/powerpoint/2010/main" val="411178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A68B64-3E78-FF04-3AFA-0A0A08D29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043" y="1306770"/>
            <a:ext cx="8251913" cy="4855952"/>
          </a:xfrm>
          <a:prstGeom prst="rect">
            <a:avLst/>
          </a:prstGeom>
        </p:spPr>
      </p:pic>
      <p:sp>
        <p:nvSpPr>
          <p:cNvPr id="2" name="TextBox 1">
            <a:extLst>
              <a:ext uri="{FF2B5EF4-FFF2-40B4-BE49-F238E27FC236}">
                <a16:creationId xmlns:a16="http://schemas.microsoft.com/office/drawing/2014/main" id="{82D7A449-FA13-4AFA-A059-57ADC7F7B54D}"/>
              </a:ext>
            </a:extLst>
          </p:cNvPr>
          <p:cNvSpPr txBox="1"/>
          <p:nvPr/>
        </p:nvSpPr>
        <p:spPr>
          <a:xfrm>
            <a:off x="1403796" y="338644"/>
            <a:ext cx="5331855" cy="830997"/>
          </a:xfrm>
          <a:prstGeom prst="rect">
            <a:avLst/>
          </a:prstGeom>
          <a:noFill/>
        </p:spPr>
        <p:txBody>
          <a:bodyPr wrap="square" rtlCol="0">
            <a:spAutoFit/>
          </a:bodyPr>
          <a:lstStyle/>
          <a:p>
            <a:r>
              <a:rPr lang="en-US" sz="4800" dirty="0"/>
              <a:t>Literature Survey :</a:t>
            </a:r>
          </a:p>
        </p:txBody>
      </p:sp>
    </p:spTree>
    <p:extLst>
      <p:ext uri="{BB962C8B-B14F-4D97-AF65-F5344CB8AC3E}">
        <p14:creationId xmlns:p14="http://schemas.microsoft.com/office/powerpoint/2010/main" val="72709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4C3561-655D-3A7A-FD27-7572651D6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132" y="777241"/>
            <a:ext cx="9027694" cy="5564385"/>
          </a:xfrm>
          <a:prstGeom prst="rect">
            <a:avLst/>
          </a:prstGeom>
        </p:spPr>
      </p:pic>
    </p:spTree>
    <p:extLst>
      <p:ext uri="{BB962C8B-B14F-4D97-AF65-F5344CB8AC3E}">
        <p14:creationId xmlns:p14="http://schemas.microsoft.com/office/powerpoint/2010/main" val="34289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43589D-F589-4594-ACCF-34E374216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973" y="382928"/>
            <a:ext cx="7861636" cy="5852458"/>
          </a:xfrm>
          <a:prstGeom prst="rect">
            <a:avLst/>
          </a:prstGeom>
        </p:spPr>
      </p:pic>
    </p:spTree>
    <p:extLst>
      <p:ext uri="{BB962C8B-B14F-4D97-AF65-F5344CB8AC3E}">
        <p14:creationId xmlns:p14="http://schemas.microsoft.com/office/powerpoint/2010/main" val="310304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CFAA-7A20-4264-AFAB-E7DD39C17C9D}"/>
              </a:ext>
            </a:extLst>
          </p:cNvPr>
          <p:cNvSpPr>
            <a:spLocks noGrp="1"/>
          </p:cNvSpPr>
          <p:nvPr>
            <p:ph type="title"/>
          </p:nvPr>
        </p:nvSpPr>
        <p:spPr>
          <a:xfrm>
            <a:off x="1097280" y="286604"/>
            <a:ext cx="10058400" cy="885374"/>
          </a:xfrm>
        </p:spPr>
        <p:txBody>
          <a:bodyPr/>
          <a:lstStyle/>
          <a:p>
            <a:r>
              <a:rPr lang="en-US" dirty="0"/>
              <a:t>Use- Case Diagram</a:t>
            </a:r>
          </a:p>
        </p:txBody>
      </p:sp>
      <p:pic>
        <p:nvPicPr>
          <p:cNvPr id="4" name="Content Placeholder 3">
            <a:extLst>
              <a:ext uri="{FF2B5EF4-FFF2-40B4-BE49-F238E27FC236}">
                <a16:creationId xmlns:a16="http://schemas.microsoft.com/office/drawing/2014/main" id="{3268D082-1872-4FF3-9D93-604A5BB0AF0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08700" y="1846263"/>
            <a:ext cx="5693632" cy="4022725"/>
          </a:xfrm>
          <a:prstGeom prst="rect">
            <a:avLst/>
          </a:prstGeom>
        </p:spPr>
      </p:pic>
    </p:spTree>
    <p:extLst>
      <p:ext uri="{BB962C8B-B14F-4D97-AF65-F5344CB8AC3E}">
        <p14:creationId xmlns:p14="http://schemas.microsoft.com/office/powerpoint/2010/main" val="25764301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211</TotalTime>
  <Words>2326</Words>
  <Application>Microsoft Office PowerPoint</Application>
  <PresentationFormat>Widescreen</PresentationFormat>
  <Paragraphs>243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Calibri Light</vt:lpstr>
      <vt:lpstr>Courier New</vt:lpstr>
      <vt:lpstr>Symbol</vt:lpstr>
      <vt:lpstr>Times New Roman</vt:lpstr>
      <vt:lpstr>Retrospect</vt:lpstr>
      <vt:lpstr>BIRLA VISHVAKARMA MAHAVIDYALAYA (Engineering College) (An Autonomous Institution) Information Technology Department AY: 2022 -23 4IT31 – Project I</vt:lpstr>
      <vt:lpstr>Outline of the presentation</vt:lpstr>
      <vt:lpstr>Objective</vt:lpstr>
      <vt:lpstr>Scope</vt:lpstr>
      <vt:lpstr>Introduction</vt:lpstr>
      <vt:lpstr>PowerPoint Presentation</vt:lpstr>
      <vt:lpstr>PowerPoint Presentation</vt:lpstr>
      <vt:lpstr>PowerPoint Presentation</vt:lpstr>
      <vt:lpstr>Use- Case Diagram</vt:lpstr>
      <vt:lpstr>ER- DIAGRAM</vt:lpstr>
      <vt:lpstr>Sequence Diagram</vt:lpstr>
      <vt:lpstr>DATA FLOW DIAGRAM</vt:lpstr>
      <vt:lpstr>Level 1 :</vt:lpstr>
      <vt:lpstr>Modules Description</vt:lpstr>
      <vt:lpstr>1) Data Acquisition :</vt:lpstr>
      <vt:lpstr>PowerPoint Presentation</vt:lpstr>
      <vt:lpstr>PowerPoint Presentation</vt:lpstr>
      <vt:lpstr>2) Face Detection :</vt:lpstr>
      <vt:lpstr>PowerPoint Presentation</vt:lpstr>
      <vt:lpstr>3) Pre - Processing :</vt:lpstr>
      <vt:lpstr>Data Normalization</vt:lpstr>
      <vt:lpstr>Dimensionality Reduction :</vt:lpstr>
      <vt:lpstr> PCA(Principal Component Analysis)</vt:lpstr>
      <vt:lpstr>Model Building</vt:lpstr>
      <vt:lpstr>PowerPoint Presentation</vt:lpstr>
      <vt:lpstr>SVM Model</vt:lpstr>
      <vt:lpstr>CNN</vt:lpstr>
      <vt:lpstr>Model Evaluation</vt:lpstr>
      <vt:lpstr>PowerPoint Presentation</vt:lpstr>
      <vt:lpstr>PowerPoint Presentation</vt:lpstr>
      <vt:lpstr>Confusion Matrix</vt:lpstr>
      <vt:lpstr>Result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BIRLA VISHVAKARMA MAHAVIDYALAYA (Engineering College) (An Autonomous Institution) Information Technology Department AY: 2022 -23 4IT31 – Project I</dc:title>
  <dc:creator>SPV</dc:creator>
  <cp:lastModifiedBy>HP</cp:lastModifiedBy>
  <cp:revision>5</cp:revision>
  <dcterms:created xsi:type="dcterms:W3CDTF">2022-12-18T15:31:33Z</dcterms:created>
  <dcterms:modified xsi:type="dcterms:W3CDTF">2022-12-20T03:22:18Z</dcterms:modified>
</cp:coreProperties>
</file>