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Amatic SC"/>
      <p:regular r:id="rId25"/>
      <p:bold r:id="rId26"/>
    </p:embeddedFont>
    <p:embeddedFont>
      <p:font typeface="Lato"/>
      <p:regular r:id="rId27"/>
      <p:bold r:id="rId28"/>
      <p:italic r:id="rId29"/>
      <p:boldItalic r:id="rId30"/>
    </p:embeddedFont>
    <p:embeddedFont>
      <p:font typeface="Spectra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Spectral-italic.fntdata"/><Relationship Id="rId10" Type="http://schemas.openxmlformats.org/officeDocument/2006/relationships/slide" Target="slides/slide5.xml"/><Relationship Id="rId32" Type="http://schemas.openxmlformats.org/officeDocument/2006/relationships/font" Target="fonts/Spectral-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pectral-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230ed0e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230ed0e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redict the next word, given all of the previous words within some text. It adapts to the style and content of the conditioning text. This allows the user to generate realistic and coherent continuations about a topic of their choosing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216fc0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216fc0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230ed0e4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230ed0e4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230ed0e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30ed0e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216fc06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2216fc06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2216fc0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2216fc0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555555"/>
              </a:buClr>
              <a:buSzPts val="900"/>
              <a:buChar char="●"/>
            </a:pPr>
            <a:r>
              <a:rPr lang="en" sz="900">
                <a:solidFill>
                  <a:srgbClr val="555555"/>
                </a:solidFill>
                <a:highlight>
                  <a:srgbClr val="FFFFFF"/>
                </a:highlight>
              </a:rPr>
              <a:t>Convert all words to lowercase.</a:t>
            </a:r>
            <a:endParaRPr sz="900">
              <a:solidFill>
                <a:srgbClr val="555555"/>
              </a:solidFill>
              <a:highlight>
                <a:srgbClr val="FFFFFF"/>
              </a:highlight>
            </a:endParaRPr>
          </a:p>
          <a:p>
            <a:pPr indent="-285750" lvl="0" marL="457200" rtl="0" algn="l">
              <a:lnSpc>
                <a:spcPct val="115000"/>
              </a:lnSpc>
              <a:spcBef>
                <a:spcPts val="0"/>
              </a:spcBef>
              <a:spcAft>
                <a:spcPts val="0"/>
              </a:spcAft>
              <a:buClr>
                <a:srgbClr val="555555"/>
              </a:buClr>
              <a:buSzPts val="900"/>
              <a:buChar char="●"/>
            </a:pPr>
            <a:r>
              <a:rPr lang="en" sz="900">
                <a:solidFill>
                  <a:srgbClr val="555555"/>
                </a:solidFill>
                <a:highlight>
                  <a:srgbClr val="FFFFFF"/>
                </a:highlight>
              </a:rPr>
              <a:t>Remove all punctuation.</a:t>
            </a:r>
            <a:endParaRPr sz="900">
              <a:solidFill>
                <a:srgbClr val="555555"/>
              </a:solidFill>
              <a:highlight>
                <a:srgbClr val="FFFFFF"/>
              </a:highlight>
            </a:endParaRPr>
          </a:p>
          <a:p>
            <a:pPr indent="-285750" lvl="0" marL="457200" rtl="0" algn="l">
              <a:lnSpc>
                <a:spcPct val="115000"/>
              </a:lnSpc>
              <a:spcBef>
                <a:spcPts val="0"/>
              </a:spcBef>
              <a:spcAft>
                <a:spcPts val="0"/>
              </a:spcAft>
              <a:buClr>
                <a:srgbClr val="555555"/>
              </a:buClr>
              <a:buSzPts val="900"/>
              <a:buChar char="●"/>
            </a:pPr>
            <a:r>
              <a:rPr lang="en" sz="900">
                <a:solidFill>
                  <a:srgbClr val="555555"/>
                </a:solidFill>
                <a:highlight>
                  <a:srgbClr val="FFFFFF"/>
                </a:highlight>
              </a:rPr>
              <a:t>Remove all words that are one character or less in length (e.g. ‘a’).</a:t>
            </a:r>
            <a:endParaRPr sz="900">
              <a:solidFill>
                <a:srgbClr val="555555"/>
              </a:solidFill>
              <a:highlight>
                <a:srgbClr val="FFFFFF"/>
              </a:highlight>
            </a:endParaRPr>
          </a:p>
          <a:p>
            <a:pPr indent="-285750" lvl="0" marL="457200" rtl="0" algn="l">
              <a:lnSpc>
                <a:spcPct val="115000"/>
              </a:lnSpc>
              <a:spcBef>
                <a:spcPts val="0"/>
              </a:spcBef>
              <a:spcAft>
                <a:spcPts val="0"/>
              </a:spcAft>
              <a:buClr>
                <a:srgbClr val="555555"/>
              </a:buClr>
              <a:buSzPts val="900"/>
              <a:buChar char="●"/>
            </a:pPr>
            <a:r>
              <a:rPr lang="en" sz="900">
                <a:solidFill>
                  <a:srgbClr val="555555"/>
                </a:solidFill>
                <a:highlight>
                  <a:srgbClr val="FFFFFF"/>
                </a:highlight>
              </a:rPr>
              <a:t>Remove all words with numbers in them.</a:t>
            </a:r>
            <a:endParaRPr sz="900">
              <a:solidFill>
                <a:srgbClr val="555555"/>
              </a:solidFill>
              <a:highlight>
                <a:srgbClr val="FFFFFF"/>
              </a:highlight>
            </a:endParaRPr>
          </a:p>
          <a:p>
            <a:pPr indent="0" lvl="0" marL="0" rtl="0" algn="l">
              <a:spcBef>
                <a:spcPts val="2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216fc0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216fc0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30ed0e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30ed0e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230ed0e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230ed0e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lang="en" sz="1150">
                <a:solidFill>
                  <a:srgbClr val="555555"/>
                </a:solidFill>
                <a:highlight>
                  <a:srgbClr val="FFFFFF"/>
                </a:highlight>
              </a:rPr>
              <a:t>The merge model combines both the encoded form of the image input with the encoded form of the text description generated so far.</a:t>
            </a:r>
            <a:endParaRPr sz="1150">
              <a:solidFill>
                <a:srgbClr val="555555"/>
              </a:solidFill>
              <a:highlight>
                <a:srgbClr val="FFFFFF"/>
              </a:highlight>
            </a:endParaRPr>
          </a:p>
          <a:p>
            <a:pPr indent="0" lvl="0" marL="0" rtl="0" algn="l">
              <a:lnSpc>
                <a:spcPct val="150000"/>
              </a:lnSpc>
              <a:spcBef>
                <a:spcPts val="1300"/>
              </a:spcBef>
              <a:spcAft>
                <a:spcPts val="0"/>
              </a:spcAft>
              <a:buNone/>
            </a:pPr>
            <a:r>
              <a:rPr lang="en" sz="1150">
                <a:solidFill>
                  <a:srgbClr val="555555"/>
                </a:solidFill>
                <a:highlight>
                  <a:srgbClr val="FFFFFF"/>
                </a:highlight>
              </a:rPr>
              <a:t>The combination of these two encoded inputs is then used by a very simple decoder model to generate the next word in the sequence.  The role of the recurrent neural network is to encode input rather than generate output. </a:t>
            </a:r>
            <a:endParaRPr sz="1150">
              <a:solidFill>
                <a:srgbClr val="555555"/>
              </a:solidFill>
              <a:highlight>
                <a:srgbClr val="FFFFFF"/>
              </a:highlight>
            </a:endParaRPr>
          </a:p>
          <a:p>
            <a:pPr indent="0" lvl="0" marL="0" rtl="0" algn="l">
              <a:lnSpc>
                <a:spcPct val="150000"/>
              </a:lnSpc>
              <a:spcBef>
                <a:spcPts val="1300"/>
              </a:spcBef>
              <a:spcAft>
                <a:spcPts val="0"/>
              </a:spcAft>
              <a:buNone/>
            </a:pPr>
            <a:r>
              <a:rPr lang="en" sz="1150">
                <a:solidFill>
                  <a:srgbClr val="555555"/>
                </a:solidFill>
                <a:highlight>
                  <a:srgbClr val="FFFFFF"/>
                </a:highlight>
              </a:rPr>
              <a:t>Iteration 1 input: image vector + “startseq”</a:t>
            </a:r>
            <a:endParaRPr sz="1150">
              <a:solidFill>
                <a:srgbClr val="555555"/>
              </a:solidFill>
              <a:highlight>
                <a:srgbClr val="FFFFFF"/>
              </a:highlight>
            </a:endParaRPr>
          </a:p>
          <a:p>
            <a:pPr indent="0" lvl="0" marL="0" rtl="0" algn="l">
              <a:lnSpc>
                <a:spcPct val="150000"/>
              </a:lnSpc>
              <a:spcBef>
                <a:spcPts val="1300"/>
              </a:spcBef>
              <a:spcAft>
                <a:spcPts val="0"/>
              </a:spcAft>
              <a:buClr>
                <a:schemeClr val="dk2"/>
              </a:buClr>
              <a:buSzPts val="1100"/>
              <a:buFont typeface="Arial"/>
              <a:buNone/>
            </a:pPr>
            <a:r>
              <a:t/>
            </a:r>
            <a:endParaRPr sz="1150">
              <a:solidFill>
                <a:srgbClr val="555555"/>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230ed0e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230ed0e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50">
                <a:solidFill>
                  <a:srgbClr val="555555"/>
                </a:solidFill>
                <a:highlight>
                  <a:srgbClr val="FFFFFF"/>
                </a:highlight>
              </a:rPr>
              <a:t>Counting matching n-grams in the generated text to n-grams in the reference text, where 1-gram or unigram would be each token and a bigram comparison would be each word pair. </a:t>
            </a:r>
            <a:endParaRPr sz="1150">
              <a:solidFill>
                <a:srgbClr val="555555"/>
              </a:solidFill>
              <a:highlight>
                <a:srgbClr val="FFFFFF"/>
              </a:highlight>
            </a:endParaRPr>
          </a:p>
          <a:p>
            <a:pPr indent="0" lvl="0" marL="0" rtl="0" algn="l">
              <a:lnSpc>
                <a:spcPct val="150000"/>
              </a:lnSpc>
              <a:spcBef>
                <a:spcPts val="1300"/>
              </a:spcBef>
              <a:spcAft>
                <a:spcPts val="0"/>
              </a:spcAft>
              <a:buClr>
                <a:schemeClr val="dk2"/>
              </a:buClr>
              <a:buSzPts val="1100"/>
              <a:buFont typeface="Arial"/>
              <a:buNone/>
            </a:pPr>
            <a:r>
              <a:rPr lang="en" sz="1150">
                <a:solidFill>
                  <a:srgbClr val="555555"/>
                </a:solidFill>
                <a:highlight>
                  <a:srgbClr val="FFFFFF"/>
                </a:highlight>
              </a:rPr>
              <a:t>Score close to 1.0 is better, a score closer to zero is worse.</a:t>
            </a:r>
            <a:endParaRPr sz="1150">
              <a:solidFill>
                <a:srgbClr val="555555"/>
              </a:solidFill>
              <a:highlight>
                <a:srgbClr val="FFFFFF"/>
              </a:highlight>
            </a:endParaRPr>
          </a:p>
          <a:p>
            <a:pPr indent="0" lvl="0" marL="0" rtl="0" algn="l">
              <a:lnSpc>
                <a:spcPct val="115000"/>
              </a:lnSpc>
              <a:spcBef>
                <a:spcPts val="1300"/>
              </a:spcBef>
              <a:spcAft>
                <a:spcPts val="0"/>
              </a:spcAft>
              <a:buClr>
                <a:schemeClr val="dk2"/>
              </a:buClr>
              <a:buSzPts val="1100"/>
              <a:buFont typeface="Arial"/>
              <a:buNone/>
            </a:pPr>
            <a:r>
              <a:t/>
            </a:r>
            <a:endParaRPr sz="1150">
              <a:solidFill>
                <a:srgbClr val="55555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230ed0e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230ed0e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216fc0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216fc0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rgbClr val="FFFFFF"/>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rgbClr val="FFFFFF"/>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rgbClr val="FFFFFF"/>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gradFill>
          <a:gsLst>
            <a:gs pos="0">
              <a:srgbClr val="FFE599"/>
            </a:gs>
            <a:gs pos="25000">
              <a:schemeClr val="dk1"/>
            </a:gs>
            <a:gs pos="65000">
              <a:srgbClr val="9900FF"/>
            </a:gs>
            <a:gs pos="95000">
              <a:srgbClr val="3C78D8"/>
            </a:gs>
            <a:gs pos="100000">
              <a:schemeClr val="accen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476800"/>
            <a:ext cx="6331500" cy="119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OpticFable</a:t>
            </a:r>
            <a:endParaRPr/>
          </a:p>
        </p:txBody>
      </p:sp>
      <p:sp>
        <p:nvSpPr>
          <p:cNvPr id="73" name="Google Shape;73;p13"/>
          <p:cNvSpPr txBox="1"/>
          <p:nvPr>
            <p:ph idx="1" type="subTitle"/>
          </p:nvPr>
        </p:nvSpPr>
        <p:spPr>
          <a:xfrm>
            <a:off x="3541125" y="3671925"/>
            <a:ext cx="5262600" cy="107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Amatic SC"/>
                <a:ea typeface="Amatic SC"/>
                <a:cs typeface="Amatic SC"/>
                <a:sym typeface="Amatic SC"/>
              </a:rPr>
              <a:t>“A picture is worth a thousand words”</a:t>
            </a:r>
            <a:endParaRPr b="1" sz="3600">
              <a:latin typeface="Amatic SC"/>
              <a:ea typeface="Amatic SC"/>
              <a:cs typeface="Amatic SC"/>
              <a:sym typeface="Amatic SC"/>
            </a:endParaRPr>
          </a:p>
        </p:txBody>
      </p:sp>
      <p:sp>
        <p:nvSpPr>
          <p:cNvPr id="74" name="Google Shape;74;p13"/>
          <p:cNvSpPr txBox="1"/>
          <p:nvPr/>
        </p:nvSpPr>
        <p:spPr>
          <a:xfrm>
            <a:off x="337650" y="4028325"/>
            <a:ext cx="26622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Spectral"/>
                <a:ea typeface="Spectral"/>
                <a:cs typeface="Spectral"/>
                <a:sym typeface="Spectral"/>
              </a:rPr>
              <a:t>Dhruv Verma</a:t>
            </a:r>
            <a:endParaRPr sz="1800">
              <a:solidFill>
                <a:srgbClr val="FFFFFF"/>
              </a:solidFill>
              <a:latin typeface="Spectral"/>
              <a:ea typeface="Spectral"/>
              <a:cs typeface="Spectral"/>
              <a:sym typeface="Spectral"/>
            </a:endParaRPr>
          </a:p>
          <a:p>
            <a:pPr indent="0" lvl="0" marL="0" rtl="0" algn="l">
              <a:spcBef>
                <a:spcPts val="0"/>
              </a:spcBef>
              <a:spcAft>
                <a:spcPts val="0"/>
              </a:spcAft>
              <a:buNone/>
            </a:pPr>
            <a:r>
              <a:rPr lang="en" sz="1800">
                <a:solidFill>
                  <a:srgbClr val="FFFFFF"/>
                </a:solidFill>
                <a:latin typeface="Spectral"/>
                <a:ea typeface="Spectral"/>
                <a:cs typeface="Spectral"/>
                <a:sym typeface="Spectral"/>
              </a:rPr>
              <a:t>March 15th 2019</a:t>
            </a:r>
            <a:endParaRPr sz="1800">
              <a:solidFill>
                <a:srgbClr val="FFFFFF"/>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400250" y="575950"/>
            <a:ext cx="6321600" cy="7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GPT-2 (Generative Pre-training Transformer)</a:t>
            </a:r>
            <a:endParaRPr sz="2400"/>
          </a:p>
        </p:txBody>
      </p:sp>
      <p:sp>
        <p:nvSpPr>
          <p:cNvPr id="131" name="Google Shape;131;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Generalized unsupervised language model</a:t>
            </a:r>
            <a:endParaRPr/>
          </a:p>
          <a:p>
            <a:pPr indent="-342900" lvl="0" marL="457200" rtl="0" algn="l">
              <a:spcBef>
                <a:spcPts val="1000"/>
              </a:spcBef>
              <a:spcAft>
                <a:spcPts val="0"/>
              </a:spcAft>
              <a:buSzPts val="1800"/>
              <a:buChar char="-"/>
            </a:pPr>
            <a:r>
              <a:rPr lang="en"/>
              <a:t>Smaller version released (117m parameters vs 1.5B parameters)</a:t>
            </a:r>
            <a:endParaRPr/>
          </a:p>
          <a:p>
            <a:pPr indent="-342900" lvl="0" marL="457200" rtl="0" algn="l">
              <a:spcBef>
                <a:spcPts val="1000"/>
              </a:spcBef>
              <a:spcAft>
                <a:spcPts val="0"/>
              </a:spcAft>
              <a:buSzPts val="1800"/>
              <a:buChar char="-"/>
            </a:pPr>
            <a:r>
              <a:rPr lang="en"/>
              <a:t>Trained on</a:t>
            </a:r>
            <a:r>
              <a:rPr lang="en"/>
              <a:t> 8 million Web pages collected by crawling qualified outbound links from Reddit. 50GB of text data</a:t>
            </a:r>
            <a:endParaRPr/>
          </a:p>
          <a:p>
            <a:pPr indent="-342900" lvl="0" marL="457200" rtl="0" algn="l">
              <a:spcBef>
                <a:spcPts val="1000"/>
              </a:spcBef>
              <a:spcAft>
                <a:spcPts val="0"/>
              </a:spcAft>
              <a:buSzPts val="1800"/>
              <a:buChar char="-"/>
            </a:pPr>
            <a:r>
              <a:rPr lang="en"/>
              <a:t>No official custom training/ fine-tuning</a:t>
            </a:r>
            <a:endParaRPr/>
          </a:p>
          <a:p>
            <a:pPr indent="0" lvl="0" marL="457200" rtl="0" algn="l">
              <a:spcBef>
                <a:spcPts val="10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nvSpPr>
        <p:spPr>
          <a:xfrm>
            <a:off x="4765150" y="453850"/>
            <a:ext cx="4250700" cy="4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u="sng">
                <a:solidFill>
                  <a:srgbClr val="FFFFFF"/>
                </a:solidFill>
              </a:rPr>
              <a:t>A crowd of people having a picnic in the park</a:t>
            </a:r>
            <a:r>
              <a:rPr lang="en">
                <a:solidFill>
                  <a:srgbClr val="FFFFFF"/>
                </a:solidFill>
              </a:rPr>
              <a:t>, and it was clear to everyone that the people there were all in the mood for something to eat. Everyone wanted to grab a plate of fries. There were also people cheering as they were pulled from the parking lot and into the park.</a:t>
            </a:r>
            <a:endParaRPr>
              <a:solidFill>
                <a:srgbClr val="FFFFFF"/>
              </a:solidFill>
            </a:endParaRPr>
          </a:p>
          <a:p>
            <a:pPr indent="0" lvl="0" marL="0" rtl="0" algn="l">
              <a:spcBef>
                <a:spcPts val="0"/>
              </a:spcBef>
              <a:spcAft>
                <a:spcPts val="0"/>
              </a:spcAft>
              <a:buClr>
                <a:schemeClr val="dk2"/>
              </a:buClr>
              <a:buSzPts val="1100"/>
              <a:buFont typeface="Arial"/>
              <a:buNone/>
            </a:pPr>
            <a:r>
              <a:t/>
            </a:r>
            <a:endParaRPr>
              <a:solidFill>
                <a:srgbClr val="FFFFFF"/>
              </a:solidFill>
            </a:endParaRPr>
          </a:p>
          <a:p>
            <a:pPr indent="0" lvl="0" marL="0" rtl="0" algn="l">
              <a:spcBef>
                <a:spcPts val="0"/>
              </a:spcBef>
              <a:spcAft>
                <a:spcPts val="0"/>
              </a:spcAft>
              <a:buClr>
                <a:schemeClr val="dk2"/>
              </a:buClr>
              <a:buSzPts val="1100"/>
              <a:buFont typeface="Arial"/>
              <a:buNone/>
            </a:pPr>
            <a:r>
              <a:rPr lang="en">
                <a:solidFill>
                  <a:srgbClr val="FFFFFF"/>
                </a:solidFill>
              </a:rPr>
              <a:t>The park's first big event happened in September. As many as 250 people gathered outside of the park, and it was a great show for the park. It was also the first time in history that there had been more people than the number of people in a park. More people than when the entire first year of the park was under 100 people. There was a lot of excitement, and the crowds were so large that it was hard to see the area around the park. </a:t>
            </a:r>
            <a:endParaRPr>
              <a:solidFill>
                <a:srgbClr val="FFFFFF"/>
              </a:solidFill>
            </a:endParaRPr>
          </a:p>
          <a:p>
            <a:pPr indent="0" lvl="0" marL="0" rtl="0" algn="l">
              <a:spcBef>
                <a:spcPts val="0"/>
              </a:spcBef>
              <a:spcAft>
                <a:spcPts val="0"/>
              </a:spcAft>
              <a:buClr>
                <a:schemeClr val="dk2"/>
              </a:buClr>
              <a:buSzPts val="1100"/>
              <a:buFont typeface="Arial"/>
              <a:buNone/>
            </a:pPr>
            <a:r>
              <a:t/>
            </a:r>
            <a:endParaRPr>
              <a:solidFill>
                <a:srgbClr val="FFFFFF"/>
              </a:solidFill>
            </a:endParaRPr>
          </a:p>
          <a:p>
            <a:pPr indent="0" lvl="0" marL="0" rtl="0" algn="l">
              <a:spcBef>
                <a:spcPts val="0"/>
              </a:spcBef>
              <a:spcAft>
                <a:spcPts val="0"/>
              </a:spcAft>
              <a:buClr>
                <a:schemeClr val="dk2"/>
              </a:buClr>
              <a:buSzPts val="1100"/>
              <a:buFont typeface="Arial"/>
              <a:buNone/>
            </a:pPr>
            <a:r>
              <a:rPr lang="en">
                <a:solidFill>
                  <a:srgbClr val="FFFFFF"/>
                </a:solidFill>
              </a:rPr>
              <a:t>As well, there will be a new theme park to be created next year, bringing in some new fans to join the park.</a:t>
            </a:r>
            <a:endParaRPr>
              <a:solidFill>
                <a:srgbClr val="FFFFFF"/>
              </a:solidFill>
            </a:endParaRPr>
          </a:p>
          <a:p>
            <a:pPr indent="0" lvl="0" marL="0" rtl="0" algn="l">
              <a:spcBef>
                <a:spcPts val="0"/>
              </a:spcBef>
              <a:spcAft>
                <a:spcPts val="0"/>
              </a:spcAft>
              <a:buClr>
                <a:schemeClr val="dk2"/>
              </a:buClr>
              <a:buSzPts val="1100"/>
              <a:buFont typeface="Arial"/>
              <a:buNone/>
            </a:pPr>
            <a:r>
              <a:t/>
            </a:r>
            <a:endParaRPr sz="1200"/>
          </a:p>
        </p:txBody>
      </p:sp>
      <p:pic>
        <p:nvPicPr>
          <p:cNvPr id="137" name="Google Shape;137;p23"/>
          <p:cNvPicPr preferRelativeResize="0"/>
          <p:nvPr/>
        </p:nvPicPr>
        <p:blipFill>
          <a:blip r:embed="rId3">
            <a:alphaModFix/>
          </a:blip>
          <a:stretch>
            <a:fillRect/>
          </a:stretch>
        </p:blipFill>
        <p:spPr>
          <a:xfrm>
            <a:off x="152400" y="152400"/>
            <a:ext cx="4612750" cy="30415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52400" y="152400"/>
            <a:ext cx="4237901" cy="3390324"/>
          </a:xfrm>
          <a:prstGeom prst="rect">
            <a:avLst/>
          </a:prstGeom>
          <a:noFill/>
          <a:ln>
            <a:noFill/>
          </a:ln>
        </p:spPr>
      </p:pic>
      <p:sp>
        <p:nvSpPr>
          <p:cNvPr id="143" name="Google Shape;143;p24"/>
          <p:cNvSpPr txBox="1"/>
          <p:nvPr/>
        </p:nvSpPr>
        <p:spPr>
          <a:xfrm>
            <a:off x="4487425" y="637875"/>
            <a:ext cx="4356300" cy="41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B</a:t>
            </a:r>
            <a:r>
              <a:rPr lang="en" u="sng">
                <a:solidFill>
                  <a:srgbClr val="FFFFFF"/>
                </a:solidFill>
              </a:rPr>
              <a:t>lack and white dog jumps into water</a:t>
            </a:r>
            <a:r>
              <a:rPr lang="en">
                <a:solidFill>
                  <a:srgbClr val="FFFFFF"/>
                </a:solidFill>
              </a:rPr>
              <a:t>. The problem is that not even a single dog is allowed to use a water bottle. "We don't even have a policy on a dog being allowed to use a bottle in public water parks," said Bob Kornacki, a veterinarian with the National Park Service.</a:t>
            </a:r>
            <a:endParaRPr>
              <a:solidFill>
                <a:srgbClr val="FFFFFF"/>
              </a:solidFill>
            </a:endParaRPr>
          </a:p>
          <a:p>
            <a:pPr indent="0" lvl="0" marL="0" rtl="0" algn="l">
              <a:spcBef>
                <a:spcPts val="0"/>
              </a:spcBef>
              <a:spcAft>
                <a:spcPts val="0"/>
              </a:spcAft>
              <a:buClr>
                <a:schemeClr val="dk2"/>
              </a:buClr>
              <a:buSzPts val="1100"/>
              <a:buFont typeface="Arial"/>
              <a:buNone/>
            </a:pPr>
            <a:r>
              <a:t/>
            </a:r>
            <a:endParaRPr>
              <a:solidFill>
                <a:srgbClr val="FFFFFF"/>
              </a:solidFill>
            </a:endParaRPr>
          </a:p>
          <a:p>
            <a:pPr indent="0" lvl="0" marL="0" rtl="0" algn="l">
              <a:spcBef>
                <a:spcPts val="0"/>
              </a:spcBef>
              <a:spcAft>
                <a:spcPts val="0"/>
              </a:spcAft>
              <a:buClr>
                <a:schemeClr val="dk2"/>
              </a:buClr>
              <a:buSzPts val="1100"/>
              <a:buFont typeface="Arial"/>
              <a:buNone/>
            </a:pPr>
            <a:r>
              <a:rPr lang="en">
                <a:solidFill>
                  <a:srgbClr val="FFFFFF"/>
                </a:solidFill>
              </a:rPr>
              <a:t>But in the case of the black dogs, the local police have had to intervene.</a:t>
            </a:r>
            <a:endParaRPr>
              <a:solidFill>
                <a:srgbClr val="FFFFFF"/>
              </a:solidFill>
            </a:endParaRPr>
          </a:p>
          <a:p>
            <a:pPr indent="0" lvl="0" marL="0" rtl="0" algn="l">
              <a:spcBef>
                <a:spcPts val="0"/>
              </a:spcBef>
              <a:spcAft>
                <a:spcPts val="0"/>
              </a:spcAft>
              <a:buClr>
                <a:schemeClr val="dk2"/>
              </a:buClr>
              <a:buSzPts val="1100"/>
              <a:buFont typeface="Arial"/>
              <a:buNone/>
            </a:pPr>
            <a:r>
              <a:t/>
            </a:r>
            <a:endParaRPr>
              <a:solidFill>
                <a:srgbClr val="FFFFFF"/>
              </a:solidFill>
            </a:endParaRPr>
          </a:p>
          <a:p>
            <a:pPr indent="0" lvl="0" marL="0" rtl="0" algn="l">
              <a:spcBef>
                <a:spcPts val="0"/>
              </a:spcBef>
              <a:spcAft>
                <a:spcPts val="0"/>
              </a:spcAft>
              <a:buNone/>
            </a:pPr>
            <a:r>
              <a:rPr lang="en">
                <a:solidFill>
                  <a:srgbClr val="FFFFFF"/>
                </a:solidFill>
              </a:rPr>
              <a:t>"In a city like Chicago where there are over 100 schools with 100,000 students, we have to be involved. I'm sure it's a very difficult scenario for the police department to make," said Kornacki.</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2"/>
              </a:buClr>
              <a:buSzPts val="1100"/>
              <a:buFont typeface="Arial"/>
              <a:buNone/>
            </a:pPr>
            <a:r>
              <a:rPr lang="en">
                <a:solidFill>
                  <a:srgbClr val="FFFFFF"/>
                </a:solidFill>
              </a:rPr>
              <a:t>While the black dogs of Chicago are being handled by the city's police department, they are not allowed back at the park.</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nvSpPr>
        <p:spPr>
          <a:xfrm>
            <a:off x="5004825" y="138675"/>
            <a:ext cx="3000000" cy="40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P</a:t>
            </a:r>
            <a:r>
              <a:rPr lang="en" u="sng">
                <a:solidFill>
                  <a:srgbClr val="FFFFFF"/>
                </a:solidFill>
              </a:rPr>
              <a:t>erson jumping off of bike</a:t>
            </a:r>
            <a:r>
              <a:rPr lang="en">
                <a:solidFill>
                  <a:srgbClr val="FFFFFF"/>
                </a:solidFill>
              </a:rPr>
              <a:t> in the game of the season, but he's a bit of a different kind of person than he could have been.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He's very, very good at basketball. He's very good at basketball on defense. He's very good at basketball on offense. He's very good at basketball on special teams. He's very good at basketball on special teams. He's very good at basketball on defense. He's very good at basketball on special teams.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He's a very smart guy.</a:t>
            </a:r>
            <a:endParaRPr>
              <a:solidFill>
                <a:srgbClr val="FFFFFF"/>
              </a:solidFill>
            </a:endParaRPr>
          </a:p>
        </p:txBody>
      </p:sp>
      <p:pic>
        <p:nvPicPr>
          <p:cNvPr id="149" name="Google Shape;149;p25"/>
          <p:cNvPicPr preferRelativeResize="0"/>
          <p:nvPr/>
        </p:nvPicPr>
        <p:blipFill>
          <a:blip r:embed="rId3">
            <a:alphaModFix/>
          </a:blip>
          <a:stretch>
            <a:fillRect/>
          </a:stretch>
        </p:blipFill>
        <p:spPr>
          <a:xfrm>
            <a:off x="152400" y="152400"/>
            <a:ext cx="3969975"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Text Detector (GLTR)</a:t>
            </a:r>
            <a:endParaRPr/>
          </a:p>
        </p:txBody>
      </p:sp>
      <p:sp>
        <p:nvSpPr>
          <p:cNvPr id="155" name="Google Shape;155;p26"/>
          <p:cNvSpPr txBox="1"/>
          <p:nvPr>
            <p:ph idx="1" type="body"/>
          </p:nvPr>
        </p:nvSpPr>
        <p:spPr>
          <a:xfrm>
            <a:off x="580150" y="3175750"/>
            <a:ext cx="8141700" cy="13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text is analyzed by how likely each word would be the predicted word given the context to the left. </a:t>
            </a:r>
            <a:endParaRPr/>
          </a:p>
          <a:p>
            <a:pPr indent="0" lvl="0" marL="0" rtl="0" algn="l">
              <a:spcBef>
                <a:spcPts val="1600"/>
              </a:spcBef>
              <a:spcAft>
                <a:spcPts val="1600"/>
              </a:spcAft>
              <a:buNone/>
            </a:pPr>
            <a:r>
              <a:rPr lang="en"/>
              <a:t>If the actual used word would be in the Top 10 predicted words the background is colored green, for Top 100 in yellow, Top 1000 red, otherwise violet. </a:t>
            </a:r>
            <a:endParaRPr/>
          </a:p>
        </p:txBody>
      </p:sp>
      <p:pic>
        <p:nvPicPr>
          <p:cNvPr id="156" name="Google Shape;156;p26"/>
          <p:cNvPicPr preferRelativeResize="0"/>
          <p:nvPr/>
        </p:nvPicPr>
        <p:blipFill>
          <a:blip r:embed="rId3">
            <a:alphaModFix/>
          </a:blip>
          <a:stretch>
            <a:fillRect/>
          </a:stretch>
        </p:blipFill>
        <p:spPr>
          <a:xfrm>
            <a:off x="0" y="1296963"/>
            <a:ext cx="9144000" cy="1793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Further Work</a:t>
            </a:r>
            <a:endParaRPr>
              <a:solidFill>
                <a:srgbClr val="FFFFFF"/>
              </a:solidFill>
            </a:endParaRPr>
          </a:p>
        </p:txBody>
      </p:sp>
      <p:sp>
        <p:nvSpPr>
          <p:cNvPr id="162" name="Google Shape;162;p27"/>
          <p:cNvSpPr txBox="1"/>
          <p:nvPr>
            <p:ph idx="1" type="body"/>
          </p:nvPr>
        </p:nvSpPr>
        <p:spPr>
          <a:xfrm>
            <a:off x="2410100" y="1211350"/>
            <a:ext cx="6321600" cy="3597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Use attention mechanism for image captioning model</a:t>
            </a:r>
            <a:endParaRPr/>
          </a:p>
          <a:p>
            <a:pPr indent="-342900" lvl="0" marL="457200" rtl="0" algn="l">
              <a:lnSpc>
                <a:spcPct val="150000"/>
              </a:lnSpc>
              <a:spcBef>
                <a:spcPts val="1000"/>
              </a:spcBef>
              <a:spcAft>
                <a:spcPts val="0"/>
              </a:spcAft>
              <a:buSzPts val="1800"/>
              <a:buChar char="-"/>
            </a:pPr>
            <a:r>
              <a:rPr lang="en"/>
              <a:t>Use COCO dataset</a:t>
            </a:r>
            <a:endParaRPr/>
          </a:p>
          <a:p>
            <a:pPr indent="-342900" lvl="0" marL="457200" rtl="0" algn="l">
              <a:lnSpc>
                <a:spcPct val="150000"/>
              </a:lnSpc>
              <a:spcBef>
                <a:spcPts val="1000"/>
              </a:spcBef>
              <a:spcAft>
                <a:spcPts val="0"/>
              </a:spcAft>
              <a:buSzPts val="1800"/>
              <a:buChar char="-"/>
            </a:pPr>
            <a:r>
              <a:rPr lang="en"/>
              <a:t>Use p</a:t>
            </a:r>
            <a:r>
              <a:rPr lang="en"/>
              <a:t>re-trained word vectors for image captioning LSTM</a:t>
            </a:r>
            <a:endParaRPr/>
          </a:p>
          <a:p>
            <a:pPr indent="-342900" lvl="0" marL="457200" rtl="0" algn="l">
              <a:lnSpc>
                <a:spcPct val="150000"/>
              </a:lnSpc>
              <a:spcBef>
                <a:spcPts val="1000"/>
              </a:spcBef>
              <a:spcAft>
                <a:spcPts val="0"/>
              </a:spcAft>
              <a:buSzPts val="1800"/>
              <a:buChar char="-"/>
            </a:pPr>
            <a:r>
              <a:rPr lang="en"/>
              <a:t>Retrain GPT2/ other language model on literary genres</a:t>
            </a:r>
            <a:endParaRPr/>
          </a:p>
          <a:p>
            <a:pPr indent="-342900" lvl="0" marL="457200" rtl="0" algn="l">
              <a:lnSpc>
                <a:spcPct val="150000"/>
              </a:lnSpc>
              <a:spcBef>
                <a:spcPts val="1000"/>
              </a:spcBef>
              <a:spcAft>
                <a:spcPts val="0"/>
              </a:spcAft>
              <a:buSzPts val="1800"/>
              <a:buChar char="-"/>
            </a:pPr>
            <a:r>
              <a:rPr lang="en"/>
              <a:t>M</a:t>
            </a:r>
            <a:r>
              <a:rPr lang="en"/>
              <a:t>ore hyper parameter tuning (learning rate, batch size, dropout rate, batch normalization etc.).</a:t>
            </a:r>
            <a:endParaRPr/>
          </a:p>
          <a:p>
            <a:pPr indent="-342900" lvl="0" marL="457200" rtl="0" algn="l">
              <a:lnSpc>
                <a:spcPct val="150000"/>
              </a:lnSpc>
              <a:spcBef>
                <a:spcPts val="1000"/>
              </a:spcBef>
              <a:spcAft>
                <a:spcPts val="1000"/>
              </a:spcAft>
              <a:buSzPts val="1800"/>
              <a:buChar char="-"/>
            </a:pPr>
            <a:r>
              <a:rPr lang="en"/>
              <a:t>Deploy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1: Image Captioning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Datasets</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
        <p:nvSpPr>
          <p:cNvPr id="85" name="Google Shape;85;p15"/>
          <p:cNvSpPr txBox="1"/>
          <p:nvPr>
            <p:ph type="title"/>
          </p:nvPr>
        </p:nvSpPr>
        <p:spPr>
          <a:xfrm>
            <a:off x="535775" y="2453650"/>
            <a:ext cx="7710900" cy="19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Lato"/>
                <a:ea typeface="Lato"/>
                <a:cs typeface="Lato"/>
                <a:sym typeface="Lato"/>
              </a:rPr>
              <a:t>Flickr8K:</a:t>
            </a:r>
            <a:endParaRPr sz="1400">
              <a:solidFill>
                <a:srgbClr val="FFFFFF"/>
              </a:solidFill>
              <a:latin typeface="Lato"/>
              <a:ea typeface="Lato"/>
              <a:cs typeface="Lato"/>
              <a:sym typeface="Lato"/>
            </a:endParaRPr>
          </a:p>
          <a:p>
            <a:pPr indent="-317500" lvl="0" marL="457200" rtl="0" algn="l">
              <a:lnSpc>
                <a:spcPct val="100000"/>
              </a:lnSpc>
              <a:spcBef>
                <a:spcPts val="1000"/>
              </a:spcBef>
              <a:spcAft>
                <a:spcPts val="0"/>
              </a:spcAft>
              <a:buClr>
                <a:srgbClr val="FFFFFF"/>
              </a:buClr>
              <a:buSzPts val="1400"/>
              <a:buFont typeface="Lato"/>
              <a:buChar char="-"/>
            </a:pPr>
            <a:r>
              <a:rPr b="0" lang="en" sz="1400">
                <a:solidFill>
                  <a:srgbClr val="FFFFFF"/>
                </a:solidFill>
                <a:latin typeface="Lato"/>
                <a:ea typeface="Lato"/>
                <a:cs typeface="Lato"/>
                <a:sym typeface="Lato"/>
              </a:rPr>
              <a:t>Training set (6,000 images), Val set (1,000 images), Test dataset (1,000 images).</a:t>
            </a:r>
            <a:endParaRPr b="0" sz="1400">
              <a:solidFill>
                <a:srgbClr val="FFFFFF"/>
              </a:solidFill>
              <a:latin typeface="Lato"/>
              <a:ea typeface="Lato"/>
              <a:cs typeface="Lato"/>
              <a:sym typeface="Lato"/>
            </a:endParaRPr>
          </a:p>
          <a:p>
            <a:pPr indent="-317500" lvl="0" marL="457200" rtl="0" algn="l">
              <a:lnSpc>
                <a:spcPct val="100000"/>
              </a:lnSpc>
              <a:spcBef>
                <a:spcPts val="1000"/>
              </a:spcBef>
              <a:spcAft>
                <a:spcPts val="0"/>
              </a:spcAft>
              <a:buClr>
                <a:srgbClr val="FFFFFF"/>
              </a:buClr>
              <a:buSzPts val="1400"/>
              <a:buFont typeface="Lato"/>
              <a:buChar char="-"/>
            </a:pPr>
            <a:r>
              <a:rPr b="0" lang="en" sz="1400">
                <a:latin typeface="Lato"/>
                <a:ea typeface="Lato"/>
                <a:cs typeface="Lato"/>
                <a:sym typeface="Lato"/>
              </a:rPr>
              <a:t>Approx</a:t>
            </a:r>
            <a:r>
              <a:rPr b="0" lang="en" sz="1400">
                <a:solidFill>
                  <a:srgbClr val="FFFFFF"/>
                </a:solidFill>
                <a:latin typeface="Lato"/>
                <a:ea typeface="Lato"/>
                <a:cs typeface="Lato"/>
                <a:sym typeface="Lato"/>
              </a:rPr>
              <a:t> 5 captions describing each image</a:t>
            </a:r>
            <a:endParaRPr b="0" sz="1400">
              <a:solidFill>
                <a:srgbClr val="FFFFFF"/>
              </a:solidFill>
              <a:latin typeface="Lato"/>
              <a:ea typeface="Lato"/>
              <a:cs typeface="Lato"/>
              <a:sym typeface="Lato"/>
            </a:endParaRPr>
          </a:p>
          <a:p>
            <a:pPr indent="-317500" lvl="0" marL="457200" rtl="0" algn="l">
              <a:lnSpc>
                <a:spcPct val="100000"/>
              </a:lnSpc>
              <a:spcBef>
                <a:spcPts val="1000"/>
              </a:spcBef>
              <a:spcAft>
                <a:spcPts val="0"/>
              </a:spcAft>
              <a:buClr>
                <a:srgbClr val="FFFFFF"/>
              </a:buClr>
              <a:buSzPts val="1400"/>
              <a:buFont typeface="Lato"/>
              <a:buChar char="-"/>
            </a:pPr>
            <a:r>
              <a:rPr b="0" lang="en" sz="1400">
                <a:latin typeface="Lato"/>
                <a:ea typeface="Lato"/>
                <a:cs typeface="Lato"/>
                <a:sym typeface="Lato"/>
              </a:rPr>
              <a:t>Reshaped to 224 x 224 pixel images</a:t>
            </a:r>
            <a:endParaRPr b="0" sz="1400">
              <a:latin typeface="Lato"/>
              <a:ea typeface="Lato"/>
              <a:cs typeface="Lato"/>
              <a:sym typeface="Lato"/>
            </a:endParaRPr>
          </a:p>
          <a:p>
            <a:pPr indent="0" lvl="0" marL="457200" rtl="0" algn="l">
              <a:lnSpc>
                <a:spcPct val="100000"/>
              </a:lnSpc>
              <a:spcBef>
                <a:spcPts val="1000"/>
              </a:spcBef>
              <a:spcAft>
                <a:spcPts val="0"/>
              </a:spcAft>
              <a:buNone/>
            </a:pPr>
            <a:r>
              <a:t/>
            </a:r>
            <a:endParaRPr b="0" sz="1400">
              <a:latin typeface="Lato"/>
              <a:ea typeface="Lato"/>
              <a:cs typeface="Lato"/>
              <a:sym typeface="Lato"/>
            </a:endParaRPr>
          </a:p>
          <a:p>
            <a:pPr indent="0" lvl="0" marL="0" rtl="0" algn="l">
              <a:lnSpc>
                <a:spcPct val="100000"/>
              </a:lnSpc>
              <a:spcBef>
                <a:spcPts val="1000"/>
              </a:spcBef>
              <a:spcAft>
                <a:spcPts val="1000"/>
              </a:spcAft>
              <a:buNone/>
            </a:pPr>
            <a:r>
              <a:t/>
            </a:r>
            <a:endParaRPr b="0" sz="1400">
              <a:solidFill>
                <a:srgbClr val="FFFFFF"/>
              </a:solidFill>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355075" y="1330950"/>
            <a:ext cx="8096250" cy="93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400">
                <a:solidFill>
                  <a:schemeClr val="lt1"/>
                </a:solidFill>
                <a:latin typeface="Lato"/>
                <a:ea typeface="Lato"/>
                <a:cs typeface="Lato"/>
                <a:sym typeface="Lato"/>
              </a:rPr>
              <a:t>Models</a:t>
            </a:r>
            <a:endParaRPr sz="2400">
              <a:solidFill>
                <a:schemeClr val="lt1"/>
              </a:solidFill>
              <a:latin typeface="Lato"/>
              <a:ea typeface="Lato"/>
              <a:cs typeface="Lato"/>
              <a:sym typeface="Lato"/>
            </a:endParaRPr>
          </a:p>
          <a:p>
            <a:pPr indent="0" lvl="0" marL="0" rtl="0" algn="l">
              <a:spcBef>
                <a:spcPts val="1600"/>
              </a:spcBef>
              <a:spcAft>
                <a:spcPts val="0"/>
              </a:spcAft>
              <a:buNone/>
            </a:pPr>
            <a:r>
              <a:t/>
            </a:r>
            <a:endParaRPr/>
          </a:p>
        </p:txBody>
      </p:sp>
      <p:sp>
        <p:nvSpPr>
          <p:cNvPr id="92" name="Google Shape;92;p16"/>
          <p:cNvSpPr txBox="1"/>
          <p:nvPr>
            <p:ph idx="1" type="body"/>
          </p:nvPr>
        </p:nvSpPr>
        <p:spPr>
          <a:xfrm>
            <a:off x="5767275" y="1161400"/>
            <a:ext cx="2892900" cy="345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400"/>
              <a:t>Photo Feature Extractor </a:t>
            </a:r>
            <a:endParaRPr b="1" sz="1400"/>
          </a:p>
          <a:p>
            <a:pPr indent="-317500" lvl="0" marL="457200" rtl="0" algn="l">
              <a:lnSpc>
                <a:spcPct val="115000"/>
              </a:lnSpc>
              <a:spcBef>
                <a:spcPts val="1600"/>
              </a:spcBef>
              <a:spcAft>
                <a:spcPts val="0"/>
              </a:spcAft>
              <a:buSzPts val="1400"/>
              <a:buChar char="-"/>
            </a:pPr>
            <a:r>
              <a:rPr lang="en" sz="1400"/>
              <a:t>16-layer VGG model pre-trained on the ImageNet dataset. </a:t>
            </a:r>
            <a:endParaRPr sz="1400"/>
          </a:p>
          <a:p>
            <a:pPr indent="-317500" lvl="0" marL="457200" rtl="0" algn="l">
              <a:lnSpc>
                <a:spcPct val="115000"/>
              </a:lnSpc>
              <a:spcBef>
                <a:spcPts val="1000"/>
              </a:spcBef>
              <a:spcAft>
                <a:spcPts val="0"/>
              </a:spcAft>
              <a:buSzPts val="1400"/>
              <a:buChar char="-"/>
            </a:pPr>
            <a:r>
              <a:rPr lang="en" sz="1400"/>
              <a:t>Pre-process  photos using VGG model (without the output layer)</a:t>
            </a:r>
            <a:endParaRPr sz="1400"/>
          </a:p>
          <a:p>
            <a:pPr indent="-317500" lvl="0" marL="457200" rtl="0" algn="l">
              <a:lnSpc>
                <a:spcPct val="115000"/>
              </a:lnSpc>
              <a:spcBef>
                <a:spcPts val="1000"/>
              </a:spcBef>
              <a:spcAft>
                <a:spcPts val="1000"/>
              </a:spcAft>
              <a:buSzPts val="1400"/>
              <a:buChar char="-"/>
            </a:pPr>
            <a:r>
              <a:rPr lang="en" sz="1400"/>
              <a:t>Extracted features predicted by this model as input.</a:t>
            </a:r>
            <a:endParaRPr sz="1400"/>
          </a:p>
        </p:txBody>
      </p:sp>
      <p:pic>
        <p:nvPicPr>
          <p:cNvPr id="93" name="Google Shape;93;p16"/>
          <p:cNvPicPr preferRelativeResize="0"/>
          <p:nvPr/>
        </p:nvPicPr>
        <p:blipFill>
          <a:blip r:embed="rId3">
            <a:alphaModFix/>
          </a:blip>
          <a:stretch>
            <a:fillRect/>
          </a:stretch>
        </p:blipFill>
        <p:spPr>
          <a:xfrm>
            <a:off x="163572" y="1211350"/>
            <a:ext cx="5417275" cy="340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Models</a:t>
            </a:r>
            <a:endParaRPr sz="2400">
              <a:latin typeface="Lato"/>
              <a:ea typeface="Lato"/>
              <a:cs typeface="Lato"/>
              <a:sym typeface="Lato"/>
            </a:endParaRPr>
          </a:p>
        </p:txBody>
      </p:sp>
      <p:sp>
        <p:nvSpPr>
          <p:cNvPr id="99" name="Google Shape;99;p17"/>
          <p:cNvSpPr txBox="1"/>
          <p:nvPr>
            <p:ph idx="1" type="body"/>
          </p:nvPr>
        </p:nvSpPr>
        <p:spPr>
          <a:xfrm>
            <a:off x="5886150" y="1012350"/>
            <a:ext cx="2845800" cy="358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chemeClr val="lt1"/>
                </a:solidFill>
              </a:rPr>
              <a:t>Sequence Processor </a:t>
            </a:r>
            <a:endParaRPr b="1" sz="1400">
              <a:solidFill>
                <a:schemeClr val="lt1"/>
              </a:solidFill>
            </a:endParaRPr>
          </a:p>
          <a:p>
            <a:pPr indent="-317500" lvl="0" marL="457200" rtl="0" algn="l">
              <a:lnSpc>
                <a:spcPct val="150000"/>
              </a:lnSpc>
              <a:spcBef>
                <a:spcPts val="1600"/>
              </a:spcBef>
              <a:spcAft>
                <a:spcPts val="0"/>
              </a:spcAft>
              <a:buClr>
                <a:schemeClr val="lt1"/>
              </a:buClr>
              <a:buSzPts val="1400"/>
              <a:buChar char="-"/>
            </a:pPr>
            <a:r>
              <a:rPr lang="en" sz="1400">
                <a:solidFill>
                  <a:schemeClr val="lt1"/>
                </a:solidFill>
              </a:rPr>
              <a:t>Word embedding layer for handling text input</a:t>
            </a:r>
            <a:endParaRPr sz="1400">
              <a:solidFill>
                <a:schemeClr val="lt1"/>
              </a:solidFill>
            </a:endParaRPr>
          </a:p>
          <a:p>
            <a:pPr indent="-317500" lvl="0" marL="457200" rtl="0" algn="l">
              <a:lnSpc>
                <a:spcPct val="150000"/>
              </a:lnSpc>
              <a:spcBef>
                <a:spcPts val="1000"/>
              </a:spcBef>
              <a:spcAft>
                <a:spcPts val="0"/>
              </a:spcAft>
              <a:buClr>
                <a:schemeClr val="lt1"/>
              </a:buClr>
              <a:buSzPts val="1400"/>
              <a:buChar char="-"/>
            </a:pPr>
            <a:r>
              <a:rPr lang="en" sz="1400">
                <a:solidFill>
                  <a:schemeClr val="lt1"/>
                </a:solidFill>
              </a:rPr>
              <a:t>Followed by a Long Short-Term Memory (LSTM) recurrent neural network layer.</a:t>
            </a:r>
            <a:endParaRPr sz="1400">
              <a:solidFill>
                <a:schemeClr val="lt1"/>
              </a:solidFill>
            </a:endParaRPr>
          </a:p>
          <a:p>
            <a:pPr indent="0" lvl="0" marL="0" rtl="0" algn="l">
              <a:lnSpc>
                <a:spcPct val="150000"/>
              </a:lnSpc>
              <a:spcBef>
                <a:spcPts val="1000"/>
              </a:spcBef>
              <a:spcAft>
                <a:spcPts val="1600"/>
              </a:spcAft>
              <a:buNone/>
            </a:pPr>
            <a:r>
              <a:t/>
            </a:r>
            <a:endParaRPr sz="1400"/>
          </a:p>
        </p:txBody>
      </p:sp>
      <p:pic>
        <p:nvPicPr>
          <p:cNvPr id="100" name="Google Shape;100;p17"/>
          <p:cNvPicPr preferRelativeResize="0"/>
          <p:nvPr/>
        </p:nvPicPr>
        <p:blipFill>
          <a:blip r:embed="rId3">
            <a:alphaModFix/>
          </a:blip>
          <a:stretch>
            <a:fillRect/>
          </a:stretch>
        </p:blipFill>
        <p:spPr>
          <a:xfrm>
            <a:off x="59450" y="1166825"/>
            <a:ext cx="5370374" cy="3314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Models</a:t>
            </a:r>
            <a:endParaRPr sz="2400">
              <a:latin typeface="Lato"/>
              <a:ea typeface="Lato"/>
              <a:cs typeface="Lato"/>
              <a:sym typeface="Lato"/>
            </a:endParaRPr>
          </a:p>
        </p:txBody>
      </p:sp>
      <p:sp>
        <p:nvSpPr>
          <p:cNvPr id="106" name="Google Shape;106;p18"/>
          <p:cNvSpPr txBox="1"/>
          <p:nvPr>
            <p:ph idx="1" type="body"/>
          </p:nvPr>
        </p:nvSpPr>
        <p:spPr>
          <a:xfrm>
            <a:off x="5163950" y="1114600"/>
            <a:ext cx="3088200" cy="3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lt1"/>
                </a:solidFill>
              </a:rPr>
              <a:t>Decoder (Merge model)</a:t>
            </a:r>
            <a:endParaRPr b="1" sz="1400">
              <a:solidFill>
                <a:schemeClr val="lt1"/>
              </a:solidFill>
            </a:endParaRPr>
          </a:p>
          <a:p>
            <a:pPr indent="-317500" lvl="0" marL="457200" rtl="0" algn="l">
              <a:lnSpc>
                <a:spcPct val="150000"/>
              </a:lnSpc>
              <a:spcBef>
                <a:spcPts val="1600"/>
              </a:spcBef>
              <a:spcAft>
                <a:spcPts val="0"/>
              </a:spcAft>
              <a:buClr>
                <a:schemeClr val="lt1"/>
              </a:buClr>
              <a:buSzPts val="1400"/>
              <a:buChar char="-"/>
            </a:pPr>
            <a:r>
              <a:rPr lang="en" sz="1400">
                <a:solidFill>
                  <a:schemeClr val="lt1"/>
                </a:solidFill>
              </a:rPr>
              <a:t>Both feature extractor and sequence processor output a fixed-length vector.</a:t>
            </a:r>
            <a:endParaRPr sz="1400">
              <a:solidFill>
                <a:schemeClr val="lt1"/>
              </a:solidFill>
            </a:endParaRPr>
          </a:p>
          <a:p>
            <a:pPr indent="-317500" lvl="0" marL="457200" rtl="0" algn="l">
              <a:lnSpc>
                <a:spcPct val="150000"/>
              </a:lnSpc>
              <a:spcBef>
                <a:spcPts val="1000"/>
              </a:spcBef>
              <a:spcAft>
                <a:spcPts val="1000"/>
              </a:spcAft>
              <a:buClr>
                <a:schemeClr val="lt1"/>
              </a:buClr>
              <a:buSzPts val="1400"/>
              <a:buChar char="-"/>
            </a:pPr>
            <a:r>
              <a:rPr lang="en" sz="1400">
                <a:solidFill>
                  <a:schemeClr val="lt1"/>
                </a:solidFill>
              </a:rPr>
              <a:t>These are merged together and processed by a Dense layer to make a final prediction.</a:t>
            </a:r>
            <a:endParaRPr sz="1400"/>
          </a:p>
        </p:txBody>
      </p:sp>
      <p:pic>
        <p:nvPicPr>
          <p:cNvPr id="107" name="Google Shape;107;p18"/>
          <p:cNvPicPr preferRelativeResize="0"/>
          <p:nvPr/>
        </p:nvPicPr>
        <p:blipFill>
          <a:blip r:embed="rId3">
            <a:alphaModFix/>
          </a:blip>
          <a:stretch>
            <a:fillRect/>
          </a:stretch>
        </p:blipFill>
        <p:spPr>
          <a:xfrm>
            <a:off x="229175" y="1066775"/>
            <a:ext cx="4433725" cy="382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BLEU Score</a:t>
            </a:r>
            <a:endParaRPr/>
          </a:p>
        </p:txBody>
      </p:sp>
      <p:sp>
        <p:nvSpPr>
          <p:cNvPr id="113" name="Google Shape;113;p19"/>
          <p:cNvSpPr txBox="1"/>
          <p:nvPr>
            <p:ph idx="1" type="body"/>
          </p:nvPr>
        </p:nvSpPr>
        <p:spPr>
          <a:xfrm>
            <a:off x="2559150" y="1595775"/>
            <a:ext cx="61725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Bilingual Evaluation Understudy Score, (BLEU), is a metric for evaluating a generated sentence to a reference sentence</a:t>
            </a:r>
            <a:endParaRPr/>
          </a:p>
          <a:p>
            <a:pPr indent="-342900" lvl="0" marL="457200" rtl="0" algn="l">
              <a:spcBef>
                <a:spcPts val="1000"/>
              </a:spcBef>
              <a:spcAft>
                <a:spcPts val="0"/>
              </a:spcAft>
              <a:buSzPts val="1800"/>
              <a:buChar char="-"/>
            </a:pPr>
            <a:r>
              <a:rPr lang="en"/>
              <a:t>Calculate BLEU scores for 1, 2, 3 and 4 cumulative n-grams.</a:t>
            </a:r>
            <a:endParaRPr/>
          </a:p>
          <a:p>
            <a:pPr indent="-342900" lvl="0" marL="457200" rtl="0" algn="l">
              <a:spcBef>
                <a:spcPts val="1000"/>
              </a:spcBef>
              <a:spcAft>
                <a:spcPts val="0"/>
              </a:spcAft>
              <a:buSzPts val="1800"/>
              <a:buChar char="-"/>
            </a:pPr>
            <a:r>
              <a:rPr lang="en"/>
              <a:t>Ideal (Marc Tanti et al.):</a:t>
            </a:r>
            <a:endParaRPr/>
          </a:p>
          <a:p>
            <a:pPr indent="457200" lvl="0" marL="0" rtl="0" algn="l">
              <a:lnSpc>
                <a:spcPct val="100000"/>
              </a:lnSpc>
              <a:spcBef>
                <a:spcPts val="1000"/>
              </a:spcBef>
              <a:spcAft>
                <a:spcPts val="0"/>
              </a:spcAft>
              <a:buNone/>
            </a:pPr>
            <a:r>
              <a:rPr lang="en"/>
              <a:t>BLEU-1 = 0.6, BLEU-2 = 0.413, BLEU-3 = 0.273,</a:t>
            </a:r>
            <a:endParaRPr/>
          </a:p>
          <a:p>
            <a:pPr indent="457200" lvl="0" marL="0" rtl="0" algn="l">
              <a:lnSpc>
                <a:spcPct val="100000"/>
              </a:lnSpc>
              <a:spcBef>
                <a:spcPts val="1000"/>
              </a:spcBef>
              <a:spcAft>
                <a:spcPts val="1000"/>
              </a:spcAft>
              <a:buNone/>
            </a:pPr>
            <a:r>
              <a:rPr lang="en"/>
              <a:t>BLEU-4 = 0.178</a:t>
            </a:r>
            <a:endParaRPr/>
          </a:p>
        </p:txBody>
      </p:sp>
      <p:pic>
        <p:nvPicPr>
          <p:cNvPr id="114" name="Google Shape;114;p19"/>
          <p:cNvPicPr preferRelativeResize="0"/>
          <p:nvPr/>
        </p:nvPicPr>
        <p:blipFill>
          <a:blip r:embed="rId3">
            <a:alphaModFix/>
          </a:blip>
          <a:stretch>
            <a:fillRect/>
          </a:stretch>
        </p:blipFill>
        <p:spPr>
          <a:xfrm>
            <a:off x="0" y="3226575"/>
            <a:ext cx="2686050"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Optimizations</a:t>
            </a:r>
            <a:endParaRPr/>
          </a:p>
        </p:txBody>
      </p:sp>
      <p:sp>
        <p:nvSpPr>
          <p:cNvPr id="120" name="Google Shape;120;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chemeClr val="lt1"/>
                </a:solidFill>
              </a:rPr>
              <a:t>Precompute image feature vectors for entire image dataset to use for training</a:t>
            </a:r>
            <a:endParaRPr/>
          </a:p>
          <a:p>
            <a:pPr indent="-342900" lvl="0" marL="457200" rtl="0" algn="l">
              <a:lnSpc>
                <a:spcPct val="150000"/>
              </a:lnSpc>
              <a:spcBef>
                <a:spcPts val="1000"/>
              </a:spcBef>
              <a:spcAft>
                <a:spcPts val="0"/>
              </a:spcAft>
              <a:buSzPts val="1800"/>
              <a:buChar char="-"/>
            </a:pPr>
            <a:r>
              <a:rPr lang="en"/>
              <a:t>Use data generator to batch train</a:t>
            </a:r>
            <a:endParaRPr/>
          </a:p>
          <a:p>
            <a:pPr indent="0" lvl="0" marL="45720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406425" y="1806825"/>
            <a:ext cx="82968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rPr>
              <a:t>Part 2: Language Model</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