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90" r:id="rId1"/>
  </p:sldMasterIdLst>
  <p:notesMasterIdLst>
    <p:notesMasterId r:id="rId27"/>
  </p:notesMasterIdLst>
  <p:sldIdLst>
    <p:sldId id="268" r:id="rId2"/>
    <p:sldId id="276" r:id="rId3"/>
    <p:sldId id="262" r:id="rId4"/>
    <p:sldId id="300" r:id="rId5"/>
    <p:sldId id="265" r:id="rId6"/>
    <p:sldId id="266" r:id="rId7"/>
    <p:sldId id="274" r:id="rId8"/>
    <p:sldId id="278" r:id="rId9"/>
    <p:sldId id="294" r:id="rId10"/>
    <p:sldId id="295" r:id="rId11"/>
    <p:sldId id="296" r:id="rId12"/>
    <p:sldId id="297" r:id="rId13"/>
    <p:sldId id="279" r:id="rId14"/>
    <p:sldId id="298" r:id="rId15"/>
    <p:sldId id="280" r:id="rId16"/>
    <p:sldId id="299" r:id="rId17"/>
    <p:sldId id="289" r:id="rId18"/>
    <p:sldId id="283" r:id="rId19"/>
    <p:sldId id="285" r:id="rId20"/>
    <p:sldId id="284" r:id="rId21"/>
    <p:sldId id="282" r:id="rId22"/>
    <p:sldId id="286" r:id="rId23"/>
    <p:sldId id="291" r:id="rId24"/>
    <p:sldId id="292" r:id="rId25"/>
    <p:sldId id="272" r:id="rId26"/>
  </p:sldIdLst>
  <p:sldSz cx="130048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4C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40" autoAdjust="0"/>
  </p:normalViewPr>
  <p:slideViewPr>
    <p:cSldViewPr snapToObjects="1">
      <p:cViewPr varScale="1">
        <p:scale>
          <a:sx n="84" d="100"/>
          <a:sy n="84" d="100"/>
        </p:scale>
        <p:origin x="461" y="48"/>
      </p:cViewPr>
      <p:guideLst>
        <p:guide orient="horz" pos="2304"/>
        <p:guide pos="4096"/>
      </p:guideLst>
    </p:cSldViewPr>
  </p:slideViewPr>
  <p:notesTextViewPr>
    <p:cViewPr>
      <p:scale>
        <a:sx n="100" d="100"/>
        <a:sy n="100" d="100"/>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A31F95-F6E6-44A1-A998-F1672A1062F9}" type="datetimeFigureOut">
              <a:rPr lang="en-US" smtClean="0"/>
              <a:pPr/>
              <a:t>6/3/2021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0C921C-D0C6-4194-AA38-B4D7C89F227F}" type="slidenum">
              <a:rPr lang="en-US" smtClean="0"/>
              <a:pPr/>
              <a:t>‹#›</a:t>
            </a:fld>
            <a:endParaRPr lang="en-US"/>
          </a:p>
        </p:txBody>
      </p:sp>
    </p:spTree>
    <p:extLst>
      <p:ext uri="{BB962C8B-B14F-4D97-AF65-F5344CB8AC3E}">
        <p14:creationId xmlns:p14="http://schemas.microsoft.com/office/powerpoint/2010/main" val="3933373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0C921C-D0C6-4194-AA38-B4D7C89F227F}" type="slidenum">
              <a:rPr lang="en-US" smtClean="0"/>
              <a:pPr/>
              <a:t>1</a:t>
            </a:fld>
            <a:endParaRPr lang="en-US"/>
          </a:p>
        </p:txBody>
      </p:sp>
    </p:spTree>
    <p:extLst>
      <p:ext uri="{BB962C8B-B14F-4D97-AF65-F5344CB8AC3E}">
        <p14:creationId xmlns:p14="http://schemas.microsoft.com/office/powerpoint/2010/main" val="4136594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0C921C-D0C6-4194-AA38-B4D7C89F227F}" type="slidenum">
              <a:rPr lang="en-US" smtClean="0"/>
              <a:pPr/>
              <a:t>5</a:t>
            </a:fld>
            <a:endParaRPr lang="en-US" dirty="0"/>
          </a:p>
        </p:txBody>
      </p:sp>
    </p:spTree>
    <p:extLst>
      <p:ext uri="{BB962C8B-B14F-4D97-AF65-F5344CB8AC3E}">
        <p14:creationId xmlns:p14="http://schemas.microsoft.com/office/powerpoint/2010/main" val="264415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61828" y="2682241"/>
            <a:ext cx="9509759" cy="2413633"/>
          </a:xfrm>
        </p:spPr>
        <p:txBody>
          <a:bodyPr anchor="b">
            <a:normAutofit/>
          </a:bodyPr>
          <a:lstStyle>
            <a:lvl1pPr>
              <a:defRPr sz="5760"/>
            </a:lvl1pPr>
          </a:lstStyle>
          <a:p>
            <a:r>
              <a:rPr lang="en-US" smtClean="0"/>
              <a:t>Click to edit Master title style</a:t>
            </a:r>
            <a:endParaRPr lang="en-US" dirty="0"/>
          </a:p>
        </p:txBody>
      </p:sp>
      <p:sp>
        <p:nvSpPr>
          <p:cNvPr id="3" name="Subtitle 2"/>
          <p:cNvSpPr>
            <a:spLocks noGrp="1"/>
          </p:cNvSpPr>
          <p:nvPr>
            <p:ph type="subTitle" idx="1"/>
          </p:nvPr>
        </p:nvSpPr>
        <p:spPr>
          <a:xfrm>
            <a:off x="2761828" y="5095871"/>
            <a:ext cx="9509759" cy="1201369"/>
          </a:xfrm>
        </p:spPr>
        <p:txBody>
          <a:bodyPr anchor="t"/>
          <a:lstStyle>
            <a:lvl1pPr marL="0" indent="0" algn="l">
              <a:buNone/>
              <a:defRPr>
                <a:solidFill>
                  <a:schemeClr val="tx1">
                    <a:lumMod val="65000"/>
                    <a:lumOff val="35000"/>
                  </a:schemeClr>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259E4D-5284-46D6-8EC3-31D717D5DFF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612065"/>
            <a:ext cx="1860962" cy="830495"/>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67267" y="4831510"/>
            <a:ext cx="831751" cy="389467"/>
          </a:xfrm>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403071500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761827" y="650240"/>
            <a:ext cx="9509759" cy="3324843"/>
          </a:xfrm>
        </p:spPr>
        <p:txBody>
          <a:bodyPr anchor="ctr">
            <a:normAutofit/>
          </a:bodyPr>
          <a:lstStyle>
            <a:lvl1pPr algn="l">
              <a:defRPr sz="512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761827" y="4644316"/>
            <a:ext cx="9509759" cy="1659588"/>
          </a:xfrm>
        </p:spPr>
        <p:txBody>
          <a:bodyPr anchor="ctr">
            <a:normAutofit/>
          </a:bodyPr>
          <a:lstStyle>
            <a:lvl1pPr marL="0" indent="0" algn="l">
              <a:buNone/>
              <a:defRPr sz="1920">
                <a:solidFill>
                  <a:schemeClr val="tx1">
                    <a:lumMod val="65000"/>
                    <a:lumOff val="3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259E4D-5284-46D6-8EC3-31D717D5DFF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468" y="3390054"/>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67267" y="3460415"/>
            <a:ext cx="831751" cy="389467"/>
          </a:xfrm>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313121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39946" y="650240"/>
            <a:ext cx="8953521" cy="3088640"/>
          </a:xfrm>
        </p:spPr>
        <p:txBody>
          <a:bodyPr anchor="ctr">
            <a:normAutofit/>
          </a:bodyPr>
          <a:lstStyle>
            <a:lvl1pPr algn="l">
              <a:defRPr sz="512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493346" y="3738880"/>
            <a:ext cx="8038991" cy="406400"/>
          </a:xfrm>
        </p:spPr>
        <p:txBody>
          <a:bodyPr anchor="ctr">
            <a:noAutofit/>
          </a:bodyPr>
          <a:lstStyle>
            <a:lvl1pPr marL="0" indent="0">
              <a:buFontTx/>
              <a:buNone/>
              <a:defRPr sz="1707">
                <a:solidFill>
                  <a:schemeClr val="tx1">
                    <a:lumMod val="50000"/>
                    <a:lumOff val="50000"/>
                  </a:schemeClr>
                </a:solidFill>
              </a:defRPr>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smtClean="0"/>
              <a:t>Edit Master text styles</a:t>
            </a:r>
          </a:p>
        </p:txBody>
      </p:sp>
      <p:sp>
        <p:nvSpPr>
          <p:cNvPr id="3" name="Text Placeholder 2"/>
          <p:cNvSpPr>
            <a:spLocks noGrp="1"/>
          </p:cNvSpPr>
          <p:nvPr>
            <p:ph type="body" idx="1"/>
          </p:nvPr>
        </p:nvSpPr>
        <p:spPr>
          <a:xfrm>
            <a:off x="2761827" y="4644316"/>
            <a:ext cx="9509759" cy="1659588"/>
          </a:xfrm>
        </p:spPr>
        <p:txBody>
          <a:bodyPr anchor="ctr">
            <a:normAutofit/>
          </a:bodyPr>
          <a:lstStyle>
            <a:lvl1pPr marL="0" indent="0" algn="l">
              <a:buNone/>
              <a:defRPr sz="1920">
                <a:solidFill>
                  <a:schemeClr val="tx1">
                    <a:lumMod val="65000"/>
                    <a:lumOff val="3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259E4D-5284-46D6-8EC3-31D717D5DFF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468" y="3390054"/>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67267" y="3460415"/>
            <a:ext cx="831751" cy="389467"/>
          </a:xfrm>
        </p:spPr>
        <p:txBody>
          <a:bodyPr/>
          <a:lstStyle/>
          <a:p>
            <a:fld id="{C3312837-E4EF-4EF8-B23B-A6BBE290A5C2}" type="slidenum">
              <a:rPr lang="en-US" smtClean="0"/>
              <a:pPr/>
              <a:t>‹#›</a:t>
            </a:fld>
            <a:endParaRPr lang="en-US"/>
          </a:p>
        </p:txBody>
      </p:sp>
      <p:sp>
        <p:nvSpPr>
          <p:cNvPr id="14" name="TextBox 13"/>
          <p:cNvSpPr txBox="1"/>
          <p:nvPr/>
        </p:nvSpPr>
        <p:spPr>
          <a:xfrm>
            <a:off x="2632162" y="691205"/>
            <a:ext cx="650240" cy="623761"/>
          </a:xfrm>
          <a:prstGeom prst="rect">
            <a:avLst/>
          </a:prstGeom>
        </p:spPr>
        <p:txBody>
          <a:bodyPr vert="horz" lIns="97536" tIns="48768" rIns="97536" bIns="48768" rtlCol="0" anchor="ctr">
            <a:noAutofit/>
          </a:bodyPr>
          <a:lstStyle/>
          <a:p>
            <a:pPr lvl="0"/>
            <a:r>
              <a:rPr lang="en-US" sz="8534" baseline="0" dirty="0">
                <a:ln w="3175" cmpd="sng">
                  <a:noFill/>
                </a:ln>
                <a:solidFill>
                  <a:schemeClr val="accent1"/>
                </a:solidFill>
                <a:effectLst/>
                <a:latin typeface="Arial"/>
              </a:rPr>
              <a:t>“</a:t>
            </a:r>
          </a:p>
        </p:txBody>
      </p:sp>
      <p:sp>
        <p:nvSpPr>
          <p:cNvPr id="15" name="TextBox 14"/>
          <p:cNvSpPr txBox="1"/>
          <p:nvPr/>
        </p:nvSpPr>
        <p:spPr>
          <a:xfrm>
            <a:off x="11855842" y="3098993"/>
            <a:ext cx="650240" cy="623761"/>
          </a:xfrm>
          <a:prstGeom prst="rect">
            <a:avLst/>
          </a:prstGeom>
        </p:spPr>
        <p:txBody>
          <a:bodyPr vert="horz" lIns="97536" tIns="48768" rIns="97536" bIns="48768" rtlCol="0" anchor="ctr">
            <a:noAutofit/>
          </a:bodyPr>
          <a:lstStyle/>
          <a:p>
            <a:pPr lvl="0"/>
            <a:r>
              <a:rPr lang="en-US" sz="853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691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761827" y="2600961"/>
            <a:ext cx="9509760" cy="2906501"/>
          </a:xfrm>
        </p:spPr>
        <p:txBody>
          <a:bodyPr anchor="b">
            <a:normAutofit/>
          </a:bodyPr>
          <a:lstStyle>
            <a:lvl1pPr algn="l">
              <a:defRPr sz="512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761827" y="5527040"/>
            <a:ext cx="9509760" cy="77826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259E4D-5284-46D6-8EC3-31D717D5DFF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468" y="5239174"/>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67267" y="5315293"/>
            <a:ext cx="831751" cy="389467"/>
          </a:xfrm>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206388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3039946" y="650240"/>
            <a:ext cx="8953521" cy="3088640"/>
          </a:xfrm>
        </p:spPr>
        <p:txBody>
          <a:bodyPr anchor="ctr">
            <a:normAutofit/>
          </a:bodyPr>
          <a:lstStyle>
            <a:lvl1pPr algn="l">
              <a:defRPr sz="512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761826" y="4632960"/>
            <a:ext cx="9509760" cy="894080"/>
          </a:xfrm>
        </p:spPr>
        <p:txBody>
          <a:bodyPr anchor="b">
            <a:noAutofit/>
          </a:bodyPr>
          <a:lstStyle>
            <a:lvl1pPr marL="0" indent="0">
              <a:buFontTx/>
              <a:buNone/>
              <a:defRPr sz="2560">
                <a:solidFill>
                  <a:schemeClr val="accent1"/>
                </a:solidFill>
              </a:defRPr>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761827" y="5527040"/>
            <a:ext cx="9509760" cy="77826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259E4D-5284-46D6-8EC3-31D717D5DFF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468" y="5239174"/>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67267" y="5315293"/>
            <a:ext cx="831751" cy="389467"/>
          </a:xfrm>
        </p:spPr>
        <p:txBody>
          <a:bodyPr/>
          <a:lstStyle/>
          <a:p>
            <a:fld id="{C3312837-E4EF-4EF8-B23B-A6BBE290A5C2}" type="slidenum">
              <a:rPr lang="en-US" smtClean="0"/>
              <a:pPr/>
              <a:t>‹#›</a:t>
            </a:fld>
            <a:endParaRPr lang="en-US"/>
          </a:p>
        </p:txBody>
      </p:sp>
      <p:sp>
        <p:nvSpPr>
          <p:cNvPr id="17" name="TextBox 16"/>
          <p:cNvSpPr txBox="1"/>
          <p:nvPr/>
        </p:nvSpPr>
        <p:spPr>
          <a:xfrm>
            <a:off x="2632162" y="691205"/>
            <a:ext cx="650240" cy="623761"/>
          </a:xfrm>
          <a:prstGeom prst="rect">
            <a:avLst/>
          </a:prstGeom>
        </p:spPr>
        <p:txBody>
          <a:bodyPr vert="horz" lIns="97536" tIns="48768" rIns="97536" bIns="48768" rtlCol="0" anchor="ctr">
            <a:noAutofit/>
          </a:bodyPr>
          <a:lstStyle/>
          <a:p>
            <a:pPr lvl="0"/>
            <a:r>
              <a:rPr lang="en-US" sz="8534" baseline="0" dirty="0">
                <a:ln w="3175" cmpd="sng">
                  <a:noFill/>
                </a:ln>
                <a:solidFill>
                  <a:schemeClr val="accent1"/>
                </a:solidFill>
                <a:effectLst/>
                <a:latin typeface="Arial"/>
              </a:rPr>
              <a:t>“</a:t>
            </a:r>
          </a:p>
        </p:txBody>
      </p:sp>
      <p:sp>
        <p:nvSpPr>
          <p:cNvPr id="18" name="TextBox 17"/>
          <p:cNvSpPr txBox="1"/>
          <p:nvPr/>
        </p:nvSpPr>
        <p:spPr>
          <a:xfrm>
            <a:off x="11855842" y="3098993"/>
            <a:ext cx="650240" cy="623761"/>
          </a:xfrm>
          <a:prstGeom prst="rect">
            <a:avLst/>
          </a:prstGeom>
        </p:spPr>
        <p:txBody>
          <a:bodyPr vert="horz" lIns="97536" tIns="48768" rIns="97536" bIns="48768" rtlCol="0" anchor="ctr">
            <a:noAutofit/>
          </a:bodyPr>
          <a:lstStyle/>
          <a:p>
            <a:pPr lvl="0"/>
            <a:r>
              <a:rPr lang="en-US" sz="853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927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761827" y="669234"/>
            <a:ext cx="9509759" cy="3072021"/>
          </a:xfrm>
        </p:spPr>
        <p:txBody>
          <a:bodyPr anchor="ctr">
            <a:normAutofit/>
          </a:bodyPr>
          <a:lstStyle>
            <a:lvl1pPr algn="l">
              <a:defRPr sz="512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761826" y="4632960"/>
            <a:ext cx="9509760" cy="894080"/>
          </a:xfrm>
        </p:spPr>
        <p:txBody>
          <a:bodyPr anchor="b">
            <a:noAutofit/>
          </a:bodyPr>
          <a:lstStyle>
            <a:lvl1pPr marL="0" indent="0">
              <a:buFontTx/>
              <a:buNone/>
              <a:defRPr sz="2560">
                <a:solidFill>
                  <a:schemeClr val="accent1"/>
                </a:solidFill>
              </a:defRPr>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761827" y="5527040"/>
            <a:ext cx="9509760" cy="77826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9259E4D-5284-46D6-8EC3-31D717D5DFF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468" y="5239174"/>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67267" y="5315293"/>
            <a:ext cx="831751" cy="389467"/>
          </a:xfrm>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1848027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259E4D-5284-46D6-8EC3-31D717D5DFF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468" y="762000"/>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1066942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4467" y="669233"/>
            <a:ext cx="2354774" cy="563607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1826" y="669233"/>
            <a:ext cx="6908800" cy="563607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259E4D-5284-46D6-8EC3-31D717D5DFF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468" y="762000"/>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368513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5787" y="665717"/>
            <a:ext cx="9505799" cy="1366283"/>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761826" y="2275840"/>
            <a:ext cx="9509760" cy="40294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259E4D-5284-46D6-8EC3-31D717D5DFF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468" y="762000"/>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180404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61827" y="2196000"/>
            <a:ext cx="9509759" cy="1566720"/>
          </a:xfrm>
        </p:spPr>
        <p:txBody>
          <a:bodyPr anchor="b"/>
          <a:lstStyle>
            <a:lvl1pPr algn="l">
              <a:defRPr sz="42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761827" y="3765471"/>
            <a:ext cx="9509759" cy="917760"/>
          </a:xfrm>
        </p:spPr>
        <p:txBody>
          <a:bodyPr anchor="t"/>
          <a:lstStyle>
            <a:lvl1pPr marL="0" indent="0" algn="l">
              <a:buNone/>
              <a:defRPr sz="2133">
                <a:solidFill>
                  <a:schemeClr val="tx1">
                    <a:lumMod val="65000"/>
                    <a:lumOff val="3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259E4D-5284-46D6-8EC3-31D717D5DFF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468" y="3390054"/>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67267" y="3460415"/>
            <a:ext cx="831751" cy="389467"/>
          </a:xfrm>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182580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1826" y="2275840"/>
            <a:ext cx="4601455" cy="40294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670130" y="2267970"/>
            <a:ext cx="4601455" cy="40294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259E4D-5284-46D6-8EC3-31D717D5DFF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468" y="762000"/>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67267" y="840301"/>
            <a:ext cx="831751" cy="389467"/>
          </a:xfrm>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158509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135331" y="2104217"/>
            <a:ext cx="4258914" cy="614679"/>
          </a:xfrm>
        </p:spPr>
        <p:txBody>
          <a:bodyPr anchor="b">
            <a:noAutofit/>
          </a:bodyPr>
          <a:lstStyle>
            <a:lvl1pPr marL="0" indent="0">
              <a:buNone/>
              <a:defRPr sz="2560" b="0"/>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Edit Master text styles</a:t>
            </a:r>
          </a:p>
        </p:txBody>
      </p:sp>
      <p:sp>
        <p:nvSpPr>
          <p:cNvPr id="4" name="Content Placeholder 3"/>
          <p:cNvSpPr>
            <a:spLocks noGrp="1"/>
          </p:cNvSpPr>
          <p:nvPr>
            <p:ph sz="half" idx="2"/>
          </p:nvPr>
        </p:nvSpPr>
        <p:spPr>
          <a:xfrm>
            <a:off x="2761827" y="2718897"/>
            <a:ext cx="4632419" cy="35776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007072" y="2100774"/>
            <a:ext cx="4265601" cy="614679"/>
          </a:xfrm>
        </p:spPr>
        <p:txBody>
          <a:bodyPr anchor="b">
            <a:noAutofit/>
          </a:bodyPr>
          <a:lstStyle>
            <a:lvl1pPr marL="0" indent="0">
              <a:buNone/>
              <a:defRPr sz="2560" b="0"/>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Edit Master text styles</a:t>
            </a:r>
          </a:p>
        </p:txBody>
      </p:sp>
      <p:sp>
        <p:nvSpPr>
          <p:cNvPr id="6" name="Content Placeholder 5"/>
          <p:cNvSpPr>
            <a:spLocks noGrp="1"/>
          </p:cNvSpPr>
          <p:nvPr>
            <p:ph sz="quarter" idx="4"/>
          </p:nvPr>
        </p:nvSpPr>
        <p:spPr>
          <a:xfrm>
            <a:off x="7644754" y="2715454"/>
            <a:ext cx="4627919" cy="35776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259E4D-5284-46D6-8EC3-31D717D5DFF7}" type="datetimeFigureOut">
              <a:rPr lang="en-US" smtClean="0"/>
              <a:pPr/>
              <a:t>6/3/2021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468" y="762000"/>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67267" y="840301"/>
            <a:ext cx="831751" cy="389467"/>
          </a:xfrm>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301432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259E4D-5284-46D6-8EC3-31D717D5DFF7}" type="datetimeFigureOut">
              <a:rPr lang="en-US" smtClean="0"/>
              <a:pPr/>
              <a:t>6/3/2021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468" y="762000"/>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426987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59E4D-5284-46D6-8EC3-31D717D5DFF7}" type="datetimeFigureOut">
              <a:rPr lang="en-US" smtClean="0"/>
              <a:pPr/>
              <a:t>6/3/2021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468" y="762000"/>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41111352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61827" y="475827"/>
            <a:ext cx="3738879" cy="1041399"/>
          </a:xfrm>
        </p:spPr>
        <p:txBody>
          <a:bodyPr anchor="b"/>
          <a:lstStyle>
            <a:lvl1pPr algn="l">
              <a:defRPr sz="2133" b="0"/>
            </a:lvl1pPr>
          </a:lstStyle>
          <a:p>
            <a:r>
              <a:rPr lang="en-US" smtClean="0"/>
              <a:t>Click to edit Master title style</a:t>
            </a:r>
            <a:endParaRPr lang="en-US" dirty="0"/>
          </a:p>
        </p:txBody>
      </p:sp>
      <p:sp>
        <p:nvSpPr>
          <p:cNvPr id="3" name="Content Placeholder 2"/>
          <p:cNvSpPr>
            <a:spLocks noGrp="1"/>
          </p:cNvSpPr>
          <p:nvPr>
            <p:ph idx="1"/>
          </p:nvPr>
        </p:nvSpPr>
        <p:spPr>
          <a:xfrm>
            <a:off x="6744546" y="475828"/>
            <a:ext cx="5527040" cy="5775961"/>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61827" y="1705187"/>
            <a:ext cx="3738879" cy="4546598"/>
          </a:xfrm>
        </p:spPr>
        <p:txBody>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Edit Master text styles</a:t>
            </a:r>
          </a:p>
        </p:txBody>
      </p:sp>
      <p:sp>
        <p:nvSpPr>
          <p:cNvPr id="5" name="Date Placeholder 4"/>
          <p:cNvSpPr>
            <a:spLocks noGrp="1"/>
          </p:cNvSpPr>
          <p:nvPr>
            <p:ph type="dt" sz="half" idx="10"/>
          </p:nvPr>
        </p:nvSpPr>
        <p:spPr/>
        <p:txBody>
          <a:bodyPr/>
          <a:lstStyle/>
          <a:p>
            <a:fld id="{39259E4D-5284-46D6-8EC3-31D717D5DFF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468" y="762000"/>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11279704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61827" y="5120640"/>
            <a:ext cx="9509760" cy="604521"/>
          </a:xfrm>
        </p:spPr>
        <p:txBody>
          <a:bodyPr anchor="b">
            <a:normAutofit/>
          </a:bodyPr>
          <a:lstStyle>
            <a:lvl1pPr algn="l">
              <a:defRPr sz="256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761826" y="677296"/>
            <a:ext cx="9509760" cy="4111968"/>
          </a:xfrm>
        </p:spPr>
        <p:txBody>
          <a:bodyPr anchor="t">
            <a:normAutofit/>
          </a:bodyPr>
          <a:lstStyle>
            <a:lvl1pPr marL="0" indent="0" algn="ctr">
              <a:buNone/>
              <a:defRPr sz="1707"/>
            </a:lvl1pPr>
            <a:lvl2pPr marL="487695" indent="0">
              <a:buNone/>
              <a:defRPr sz="1707"/>
            </a:lvl2pPr>
            <a:lvl3pPr marL="975390" indent="0">
              <a:buNone/>
              <a:defRPr sz="1707"/>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r>
              <a:rPr lang="en-US" smtClean="0"/>
              <a:t>Click icon to add picture</a:t>
            </a:r>
            <a:endParaRPr lang="en-US" dirty="0"/>
          </a:p>
        </p:txBody>
      </p:sp>
      <p:sp>
        <p:nvSpPr>
          <p:cNvPr id="4" name="Text Placeholder 3"/>
          <p:cNvSpPr>
            <a:spLocks noGrp="1"/>
          </p:cNvSpPr>
          <p:nvPr>
            <p:ph type="body" sz="half" idx="2"/>
          </p:nvPr>
        </p:nvSpPr>
        <p:spPr>
          <a:xfrm>
            <a:off x="2761827" y="5725161"/>
            <a:ext cx="9509760" cy="526626"/>
          </a:xfrm>
        </p:spPr>
        <p:txBody>
          <a:bodyPr>
            <a:normAutofit/>
          </a:bodyPr>
          <a:lstStyle>
            <a:lvl1pPr marL="0" indent="0">
              <a:buNone/>
              <a:defRPr sz="1280"/>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Edit Master text styles</a:t>
            </a:r>
          </a:p>
        </p:txBody>
      </p:sp>
      <p:sp>
        <p:nvSpPr>
          <p:cNvPr id="5" name="Date Placeholder 4"/>
          <p:cNvSpPr>
            <a:spLocks noGrp="1"/>
          </p:cNvSpPr>
          <p:nvPr>
            <p:ph type="dt" sz="half" idx="10"/>
          </p:nvPr>
        </p:nvSpPr>
        <p:spPr/>
        <p:txBody>
          <a:bodyPr/>
          <a:lstStyle/>
          <a:p>
            <a:fld id="{39259E4D-5284-46D6-8EC3-31D717D5DFF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468" y="5239174"/>
            <a:ext cx="1694429" cy="54111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67267" y="5315293"/>
            <a:ext cx="831751" cy="389467"/>
          </a:xfrm>
        </p:spPr>
        <p:txBody>
          <a:bodyPr/>
          <a:lstStyle/>
          <a:p>
            <a:fld id="{C3312837-E4EF-4EF8-B23B-A6BBE290A5C2}" type="slidenum">
              <a:rPr lang="en-US" smtClean="0"/>
              <a:pPr/>
              <a:t>‹#›</a:t>
            </a:fld>
            <a:endParaRPr lang="en-US"/>
          </a:p>
        </p:txBody>
      </p:sp>
    </p:spTree>
    <p:extLst>
      <p:ext uri="{BB962C8B-B14F-4D97-AF65-F5344CB8AC3E}">
        <p14:creationId xmlns:p14="http://schemas.microsoft.com/office/powerpoint/2010/main" val="371313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43840"/>
            <a:ext cx="3041617" cy="7081203"/>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9036" y="168"/>
            <a:ext cx="2513786" cy="7309969"/>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95072" cy="7315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765786" y="665717"/>
            <a:ext cx="9505799" cy="1366283"/>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1826" y="2275840"/>
            <a:ext cx="9509760" cy="41452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052387" y="6539133"/>
            <a:ext cx="1222702" cy="395089"/>
          </a:xfrm>
          <a:prstGeom prst="rect">
            <a:avLst/>
          </a:prstGeom>
        </p:spPr>
        <p:txBody>
          <a:bodyPr vert="horz" lIns="91440" tIns="45720" rIns="91440" bIns="45720" rtlCol="0" anchor="ctr"/>
          <a:lstStyle>
            <a:lvl1pPr algn="r">
              <a:defRPr sz="960">
                <a:solidFill>
                  <a:schemeClr val="tx1">
                    <a:tint val="75000"/>
                  </a:schemeClr>
                </a:solidFill>
              </a:defRPr>
            </a:lvl1pPr>
          </a:lstStyle>
          <a:p>
            <a:fld id="{39259E4D-5284-46D6-8EC3-31D717D5DFF7}" type="datetimeFigureOut">
              <a:rPr lang="en-US" smtClean="0"/>
              <a:pPr/>
              <a:t>6/3/2021</a:t>
            </a:fld>
            <a:endParaRPr lang="en-US"/>
          </a:p>
        </p:txBody>
      </p:sp>
      <p:sp>
        <p:nvSpPr>
          <p:cNvPr id="5" name="Footer Placeholder 4"/>
          <p:cNvSpPr>
            <a:spLocks noGrp="1"/>
          </p:cNvSpPr>
          <p:nvPr>
            <p:ph type="ftr" sz="quarter" idx="3"/>
          </p:nvPr>
        </p:nvSpPr>
        <p:spPr>
          <a:xfrm>
            <a:off x="2761827" y="6544862"/>
            <a:ext cx="8127999" cy="389467"/>
          </a:xfrm>
          <a:prstGeom prst="rect">
            <a:avLst/>
          </a:prstGeom>
        </p:spPr>
        <p:txBody>
          <a:bodyPr vert="horz" lIns="91440" tIns="45720" rIns="91440" bIns="45720" rtlCol="0" anchor="ctr"/>
          <a:lstStyle>
            <a:lvl1pPr algn="l">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67267" y="840301"/>
            <a:ext cx="831751" cy="389467"/>
          </a:xfrm>
          <a:prstGeom prst="rect">
            <a:avLst/>
          </a:prstGeom>
        </p:spPr>
        <p:txBody>
          <a:bodyPr vert="horz" lIns="91440" tIns="45720" rIns="91440" bIns="45720" rtlCol="0" anchor="ctr"/>
          <a:lstStyle>
            <a:lvl1pPr algn="r">
              <a:defRPr sz="2133">
                <a:solidFill>
                  <a:srgbClr val="FEFFFF"/>
                </a:solidFill>
              </a:defRPr>
            </a:lvl1pPr>
          </a:lstStyle>
          <a:p>
            <a:fld id="{C3312837-E4EF-4EF8-B23B-A6BBE290A5C2}" type="slidenum">
              <a:rPr lang="en-US" smtClean="0"/>
              <a:pPr/>
              <a:t>‹#›</a:t>
            </a:fld>
            <a:endParaRPr lang="en-US"/>
          </a:p>
        </p:txBody>
      </p:sp>
    </p:spTree>
    <p:extLst>
      <p:ext uri="{BB962C8B-B14F-4D97-AF65-F5344CB8AC3E}">
        <p14:creationId xmlns:p14="http://schemas.microsoft.com/office/powerpoint/2010/main" val="3670926564"/>
      </p:ext>
    </p:extLst>
  </p:cSld>
  <p:clrMap bg1="lt1" tx1="dk1" bg2="lt2" tx2="dk2" accent1="accent1" accent2="accent2" accent3="accent3" accent4="accent4" accent5="accent5" accent6="accent6" hlink="hlink" folHlink="folHlink"/>
  <p:sldLayoutIdLst>
    <p:sldLayoutId id="2147484391" r:id="rId1"/>
    <p:sldLayoutId id="2147484392" r:id="rId2"/>
    <p:sldLayoutId id="2147484393" r:id="rId3"/>
    <p:sldLayoutId id="2147484394" r:id="rId4"/>
    <p:sldLayoutId id="2147484395" r:id="rId5"/>
    <p:sldLayoutId id="2147484396" r:id="rId6"/>
    <p:sldLayoutId id="2147484397" r:id="rId7"/>
    <p:sldLayoutId id="2147484398" r:id="rId8"/>
    <p:sldLayoutId id="2147484399" r:id="rId9"/>
    <p:sldLayoutId id="2147484400" r:id="rId10"/>
    <p:sldLayoutId id="2147484401" r:id="rId11"/>
    <p:sldLayoutId id="2147484402" r:id="rId12"/>
    <p:sldLayoutId id="2147484403" r:id="rId13"/>
    <p:sldLayoutId id="2147484404" r:id="rId14"/>
    <p:sldLayoutId id="2147484405" r:id="rId15"/>
    <p:sldLayoutId id="2147484406" r:id="rId16"/>
  </p:sldLayoutIdLst>
  <p:txStyles>
    <p:titleStyle>
      <a:lvl1pPr algn="l" defTabSz="487695" rtl="0" eaLnBrk="1" latinLnBrk="0" hangingPunct="1">
        <a:spcBef>
          <a:spcPct val="0"/>
        </a:spcBef>
        <a:buNone/>
        <a:defRPr sz="384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71" indent="-365771" algn="l" defTabSz="487695" rtl="0" eaLnBrk="1" latinLnBrk="0" hangingPunct="1">
        <a:spcBef>
          <a:spcPts val="1067"/>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1pPr>
      <a:lvl2pPr marL="792505" indent="-304810" algn="l" defTabSz="487695" rtl="0" eaLnBrk="1" latinLnBrk="0" hangingPunct="1">
        <a:spcBef>
          <a:spcPts val="1067"/>
        </a:spcBef>
        <a:spcAft>
          <a:spcPts val="0"/>
        </a:spcAft>
        <a:buClr>
          <a:schemeClr val="accent1"/>
        </a:buClr>
        <a:buFont typeface="Wingdings 3" charset="2"/>
        <a:buChar char=""/>
        <a:defRPr sz="1707" kern="1200">
          <a:solidFill>
            <a:schemeClr val="tx1">
              <a:lumMod val="75000"/>
              <a:lumOff val="25000"/>
            </a:schemeClr>
          </a:solidFill>
          <a:latin typeface="+mn-lt"/>
          <a:ea typeface="+mn-ea"/>
          <a:cs typeface="+mn-cs"/>
        </a:defRPr>
      </a:lvl2pPr>
      <a:lvl3pPr marL="1219238" indent="-243848" algn="l" defTabSz="487695" rtl="0" eaLnBrk="1" latinLnBrk="0" hangingPunct="1">
        <a:spcBef>
          <a:spcPts val="1067"/>
        </a:spcBef>
        <a:spcAft>
          <a:spcPts val="0"/>
        </a:spcAft>
        <a:buClr>
          <a:schemeClr val="accent1"/>
        </a:buClr>
        <a:buFont typeface="Wingdings 3" charset="2"/>
        <a:buChar char=""/>
        <a:defRPr sz="1493" kern="1200">
          <a:solidFill>
            <a:schemeClr val="tx1">
              <a:lumMod val="75000"/>
              <a:lumOff val="25000"/>
            </a:schemeClr>
          </a:solidFill>
          <a:latin typeface="+mn-lt"/>
          <a:ea typeface="+mn-ea"/>
          <a:cs typeface="+mn-cs"/>
        </a:defRPr>
      </a:lvl3pPr>
      <a:lvl4pPr marL="1706933"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4pPr>
      <a:lvl5pPr marL="2194629"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5pPr>
      <a:lvl6pPr marL="2682324"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6pPr>
      <a:lvl7pPr marL="3170019"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7pPr>
      <a:lvl8pPr marL="3657714"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8pPr>
      <a:lvl9pPr marL="4145410"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4.wdp"/><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685" y="3268465"/>
            <a:ext cx="3705427" cy="3705427"/>
          </a:xfrm>
          <a:prstGeom prst="rect">
            <a:avLst/>
          </a:prstGeom>
        </p:spPr>
      </p:pic>
      <p:sp>
        <p:nvSpPr>
          <p:cNvPr id="2" name="Title 1"/>
          <p:cNvSpPr>
            <a:spLocks noGrp="1"/>
          </p:cNvSpPr>
          <p:nvPr>
            <p:ph type="ctrTitle"/>
          </p:nvPr>
        </p:nvSpPr>
        <p:spPr>
          <a:xfrm>
            <a:off x="2382598" y="1233804"/>
            <a:ext cx="8401600" cy="1825165"/>
          </a:xfrm>
        </p:spPr>
        <p:txBody>
          <a:bodyPr>
            <a:noAutofit/>
          </a:bodyPr>
          <a:lstStyle/>
          <a:p>
            <a:pPr algn="ctr"/>
            <a:r>
              <a:rPr lang="en-US" sz="6000" b="1" dirty="0" smtClean="0">
                <a:solidFill>
                  <a:schemeClr val="accent3">
                    <a:lumMod val="75000"/>
                  </a:schemeClr>
                </a:solidFill>
                <a:ea typeface="Open Sans Extrabold" panose="020B0906030804020204" pitchFamily="34" charset="0"/>
                <a:cs typeface="Open Sans Extrabold" panose="020B0906030804020204" pitchFamily="34" charset="0"/>
              </a:rPr>
              <a:t>Face Recognition Based Attendance System</a:t>
            </a:r>
            <a:endParaRPr lang="en-US" sz="6000" b="1" dirty="0">
              <a:solidFill>
                <a:schemeClr val="accent3">
                  <a:lumMod val="75000"/>
                </a:schemeClr>
              </a:solidFill>
              <a:ea typeface="Open Sans Extrabold" panose="020B0906030804020204" pitchFamily="34" charset="0"/>
              <a:cs typeface="Open Sans Extrabold" panose="020B0906030804020204" pitchFamily="34" charset="0"/>
            </a:endParaRPr>
          </a:p>
        </p:txBody>
      </p:sp>
      <p:sp>
        <p:nvSpPr>
          <p:cNvPr id="3" name="Subtitle 2"/>
          <p:cNvSpPr>
            <a:spLocks noGrp="1"/>
          </p:cNvSpPr>
          <p:nvPr>
            <p:ph type="subTitle" idx="1"/>
          </p:nvPr>
        </p:nvSpPr>
        <p:spPr>
          <a:xfrm>
            <a:off x="10303586" y="4947091"/>
            <a:ext cx="2908580" cy="2515824"/>
          </a:xfrm>
        </p:spPr>
        <p:txBody>
          <a:bodyPr>
            <a:normAutofit/>
          </a:bodyPr>
          <a:lstStyle/>
          <a:p>
            <a:r>
              <a:rPr lang="en-US" sz="2200" b="1" dirty="0" smtClean="0">
                <a:solidFill>
                  <a:schemeClr val="tx1">
                    <a:lumMod val="75000"/>
                  </a:schemeClr>
                </a:solidFill>
                <a:latin typeface="+mj-lt"/>
                <a:cs typeface="Arial" panose="020B0604020202020204" pitchFamily="34" charset="0"/>
              </a:rPr>
              <a:t>Bhavin Kuwar</a:t>
            </a:r>
          </a:p>
          <a:p>
            <a:r>
              <a:rPr lang="en-US" sz="2200" b="1" dirty="0" smtClean="0">
                <a:solidFill>
                  <a:schemeClr val="tx1">
                    <a:lumMod val="75000"/>
                  </a:schemeClr>
                </a:solidFill>
                <a:latin typeface="+mj-lt"/>
                <a:cs typeface="Arial" panose="020B0604020202020204" pitchFamily="34" charset="0"/>
              </a:rPr>
              <a:t>Dhruv Thummar</a:t>
            </a:r>
          </a:p>
          <a:p>
            <a:r>
              <a:rPr lang="en-US" sz="2200" b="1" dirty="0" smtClean="0">
                <a:solidFill>
                  <a:schemeClr val="tx1">
                    <a:lumMod val="75000"/>
                  </a:schemeClr>
                </a:solidFill>
                <a:latin typeface="+mj-lt"/>
                <a:cs typeface="Arial" panose="020B0604020202020204" pitchFamily="34" charset="0"/>
              </a:rPr>
              <a:t>Neel Patel</a:t>
            </a:r>
          </a:p>
          <a:p>
            <a:r>
              <a:rPr lang="en-US" sz="2200" b="1" dirty="0" smtClean="0">
                <a:solidFill>
                  <a:schemeClr val="tx1">
                    <a:lumMod val="75000"/>
                  </a:schemeClr>
                </a:solidFill>
                <a:latin typeface="+mj-lt"/>
                <a:cs typeface="Arial" panose="020B0604020202020204" pitchFamily="34" charset="0"/>
              </a:rPr>
              <a:t>Vivek Mewada</a:t>
            </a:r>
            <a:r>
              <a:rPr lang="en-US" sz="1800" b="1" dirty="0" smtClean="0">
                <a:solidFill>
                  <a:schemeClr val="tx1">
                    <a:lumMod val="75000"/>
                  </a:schemeClr>
                </a:solidFill>
                <a:latin typeface="Arial" panose="020B0604020202020204" pitchFamily="34" charset="0"/>
                <a:cs typeface="Arial" panose="020B0604020202020204" pitchFamily="34" charset="0"/>
              </a:rPr>
              <a:t>                                             </a:t>
            </a:r>
            <a:endParaRPr lang="en-US" sz="1800" b="1" dirty="0">
              <a:solidFill>
                <a:schemeClr val="tx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9033510" y="4398081"/>
            <a:ext cx="2705645" cy="369332"/>
          </a:xfrm>
          <a:prstGeom prst="rect">
            <a:avLst/>
          </a:prstGeom>
          <a:noFill/>
        </p:spPr>
        <p:txBody>
          <a:bodyPr wrap="square" rtlCol="0">
            <a:spAutoFit/>
          </a:bodyPr>
          <a:lstStyle/>
          <a:p>
            <a:r>
              <a:rPr lang="en-US" b="1" dirty="0">
                <a:solidFill>
                  <a:schemeClr val="tx1">
                    <a:lumMod val="75000"/>
                  </a:schemeClr>
                </a:solidFill>
                <a:cs typeface="Arial" panose="020B0604020202020204" pitchFamily="34" charset="0"/>
              </a:rPr>
              <a:t>Presentation by:</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9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750"/>
                                        <p:tgtEl>
                                          <p:spTgt spid="4"/>
                                        </p:tgtEl>
                                      </p:cBhvr>
                                    </p:animEffect>
                                  </p:childTnLst>
                                </p:cTn>
                              </p:par>
                              <p:par>
                                <p:cTn id="14" presetID="22" presetClass="entr" presetSubtype="4" fill="hold" grpId="0" nodeType="withEffect">
                                  <p:stCondLst>
                                    <p:cond delay="3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750"/>
                                        <p:tgtEl>
                                          <p:spTgt spid="3">
                                            <p:txEl>
                                              <p:pRg st="0" end="0"/>
                                            </p:txEl>
                                          </p:spTgt>
                                        </p:tgtEl>
                                      </p:cBhvr>
                                    </p:animEffect>
                                  </p:childTnLst>
                                </p:cTn>
                              </p:par>
                              <p:par>
                                <p:cTn id="17" presetID="22" presetClass="entr" presetSubtype="4" fill="hold" grpId="0" nodeType="withEffect">
                                  <p:stCondLst>
                                    <p:cond delay="50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750"/>
                                        <p:tgtEl>
                                          <p:spTgt spid="3">
                                            <p:txEl>
                                              <p:pRg st="1" end="1"/>
                                            </p:txEl>
                                          </p:spTgt>
                                        </p:tgtEl>
                                      </p:cBhvr>
                                    </p:animEffect>
                                  </p:childTnLst>
                                </p:cTn>
                              </p:par>
                              <p:par>
                                <p:cTn id="20" presetID="22" presetClass="entr" presetSubtype="4" fill="hold" grpId="0" nodeType="withEffect">
                                  <p:stCondLst>
                                    <p:cond delay="6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750"/>
                                        <p:tgtEl>
                                          <p:spTgt spid="3">
                                            <p:txEl>
                                              <p:pRg st="2" end="2"/>
                                            </p:txEl>
                                          </p:spTgt>
                                        </p:tgtEl>
                                      </p:cBhvr>
                                    </p:animEffect>
                                  </p:childTnLst>
                                </p:cTn>
                              </p:par>
                              <p:par>
                                <p:cTn id="23" presetID="22" presetClass="entr" presetSubtype="4" fill="hold" grpId="0" nodeType="withEffect">
                                  <p:stCondLst>
                                    <p:cond delay="80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490" y="665717"/>
            <a:ext cx="9505799" cy="1366283"/>
          </a:xfrm>
        </p:spPr>
        <p:txBody>
          <a:bodyPr>
            <a:normAutofit/>
          </a:bodyPr>
          <a:lstStyle/>
          <a:p>
            <a:r>
              <a:rPr lang="en-IN" sz="4000" dirty="0" smtClean="0">
                <a:solidFill>
                  <a:schemeClr val="accent2">
                    <a:lumMod val="50000"/>
                  </a:schemeClr>
                </a:solidFill>
              </a:rPr>
              <a:t>Continue…</a:t>
            </a:r>
            <a:endParaRPr lang="en-IN" sz="4000" dirty="0">
              <a:solidFill>
                <a:schemeClr val="accent2">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650" y="1267860"/>
            <a:ext cx="8059146" cy="6033884"/>
          </a:xfrm>
          <a:prstGeom prst="rect">
            <a:avLst/>
          </a:prstGeom>
        </p:spPr>
      </p:pic>
    </p:spTree>
    <p:extLst>
      <p:ext uri="{BB962C8B-B14F-4D97-AF65-F5344CB8AC3E}">
        <p14:creationId xmlns:p14="http://schemas.microsoft.com/office/powerpoint/2010/main" val="3857419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490" y="665717"/>
            <a:ext cx="9505799" cy="1366283"/>
          </a:xfrm>
        </p:spPr>
        <p:txBody>
          <a:bodyPr>
            <a:normAutofit/>
          </a:bodyPr>
          <a:lstStyle/>
          <a:p>
            <a:r>
              <a:rPr lang="en-IN" sz="4400" b="1" dirty="0" smtClean="0">
                <a:solidFill>
                  <a:schemeClr val="accent2">
                    <a:lumMod val="50000"/>
                  </a:schemeClr>
                </a:solidFill>
              </a:rPr>
              <a:t>Roles </a:t>
            </a:r>
            <a:r>
              <a:rPr lang="en-IN" sz="4400" b="1" dirty="0">
                <a:solidFill>
                  <a:schemeClr val="accent2">
                    <a:lumMod val="50000"/>
                  </a:schemeClr>
                </a:solidFill>
              </a:rPr>
              <a:t>o</a:t>
            </a:r>
            <a:r>
              <a:rPr lang="en-IN" sz="4400" b="1" dirty="0" smtClean="0">
                <a:solidFill>
                  <a:schemeClr val="accent2">
                    <a:lumMod val="50000"/>
                  </a:schemeClr>
                </a:solidFill>
              </a:rPr>
              <a:t>f actors…</a:t>
            </a:r>
            <a:endParaRPr lang="en-IN" sz="4400" b="1" dirty="0">
              <a:solidFill>
                <a:schemeClr val="accent2">
                  <a:lumMod val="50000"/>
                </a:schemeClr>
              </a:solidFill>
            </a:endParaRPr>
          </a:p>
        </p:txBody>
      </p:sp>
      <p:sp>
        <p:nvSpPr>
          <p:cNvPr id="4" name="TextBox 3"/>
          <p:cNvSpPr txBox="1"/>
          <p:nvPr/>
        </p:nvSpPr>
        <p:spPr>
          <a:xfrm>
            <a:off x="3997865" y="1912015"/>
            <a:ext cx="7437710" cy="646331"/>
          </a:xfrm>
          <a:prstGeom prst="rect">
            <a:avLst/>
          </a:prstGeom>
          <a:noFill/>
        </p:spPr>
        <p:txBody>
          <a:bodyPr wrap="square" rtlCol="0">
            <a:spAutoFit/>
          </a:bodyPr>
          <a:lstStyle/>
          <a:p>
            <a:r>
              <a:rPr lang="en-IN" sz="3600" b="1" dirty="0" smtClean="0">
                <a:solidFill>
                  <a:schemeClr val="accent1">
                    <a:lumMod val="75000"/>
                  </a:schemeClr>
                </a:solidFill>
                <a:latin typeface="+mj-lt"/>
              </a:rPr>
              <a:t>What’s the role of Faculty ?</a:t>
            </a:r>
            <a:endParaRPr lang="en-IN" sz="3600" b="1" dirty="0">
              <a:solidFill>
                <a:schemeClr val="accent1">
                  <a:lumMod val="75000"/>
                </a:schemeClr>
              </a:solidFill>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201" y="3525798"/>
            <a:ext cx="4705490" cy="3523001"/>
          </a:xfrm>
          <a:prstGeom prst="rect">
            <a:avLst/>
          </a:prstGeom>
        </p:spPr>
      </p:pic>
      <p:sp>
        <p:nvSpPr>
          <p:cNvPr id="6" name="Rectangle 5"/>
          <p:cNvSpPr/>
          <p:nvPr/>
        </p:nvSpPr>
        <p:spPr>
          <a:xfrm>
            <a:off x="2783545" y="2888507"/>
            <a:ext cx="2428640" cy="758950"/>
          </a:xfrm>
          <a:prstGeom prst="rect">
            <a:avLst/>
          </a:prstGeom>
          <a:ln w="38100">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p:cNvSpPr txBox="1"/>
          <p:nvPr/>
        </p:nvSpPr>
        <p:spPr>
          <a:xfrm>
            <a:off x="2935335" y="3093459"/>
            <a:ext cx="2428640" cy="369332"/>
          </a:xfrm>
          <a:prstGeom prst="rect">
            <a:avLst/>
          </a:prstGeom>
          <a:noFill/>
        </p:spPr>
        <p:txBody>
          <a:bodyPr wrap="square" rtlCol="0">
            <a:spAutoFit/>
          </a:bodyPr>
          <a:lstStyle/>
          <a:p>
            <a:r>
              <a:rPr lang="en-IN" b="1" dirty="0">
                <a:latin typeface="Bookman Old Style" panose="02050604050505020204" pitchFamily="18" charset="0"/>
              </a:rPr>
              <a:t>T</a:t>
            </a:r>
            <a:r>
              <a:rPr lang="en-IN" b="1" dirty="0" smtClean="0">
                <a:latin typeface="Bookman Old Style" panose="02050604050505020204" pitchFamily="18" charset="0"/>
              </a:rPr>
              <a:t>ake Attendance</a:t>
            </a:r>
            <a:endParaRPr lang="en-IN" b="1" dirty="0">
              <a:latin typeface="Bookman Old Style" panose="02050604050505020204" pitchFamily="18" charset="0"/>
            </a:endParaRPr>
          </a:p>
        </p:txBody>
      </p:sp>
      <p:cxnSp>
        <p:nvCxnSpPr>
          <p:cNvPr id="9" name="Straight Arrow Connector 8"/>
          <p:cNvCxnSpPr/>
          <p:nvPr/>
        </p:nvCxnSpPr>
        <p:spPr>
          <a:xfrm>
            <a:off x="5363975" y="3809390"/>
            <a:ext cx="1366110" cy="5312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2" name="Picture 11" descr="&lt;strong&gt;Mouse Cursor&lt;/strong&gt; 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3657" y="3422433"/>
            <a:ext cx="621800" cy="621800"/>
          </a:xfrm>
          <a:prstGeom prst="rect">
            <a:avLst/>
          </a:prstGeom>
        </p:spPr>
      </p:pic>
    </p:spTree>
    <p:extLst>
      <p:ext uri="{BB962C8B-B14F-4D97-AF65-F5344CB8AC3E}">
        <p14:creationId xmlns:p14="http://schemas.microsoft.com/office/powerpoint/2010/main" val="1238089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4810" y="773590"/>
            <a:ext cx="6906445" cy="707886"/>
          </a:xfrm>
          <a:prstGeom prst="rect">
            <a:avLst/>
          </a:prstGeom>
          <a:noFill/>
        </p:spPr>
        <p:txBody>
          <a:bodyPr wrap="square" rtlCol="0">
            <a:spAutoFit/>
          </a:bodyPr>
          <a:lstStyle/>
          <a:p>
            <a:r>
              <a:rPr lang="en-IN" sz="4000" b="1" dirty="0" smtClean="0">
                <a:solidFill>
                  <a:schemeClr val="accent1">
                    <a:lumMod val="75000"/>
                  </a:schemeClr>
                </a:solidFill>
                <a:latin typeface="+mj-lt"/>
              </a:rPr>
              <a:t>What’s the role of Student’s ?</a:t>
            </a:r>
            <a:endParaRPr lang="en-IN" sz="4000" b="1" dirty="0">
              <a:solidFill>
                <a:schemeClr val="accent1">
                  <a:lumMod val="75000"/>
                </a:schemeClr>
              </a:solidFill>
              <a:latin typeface="+mj-lt"/>
            </a:endParaRPr>
          </a:p>
        </p:txBody>
      </p:sp>
      <p:pic>
        <p:nvPicPr>
          <p:cNvPr id="5" name="Object 1" descr="preencoded.png"/>
          <p:cNvPicPr>
            <a:picLocks noChangeAspect="1"/>
          </p:cNvPicPr>
          <p:nvPr/>
        </p:nvPicPr>
        <p:blipFill rotWithShape="1">
          <a:blip r:embed="rId2"/>
          <a:srcRect l="6751" t="13687" r="8434" b="13687"/>
          <a:stretch/>
        </p:blipFill>
        <p:spPr>
          <a:xfrm>
            <a:off x="2707650" y="1760225"/>
            <a:ext cx="7871567" cy="5055135"/>
          </a:xfrm>
          <a:prstGeom prst="rect">
            <a:avLst/>
          </a:prstGeom>
        </p:spPr>
      </p:pic>
    </p:spTree>
    <p:extLst>
      <p:ext uri="{BB962C8B-B14F-4D97-AF65-F5344CB8AC3E}">
        <p14:creationId xmlns:p14="http://schemas.microsoft.com/office/powerpoint/2010/main" val="1499874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8700" y="545905"/>
            <a:ext cx="7285920" cy="1138425"/>
          </a:xfrm>
        </p:spPr>
        <p:txBody>
          <a:bodyPr anchor="ctr">
            <a:normAutofit/>
          </a:bodyPr>
          <a:lstStyle/>
          <a:p>
            <a:r>
              <a:rPr lang="en-US" sz="4400" b="1" dirty="0">
                <a:solidFill>
                  <a:schemeClr val="tx2"/>
                </a:solidFill>
              </a:rPr>
              <a:t> Project Prerequisites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7921" y="5371371"/>
            <a:ext cx="2670418" cy="120168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1862" y="4227477"/>
            <a:ext cx="2857965" cy="1155094"/>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937346" y="4248997"/>
            <a:ext cx="2339607" cy="12615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4557" y="4227477"/>
            <a:ext cx="2195118" cy="109755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5980" y="5371371"/>
            <a:ext cx="1322029" cy="1322029"/>
          </a:xfrm>
          <a:prstGeom prst="rect">
            <a:avLst/>
          </a:prstGeom>
        </p:spPr>
      </p:pic>
      <p:sp>
        <p:nvSpPr>
          <p:cNvPr id="10" name="Content Placeholder 9"/>
          <p:cNvSpPr>
            <a:spLocks noGrp="1"/>
          </p:cNvSpPr>
          <p:nvPr>
            <p:ph idx="1"/>
          </p:nvPr>
        </p:nvSpPr>
        <p:spPr>
          <a:xfrm>
            <a:off x="4311061" y="1741442"/>
            <a:ext cx="4727309" cy="477600"/>
          </a:xfrm>
        </p:spPr>
        <p:txBody>
          <a:bodyPr>
            <a:noAutofit/>
          </a:bodyPr>
          <a:lstStyle/>
          <a:p>
            <a:pPr marL="0" indent="0">
              <a:buNone/>
            </a:pPr>
            <a:r>
              <a:rPr lang="en-IN" sz="3200" b="1" dirty="0" smtClean="0">
                <a:latin typeface="+mj-lt"/>
              </a:rPr>
              <a:t>Software Requirements</a:t>
            </a:r>
            <a:endParaRPr lang="en-IN" sz="3200" b="1" dirty="0">
              <a:latin typeface="+mj-lt"/>
            </a:endParaRPr>
          </a:p>
        </p:txBody>
      </p:sp>
      <p:sp>
        <p:nvSpPr>
          <p:cNvPr id="11" name="TextBox 10"/>
          <p:cNvSpPr txBox="1"/>
          <p:nvPr/>
        </p:nvSpPr>
        <p:spPr>
          <a:xfrm>
            <a:off x="3714131" y="3586397"/>
            <a:ext cx="1193860" cy="461665"/>
          </a:xfrm>
          <a:prstGeom prst="rect">
            <a:avLst/>
          </a:prstGeom>
          <a:noFill/>
        </p:spPr>
        <p:txBody>
          <a:bodyPr wrap="square" rtlCol="0">
            <a:spAutoFit/>
          </a:bodyPr>
          <a:lstStyle/>
          <a:p>
            <a:r>
              <a:rPr lang="en-IN" sz="2400" b="1" dirty="0" smtClean="0">
                <a:solidFill>
                  <a:schemeClr val="bg2">
                    <a:lumMod val="50000"/>
                  </a:schemeClr>
                </a:solidFill>
              </a:rPr>
              <a:t>IDE </a:t>
            </a:r>
            <a:r>
              <a:rPr lang="en-IN" b="1" dirty="0" smtClean="0"/>
              <a:t> </a:t>
            </a:r>
            <a:endParaRPr lang="en-IN" b="1" dirty="0"/>
          </a:p>
        </p:txBody>
      </p:sp>
      <p:cxnSp>
        <p:nvCxnSpPr>
          <p:cNvPr id="22" name="Straight Connector 21"/>
          <p:cNvCxnSpPr/>
          <p:nvPr/>
        </p:nvCxnSpPr>
        <p:spPr>
          <a:xfrm flipH="1">
            <a:off x="6274556" y="2400164"/>
            <a:ext cx="1" cy="675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07151" y="3069781"/>
            <a:ext cx="433481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107151" y="3069781"/>
            <a:ext cx="0" cy="388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441962" y="3069781"/>
            <a:ext cx="0" cy="388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701298" y="3564863"/>
            <a:ext cx="1873828" cy="461665"/>
          </a:xfrm>
          <a:prstGeom prst="rect">
            <a:avLst/>
          </a:prstGeom>
          <a:noFill/>
        </p:spPr>
        <p:txBody>
          <a:bodyPr wrap="square" rtlCol="0">
            <a:spAutoFit/>
          </a:bodyPr>
          <a:lstStyle/>
          <a:p>
            <a:r>
              <a:rPr lang="en-IN" sz="2400" b="1" dirty="0" smtClean="0">
                <a:solidFill>
                  <a:schemeClr val="bg2">
                    <a:lumMod val="50000"/>
                  </a:schemeClr>
                </a:solidFill>
              </a:rPr>
              <a:t>Libraries</a:t>
            </a:r>
            <a:r>
              <a:rPr lang="en-IN" b="1" dirty="0" smtClean="0"/>
              <a:t> </a:t>
            </a:r>
            <a:endParaRPr lang="en-IN" b="1" dirty="0"/>
          </a:p>
        </p:txBody>
      </p:sp>
      <p:sp>
        <p:nvSpPr>
          <p:cNvPr id="29" name="TextBox 28"/>
          <p:cNvSpPr txBox="1"/>
          <p:nvPr/>
        </p:nvSpPr>
        <p:spPr>
          <a:xfrm>
            <a:off x="2821411" y="5510550"/>
            <a:ext cx="2571479" cy="461665"/>
          </a:xfrm>
          <a:prstGeom prst="rect">
            <a:avLst/>
          </a:prstGeom>
          <a:noFill/>
        </p:spPr>
        <p:txBody>
          <a:bodyPr wrap="square" rtlCol="0">
            <a:spAutoFit/>
          </a:bodyPr>
          <a:lstStyle/>
          <a:p>
            <a:r>
              <a:rPr lang="en-IN" sz="2400" b="1" dirty="0" smtClean="0">
                <a:latin typeface="+mj-lt"/>
              </a:rPr>
              <a:t>Jupyter Notebook</a:t>
            </a:r>
            <a:endParaRPr lang="en-IN" sz="2400" b="1"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9"/>
          <p:cNvSpPr txBox="1">
            <a:spLocks/>
          </p:cNvSpPr>
          <p:nvPr/>
        </p:nvSpPr>
        <p:spPr>
          <a:xfrm>
            <a:off x="1952873" y="2539243"/>
            <a:ext cx="4727309" cy="477600"/>
          </a:xfrm>
          <a:prstGeom prst="rect">
            <a:avLst/>
          </a:prstGeom>
        </p:spPr>
        <p:txBody>
          <a:bodyPr vert="horz" lIns="91440" tIns="45720" rIns="91440" bIns="45720" rtlCol="0">
            <a:noAutofit/>
          </a:bodyPr>
          <a:lstStyle>
            <a:lvl1pPr marL="365771" indent="-365771" algn="l" defTabSz="487695" rtl="0" eaLnBrk="1" latinLnBrk="0" hangingPunct="1">
              <a:spcBef>
                <a:spcPts val="1067"/>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1pPr>
            <a:lvl2pPr marL="792505" indent="-304810" algn="l" defTabSz="487695" rtl="0" eaLnBrk="1" latinLnBrk="0" hangingPunct="1">
              <a:spcBef>
                <a:spcPts val="1067"/>
              </a:spcBef>
              <a:spcAft>
                <a:spcPts val="0"/>
              </a:spcAft>
              <a:buClr>
                <a:schemeClr val="accent1"/>
              </a:buClr>
              <a:buFont typeface="Wingdings 3" charset="2"/>
              <a:buChar char=""/>
              <a:defRPr sz="1707" kern="1200">
                <a:solidFill>
                  <a:schemeClr val="tx1">
                    <a:lumMod val="75000"/>
                    <a:lumOff val="25000"/>
                  </a:schemeClr>
                </a:solidFill>
                <a:latin typeface="+mn-lt"/>
                <a:ea typeface="+mn-ea"/>
                <a:cs typeface="+mn-cs"/>
              </a:defRPr>
            </a:lvl2pPr>
            <a:lvl3pPr marL="1219238" indent="-243848" algn="l" defTabSz="487695" rtl="0" eaLnBrk="1" latinLnBrk="0" hangingPunct="1">
              <a:spcBef>
                <a:spcPts val="1067"/>
              </a:spcBef>
              <a:spcAft>
                <a:spcPts val="0"/>
              </a:spcAft>
              <a:buClr>
                <a:schemeClr val="accent1"/>
              </a:buClr>
              <a:buFont typeface="Wingdings 3" charset="2"/>
              <a:buChar char=""/>
              <a:defRPr sz="1493" kern="1200">
                <a:solidFill>
                  <a:schemeClr val="tx1">
                    <a:lumMod val="75000"/>
                    <a:lumOff val="25000"/>
                  </a:schemeClr>
                </a:solidFill>
                <a:latin typeface="+mn-lt"/>
                <a:ea typeface="+mn-ea"/>
                <a:cs typeface="+mn-cs"/>
              </a:defRPr>
            </a:lvl3pPr>
            <a:lvl4pPr marL="1706933"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4pPr>
            <a:lvl5pPr marL="2194629"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5pPr>
            <a:lvl6pPr marL="2682324"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6pPr>
            <a:lvl7pPr marL="3170019"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7pPr>
            <a:lvl8pPr marL="3657714"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8pPr>
            <a:lvl9pPr marL="4145410"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9pPr>
          </a:lstStyle>
          <a:p>
            <a:pPr marL="0" indent="0">
              <a:buFont typeface="Wingdings 3" charset="2"/>
              <a:buNone/>
            </a:pPr>
            <a:r>
              <a:rPr lang="en-IN" sz="3200" b="1" dirty="0" smtClean="0">
                <a:latin typeface="+mj-lt"/>
              </a:rPr>
              <a:t>Hardware Requirements</a:t>
            </a:r>
            <a:endParaRPr lang="en-IN" sz="3200" b="1" dirty="0">
              <a:latin typeface="+mj-lt"/>
            </a:endParaRPr>
          </a:p>
        </p:txBody>
      </p:sp>
      <p:sp>
        <p:nvSpPr>
          <p:cNvPr id="6" name="Title 3"/>
          <p:cNvSpPr>
            <a:spLocks noGrp="1"/>
          </p:cNvSpPr>
          <p:nvPr>
            <p:ph type="title"/>
          </p:nvPr>
        </p:nvSpPr>
        <p:spPr>
          <a:xfrm>
            <a:off x="1948699" y="545905"/>
            <a:ext cx="9410981" cy="1138425"/>
          </a:xfrm>
        </p:spPr>
        <p:txBody>
          <a:bodyPr anchor="ctr">
            <a:noAutofit/>
          </a:bodyPr>
          <a:lstStyle/>
          <a:p>
            <a:r>
              <a:rPr lang="en-US" sz="4400" b="1" dirty="0">
                <a:solidFill>
                  <a:schemeClr val="tx2"/>
                </a:solidFill>
              </a:rPr>
              <a:t> Project </a:t>
            </a:r>
            <a:r>
              <a:rPr lang="en-US" sz="4400" b="1" dirty="0" smtClean="0">
                <a:solidFill>
                  <a:schemeClr val="tx2"/>
                </a:solidFill>
              </a:rPr>
              <a:t>Prerequisites – Continue…</a:t>
            </a:r>
            <a:endParaRPr lang="en-US" sz="4400" b="1" dirty="0">
              <a:solidFill>
                <a:schemeClr val="tx2"/>
              </a:solidFill>
            </a:endParaRPr>
          </a:p>
        </p:txBody>
      </p:sp>
      <p:cxnSp>
        <p:nvCxnSpPr>
          <p:cNvPr id="8" name="Straight Connector 7"/>
          <p:cNvCxnSpPr/>
          <p:nvPr/>
        </p:nvCxnSpPr>
        <p:spPr>
          <a:xfrm flipH="1" flipV="1">
            <a:off x="2479965" y="3399249"/>
            <a:ext cx="8796" cy="21557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488761" y="5554975"/>
            <a:ext cx="45537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479965" y="4841253"/>
            <a:ext cx="4641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71169" y="4082303"/>
            <a:ext cx="4641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63020" y="3871757"/>
            <a:ext cx="5540335" cy="1938992"/>
          </a:xfrm>
          <a:prstGeom prst="rect">
            <a:avLst/>
          </a:prstGeom>
          <a:noFill/>
        </p:spPr>
        <p:txBody>
          <a:bodyPr wrap="square" rtlCol="0">
            <a:spAutoFit/>
          </a:bodyPr>
          <a:lstStyle/>
          <a:p>
            <a:r>
              <a:rPr lang="en-US" sz="2400" b="1" dirty="0">
                <a:latin typeface="+mj-lt"/>
              </a:rPr>
              <a:t>WEB Camera. </a:t>
            </a:r>
            <a:endParaRPr lang="en-US" sz="2400" b="1" dirty="0" smtClean="0">
              <a:latin typeface="+mj-lt"/>
            </a:endParaRPr>
          </a:p>
          <a:p>
            <a:endParaRPr lang="en-US" sz="2400" b="1" dirty="0" smtClean="0">
              <a:latin typeface="+mj-lt"/>
            </a:endParaRPr>
          </a:p>
          <a:p>
            <a:r>
              <a:rPr lang="da-DK" sz="2400" b="1" dirty="0" smtClean="0">
                <a:latin typeface="+mj-lt"/>
              </a:rPr>
              <a:t>GPU </a:t>
            </a:r>
            <a:r>
              <a:rPr lang="da-DK" sz="2400" b="1" dirty="0">
                <a:latin typeface="+mj-lt"/>
              </a:rPr>
              <a:t>for faster video processing. </a:t>
            </a:r>
            <a:endParaRPr lang="da-DK" sz="2400" b="1" dirty="0" smtClean="0">
              <a:latin typeface="+mj-lt"/>
            </a:endParaRPr>
          </a:p>
          <a:p>
            <a:endParaRPr lang="da-DK" sz="2400" b="1" dirty="0">
              <a:latin typeface="+mj-lt"/>
            </a:endParaRPr>
          </a:p>
          <a:p>
            <a:r>
              <a:rPr lang="da-DK" sz="2400" b="1" dirty="0" smtClean="0">
                <a:latin typeface="+mj-lt"/>
              </a:rPr>
              <a:t>Secondary </a:t>
            </a:r>
            <a:r>
              <a:rPr lang="da-DK" sz="2400" b="1" dirty="0">
                <a:latin typeface="+mj-lt"/>
              </a:rPr>
              <a:t>memory to store </a:t>
            </a:r>
            <a:r>
              <a:rPr lang="da-DK" sz="2400" b="1" dirty="0" smtClean="0">
                <a:latin typeface="+mj-lt"/>
              </a:rPr>
              <a:t>images</a:t>
            </a:r>
            <a:r>
              <a:rPr lang="da-DK" dirty="0" smtClean="0"/>
              <a:t>.</a:t>
            </a:r>
            <a:endParaRPr lang="en-IN"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6887" y="3871757"/>
            <a:ext cx="1319206" cy="1319206"/>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1931" y="5544405"/>
            <a:ext cx="1154956" cy="1154956"/>
          </a:xfrm>
          <a:prstGeom prst="rect">
            <a:avLst/>
          </a:prstGeom>
        </p:spPr>
      </p:pic>
      <p:pic>
        <p:nvPicPr>
          <p:cNvPr id="29" name="Picture 28"/>
          <p:cNvPicPr>
            <a:picLocks noChangeAspect="1"/>
          </p:cNvPicPr>
          <p:nvPr/>
        </p:nvPicPr>
        <p:blipFill>
          <a:blip r:embed="rId4" cstate="print">
            <a:extLst>
              <a:ext uri="{BEBA8EAE-BF5A-486C-A8C5-ECC9F3942E4B}">
                <a14:imgProps xmlns:a14="http://schemas.microsoft.com/office/drawing/2010/main">
                  <a14:imgLayer r:embed="rId5">
                    <a14:imgEffect>
                      <a14:backgroundRemoval t="515" b="97084" l="10000" r="90000">
                        <a14:foregroundMark x1="44167" y1="27101" x2="44167" y2="27101"/>
                        <a14:foregroundMark x1="46905" y1="33619" x2="46905" y2="33619"/>
                      </a14:backgroundRemoval>
                    </a14:imgEffect>
                  </a14:imgLayer>
                </a14:imgProps>
              </a:ext>
              <a:ext uri="{28A0092B-C50C-407E-A947-70E740481C1C}">
                <a14:useLocalDpi xmlns:a14="http://schemas.microsoft.com/office/drawing/2010/main" val="0"/>
              </a:ext>
            </a:extLst>
          </a:blip>
          <a:stretch>
            <a:fillRect/>
          </a:stretch>
        </p:blipFill>
        <p:spPr>
          <a:xfrm>
            <a:off x="8463714" y="2436985"/>
            <a:ext cx="2098761" cy="1456640"/>
          </a:xfrm>
          <a:prstGeom prst="rect">
            <a:avLst/>
          </a:prstGeom>
        </p:spPr>
      </p:pic>
    </p:spTree>
    <p:extLst>
      <p:ext uri="{BB962C8B-B14F-4D97-AF65-F5344CB8AC3E}">
        <p14:creationId xmlns:p14="http://schemas.microsoft.com/office/powerpoint/2010/main" val="327448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805" y="682505"/>
            <a:ext cx="9505799" cy="1366283"/>
          </a:xfrm>
        </p:spPr>
        <p:txBody>
          <a:bodyPr>
            <a:normAutofit/>
          </a:bodyPr>
          <a:lstStyle/>
          <a:p>
            <a:r>
              <a:rPr lang="en-IN" sz="4400" b="1" dirty="0" smtClean="0">
                <a:solidFill>
                  <a:schemeClr val="tx2"/>
                </a:solidFill>
              </a:rPr>
              <a:t>Graphical User Interface</a:t>
            </a:r>
            <a:endParaRPr lang="en-IN" sz="4400" b="1" dirty="0">
              <a:solidFill>
                <a:schemeClr val="tx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815" y="1456645"/>
            <a:ext cx="10058400" cy="56578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948700" y="394115"/>
            <a:ext cx="9505799" cy="1366283"/>
          </a:xfrm>
        </p:spPr>
        <p:txBody>
          <a:bodyPr anchor="ctr">
            <a:normAutofit/>
          </a:bodyPr>
          <a:lstStyle/>
          <a:p>
            <a:r>
              <a:rPr lang="en-US" sz="4400" b="1" dirty="0" smtClean="0">
                <a:solidFill>
                  <a:schemeClr val="tx2"/>
                </a:solidFill>
              </a:rPr>
              <a:t>System architecture</a:t>
            </a:r>
            <a:endParaRPr lang="en-US" sz="4400" b="1" dirty="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931" y="1380750"/>
            <a:ext cx="9211119" cy="5768020"/>
          </a:xfrm>
          <a:prstGeom prst="rect">
            <a:avLst/>
          </a:prstGeom>
        </p:spPr>
      </p:pic>
    </p:spTree>
    <p:extLst>
      <p:ext uri="{BB962C8B-B14F-4D97-AF65-F5344CB8AC3E}">
        <p14:creationId xmlns:p14="http://schemas.microsoft.com/office/powerpoint/2010/main" val="187191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72805" y="318220"/>
            <a:ext cx="6849474" cy="1366283"/>
          </a:xfrm>
        </p:spPr>
        <p:txBody>
          <a:bodyPr anchor="ctr">
            <a:normAutofit/>
          </a:bodyPr>
          <a:lstStyle/>
          <a:p>
            <a:r>
              <a:rPr lang="en-US" sz="4400" b="1" dirty="0">
                <a:solidFill>
                  <a:schemeClr val="tx2"/>
                </a:solidFill>
              </a:rPr>
              <a:t>UML Diagrams</a:t>
            </a:r>
          </a:p>
        </p:txBody>
      </p:sp>
      <p:sp>
        <p:nvSpPr>
          <p:cNvPr id="5" name="Subtitle 4"/>
          <p:cNvSpPr>
            <a:spLocks noGrp="1"/>
          </p:cNvSpPr>
          <p:nvPr>
            <p:ph idx="1"/>
          </p:nvPr>
        </p:nvSpPr>
        <p:spPr>
          <a:xfrm>
            <a:off x="1872805" y="1987910"/>
            <a:ext cx="9509760" cy="4029463"/>
          </a:xfrm>
        </p:spPr>
        <p:txBody>
          <a:bodyPr>
            <a:normAutofit/>
          </a:bodyPr>
          <a:lstStyle/>
          <a:p>
            <a:pPr>
              <a:lnSpc>
                <a:spcPct val="150000"/>
              </a:lnSpc>
              <a:buFont typeface="Wingdings" panose="05000000000000000000" pitchFamily="2" charset="2"/>
              <a:buChar char="Ø"/>
            </a:pPr>
            <a:r>
              <a:rPr lang="en-US" sz="2800" b="1" dirty="0" smtClean="0">
                <a:latin typeface="+mj-lt"/>
              </a:rPr>
              <a:t>Activity diagram</a:t>
            </a:r>
          </a:p>
          <a:p>
            <a:pPr>
              <a:lnSpc>
                <a:spcPct val="150000"/>
              </a:lnSpc>
              <a:buFont typeface="Wingdings" panose="05000000000000000000" pitchFamily="2" charset="2"/>
              <a:buChar char="Ø"/>
            </a:pPr>
            <a:r>
              <a:rPr lang="en-US" sz="2800" b="1" dirty="0" smtClean="0">
                <a:latin typeface="+mj-lt"/>
              </a:rPr>
              <a:t>Data </a:t>
            </a:r>
            <a:r>
              <a:rPr lang="en-US" sz="2800" b="1" dirty="0">
                <a:latin typeface="+mj-lt"/>
              </a:rPr>
              <a:t>flow diagram</a:t>
            </a:r>
          </a:p>
          <a:p>
            <a:pPr>
              <a:lnSpc>
                <a:spcPct val="150000"/>
              </a:lnSpc>
              <a:buFont typeface="Wingdings" panose="05000000000000000000" pitchFamily="2" charset="2"/>
              <a:buChar char="Ø"/>
            </a:pPr>
            <a:r>
              <a:rPr lang="en-US" sz="2800" b="1" dirty="0" smtClean="0">
                <a:latin typeface="+mj-lt"/>
              </a:rPr>
              <a:t>Use case diagram</a:t>
            </a:r>
          </a:p>
          <a:p>
            <a:pPr>
              <a:lnSpc>
                <a:spcPct val="150000"/>
              </a:lnSpc>
              <a:buFont typeface="Wingdings" panose="05000000000000000000" pitchFamily="2" charset="2"/>
              <a:buChar char="Ø"/>
            </a:pPr>
            <a:r>
              <a:rPr lang="en-US" sz="2800" b="1" dirty="0" smtClean="0">
                <a:latin typeface="+mj-lt"/>
              </a:rPr>
              <a:t>ER </a:t>
            </a:r>
            <a:r>
              <a:rPr lang="en-US" sz="2800" b="1" dirty="0">
                <a:latin typeface="+mj-lt"/>
              </a:rPr>
              <a:t>diagram</a:t>
            </a:r>
          </a:p>
          <a:p>
            <a:pPr>
              <a:lnSpc>
                <a:spcPct val="150000"/>
              </a:lnSpc>
              <a:buFont typeface="Wingdings" panose="05000000000000000000" pitchFamily="2" charset="2"/>
              <a:buChar char="Ø"/>
            </a:pPr>
            <a:r>
              <a:rPr lang="en-US" sz="2800" b="1" dirty="0">
                <a:latin typeface="+mj-lt"/>
              </a:rPr>
              <a:t>Sequence </a:t>
            </a:r>
            <a:r>
              <a:rPr lang="en-US" sz="2800" b="1" dirty="0" smtClean="0">
                <a:latin typeface="+mj-lt"/>
              </a:rPr>
              <a:t>diagram</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490" y="1760835"/>
            <a:ext cx="8728897" cy="5300957"/>
          </a:xfrm>
          <a:prstGeom prst="rect">
            <a:avLst/>
          </a:prstGeom>
        </p:spPr>
      </p:pic>
      <p:sp>
        <p:nvSpPr>
          <p:cNvPr id="4" name="Title 1"/>
          <p:cNvSpPr txBox="1">
            <a:spLocks/>
          </p:cNvSpPr>
          <p:nvPr/>
        </p:nvSpPr>
        <p:spPr>
          <a:xfrm>
            <a:off x="2693038" y="167040"/>
            <a:ext cx="7543800" cy="1593795"/>
          </a:xfrm>
          <a:prstGeom prst="rect">
            <a:avLst/>
          </a:prstGeom>
        </p:spPr>
        <p:txBody>
          <a:bodyPr vert="horz" lIns="91440" tIns="45720" rIns="91440" bIns="45720" rtlCol="0" anchor="ctr">
            <a:normAutofit/>
          </a:bodyPr>
          <a:lstStyle>
            <a:lvl1pPr algn="l" defTabSz="487695" rtl="0" eaLnBrk="1" latinLnBrk="0" hangingPunct="1">
              <a:spcBef>
                <a:spcPct val="0"/>
              </a:spcBef>
              <a:buNone/>
              <a:defRPr sz="384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u="sng" dirty="0" smtClean="0">
                <a:solidFill>
                  <a:schemeClr val="tx2"/>
                </a:solidFill>
              </a:rPr>
              <a:t>Activity Diagram</a:t>
            </a:r>
            <a:endParaRPr lang="en-US" sz="4000" b="1" u="sng" dirty="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53360" y="14640"/>
            <a:ext cx="7543800" cy="1593795"/>
          </a:xfrm>
        </p:spPr>
        <p:txBody>
          <a:bodyPr anchor="ctr">
            <a:normAutofit/>
          </a:bodyPr>
          <a:lstStyle/>
          <a:p>
            <a:pPr algn="ctr"/>
            <a:r>
              <a:rPr lang="en-US" sz="4000" b="1" u="sng" dirty="0" smtClean="0">
                <a:solidFill>
                  <a:schemeClr val="tx2"/>
                </a:solidFill>
              </a:rPr>
              <a:t>Data flow Diagram</a:t>
            </a:r>
            <a:endParaRPr lang="en-US" sz="4000" b="1" u="sng" dirty="0">
              <a:solidFill>
                <a:schemeClr val="tx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330" y="1010170"/>
            <a:ext cx="10167350" cy="63240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0" y="242325"/>
            <a:ext cx="7543800" cy="1092104"/>
          </a:xfrm>
        </p:spPr>
        <p:txBody>
          <a:bodyPr anchor="ctr">
            <a:normAutofit fontScale="90000"/>
          </a:bodyPr>
          <a:lstStyle/>
          <a:p>
            <a:pPr algn="ctr"/>
            <a:r>
              <a:rPr lang="en-US" dirty="0" smtClean="0"/>
              <a:t/>
            </a:r>
            <a:br>
              <a:rPr lang="en-US" dirty="0" smtClean="0"/>
            </a:br>
            <a:r>
              <a:rPr lang="en-US" dirty="0" smtClean="0"/>
              <a:t> </a:t>
            </a:r>
            <a:r>
              <a:rPr lang="en-US" sz="4900" b="1" dirty="0" smtClean="0">
                <a:solidFill>
                  <a:schemeClr val="accent3">
                    <a:lumMod val="75000"/>
                  </a:schemeClr>
                </a:solidFill>
              </a:rPr>
              <a:t>ABSTRACT </a:t>
            </a:r>
            <a:endParaRPr lang="en-US" sz="4400" b="1" dirty="0">
              <a:solidFill>
                <a:schemeClr val="accent3">
                  <a:lumMod val="75000"/>
                </a:schemeClr>
              </a:solidFill>
            </a:endParaRPr>
          </a:p>
        </p:txBody>
      </p:sp>
      <p:sp>
        <p:nvSpPr>
          <p:cNvPr id="6" name="TextBox 5"/>
          <p:cNvSpPr txBox="1"/>
          <p:nvPr/>
        </p:nvSpPr>
        <p:spPr>
          <a:xfrm>
            <a:off x="1645119" y="1760225"/>
            <a:ext cx="10549405" cy="5478423"/>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tx1">
                    <a:lumMod val="85000"/>
                    <a:lumOff val="15000"/>
                  </a:schemeClr>
                </a:solidFill>
                <a:latin typeface="+mj-lt"/>
              </a:rPr>
              <a:t>Taking Attendance manually and maintaining is difficult process , especially for large group of students. We are developing a system to overcome the drawbacks like </a:t>
            </a:r>
            <a:r>
              <a:rPr lang="en-US" sz="2400" b="1" dirty="0">
                <a:solidFill>
                  <a:schemeClr val="accent2">
                    <a:lumMod val="50000"/>
                  </a:schemeClr>
                </a:solidFill>
                <a:latin typeface="+mj-lt"/>
              </a:rPr>
              <a:t>cost, fake attendance, accuracy, intrusiveness</a:t>
            </a:r>
            <a:r>
              <a:rPr lang="en-US" sz="2400" b="1" dirty="0">
                <a:solidFill>
                  <a:schemeClr val="tx1">
                    <a:lumMod val="85000"/>
                    <a:lumOff val="15000"/>
                  </a:schemeClr>
                </a:solidFill>
                <a:latin typeface="+mj-lt"/>
              </a:rPr>
              <a:t>. </a:t>
            </a:r>
            <a:endParaRPr lang="en-US" sz="2400" b="1" dirty="0" smtClean="0">
              <a:solidFill>
                <a:schemeClr val="tx1">
                  <a:lumMod val="85000"/>
                  <a:lumOff val="15000"/>
                </a:schemeClr>
              </a:solidFill>
              <a:latin typeface="+mj-lt"/>
            </a:endParaRPr>
          </a:p>
          <a:p>
            <a:endParaRPr lang="en-US" sz="2000" b="1" dirty="0">
              <a:solidFill>
                <a:schemeClr val="tx1">
                  <a:lumMod val="85000"/>
                  <a:lumOff val="15000"/>
                </a:schemeClr>
              </a:solidFill>
              <a:latin typeface="+mj-lt"/>
            </a:endParaRPr>
          </a:p>
          <a:p>
            <a:pPr marL="342900" indent="-342900">
              <a:buFont typeface="Wingdings" panose="05000000000000000000" pitchFamily="2" charset="2"/>
              <a:buChar char="Ø"/>
            </a:pPr>
            <a:r>
              <a:rPr lang="en-US" sz="2400" b="1" dirty="0">
                <a:solidFill>
                  <a:schemeClr val="tx1">
                    <a:lumMod val="85000"/>
                    <a:lumOff val="15000"/>
                  </a:schemeClr>
                </a:solidFill>
                <a:latin typeface="+mj-lt"/>
              </a:rPr>
              <a:t>In this project, we propose a system that takes the attendance of students during classroom lecture </a:t>
            </a:r>
            <a:r>
              <a:rPr lang="en-US" sz="2400" b="1" dirty="0">
                <a:solidFill>
                  <a:schemeClr val="accent2">
                    <a:lumMod val="50000"/>
                  </a:schemeClr>
                </a:solidFill>
                <a:latin typeface="+mj-lt"/>
              </a:rPr>
              <a:t>automatically using face recognition</a:t>
            </a:r>
            <a:r>
              <a:rPr lang="en-US" sz="2400" b="1" dirty="0" smtClean="0">
                <a:solidFill>
                  <a:schemeClr val="tx1">
                    <a:lumMod val="85000"/>
                    <a:lumOff val="15000"/>
                  </a:schemeClr>
                </a:solidFill>
                <a:latin typeface="+mj-lt"/>
              </a:rPr>
              <a:t>.</a:t>
            </a:r>
          </a:p>
          <a:p>
            <a:endParaRPr lang="en-US" sz="2400" b="1" dirty="0">
              <a:solidFill>
                <a:schemeClr val="tx1">
                  <a:lumMod val="85000"/>
                  <a:lumOff val="15000"/>
                </a:schemeClr>
              </a:solidFill>
              <a:latin typeface="+mj-lt"/>
            </a:endParaRPr>
          </a:p>
          <a:p>
            <a:pPr marL="342900" indent="-342900">
              <a:buFont typeface="Wingdings" panose="05000000000000000000" pitchFamily="2" charset="2"/>
              <a:buChar char="Ø"/>
            </a:pPr>
            <a:r>
              <a:rPr lang="en-US" sz="2400" b="1" dirty="0">
                <a:solidFill>
                  <a:schemeClr val="tx1">
                    <a:lumMod val="85000"/>
                    <a:lumOff val="15000"/>
                  </a:schemeClr>
                </a:solidFill>
                <a:latin typeface="+mj-lt"/>
              </a:rPr>
              <a:t>We propose a method for estimating the attendance precisely using all the results of face recognition obtained </a:t>
            </a:r>
            <a:r>
              <a:rPr lang="en-US" sz="2400" b="1" dirty="0">
                <a:solidFill>
                  <a:schemeClr val="accent2">
                    <a:lumMod val="50000"/>
                  </a:schemeClr>
                </a:solidFill>
                <a:latin typeface="+mj-lt"/>
              </a:rPr>
              <a:t>by continuous observation, improves the performance</a:t>
            </a:r>
            <a:r>
              <a:rPr lang="en-US" sz="2400" b="1" dirty="0" smtClean="0">
                <a:solidFill>
                  <a:schemeClr val="accent2">
                    <a:lumMod val="50000"/>
                  </a:schemeClr>
                </a:solidFill>
                <a:latin typeface="+mj-lt"/>
              </a:rPr>
              <a:t>.</a:t>
            </a:r>
          </a:p>
          <a:p>
            <a:endParaRPr lang="en-US" sz="2400" b="1" dirty="0">
              <a:solidFill>
                <a:schemeClr val="tx1">
                  <a:lumMod val="85000"/>
                  <a:lumOff val="15000"/>
                </a:schemeClr>
              </a:solidFill>
              <a:latin typeface="+mj-lt"/>
            </a:endParaRPr>
          </a:p>
          <a:p>
            <a:pPr marL="342900" indent="-342900">
              <a:buFont typeface="Wingdings" panose="05000000000000000000" pitchFamily="2" charset="2"/>
              <a:buChar char="Ø"/>
            </a:pPr>
            <a:r>
              <a:rPr lang="en-US" sz="2400" b="1" dirty="0">
                <a:solidFill>
                  <a:schemeClr val="tx1">
                    <a:lumMod val="85000"/>
                    <a:lumOff val="15000"/>
                  </a:schemeClr>
                </a:solidFill>
                <a:latin typeface="+mj-lt"/>
              </a:rPr>
              <a:t>The </a:t>
            </a:r>
            <a:r>
              <a:rPr lang="en-US" sz="2400" b="1" dirty="0">
                <a:solidFill>
                  <a:schemeClr val="accent2">
                    <a:lumMod val="50000"/>
                  </a:schemeClr>
                </a:solidFill>
                <a:latin typeface="+mj-lt"/>
              </a:rPr>
              <a:t>enrolment of the students is a onetime process </a:t>
            </a:r>
            <a:r>
              <a:rPr lang="en-US" sz="2400" b="1" dirty="0">
                <a:solidFill>
                  <a:schemeClr val="tx1">
                    <a:lumMod val="85000"/>
                    <a:lumOff val="15000"/>
                  </a:schemeClr>
                </a:solidFill>
                <a:latin typeface="+mj-lt"/>
              </a:rPr>
              <a:t>and their face will be stored in the database. Students can have their own roll number as student id which will be unique for each student.   </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2649946" y="0"/>
            <a:ext cx="7543800" cy="1593795"/>
          </a:xfrm>
          <a:prstGeom prst="rect">
            <a:avLst/>
          </a:prstGeom>
        </p:spPr>
        <p:txBody>
          <a:bodyPr vert="horz" lIns="91440" tIns="45720" rIns="91440" bIns="45720" rtlCol="0" anchor="ctr">
            <a:normAutofit/>
          </a:bodyPr>
          <a:lstStyle>
            <a:lvl1pPr algn="l" defTabSz="487695" rtl="0" eaLnBrk="1" latinLnBrk="0" hangingPunct="1">
              <a:spcBef>
                <a:spcPct val="0"/>
              </a:spcBef>
              <a:buNone/>
              <a:defRPr sz="384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u="sng" dirty="0" smtClean="0">
                <a:solidFill>
                  <a:schemeClr val="tx2"/>
                </a:solidFill>
              </a:rPr>
              <a:t>Use Case Diagram</a:t>
            </a:r>
            <a:endParaRPr lang="en-US" sz="4000" b="1" u="sng" dirty="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595" y="1456645"/>
            <a:ext cx="9107400" cy="561684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2753360" y="14640"/>
            <a:ext cx="7543800" cy="1593795"/>
          </a:xfrm>
        </p:spPr>
        <p:txBody>
          <a:bodyPr anchor="ctr">
            <a:normAutofit/>
          </a:bodyPr>
          <a:lstStyle/>
          <a:p>
            <a:pPr algn="ctr"/>
            <a:r>
              <a:rPr lang="en-US" sz="4000" b="1" u="sng" dirty="0" smtClean="0">
                <a:solidFill>
                  <a:schemeClr val="tx2"/>
                </a:solidFill>
              </a:rPr>
              <a:t>E.R. </a:t>
            </a:r>
            <a:r>
              <a:rPr lang="en-US" sz="4000" b="1" u="sng" dirty="0">
                <a:solidFill>
                  <a:schemeClr val="tx2"/>
                </a:solidFill>
              </a:rPr>
              <a:t>D</a:t>
            </a:r>
            <a:r>
              <a:rPr lang="en-US" sz="4000" b="1" u="sng" dirty="0" smtClean="0">
                <a:solidFill>
                  <a:schemeClr val="tx2"/>
                </a:solidFill>
              </a:rPr>
              <a:t>iagram</a:t>
            </a:r>
            <a:endParaRPr lang="en-US" sz="4000" b="1" u="sng" dirty="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474" y="1380750"/>
            <a:ext cx="10053996" cy="546444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2753360" y="14640"/>
            <a:ext cx="7543800" cy="1593795"/>
          </a:xfrm>
        </p:spPr>
        <p:txBody>
          <a:bodyPr anchor="ctr">
            <a:normAutofit/>
          </a:bodyPr>
          <a:lstStyle/>
          <a:p>
            <a:pPr algn="ctr"/>
            <a:r>
              <a:rPr lang="en-US" sz="4000" b="1" u="sng" dirty="0" smtClean="0">
                <a:solidFill>
                  <a:schemeClr val="tx2"/>
                </a:solidFill>
              </a:rPr>
              <a:t>Sequence Diagram</a:t>
            </a:r>
            <a:endParaRPr lang="en-US" sz="4000" b="1" u="sng" dirty="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750" y="1304855"/>
            <a:ext cx="10777090" cy="58156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24595" y="394115"/>
            <a:ext cx="9505799" cy="1366283"/>
          </a:xfrm>
        </p:spPr>
        <p:txBody>
          <a:bodyPr anchor="ctr">
            <a:normAutofit/>
          </a:bodyPr>
          <a:lstStyle/>
          <a:p>
            <a:r>
              <a:rPr lang="en-US" sz="4400" b="1" dirty="0" smtClean="0">
                <a:solidFill>
                  <a:schemeClr val="tx2"/>
                </a:solidFill>
              </a:rPr>
              <a:t>Future Enhancements</a:t>
            </a:r>
            <a:endParaRPr lang="en-US" sz="4400" b="1" dirty="0">
              <a:solidFill>
                <a:schemeClr val="tx2"/>
              </a:solidFill>
            </a:endParaRPr>
          </a:p>
        </p:txBody>
      </p:sp>
      <p:sp>
        <p:nvSpPr>
          <p:cNvPr id="4" name="Content Placeholder 3"/>
          <p:cNvSpPr>
            <a:spLocks noGrp="1"/>
          </p:cNvSpPr>
          <p:nvPr>
            <p:ph idx="1"/>
          </p:nvPr>
        </p:nvSpPr>
        <p:spPr>
          <a:xfrm>
            <a:off x="1988485" y="2139700"/>
            <a:ext cx="10099980" cy="4189875"/>
          </a:xfrm>
        </p:spPr>
        <p:txBody>
          <a:bodyPr>
            <a:normAutofit/>
          </a:bodyPr>
          <a:lstStyle/>
          <a:p>
            <a:pPr>
              <a:buFont typeface="Wingdings" panose="05000000000000000000" pitchFamily="2" charset="2"/>
              <a:buChar char="Ø"/>
            </a:pPr>
            <a:r>
              <a:rPr lang="en-US" sz="2800" dirty="0">
                <a:latin typeface="+mj-lt"/>
              </a:rPr>
              <a:t> Automated Attendance System can be implemented in larger areas like in a seminar hall where it helps in sensing the presence of many people</a:t>
            </a:r>
            <a:r>
              <a:rPr lang="en-US" sz="2800" dirty="0" smtClean="0">
                <a:latin typeface="+mj-lt"/>
              </a:rPr>
              <a:t>.</a:t>
            </a:r>
          </a:p>
          <a:p>
            <a:pPr marL="0" indent="0">
              <a:buNone/>
            </a:pPr>
            <a:endParaRPr lang="en-US" sz="2800" dirty="0">
              <a:latin typeface="+mj-lt"/>
            </a:endParaRPr>
          </a:p>
          <a:p>
            <a:pPr>
              <a:buFont typeface="Wingdings" panose="05000000000000000000" pitchFamily="2" charset="2"/>
              <a:buChar char="Ø"/>
            </a:pPr>
            <a:r>
              <a:rPr lang="en-US" sz="2800" dirty="0">
                <a:latin typeface="+mj-lt"/>
              </a:rPr>
              <a:t> Sometimes the poor lighting condition of the classroom may affect image quality which indirectly degrades system performance, this can be overcome in the latter stage by improving the quality of the video or by using some algorithms. </a:t>
            </a:r>
          </a:p>
          <a:p>
            <a:pPr>
              <a:buFont typeface="Wingdings" pitchFamily="2" charset="2"/>
              <a:buChar char="§"/>
            </a:pPr>
            <a:endParaRPr lang="en-US" dirty="0" smtClean="0"/>
          </a:p>
          <a:p>
            <a:pPr marL="0"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700" y="394115"/>
            <a:ext cx="4629595" cy="1366283"/>
          </a:xfrm>
        </p:spPr>
        <p:txBody>
          <a:bodyPr anchor="ctr">
            <a:normAutofit/>
          </a:bodyPr>
          <a:lstStyle/>
          <a:p>
            <a:r>
              <a:rPr lang="en-US" sz="4400" b="1" dirty="0" smtClean="0">
                <a:solidFill>
                  <a:schemeClr val="tx2"/>
                </a:solidFill>
              </a:rPr>
              <a:t>Conclusion</a:t>
            </a:r>
            <a:endParaRPr lang="en-US" sz="4400" b="1" dirty="0">
              <a:solidFill>
                <a:schemeClr val="tx2"/>
              </a:solidFill>
            </a:endParaRPr>
          </a:p>
        </p:txBody>
      </p:sp>
      <p:sp>
        <p:nvSpPr>
          <p:cNvPr id="3" name="Content Placeholder 2"/>
          <p:cNvSpPr>
            <a:spLocks noGrp="1"/>
          </p:cNvSpPr>
          <p:nvPr>
            <p:ph idx="1"/>
          </p:nvPr>
        </p:nvSpPr>
        <p:spPr>
          <a:xfrm>
            <a:off x="1948700" y="1912015"/>
            <a:ext cx="9509760" cy="5312650"/>
          </a:xfrm>
        </p:spPr>
        <p:txBody>
          <a:bodyPr>
            <a:noAutofit/>
          </a:bodyPr>
          <a:lstStyle/>
          <a:p>
            <a:pPr>
              <a:buFont typeface="Wingdings" pitchFamily="2" charset="2"/>
              <a:buChar char="§"/>
            </a:pPr>
            <a:r>
              <a:rPr lang="en-US" sz="2400" dirty="0"/>
              <a:t>Thus, the aim of this project is to </a:t>
            </a:r>
            <a:r>
              <a:rPr lang="en-US" sz="2400" dirty="0">
                <a:solidFill>
                  <a:schemeClr val="tx2"/>
                </a:solidFill>
              </a:rPr>
              <a:t>capture the video </a:t>
            </a:r>
            <a:r>
              <a:rPr lang="en-US" sz="2400" dirty="0"/>
              <a:t>of the students, </a:t>
            </a:r>
            <a:r>
              <a:rPr lang="en-US" sz="2400" dirty="0">
                <a:solidFill>
                  <a:schemeClr val="tx2"/>
                </a:solidFill>
              </a:rPr>
              <a:t>convert it into frames</a:t>
            </a:r>
            <a:r>
              <a:rPr lang="en-US" sz="2400" dirty="0"/>
              <a:t>, and relate it with the database to ensure their presence or absence, mark attendance to the particular student to </a:t>
            </a:r>
            <a:r>
              <a:rPr lang="en-US" sz="2400" dirty="0">
                <a:solidFill>
                  <a:schemeClr val="tx2"/>
                </a:solidFill>
              </a:rPr>
              <a:t>maintain the record</a:t>
            </a:r>
            <a:r>
              <a:rPr lang="en-US" sz="2400" dirty="0"/>
              <a:t>. </a:t>
            </a:r>
          </a:p>
          <a:p>
            <a:pPr>
              <a:buFont typeface="Wingdings" pitchFamily="2" charset="2"/>
              <a:buChar char="§"/>
            </a:pPr>
            <a:endParaRPr lang="en-US" sz="2400" dirty="0" smtClean="0"/>
          </a:p>
          <a:p>
            <a:pPr marL="0" indent="0">
              <a:buNone/>
            </a:pPr>
            <a:endParaRPr lang="en-US" sz="100" dirty="0" smtClean="0"/>
          </a:p>
          <a:p>
            <a:pPr>
              <a:buFont typeface="Wingdings" pitchFamily="2" charset="2"/>
              <a:buChar char="§"/>
            </a:pPr>
            <a:r>
              <a:rPr lang="en-US" sz="2400" dirty="0"/>
              <a:t>Thus, it can be concluded from the above discussion that a </a:t>
            </a:r>
            <a:r>
              <a:rPr lang="en-US" sz="2400" b="1" dirty="0">
                <a:solidFill>
                  <a:schemeClr val="tx2"/>
                </a:solidFill>
              </a:rPr>
              <a:t>reliable</a:t>
            </a:r>
            <a:r>
              <a:rPr lang="en-US" sz="2400" dirty="0"/>
              <a:t>, </a:t>
            </a:r>
            <a:r>
              <a:rPr lang="en-US" sz="2400" b="1" dirty="0">
                <a:solidFill>
                  <a:schemeClr val="tx2"/>
                </a:solidFill>
              </a:rPr>
              <a:t>secure</a:t>
            </a:r>
            <a:r>
              <a:rPr lang="en-US" sz="2400" dirty="0"/>
              <a:t>, </a:t>
            </a:r>
            <a:r>
              <a:rPr lang="en-US" sz="2400" b="1" dirty="0">
                <a:solidFill>
                  <a:schemeClr val="tx2"/>
                </a:solidFill>
              </a:rPr>
              <a:t>fast</a:t>
            </a:r>
            <a:r>
              <a:rPr lang="en-US" sz="2400" dirty="0"/>
              <a:t> and an </a:t>
            </a:r>
            <a:r>
              <a:rPr lang="en-US" sz="2400" b="1" dirty="0">
                <a:solidFill>
                  <a:schemeClr val="tx2"/>
                </a:solidFill>
              </a:rPr>
              <a:t>efficient system </a:t>
            </a:r>
            <a:r>
              <a:rPr lang="en-US" sz="2400" dirty="0"/>
              <a:t>has been developed replacing a manual and unreliable system.</a:t>
            </a:r>
            <a:endParaRPr lang="en-US" sz="23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21970" y="2648852"/>
            <a:ext cx="6617525" cy="1280890"/>
          </a:xfrm>
          <a:prstGeom prst="rect">
            <a:avLst/>
          </a:prstGeom>
        </p:spPr>
        <p:txBody>
          <a:bodyPr>
            <a:noAutofit/>
          </a:bodyPr>
          <a:lstStyle>
            <a:lvl1pPr algn="l" defTabSz="487695" rtl="0" eaLnBrk="1" latinLnBrk="0" hangingPunct="1">
              <a:spcBef>
                <a:spcPct val="0"/>
              </a:spcBef>
              <a:buNone/>
              <a:defRPr sz="384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8800" b="1" dirty="0" smtClean="0">
                <a:solidFill>
                  <a:schemeClr val="accent3">
                    <a:lumMod val="75000"/>
                  </a:schemeClr>
                </a:solidFill>
                <a:latin typeface="Candara" panose="020E0502030303020204" pitchFamily="34" charset="0"/>
              </a:rPr>
              <a:t>Thank You…</a:t>
            </a:r>
            <a:endParaRPr lang="en-IN" sz="8800" b="1" dirty="0">
              <a:solidFill>
                <a:schemeClr val="accent3">
                  <a:lumMod val="75000"/>
                </a:schemeClr>
              </a:solidFill>
              <a:latin typeface="Candara" panose="020E0502030303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34" presetClass="emph" presetSubtype="0" fill="hold" grpId="1" nodeType="withEffect">
                                  <p:stCondLst>
                                    <p:cond delay="600"/>
                                  </p:stCondLst>
                                  <p:iterate type="lt">
                                    <p:tmPct val="10000"/>
                                  </p:iterate>
                                  <p:childTnLst>
                                    <p:animMotion origin="layout" path="M -2.73437E-7 -2.77778E-6 L -2.73437E-7 -0.07205 " pathEditMode="relative" rAng="0" ptsTypes="AA">
                                      <p:cBhvr>
                                        <p:cTn id="10" dur="350" accel="50000" decel="50000" autoRev="1" fill="hold">
                                          <p:stCondLst>
                                            <p:cond delay="0"/>
                                          </p:stCondLst>
                                        </p:cTn>
                                        <p:tgtEl>
                                          <p:spTgt spid="4"/>
                                        </p:tgtEl>
                                        <p:attrNameLst>
                                          <p:attrName>ppt_x</p:attrName>
                                          <p:attrName>ppt_y</p:attrName>
                                        </p:attrNameLst>
                                      </p:cBhvr>
                                      <p:rCtr x="0" y="-3602"/>
                                    </p:animMotion>
                                    <p:animRot by="1500000">
                                      <p:cBhvr>
                                        <p:cTn id="11" dur="175" fill="hold">
                                          <p:stCondLst>
                                            <p:cond delay="0"/>
                                          </p:stCondLst>
                                        </p:cTn>
                                        <p:tgtEl>
                                          <p:spTgt spid="4"/>
                                        </p:tgtEl>
                                        <p:attrNameLst>
                                          <p:attrName>r</p:attrName>
                                        </p:attrNameLst>
                                      </p:cBhvr>
                                    </p:animRot>
                                    <p:animRot by="-1500000">
                                      <p:cBhvr>
                                        <p:cTn id="12" dur="175" fill="hold">
                                          <p:stCondLst>
                                            <p:cond delay="175"/>
                                          </p:stCondLst>
                                        </p:cTn>
                                        <p:tgtEl>
                                          <p:spTgt spid="4"/>
                                        </p:tgtEl>
                                        <p:attrNameLst>
                                          <p:attrName>r</p:attrName>
                                        </p:attrNameLst>
                                      </p:cBhvr>
                                    </p:animRot>
                                    <p:animRot by="-1500000">
                                      <p:cBhvr>
                                        <p:cTn id="13" dur="175" fill="hold">
                                          <p:stCondLst>
                                            <p:cond delay="350"/>
                                          </p:stCondLst>
                                        </p:cTn>
                                        <p:tgtEl>
                                          <p:spTgt spid="4"/>
                                        </p:tgtEl>
                                        <p:attrNameLst>
                                          <p:attrName>r</p:attrName>
                                        </p:attrNameLst>
                                      </p:cBhvr>
                                    </p:animRot>
                                    <p:animRot by="1500000">
                                      <p:cBhvr>
                                        <p:cTn id="14" dur="175" fill="hold">
                                          <p:stCondLst>
                                            <p:cond delay="52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536" y="697695"/>
            <a:ext cx="8044870" cy="910740"/>
          </a:xfrm>
        </p:spPr>
        <p:txBody>
          <a:bodyPr>
            <a:normAutofit/>
          </a:bodyPr>
          <a:lstStyle/>
          <a:p>
            <a:pPr algn="ctr"/>
            <a:r>
              <a:rPr lang="en-US" sz="4400" b="1" dirty="0" smtClean="0">
                <a:solidFill>
                  <a:schemeClr val="accent3">
                    <a:lumMod val="75000"/>
                  </a:schemeClr>
                </a:solidFill>
              </a:rPr>
              <a:t>Problem definition</a:t>
            </a:r>
            <a:endParaRPr lang="en-US" sz="4400" b="1" dirty="0">
              <a:solidFill>
                <a:schemeClr val="accent3">
                  <a:lumMod val="75000"/>
                </a:schemeClr>
              </a:solidFill>
            </a:endParaRPr>
          </a:p>
        </p:txBody>
      </p:sp>
      <p:sp>
        <p:nvSpPr>
          <p:cNvPr id="3" name="Content Placeholder 2"/>
          <p:cNvSpPr>
            <a:spLocks noGrp="1"/>
          </p:cNvSpPr>
          <p:nvPr>
            <p:ph idx="1"/>
          </p:nvPr>
        </p:nvSpPr>
        <p:spPr>
          <a:xfrm>
            <a:off x="1796910" y="1760225"/>
            <a:ext cx="10852985" cy="5151388"/>
          </a:xfrm>
        </p:spPr>
        <p:txBody>
          <a:bodyPr>
            <a:noAutofit/>
          </a:bodyPr>
          <a:lstStyle/>
          <a:p>
            <a:pPr>
              <a:buFont typeface="Wingdings" panose="05000000000000000000" pitchFamily="2" charset="2"/>
              <a:buChar char="Ø"/>
            </a:pPr>
            <a:r>
              <a:rPr lang="en-US" sz="2400" b="1" dirty="0" smtClean="0">
                <a:solidFill>
                  <a:schemeClr val="tx1">
                    <a:lumMod val="85000"/>
                    <a:lumOff val="15000"/>
                  </a:schemeClr>
                </a:solidFill>
                <a:latin typeface="+mj-lt"/>
              </a:rPr>
              <a:t>The </a:t>
            </a:r>
            <a:r>
              <a:rPr lang="en-US" sz="2400" b="1" dirty="0">
                <a:solidFill>
                  <a:schemeClr val="tx1">
                    <a:lumMod val="85000"/>
                    <a:lumOff val="15000"/>
                  </a:schemeClr>
                </a:solidFill>
                <a:latin typeface="+mj-lt"/>
              </a:rPr>
              <a:t>traditional manual methods of monitoring students attendance in lectures are </a:t>
            </a:r>
            <a:r>
              <a:rPr lang="en-US" sz="2400" b="1" dirty="0">
                <a:solidFill>
                  <a:schemeClr val="tx2"/>
                </a:solidFill>
                <a:latin typeface="+mj-lt"/>
              </a:rPr>
              <a:t>tedious as the calling attendance </a:t>
            </a:r>
            <a:r>
              <a:rPr lang="en-US" sz="2400" b="1" dirty="0">
                <a:solidFill>
                  <a:schemeClr val="tx1">
                    <a:lumMod val="85000"/>
                    <a:lumOff val="15000"/>
                  </a:schemeClr>
                </a:solidFill>
                <a:latin typeface="+mj-lt"/>
              </a:rPr>
              <a:t>in classrooms for analysis</a:t>
            </a:r>
            <a:r>
              <a:rPr lang="en-US" sz="2400" b="1" dirty="0" smtClean="0">
                <a:solidFill>
                  <a:schemeClr val="tx1">
                    <a:lumMod val="85000"/>
                    <a:lumOff val="15000"/>
                  </a:schemeClr>
                </a:solidFill>
                <a:latin typeface="+mj-lt"/>
              </a:rPr>
              <a:t>.</a:t>
            </a:r>
          </a:p>
          <a:p>
            <a:pPr marL="0" indent="0">
              <a:buNone/>
            </a:pPr>
            <a:endParaRPr lang="en-US" sz="400" b="1" dirty="0">
              <a:solidFill>
                <a:schemeClr val="tx1">
                  <a:lumMod val="85000"/>
                  <a:lumOff val="15000"/>
                </a:schemeClr>
              </a:solidFill>
              <a:latin typeface="+mj-lt"/>
            </a:endParaRPr>
          </a:p>
          <a:p>
            <a:pPr>
              <a:buFont typeface="Wingdings" panose="05000000000000000000" pitchFamily="2" charset="2"/>
              <a:buChar char="Ø"/>
            </a:pPr>
            <a:r>
              <a:rPr lang="en-US" sz="2400" b="1" dirty="0">
                <a:solidFill>
                  <a:schemeClr val="tx1">
                    <a:lumMod val="85000"/>
                    <a:lumOff val="15000"/>
                  </a:schemeClr>
                </a:solidFill>
                <a:latin typeface="+mj-lt"/>
              </a:rPr>
              <a:t> The use of </a:t>
            </a:r>
            <a:r>
              <a:rPr lang="en-US" sz="2400" b="1" dirty="0">
                <a:solidFill>
                  <a:schemeClr val="tx2"/>
                </a:solidFill>
                <a:latin typeface="+mj-lt"/>
              </a:rPr>
              <a:t>clickers, ID cards swiping and manually writing down names </a:t>
            </a:r>
            <a:r>
              <a:rPr lang="en-US" sz="2400" b="1" dirty="0">
                <a:solidFill>
                  <a:schemeClr val="tx1">
                    <a:lumMod val="85000"/>
                    <a:lumOff val="15000"/>
                  </a:schemeClr>
                </a:solidFill>
                <a:latin typeface="+mj-lt"/>
              </a:rPr>
              <a:t>on a sheet of paper as a method to track students attendance</a:t>
            </a:r>
            <a:r>
              <a:rPr lang="en-US" sz="2400" b="1" dirty="0" smtClean="0">
                <a:solidFill>
                  <a:schemeClr val="tx1">
                    <a:lumMod val="85000"/>
                    <a:lumOff val="15000"/>
                  </a:schemeClr>
                </a:solidFill>
                <a:latin typeface="+mj-lt"/>
              </a:rPr>
              <a:t>.</a:t>
            </a:r>
          </a:p>
          <a:p>
            <a:pPr marL="0" indent="0">
              <a:buNone/>
            </a:pPr>
            <a:endParaRPr lang="en-US" sz="800" b="1" dirty="0">
              <a:solidFill>
                <a:schemeClr val="tx1">
                  <a:lumMod val="85000"/>
                  <a:lumOff val="15000"/>
                </a:schemeClr>
              </a:solidFill>
              <a:latin typeface="+mj-lt"/>
            </a:endParaRPr>
          </a:p>
          <a:p>
            <a:pPr>
              <a:buFont typeface="Wingdings" panose="05000000000000000000" pitchFamily="2" charset="2"/>
              <a:buChar char="Ø"/>
            </a:pPr>
            <a:r>
              <a:rPr lang="en-US" sz="2400" b="1" dirty="0">
                <a:solidFill>
                  <a:schemeClr val="tx1">
                    <a:lumMod val="85000"/>
                    <a:lumOff val="15000"/>
                  </a:schemeClr>
                </a:solidFill>
                <a:latin typeface="+mj-lt"/>
              </a:rPr>
              <a:t> This </a:t>
            </a:r>
            <a:r>
              <a:rPr lang="en-US" sz="2400" b="1" dirty="0" smtClean="0">
                <a:solidFill>
                  <a:schemeClr val="tx1">
                    <a:lumMod val="85000"/>
                    <a:lumOff val="15000"/>
                  </a:schemeClr>
                </a:solidFill>
                <a:latin typeface="+mj-lt"/>
              </a:rPr>
              <a:t>is </a:t>
            </a:r>
            <a:r>
              <a:rPr lang="en-US" sz="2400" b="1" dirty="0">
                <a:solidFill>
                  <a:schemeClr val="tx1">
                    <a:lumMod val="85000"/>
                    <a:lumOff val="15000"/>
                  </a:schemeClr>
                </a:solidFill>
                <a:latin typeface="+mj-lt"/>
              </a:rPr>
              <a:t>time consuming and prone to inaccuracies as some students in classroom can often respond for their absent colleagues, rendering this method </a:t>
            </a:r>
            <a:r>
              <a:rPr lang="en-US" sz="2400" b="1" dirty="0">
                <a:solidFill>
                  <a:schemeClr val="tx2"/>
                </a:solidFill>
                <a:latin typeface="+mj-lt"/>
              </a:rPr>
              <a:t>ineffective in tracking the students’ class </a:t>
            </a:r>
            <a:r>
              <a:rPr lang="en-US" sz="2400" b="1" dirty="0" smtClean="0">
                <a:solidFill>
                  <a:schemeClr val="tx2"/>
                </a:solidFill>
                <a:latin typeface="+mj-lt"/>
              </a:rPr>
              <a:t>attendance</a:t>
            </a:r>
            <a:r>
              <a:rPr lang="en-US" sz="2400" b="1" dirty="0" smtClean="0">
                <a:solidFill>
                  <a:schemeClr val="tx1">
                    <a:lumMod val="85000"/>
                    <a:lumOff val="15000"/>
                  </a:schemeClr>
                </a:solidFill>
                <a:latin typeface="+mj-lt"/>
              </a:rPr>
              <a:t>.</a:t>
            </a:r>
          </a:p>
          <a:p>
            <a:pPr marL="0" indent="0">
              <a:buNone/>
            </a:pPr>
            <a:endParaRPr lang="en-US" sz="800" b="1" dirty="0">
              <a:solidFill>
                <a:schemeClr val="tx1">
                  <a:lumMod val="85000"/>
                  <a:lumOff val="15000"/>
                </a:schemeClr>
              </a:solidFill>
              <a:latin typeface="+mj-lt"/>
            </a:endParaRPr>
          </a:p>
          <a:p>
            <a:pPr>
              <a:buFont typeface="Wingdings" panose="05000000000000000000" pitchFamily="2" charset="2"/>
              <a:buChar char="Ø"/>
            </a:pPr>
            <a:r>
              <a:rPr lang="en-US" sz="2400" b="1" dirty="0">
                <a:solidFill>
                  <a:schemeClr val="tx1">
                    <a:lumMod val="85000"/>
                    <a:lumOff val="15000"/>
                  </a:schemeClr>
                </a:solidFill>
                <a:latin typeface="+mj-lt"/>
              </a:rPr>
              <a:t>This is not in any way to criticize the various methods used for student attendance, but to build a </a:t>
            </a:r>
            <a:r>
              <a:rPr lang="en-US" sz="2400" b="1" dirty="0">
                <a:solidFill>
                  <a:schemeClr val="tx2"/>
                </a:solidFill>
                <a:latin typeface="+mj-lt"/>
              </a:rPr>
              <a:t>system that will detect the number of faces present in a classroom as well as recognizing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2728075" y="2063805"/>
            <a:ext cx="6815005" cy="4724613"/>
          </a:xfrm>
          <a:prstGeom prst="rect">
            <a:avLst/>
          </a:prstGeom>
        </p:spPr>
        <p:txBody>
          <a:bodyPr vert="horz" lIns="91440" tIns="45720" rIns="91440" bIns="45720" rtlCol="0">
            <a:normAutofit/>
          </a:bodyPr>
          <a:lstStyle>
            <a:lvl1pPr marL="365771" indent="-365771" algn="l" defTabSz="487695" rtl="0" eaLnBrk="1" latinLnBrk="0" hangingPunct="1">
              <a:spcBef>
                <a:spcPts val="1067"/>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1pPr>
            <a:lvl2pPr marL="792505" indent="-304810" algn="l" defTabSz="487695" rtl="0" eaLnBrk="1" latinLnBrk="0" hangingPunct="1">
              <a:spcBef>
                <a:spcPts val="1067"/>
              </a:spcBef>
              <a:spcAft>
                <a:spcPts val="0"/>
              </a:spcAft>
              <a:buClr>
                <a:schemeClr val="accent1"/>
              </a:buClr>
              <a:buFont typeface="Wingdings 3" charset="2"/>
              <a:buChar char=""/>
              <a:defRPr sz="1707" kern="1200">
                <a:solidFill>
                  <a:schemeClr val="tx1">
                    <a:lumMod val="75000"/>
                    <a:lumOff val="25000"/>
                  </a:schemeClr>
                </a:solidFill>
                <a:latin typeface="+mn-lt"/>
                <a:ea typeface="+mn-ea"/>
                <a:cs typeface="+mn-cs"/>
              </a:defRPr>
            </a:lvl2pPr>
            <a:lvl3pPr marL="1219238" indent="-243848" algn="l" defTabSz="487695" rtl="0" eaLnBrk="1" latinLnBrk="0" hangingPunct="1">
              <a:spcBef>
                <a:spcPts val="1067"/>
              </a:spcBef>
              <a:spcAft>
                <a:spcPts val="0"/>
              </a:spcAft>
              <a:buClr>
                <a:schemeClr val="accent1"/>
              </a:buClr>
              <a:buFont typeface="Wingdings 3" charset="2"/>
              <a:buChar char=""/>
              <a:defRPr sz="1493" kern="1200">
                <a:solidFill>
                  <a:schemeClr val="tx1">
                    <a:lumMod val="75000"/>
                    <a:lumOff val="25000"/>
                  </a:schemeClr>
                </a:solidFill>
                <a:latin typeface="+mn-lt"/>
                <a:ea typeface="+mn-ea"/>
                <a:cs typeface="+mn-cs"/>
              </a:defRPr>
            </a:lvl3pPr>
            <a:lvl4pPr marL="1706933"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4pPr>
            <a:lvl5pPr marL="2194629"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5pPr>
            <a:lvl6pPr marL="2682324"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6pPr>
            <a:lvl7pPr marL="3170019"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7pPr>
            <a:lvl8pPr marL="3657714"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8pPr>
            <a:lvl9pPr marL="4145410" indent="-243848" algn="l" defTabSz="487695" rtl="0" eaLnBrk="1" latinLnBrk="0" hangingPunct="1">
              <a:spcBef>
                <a:spcPts val="1067"/>
              </a:spcBef>
              <a:spcAft>
                <a:spcPts val="0"/>
              </a:spcAft>
              <a:buClr>
                <a:schemeClr val="accent1"/>
              </a:buClr>
              <a:buFont typeface="Wingdings 3" charset="2"/>
              <a:buChar char=""/>
              <a:defRPr sz="1280" kern="1200">
                <a:solidFill>
                  <a:schemeClr val="tx1">
                    <a:lumMod val="75000"/>
                    <a:lumOff val="25000"/>
                  </a:schemeClr>
                </a:solidFill>
                <a:latin typeface="+mn-lt"/>
                <a:ea typeface="+mn-ea"/>
                <a:cs typeface="+mn-cs"/>
              </a:defRPr>
            </a:lvl9pPr>
          </a:lstStyle>
          <a:p>
            <a:pPr>
              <a:lnSpc>
                <a:spcPct val="150000"/>
              </a:lnSpc>
            </a:pPr>
            <a:r>
              <a:rPr lang="en-US" sz="2800" b="1" dirty="0" smtClean="0">
                <a:latin typeface="+mj-lt"/>
              </a:rPr>
              <a:t>Physical State.</a:t>
            </a:r>
          </a:p>
          <a:p>
            <a:pPr>
              <a:lnSpc>
                <a:spcPct val="150000"/>
              </a:lnSpc>
            </a:pPr>
            <a:r>
              <a:rPr lang="en-US" sz="2800" b="1" dirty="0" smtClean="0">
                <a:latin typeface="+mj-lt"/>
              </a:rPr>
              <a:t>Time Consuming.</a:t>
            </a:r>
          </a:p>
          <a:p>
            <a:pPr>
              <a:lnSpc>
                <a:spcPct val="150000"/>
              </a:lnSpc>
            </a:pPr>
            <a:r>
              <a:rPr lang="en-US" sz="2800" b="1" dirty="0" smtClean="0">
                <a:latin typeface="+mj-lt"/>
              </a:rPr>
              <a:t>More Manpower.</a:t>
            </a:r>
          </a:p>
          <a:p>
            <a:pPr>
              <a:lnSpc>
                <a:spcPct val="150000"/>
              </a:lnSpc>
            </a:pPr>
            <a:r>
              <a:rPr lang="en-US" sz="2800" b="1" dirty="0" smtClean="0">
                <a:latin typeface="+mj-lt"/>
              </a:rPr>
              <a:t>Difficult </a:t>
            </a:r>
            <a:r>
              <a:rPr lang="en-US" sz="2800" b="1" dirty="0">
                <a:latin typeface="+mj-lt"/>
              </a:rPr>
              <a:t>t</a:t>
            </a:r>
            <a:r>
              <a:rPr lang="en-US" sz="2800" b="1" dirty="0" smtClean="0">
                <a:latin typeface="+mj-lt"/>
              </a:rPr>
              <a:t>o Maintain.</a:t>
            </a:r>
          </a:p>
          <a:p>
            <a:pPr>
              <a:lnSpc>
                <a:spcPct val="150000"/>
              </a:lnSpc>
            </a:pPr>
            <a:r>
              <a:rPr lang="en-US" sz="2800" b="1" dirty="0" smtClean="0">
                <a:latin typeface="+mj-lt"/>
              </a:rPr>
              <a:t>Forgery Chances. </a:t>
            </a:r>
            <a:endParaRPr lang="en-US" sz="2800" b="1" dirty="0">
              <a:latin typeface="+mj-lt"/>
            </a:endParaRPr>
          </a:p>
        </p:txBody>
      </p:sp>
      <p:sp>
        <p:nvSpPr>
          <p:cNvPr id="6" name="Title 1"/>
          <p:cNvSpPr>
            <a:spLocks noGrp="1"/>
          </p:cNvSpPr>
          <p:nvPr>
            <p:ph type="title"/>
          </p:nvPr>
        </p:nvSpPr>
        <p:spPr>
          <a:xfrm>
            <a:off x="2328175" y="546120"/>
            <a:ext cx="3035800" cy="1018613"/>
          </a:xfrm>
        </p:spPr>
        <p:txBody>
          <a:bodyPr anchor="ctr">
            <a:noAutofit/>
          </a:bodyPr>
          <a:lstStyle/>
          <a:p>
            <a:r>
              <a:rPr lang="en-US" sz="4400" b="1" dirty="0" smtClean="0">
                <a:solidFill>
                  <a:schemeClr val="tx2"/>
                </a:solidFill>
              </a:rPr>
              <a:t>DEMERITS</a:t>
            </a:r>
            <a:endParaRPr lang="en-US" sz="4400" b="1" dirty="0">
              <a:solidFill>
                <a:schemeClr val="tx2"/>
              </a:solidFill>
            </a:endParaRPr>
          </a:p>
        </p:txBody>
      </p:sp>
      <p:pic>
        <p:nvPicPr>
          <p:cNvPr id="3074" name="Picture 2" descr="A Life, Lived: The Female Demerit System"/>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688" b="89844" l="391" r="92969"/>
                    </a14:imgEffect>
                  </a14:imgLayer>
                </a14:imgProps>
              </a:ext>
              <a:ext uri="{28A0092B-C50C-407E-A947-70E740481C1C}">
                <a14:useLocalDpi xmlns:a14="http://schemas.microsoft.com/office/drawing/2010/main" val="0"/>
              </a:ext>
            </a:extLst>
          </a:blip>
          <a:srcRect/>
          <a:stretch>
            <a:fillRect/>
          </a:stretch>
        </p:blipFill>
        <p:spPr bwMode="auto">
          <a:xfrm>
            <a:off x="8475670" y="2265976"/>
            <a:ext cx="2741980" cy="274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832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701" y="673898"/>
            <a:ext cx="6726318" cy="858642"/>
          </a:xfrm>
        </p:spPr>
        <p:txBody>
          <a:bodyPr>
            <a:normAutofit/>
          </a:bodyPr>
          <a:lstStyle/>
          <a:p>
            <a:r>
              <a:rPr lang="en-US" sz="4400" b="1" dirty="0" smtClean="0">
                <a:solidFill>
                  <a:schemeClr val="tx2"/>
                </a:solidFill>
              </a:rPr>
              <a:t>Proposed System</a:t>
            </a:r>
            <a:endParaRPr lang="en-US" sz="4400" b="1" dirty="0">
              <a:solidFill>
                <a:schemeClr val="tx2"/>
              </a:solidFill>
            </a:endParaRPr>
          </a:p>
        </p:txBody>
      </p:sp>
      <p:sp>
        <p:nvSpPr>
          <p:cNvPr id="3" name="Content Placeholder 2"/>
          <p:cNvSpPr>
            <a:spLocks noGrp="1"/>
          </p:cNvSpPr>
          <p:nvPr>
            <p:ph idx="1"/>
          </p:nvPr>
        </p:nvSpPr>
        <p:spPr>
          <a:xfrm>
            <a:off x="1642480" y="1567581"/>
            <a:ext cx="5652176" cy="5852160"/>
          </a:xfrm>
        </p:spPr>
        <p:txBody>
          <a:bodyPr>
            <a:normAutofit/>
          </a:bodyPr>
          <a:lstStyle/>
          <a:p>
            <a:endParaRPr lang="en-US" dirty="0" smtClean="0"/>
          </a:p>
          <a:p>
            <a:r>
              <a:rPr lang="en-US" sz="2600" b="1" dirty="0" smtClean="0">
                <a:latin typeface="+mj-lt"/>
              </a:rPr>
              <a:t>Face recognition is one of the method of automatic attendance which is accurate and time saving.</a:t>
            </a:r>
          </a:p>
          <a:p>
            <a:pPr marL="0" indent="0">
              <a:buNone/>
            </a:pPr>
            <a:r>
              <a:rPr lang="en-US" sz="2600" b="1" dirty="0" smtClean="0">
                <a:latin typeface="+mj-lt"/>
              </a:rPr>
              <a:t> </a:t>
            </a:r>
          </a:p>
          <a:p>
            <a:r>
              <a:rPr lang="en-US" sz="2600" b="1" dirty="0" smtClean="0">
                <a:latin typeface="+mj-lt"/>
              </a:rPr>
              <a:t> In this we have four steps: </a:t>
            </a:r>
          </a:p>
          <a:p>
            <a:pPr>
              <a:buNone/>
            </a:pPr>
            <a:r>
              <a:rPr lang="en-US" sz="2600" b="1" dirty="0" smtClean="0">
                <a:latin typeface="+mj-lt"/>
              </a:rPr>
              <a:t>	a) Detect Face In Image </a:t>
            </a:r>
          </a:p>
          <a:p>
            <a:pPr>
              <a:buNone/>
            </a:pPr>
            <a:r>
              <a:rPr lang="en-US" sz="2600" b="1" dirty="0" smtClean="0">
                <a:latin typeface="+mj-lt"/>
              </a:rPr>
              <a:t>	b) Normalize Facial landmarks            </a:t>
            </a:r>
          </a:p>
          <a:p>
            <a:pPr>
              <a:buNone/>
            </a:pPr>
            <a:r>
              <a:rPr lang="en-US" sz="2600" b="1" dirty="0" smtClean="0">
                <a:latin typeface="+mj-lt"/>
              </a:rPr>
              <a:t>	c) Extract Facial Features </a:t>
            </a:r>
          </a:p>
          <a:p>
            <a:pPr>
              <a:buNone/>
            </a:pPr>
            <a:r>
              <a:rPr lang="en-US" sz="2600" b="1" dirty="0" smtClean="0">
                <a:latin typeface="+mj-lt"/>
              </a:rPr>
              <a:t>	d) Recognize Face Image   </a:t>
            </a:r>
            <a:endParaRPr lang="en-US" sz="2600" b="1" dirty="0">
              <a:latin typeface="+mj-lt"/>
            </a:endParaRPr>
          </a:p>
        </p:txBody>
      </p:sp>
      <p:sp>
        <p:nvSpPr>
          <p:cNvPr id="4" name="Oval 3"/>
          <p:cNvSpPr/>
          <p:nvPr/>
        </p:nvSpPr>
        <p:spPr>
          <a:xfrm>
            <a:off x="8644680" y="1387960"/>
            <a:ext cx="1834697" cy="175226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1.Detect Face in Image</a:t>
            </a:r>
          </a:p>
        </p:txBody>
      </p:sp>
      <p:sp>
        <p:nvSpPr>
          <p:cNvPr id="5" name="Oval 4"/>
          <p:cNvSpPr/>
          <p:nvPr/>
        </p:nvSpPr>
        <p:spPr>
          <a:xfrm>
            <a:off x="10703261" y="3390207"/>
            <a:ext cx="1943850" cy="181660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 Normalize Facial Landmark</a:t>
            </a:r>
          </a:p>
        </p:txBody>
      </p:sp>
      <p:sp>
        <p:nvSpPr>
          <p:cNvPr id="6" name="Oval 5"/>
          <p:cNvSpPr/>
          <p:nvPr/>
        </p:nvSpPr>
        <p:spPr>
          <a:xfrm>
            <a:off x="6578296" y="3366220"/>
            <a:ext cx="1943850" cy="18405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 Recognize Face Image</a:t>
            </a:r>
          </a:p>
        </p:txBody>
      </p:sp>
      <p:sp>
        <p:nvSpPr>
          <p:cNvPr id="7" name="Oval 6"/>
          <p:cNvSpPr/>
          <p:nvPr/>
        </p:nvSpPr>
        <p:spPr>
          <a:xfrm>
            <a:off x="8644680" y="5403021"/>
            <a:ext cx="1943850" cy="181660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 Extract Facial Features</a:t>
            </a:r>
          </a:p>
        </p:txBody>
      </p:sp>
      <p:sp>
        <p:nvSpPr>
          <p:cNvPr id="13" name="Left-Right Arrow 12"/>
          <p:cNvSpPr/>
          <p:nvPr/>
        </p:nvSpPr>
        <p:spPr>
          <a:xfrm rot="2700000" flipV="1">
            <a:off x="10314877" y="2848781"/>
            <a:ext cx="906741" cy="539175"/>
          </a:xfrm>
          <a:prstGeom prst="lef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Left-Right Arrow 13"/>
          <p:cNvSpPr/>
          <p:nvPr/>
        </p:nvSpPr>
        <p:spPr>
          <a:xfrm rot="-2700000" flipV="1">
            <a:off x="7902439" y="2843674"/>
            <a:ext cx="906741" cy="539175"/>
          </a:xfrm>
          <a:prstGeom prst="lef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Left-Right Arrow 15"/>
          <p:cNvSpPr/>
          <p:nvPr/>
        </p:nvSpPr>
        <p:spPr>
          <a:xfrm rot="2700000" flipV="1">
            <a:off x="7993962" y="5160395"/>
            <a:ext cx="906742" cy="539175"/>
          </a:xfrm>
          <a:prstGeom prst="lef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eft-Right Arrow 18"/>
          <p:cNvSpPr/>
          <p:nvPr/>
        </p:nvSpPr>
        <p:spPr>
          <a:xfrm rot="-2700000" flipV="1">
            <a:off x="10332507" y="5155285"/>
            <a:ext cx="906741" cy="539175"/>
          </a:xfrm>
          <a:prstGeom prst="lef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9422" y="3520740"/>
            <a:ext cx="1386562" cy="13865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540" y="694621"/>
            <a:ext cx="8229600" cy="650240"/>
          </a:xfrm>
        </p:spPr>
        <p:txBody>
          <a:bodyPr>
            <a:noAutofit/>
          </a:bodyPr>
          <a:lstStyle/>
          <a:p>
            <a:pPr algn="ctr"/>
            <a:r>
              <a:rPr lang="en-US" sz="4400" b="1" dirty="0" smtClean="0">
                <a:solidFill>
                  <a:schemeClr val="tx2"/>
                </a:solidFill>
              </a:rPr>
              <a:t>Proposed System – Continue…</a:t>
            </a:r>
            <a:endParaRPr lang="en-US" sz="4400" b="1" dirty="0">
              <a:solidFill>
                <a:schemeClr val="tx2"/>
              </a:solidFill>
            </a:endParaRPr>
          </a:p>
        </p:txBody>
      </p:sp>
      <p:sp>
        <p:nvSpPr>
          <p:cNvPr id="3" name="Content Placeholder 2"/>
          <p:cNvSpPr>
            <a:spLocks noGrp="1"/>
          </p:cNvSpPr>
          <p:nvPr>
            <p:ph idx="1"/>
          </p:nvPr>
        </p:nvSpPr>
        <p:spPr>
          <a:xfrm>
            <a:off x="1341540" y="2025859"/>
            <a:ext cx="4553700" cy="1859426"/>
          </a:xfrm>
        </p:spPr>
        <p:txBody>
          <a:bodyPr>
            <a:normAutofit/>
          </a:bodyPr>
          <a:lstStyle/>
          <a:p>
            <a:pPr marL="0" indent="0">
              <a:buNone/>
            </a:pPr>
            <a:r>
              <a:rPr lang="en-US" sz="2400" b="1" dirty="0" smtClean="0">
                <a:latin typeface="+mj-lt"/>
              </a:rPr>
              <a:t>a.) </a:t>
            </a:r>
            <a:r>
              <a:rPr lang="en-US" sz="2800" b="1" dirty="0" smtClean="0">
                <a:solidFill>
                  <a:schemeClr val="tx2"/>
                </a:solidFill>
                <a:latin typeface="+mj-lt"/>
              </a:rPr>
              <a:t>Detect Face in Image :- </a:t>
            </a:r>
          </a:p>
          <a:p>
            <a:pPr>
              <a:buNone/>
            </a:pPr>
            <a:r>
              <a:rPr lang="en-US" sz="2400" b="1" dirty="0" smtClean="0">
                <a:latin typeface="+mj-lt"/>
              </a:rPr>
              <a:t>    </a:t>
            </a:r>
            <a:r>
              <a:rPr lang="en-US" sz="2400" b="1" dirty="0">
                <a:latin typeface="+mj-lt"/>
              </a:rPr>
              <a:t> </a:t>
            </a:r>
            <a:r>
              <a:rPr lang="en-US" sz="2400" dirty="0" smtClean="0">
                <a:latin typeface="+mj-lt"/>
              </a:rPr>
              <a:t>Is to detect image in real time and to keep tracking of the same image. </a:t>
            </a:r>
            <a:endParaRPr lang="en-US" sz="2400" b="1" dirty="0" smtClean="0">
              <a:latin typeface="+mj-lt"/>
            </a:endParaRPr>
          </a:p>
          <a:p>
            <a:endParaRPr lang="en-US" dirty="0" smtClean="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2330" y="4644235"/>
            <a:ext cx="8044870" cy="2234645"/>
          </a:xfrm>
          <a:prstGeom prst="rect">
            <a:avLst/>
          </a:prstGeom>
        </p:spPr>
      </p:pic>
      <p:sp>
        <p:nvSpPr>
          <p:cNvPr id="6" name="Content Placeholder 2"/>
          <p:cNvSpPr txBox="1">
            <a:spLocks/>
          </p:cNvSpPr>
          <p:nvPr/>
        </p:nvSpPr>
        <p:spPr>
          <a:xfrm>
            <a:off x="6732645" y="2025860"/>
            <a:ext cx="6272155" cy="26183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b="1" dirty="0">
                <a:latin typeface="+mj-lt"/>
              </a:rPr>
              <a:t>b.) </a:t>
            </a:r>
            <a:r>
              <a:rPr lang="en-US" sz="2800" b="1" dirty="0">
                <a:solidFill>
                  <a:schemeClr val="tx2"/>
                </a:solidFill>
                <a:latin typeface="+mj-lt"/>
              </a:rPr>
              <a:t>Normalize Facial Landmarks :-</a:t>
            </a:r>
          </a:p>
          <a:p>
            <a:pPr>
              <a:buFont typeface="Calibri" panose="020F0502020204030204" pitchFamily="34" charset="0"/>
              <a:buNone/>
            </a:pPr>
            <a:r>
              <a:rPr lang="en-US" sz="2600" b="1" dirty="0">
                <a:latin typeface="+mj-lt"/>
              </a:rPr>
              <a:t> </a:t>
            </a:r>
            <a:r>
              <a:rPr lang="en-US" sz="2400" b="1" dirty="0" smtClean="0">
                <a:latin typeface="+mj-lt"/>
              </a:rPr>
              <a:t>Detecting </a:t>
            </a:r>
            <a:r>
              <a:rPr lang="en-US" sz="2400" b="1" dirty="0">
                <a:latin typeface="+mj-lt"/>
              </a:rPr>
              <a:t>facial landmarks </a:t>
            </a:r>
            <a:r>
              <a:rPr lang="en-US" sz="2400" b="1" dirty="0" smtClean="0">
                <a:latin typeface="+mj-lt"/>
              </a:rPr>
              <a:t>:</a:t>
            </a:r>
          </a:p>
          <a:p>
            <a:pPr>
              <a:buFont typeface="Calibri" panose="020F0502020204030204" pitchFamily="34" charset="0"/>
              <a:buNone/>
            </a:pPr>
            <a:r>
              <a:rPr lang="en-US" sz="2400" b="1" dirty="0" smtClean="0">
                <a:latin typeface="+mj-lt"/>
              </a:rPr>
              <a:t>Step </a:t>
            </a:r>
            <a:r>
              <a:rPr lang="en-US" sz="2400" b="1" dirty="0">
                <a:latin typeface="+mj-lt"/>
              </a:rPr>
              <a:t>1</a:t>
            </a:r>
            <a:r>
              <a:rPr lang="en-US" sz="2400" dirty="0">
                <a:latin typeface="+mj-lt"/>
              </a:rPr>
              <a:t>: Localize the face in the image. </a:t>
            </a:r>
          </a:p>
          <a:p>
            <a:pPr>
              <a:buFont typeface="Calibri" panose="020F0502020204030204" pitchFamily="34" charset="0"/>
              <a:buNone/>
            </a:pPr>
            <a:r>
              <a:rPr lang="en-US" sz="2400" b="1" dirty="0" smtClean="0">
                <a:latin typeface="+mj-lt"/>
              </a:rPr>
              <a:t>Step </a:t>
            </a:r>
            <a:r>
              <a:rPr lang="en-US" sz="2400" b="1" dirty="0">
                <a:latin typeface="+mj-lt"/>
              </a:rPr>
              <a:t>2</a:t>
            </a:r>
            <a:r>
              <a:rPr lang="en-US" sz="2400" dirty="0">
                <a:latin typeface="+mj-lt"/>
              </a:rPr>
              <a:t>: Detect the key facial structures </a:t>
            </a:r>
            <a:r>
              <a:rPr lang="en-US" sz="2400" dirty="0" smtClean="0">
                <a:latin typeface="+mj-lt"/>
              </a:rPr>
              <a:t>	 	  on </a:t>
            </a:r>
            <a:r>
              <a:rPr lang="en-US" sz="2400" dirty="0">
                <a:latin typeface="+mj-lt"/>
              </a:rPr>
              <a:t>the face. </a:t>
            </a:r>
            <a:endParaRPr lang="en-US" sz="2400"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540" y="1735067"/>
            <a:ext cx="6071600" cy="6086240"/>
          </a:xfrm>
        </p:spPr>
        <p:txBody>
          <a:bodyPr>
            <a:noAutofit/>
          </a:bodyPr>
          <a:lstStyle/>
          <a:p>
            <a:pPr marL="0" indent="0">
              <a:buNone/>
            </a:pPr>
            <a:r>
              <a:rPr lang="en-US" sz="2300" dirty="0">
                <a:latin typeface="+mj-lt"/>
              </a:rPr>
              <a:t> </a:t>
            </a:r>
            <a:r>
              <a:rPr lang="en-US" sz="2300" b="1" dirty="0">
                <a:latin typeface="+mj-lt"/>
              </a:rPr>
              <a:t>c.)</a:t>
            </a:r>
            <a:r>
              <a:rPr lang="en-US" sz="2400" b="1" dirty="0">
                <a:latin typeface="+mj-lt"/>
              </a:rPr>
              <a:t> </a:t>
            </a:r>
            <a:r>
              <a:rPr lang="en-US" sz="2800" b="1" dirty="0">
                <a:solidFill>
                  <a:schemeClr val="tx2"/>
                </a:solidFill>
                <a:latin typeface="+mj-lt"/>
              </a:rPr>
              <a:t>Extract Facial Features :- </a:t>
            </a:r>
            <a:endParaRPr lang="en-US" sz="2800" dirty="0">
              <a:solidFill>
                <a:schemeClr val="tx2"/>
              </a:solidFill>
              <a:latin typeface="+mj-lt"/>
            </a:endParaRPr>
          </a:p>
          <a:p>
            <a:pPr>
              <a:buNone/>
            </a:pPr>
            <a:r>
              <a:rPr lang="en-US" sz="2400" dirty="0">
                <a:latin typeface="+mj-lt"/>
              </a:rPr>
              <a:t>      </a:t>
            </a:r>
            <a:r>
              <a:rPr lang="en-US" sz="2400" dirty="0" smtClean="0">
                <a:latin typeface="+mj-lt"/>
              </a:rPr>
              <a:t>Facial </a:t>
            </a:r>
            <a:r>
              <a:rPr lang="en-US" sz="2400" dirty="0">
                <a:latin typeface="+mj-lt"/>
              </a:rPr>
              <a:t>feature extraction is the process of extracting face component features like eyes, nose, mouth, etc from human face image. </a:t>
            </a:r>
            <a:endParaRPr lang="en-US" sz="2400" dirty="0" smtClean="0">
              <a:latin typeface="+mj-lt"/>
            </a:endParaRPr>
          </a:p>
          <a:p>
            <a:pPr>
              <a:buNone/>
            </a:pPr>
            <a:endParaRPr lang="en-US" sz="2400" b="1" dirty="0">
              <a:latin typeface="+mj-lt"/>
            </a:endParaRPr>
          </a:p>
          <a:p>
            <a:pPr marL="0" indent="0">
              <a:buNone/>
            </a:pPr>
            <a:r>
              <a:rPr lang="en-US" sz="2400" b="1" dirty="0">
                <a:latin typeface="+mj-lt"/>
              </a:rPr>
              <a:t>d.) </a:t>
            </a:r>
            <a:r>
              <a:rPr lang="en-US" sz="2800" b="1" dirty="0">
                <a:solidFill>
                  <a:schemeClr val="tx2"/>
                </a:solidFill>
                <a:latin typeface="+mj-lt"/>
              </a:rPr>
              <a:t>Recognize Face Image :- </a:t>
            </a:r>
            <a:endParaRPr lang="en-US" sz="2800" dirty="0">
              <a:solidFill>
                <a:schemeClr val="tx2"/>
              </a:solidFill>
              <a:latin typeface="+mj-lt"/>
            </a:endParaRPr>
          </a:p>
          <a:p>
            <a:pPr>
              <a:buNone/>
            </a:pPr>
            <a:r>
              <a:rPr lang="en-US" sz="2400" dirty="0">
                <a:latin typeface="+mj-lt"/>
              </a:rPr>
              <a:t>      </a:t>
            </a:r>
            <a:r>
              <a:rPr lang="en-US" sz="2400" dirty="0" smtClean="0">
                <a:latin typeface="+mj-lt"/>
              </a:rPr>
              <a:t>A </a:t>
            </a:r>
            <a:r>
              <a:rPr lang="en-US" sz="2400" dirty="0">
                <a:latin typeface="+mj-lt"/>
              </a:rPr>
              <a:t>facial recognition system is a technology capable of identifying or a verifying  person from a digital image or a video frame from a video source.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2615" y="4404924"/>
            <a:ext cx="4357155" cy="24938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2615" y="1687270"/>
            <a:ext cx="4357155" cy="2428640"/>
          </a:xfrm>
          <a:prstGeom prst="rect">
            <a:avLst/>
          </a:prstGeom>
        </p:spPr>
      </p:pic>
      <p:sp>
        <p:nvSpPr>
          <p:cNvPr id="6" name="Title 1"/>
          <p:cNvSpPr txBox="1">
            <a:spLocks/>
          </p:cNvSpPr>
          <p:nvPr/>
        </p:nvSpPr>
        <p:spPr>
          <a:xfrm>
            <a:off x="1707980" y="616647"/>
            <a:ext cx="8229600" cy="650240"/>
          </a:xfrm>
          <a:prstGeom prst="rect">
            <a:avLst/>
          </a:prstGeom>
        </p:spPr>
        <p:txBody>
          <a:bodyPr vert="horz" lIns="91440" tIns="45720" rIns="91440" bIns="45720" rtlCol="0" anchor="t">
            <a:noAutofit/>
          </a:bodyPr>
          <a:lstStyle>
            <a:lvl1pPr algn="l" defTabSz="487695" rtl="0" eaLnBrk="1" latinLnBrk="0" hangingPunct="1">
              <a:spcBef>
                <a:spcPct val="0"/>
              </a:spcBef>
              <a:buNone/>
              <a:defRPr sz="384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smtClean="0">
                <a:solidFill>
                  <a:schemeClr val="tx2"/>
                </a:solidFill>
              </a:rPr>
              <a:t>Proposed System – Continue…</a:t>
            </a:r>
            <a:endParaRPr lang="en-US" sz="4400" b="1" dirty="0">
              <a:solidFill>
                <a:schemeClr val="tx2"/>
              </a:solidFill>
            </a:endParaRPr>
          </a:p>
        </p:txBody>
      </p:sp>
    </p:spTree>
    <p:extLst>
      <p:ext uri="{BB962C8B-B14F-4D97-AF65-F5344CB8AC3E}">
        <p14:creationId xmlns:p14="http://schemas.microsoft.com/office/powerpoint/2010/main" val="2305907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175" y="545905"/>
            <a:ext cx="2656325" cy="1018613"/>
          </a:xfrm>
        </p:spPr>
        <p:txBody>
          <a:bodyPr anchor="ctr">
            <a:normAutofit/>
          </a:bodyPr>
          <a:lstStyle/>
          <a:p>
            <a:r>
              <a:rPr lang="en-US" sz="4400" b="1" dirty="0" smtClean="0">
                <a:solidFill>
                  <a:schemeClr val="tx2"/>
                </a:solidFill>
              </a:rPr>
              <a:t>MERITS</a:t>
            </a:r>
            <a:endParaRPr lang="en-US" sz="4400" b="1" dirty="0">
              <a:solidFill>
                <a:schemeClr val="tx2"/>
              </a:solidFill>
            </a:endParaRPr>
          </a:p>
        </p:txBody>
      </p:sp>
      <p:sp>
        <p:nvSpPr>
          <p:cNvPr id="3" name="Content Placeholder 2"/>
          <p:cNvSpPr>
            <a:spLocks noGrp="1"/>
          </p:cNvSpPr>
          <p:nvPr>
            <p:ph sz="half" idx="1"/>
          </p:nvPr>
        </p:nvSpPr>
        <p:spPr>
          <a:xfrm>
            <a:off x="2479965" y="2032000"/>
            <a:ext cx="9580529" cy="4724617"/>
          </a:xfrm>
        </p:spPr>
        <p:txBody>
          <a:bodyPr>
            <a:normAutofit/>
          </a:bodyPr>
          <a:lstStyle/>
          <a:p>
            <a:pPr>
              <a:lnSpc>
                <a:spcPct val="150000"/>
              </a:lnSpc>
            </a:pPr>
            <a:r>
              <a:rPr lang="en-IN" sz="2800" b="1" dirty="0" smtClean="0">
                <a:latin typeface="+mj-lt"/>
              </a:rPr>
              <a:t>Automated </a:t>
            </a:r>
            <a:r>
              <a:rPr lang="en-IN" sz="2800" b="1" dirty="0">
                <a:latin typeface="+mj-lt"/>
              </a:rPr>
              <a:t>time tracking </a:t>
            </a:r>
            <a:r>
              <a:rPr lang="en-IN" sz="2800" b="1" dirty="0" smtClean="0">
                <a:latin typeface="+mj-lt"/>
              </a:rPr>
              <a:t>system. </a:t>
            </a:r>
          </a:p>
          <a:p>
            <a:pPr>
              <a:lnSpc>
                <a:spcPct val="150000"/>
              </a:lnSpc>
            </a:pPr>
            <a:r>
              <a:rPr lang="en-IN" sz="2800" b="1" dirty="0" smtClean="0">
                <a:latin typeface="+mj-lt"/>
              </a:rPr>
              <a:t>Labour </a:t>
            </a:r>
            <a:r>
              <a:rPr lang="en-IN" sz="2800" b="1" dirty="0">
                <a:latin typeface="+mj-lt"/>
              </a:rPr>
              <a:t>cost </a:t>
            </a:r>
            <a:r>
              <a:rPr lang="en-IN" sz="2800" b="1" dirty="0" smtClean="0">
                <a:latin typeface="+mj-lt"/>
              </a:rPr>
              <a:t>savings. </a:t>
            </a:r>
          </a:p>
          <a:p>
            <a:pPr>
              <a:lnSpc>
                <a:spcPct val="150000"/>
              </a:lnSpc>
            </a:pPr>
            <a:r>
              <a:rPr lang="en-IN" sz="2800" b="1" dirty="0">
                <a:latin typeface="+mj-lt"/>
              </a:rPr>
              <a:t>Tighter security </a:t>
            </a:r>
            <a:r>
              <a:rPr lang="en-IN" sz="2800" b="1" dirty="0" smtClean="0">
                <a:latin typeface="+mj-lt"/>
              </a:rPr>
              <a:t>&amp; Intruder Tracking.</a:t>
            </a:r>
          </a:p>
          <a:p>
            <a:pPr>
              <a:lnSpc>
                <a:spcPct val="150000"/>
              </a:lnSpc>
            </a:pPr>
            <a:r>
              <a:rPr lang="en-IN" sz="2800" b="1" dirty="0" smtClean="0">
                <a:latin typeface="+mj-lt"/>
              </a:rPr>
              <a:t>Environment Savvy.</a:t>
            </a:r>
          </a:p>
          <a:p>
            <a:pPr>
              <a:lnSpc>
                <a:spcPct val="150000"/>
              </a:lnSpc>
            </a:pPr>
            <a:r>
              <a:rPr lang="en-IN" sz="2800" b="1" dirty="0">
                <a:latin typeface="+mj-lt"/>
              </a:rPr>
              <a:t>Ease of integration </a:t>
            </a:r>
            <a:endParaRPr lang="en-US" sz="2800" dirty="0">
              <a:latin typeface="+mj-lt"/>
            </a:endParaRPr>
          </a:p>
        </p:txBody>
      </p:sp>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2667" b="98889" l="9926" r="89926"/>
                    </a14:imgEffect>
                  </a14:imgLayer>
                </a14:imgProps>
              </a:ext>
              <a:ext uri="{28A0092B-C50C-407E-A947-70E740481C1C}">
                <a14:useLocalDpi xmlns:a14="http://schemas.microsoft.com/office/drawing/2010/main" val="0"/>
              </a:ext>
            </a:extLst>
          </a:blip>
          <a:stretch>
            <a:fillRect/>
          </a:stretch>
        </p:blipFill>
        <p:spPr>
          <a:xfrm>
            <a:off x="9082830" y="2215595"/>
            <a:ext cx="2664560" cy="355274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700" y="682505"/>
            <a:ext cx="9505799" cy="850035"/>
          </a:xfrm>
        </p:spPr>
        <p:txBody>
          <a:bodyPr>
            <a:normAutofit/>
          </a:bodyPr>
          <a:lstStyle/>
          <a:p>
            <a:r>
              <a:rPr lang="en-IN" sz="4400" b="1" dirty="0" smtClean="0">
                <a:solidFill>
                  <a:schemeClr val="accent2">
                    <a:lumMod val="50000"/>
                  </a:schemeClr>
                </a:solidFill>
              </a:rPr>
              <a:t>How It’s Work ?</a:t>
            </a:r>
            <a:endParaRPr lang="en-IN" sz="4400" b="1" dirty="0">
              <a:solidFill>
                <a:schemeClr val="accent2">
                  <a:lumMod val="50000"/>
                </a:schemeClr>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493330" y="-142964"/>
            <a:ext cx="11156565" cy="8352923"/>
          </a:xfrm>
          <a:prstGeom prst="rect">
            <a:avLst/>
          </a:prstGeom>
        </p:spPr>
      </p:pic>
    </p:spTree>
    <p:extLst>
      <p:ext uri="{BB962C8B-B14F-4D97-AF65-F5344CB8AC3E}">
        <p14:creationId xmlns:p14="http://schemas.microsoft.com/office/powerpoint/2010/main" val="2997657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Custom 1">
      <a:majorFont>
        <a:latin typeface="Candara"/>
        <a:ea typeface=""/>
        <a:cs typeface=""/>
      </a:majorFont>
      <a:minorFont>
        <a:latin typeface="Verdana"/>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2099</TotalTime>
  <Words>710</Words>
  <Application>Microsoft Office PowerPoint</Application>
  <PresentationFormat>Custom</PresentationFormat>
  <Paragraphs>105</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Bookman Old Style</vt:lpstr>
      <vt:lpstr>Calibri</vt:lpstr>
      <vt:lpstr>Candara</vt:lpstr>
      <vt:lpstr>Open Sans Extrabold</vt:lpstr>
      <vt:lpstr>Verdana</vt:lpstr>
      <vt:lpstr>Wingdings</vt:lpstr>
      <vt:lpstr>Wingdings 3</vt:lpstr>
      <vt:lpstr>Wisp</vt:lpstr>
      <vt:lpstr>Face Recognition Based Attendance System</vt:lpstr>
      <vt:lpstr>  ABSTRACT </vt:lpstr>
      <vt:lpstr>Problem definition</vt:lpstr>
      <vt:lpstr>DEMERITS</vt:lpstr>
      <vt:lpstr>Proposed System</vt:lpstr>
      <vt:lpstr>Proposed System – Continue…</vt:lpstr>
      <vt:lpstr>PowerPoint Presentation</vt:lpstr>
      <vt:lpstr>MERITS</vt:lpstr>
      <vt:lpstr>How It’s Work ?</vt:lpstr>
      <vt:lpstr>Continue…</vt:lpstr>
      <vt:lpstr>Roles of actors…</vt:lpstr>
      <vt:lpstr>PowerPoint Presentation</vt:lpstr>
      <vt:lpstr> Project Prerequisites</vt:lpstr>
      <vt:lpstr> Project Prerequisites – Continue…</vt:lpstr>
      <vt:lpstr>Graphical User Interface</vt:lpstr>
      <vt:lpstr>System architecture</vt:lpstr>
      <vt:lpstr>UML Diagrams</vt:lpstr>
      <vt:lpstr>PowerPoint Presentation</vt:lpstr>
      <vt:lpstr>Data flow Diagram</vt:lpstr>
      <vt:lpstr>PowerPoint Presentation</vt:lpstr>
      <vt:lpstr>E.R. Diagram</vt:lpstr>
      <vt:lpstr>Sequence Diagram</vt:lpstr>
      <vt:lpstr>Future Enhancements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Neel Patel</dc:creator>
  <cp:lastModifiedBy>Microsoft account</cp:lastModifiedBy>
  <cp:revision>175</cp:revision>
  <dcterms:created xsi:type="dcterms:W3CDTF">2021-02-20T04:39:47Z</dcterms:created>
  <dcterms:modified xsi:type="dcterms:W3CDTF">2021-06-03T16:12:02Z</dcterms:modified>
</cp:coreProperties>
</file>