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\OneDrive\Desktop\SGP%20Projrct\Vrinda%20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\OneDrive\Desktop\SGP%20Projrct\Vrinda%20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\OneDrive\Desktop\SGP%20Projrct\Vrinda%20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\OneDrive\Desktop\SGP%20Projrct\Vrinda%20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\OneDrive\Desktop\SGP%20Projrct\Vrinda%20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ruv\OneDrive\Desktop\SGP%20Projrct\Vrinda%20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Analysis.xlsx]sales vs orders!PivotTable37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Orders Vs Sales</a:t>
            </a:r>
          </a:p>
        </c:rich>
      </c:tx>
      <c:layout>
        <c:manualLayout>
          <c:xMode val="edge"/>
          <c:yMode val="edge"/>
          <c:x val="8.1715223097112863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91426071741033"/>
          <c:y val="0.15740740740740741"/>
          <c:w val="0.7563094925634295"/>
          <c:h val="0.73012357830271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'sales vs orders'!$A$4:$A$15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8-4F91-B786-77FF71A8F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4847599"/>
        <c:axId val="1364846639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'sales vs orders'!$A$4:$A$15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48-4F91-B786-77FF71A8F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0151727"/>
        <c:axId val="1410151247"/>
      </c:lineChart>
      <c:catAx>
        <c:axId val="136484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846639"/>
        <c:crosses val="autoZero"/>
        <c:auto val="1"/>
        <c:lblAlgn val="ctr"/>
        <c:lblOffset val="100"/>
        <c:noMultiLvlLbl val="0"/>
      </c:catAx>
      <c:valAx>
        <c:axId val="1364846639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847599"/>
        <c:crosses val="autoZero"/>
        <c:crossBetween val="between"/>
      </c:valAx>
      <c:valAx>
        <c:axId val="141015124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51727"/>
        <c:crosses val="max"/>
        <c:crossBetween val="between"/>
      </c:valAx>
      <c:catAx>
        <c:axId val="1410151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01512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81380139982502"/>
          <c:y val="1.9304826480023306E-2"/>
          <c:w val="0.5968619860017497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Analysis.xlsx]Men vs Women!PivotTable38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sales:Men vs Women</a:t>
            </a:r>
          </a:p>
        </c:rich>
      </c:tx>
      <c:layout>
        <c:manualLayout>
          <c:xMode val="edge"/>
          <c:yMode val="edge"/>
          <c:x val="0.2122005515047154"/>
          <c:y val="5.5539520974512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0.17330898855034435"/>
              <c:y val="0.10185185185185185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0.23550724637681159"/>
              <c:y val="-9.2592410323709531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282627715013884"/>
                  <c:h val="0.202373869932925"/>
                </c:manualLayout>
              </c15:layout>
            </c:ext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-0.17330898855034435"/>
              <c:y val="0.10185185185185185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0.23550724637681159"/>
              <c:y val="-9.2592410323709531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282627715013884"/>
                  <c:h val="0.202373869932925"/>
                </c:manualLayout>
              </c15:layout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868952404571476"/>
              <c:y val="0.13508147930106867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576973153946303"/>
              <c:y val="-0.1382830884457199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868952404571476"/>
              <c:y val="0.13508147930106867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576973153946303"/>
              <c:y val="-0.1382830884457199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868952404571476"/>
              <c:y val="0.13508147930106867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576973153946303"/>
              <c:y val="-0.1382830884457199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3332209203894937"/>
          <c:y val="0.22723549800177417"/>
          <c:w val="0.67711493882862295"/>
          <c:h val="0.72713179145289752"/>
        </c:manualLayout>
      </c:layout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53-4D22-99A5-BFB78AF1D8D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53-4D22-99A5-BFB78AF1D8DB}"/>
              </c:ext>
            </c:extLst>
          </c:dPt>
          <c:dLbls>
            <c:dLbl>
              <c:idx val="0"/>
              <c:layout>
                <c:manualLayout>
                  <c:x val="-0.12868952404571476"/>
                  <c:y val="0.1350814793010686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53-4D22-99A5-BFB78AF1D8DB}"/>
                </c:ext>
              </c:extLst>
            </c:dLbl>
            <c:dLbl>
              <c:idx val="1"/>
              <c:layout>
                <c:manualLayout>
                  <c:x val="0.13576973153946303"/>
                  <c:y val="-0.138283088445719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53-4D22-99A5-BFB78AF1D8DB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vs Women'!$A$4:$A$5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'Men vs Women'!$B$4:$B$5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53-4D22-99A5-BFB78AF1D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Analysis.xlsx]Order Status!PivotTable39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Order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1.5359477124183006E-2"/>
              <c:y val="2.7777777777777776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7.7215088727273663E-3"/>
              <c:y val="-6.475662542182227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3.4662212582015858E-3"/>
              <c:y val="-5.8312710911136105E-5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layout>
            <c:manualLayout>
              <c:x val="0.16388888888888889"/>
              <c:y val="0.15277777777777779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-1.5359477124183006E-2"/>
              <c:y val="2.7777777777777776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0.16388888888888889"/>
              <c:y val="0.15277777777777779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-7.7215088727273663E-3"/>
              <c:y val="-6.475662542182227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3.4662212582015858E-3"/>
              <c:y val="-5.8312710911136105E-5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5359477124183006E-2"/>
              <c:y val="2.777777777777777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6388888888888889"/>
              <c:y val="0.1527777777777777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7.7215088727273663E-3"/>
              <c:y val="-6.47566254218222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4662212582015858E-3"/>
              <c:y val="-5.8312710911136105E-5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5359477124183006E-2"/>
              <c:y val="2.777777777777777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6388888888888889"/>
              <c:y val="0.1527777777777777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7.7215088727273663E-3"/>
              <c:y val="-6.47566254218222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4662212582015858E-3"/>
              <c:y val="-5.8312710911136105E-5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5359477124183006E-2"/>
              <c:y val="2.777777777777777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6388888888888889"/>
              <c:y val="0.1527777777777777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7.7215088727273663E-3"/>
              <c:y val="-6.47566254218222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4662212582015858E-3"/>
              <c:y val="-5.8312710911136105E-5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4285516700118367"/>
          <c:y val="0.1265892252128718"/>
          <c:w val="0.6696818228603777"/>
          <c:h val="0.77833259251422537"/>
        </c:manualLayout>
      </c:layout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7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E4F-40CB-8C59-4BDA6B2B773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4F-40CB-8C59-4BDA6B2B7736}"/>
              </c:ext>
            </c:extLst>
          </c:dPt>
          <c:dPt>
            <c:idx val="2"/>
            <c:bubble3D val="0"/>
            <c:explosion val="17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E4F-40CB-8C59-4BDA6B2B773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E4F-40CB-8C59-4BDA6B2B7736}"/>
              </c:ext>
            </c:extLst>
          </c:dPt>
          <c:dLbls>
            <c:dLbl>
              <c:idx val="0"/>
              <c:layout>
                <c:manualLayout>
                  <c:x val="-1.5359477124183006E-2"/>
                  <c:y val="2.77777777777777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4F-40CB-8C59-4BDA6B2B7736}"/>
                </c:ext>
              </c:extLst>
            </c:dLbl>
            <c:dLbl>
              <c:idx val="1"/>
              <c:layout>
                <c:manualLayout>
                  <c:x val="0.16388888888888889"/>
                  <c:y val="0.1527777777777777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4F-40CB-8C59-4BDA6B2B7736}"/>
                </c:ext>
              </c:extLst>
            </c:dLbl>
            <c:dLbl>
              <c:idx val="2"/>
              <c:layout>
                <c:manualLayout>
                  <c:x val="-7.7215088727273663E-3"/>
                  <c:y val="-6.47566254218222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4F-40CB-8C59-4BDA6B2B7736}"/>
                </c:ext>
              </c:extLst>
            </c:dLbl>
            <c:dLbl>
              <c:idx val="3"/>
              <c:layout>
                <c:manualLayout>
                  <c:x val="-3.4662212582015858E-3"/>
                  <c:y val="-5.8312710911136105E-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4F-40CB-8C59-4BDA6B2B7736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4F-40CB-8C59-4BDA6B2B7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4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Analysis.xlsx]Top 5 sales!PivotTable40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top 5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sales'!$B$3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sales'!$A$4:$A$8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5 sales'!$B$4:$B$8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E-4056-B426-CF25F1EACD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369001839"/>
        <c:axId val="1369002799"/>
      </c:barChart>
      <c:catAx>
        <c:axId val="1369001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002799"/>
        <c:crosses val="autoZero"/>
        <c:auto val="1"/>
        <c:lblAlgn val="ctr"/>
        <c:lblOffset val="100"/>
        <c:noMultiLvlLbl val="0"/>
      </c:catAx>
      <c:valAx>
        <c:axId val="1369002799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00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Analysis.xlsx]Age n gender!PivotTable41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Orders: Age Vs Gender</a:t>
            </a:r>
          </a:p>
        </c:rich>
      </c:tx>
      <c:layout>
        <c:manualLayout>
          <c:xMode val="edge"/>
          <c:yMode val="edge"/>
          <c:x val="0.21390279522452688"/>
          <c:y val="4.1089757397346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09492563429571"/>
          <c:y val="0.17171296296296296"/>
          <c:w val="0.8310255905511810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'Age n gender'!$B$3:$B$4</c:f>
              <c:strCache>
                <c:ptCount val="1"/>
                <c:pt idx="0">
                  <c:v>Men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n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n gender'!$B$5:$B$7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2-4B0D-AF78-2F041DB46F56}"/>
            </c:ext>
          </c:extLst>
        </c:ser>
        <c:ser>
          <c:idx val="1"/>
          <c:order val="1"/>
          <c:tx>
            <c:strRef>
              <c:f>'Age n gender'!$C$3:$C$4</c:f>
              <c:strCache>
                <c:ptCount val="1"/>
                <c:pt idx="0">
                  <c:v>Women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n gender'!$A$5:$A$7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n gender'!$C$5:$C$7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A2-4B0D-AF78-2F041DB46F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9892703"/>
        <c:axId val="1279893183"/>
      </c:barChart>
      <c:catAx>
        <c:axId val="127989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893183"/>
        <c:crosses val="autoZero"/>
        <c:auto val="1"/>
        <c:lblAlgn val="ctr"/>
        <c:lblOffset val="100"/>
        <c:noMultiLvlLbl val="0"/>
      </c:catAx>
      <c:valAx>
        <c:axId val="1279893183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89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0094050743657"/>
          <c:y val="1.4467045785943424E-2"/>
          <c:w val="0.11682649590980115"/>
          <c:h val="0.13677907282866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Analysis.xlsx]Chaneles!PivotTable42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Orders: Channels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2950981821716729"/>
          <c:y val="0.20743860505808867"/>
          <c:w val="0.53789394381257882"/>
          <c:h val="0.69281509757613025"/>
        </c:manualLayout>
      </c:layout>
      <c:pieChart>
        <c:varyColors val="1"/>
        <c:ser>
          <c:idx val="0"/>
          <c:order val="0"/>
          <c:tx>
            <c:strRef>
              <c:f>Chaneles!$B$3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2C-4F91-9308-6663538CEE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2C-4F91-9308-6663538CEE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2C-4F91-9308-6663538CEE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2C-4F91-9308-6663538CEE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82C-4F91-9308-6663538CEEC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82C-4F91-9308-6663538CEEC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82C-4F91-9308-6663538CEECA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Chaneles!$A$4:$A$10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Chaneles!$B$4:$B$10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82C-4F91-9308-6663538CE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5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51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6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023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7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7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8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7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0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6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90CF-F41C-4A28-AD85-BDBA278C6ABA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B4FAA2-EDA7-4460-A07C-24A959D3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Vrinda%20Store%20Dataset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C57-0376-69DB-3551-0AA1C4BE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845" y="1870364"/>
            <a:ext cx="10046133" cy="953526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Group Project-1(IT266)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34C3-8062-2244-DC2D-E5B508D9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845" y="3769462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Dhruv Prajapati</a:t>
            </a:r>
          </a:p>
          <a:p>
            <a:r>
              <a:rPr lang="en-US" dirty="0"/>
              <a:t>Id:22IT126</a:t>
            </a:r>
          </a:p>
          <a:p>
            <a:r>
              <a:rPr lang="en-US" dirty="0"/>
              <a:t>Project Name: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211048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C0924-A849-6CE9-70B9-64C94F9D4D2D}"/>
              </a:ext>
            </a:extLst>
          </p:cNvPr>
          <p:cNvSpPr txBox="1"/>
          <p:nvPr/>
        </p:nvSpPr>
        <p:spPr>
          <a:xfrm>
            <a:off x="1554725" y="1778185"/>
            <a:ext cx="1014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data base on Kaggle: </a:t>
            </a:r>
            <a:r>
              <a:rPr lang="en-US" dirty="0">
                <a:hlinkClick r:id="rId2" action="ppaction://hlinkfile"/>
              </a:rPr>
              <a:t>https://www.kaggle.com/datasets/anshika2301/vrinda-store-data-analysis?resource=download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D6D86-A6A4-3500-EF61-1D0F7601BE5D}"/>
              </a:ext>
            </a:extLst>
          </p:cNvPr>
          <p:cNvSpPr txBox="1"/>
          <p:nvPr/>
        </p:nvSpPr>
        <p:spPr>
          <a:xfrm>
            <a:off x="1769806" y="717755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018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66D55-608E-864D-CB5B-35DC9B618E7F}"/>
              </a:ext>
            </a:extLst>
          </p:cNvPr>
          <p:cNvSpPr txBox="1"/>
          <p:nvPr/>
        </p:nvSpPr>
        <p:spPr>
          <a:xfrm>
            <a:off x="4145972" y="2456086"/>
            <a:ext cx="43845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71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9C2E59-7277-FDD8-3714-1C78F7E7AE8C}"/>
              </a:ext>
            </a:extLst>
          </p:cNvPr>
          <p:cNvSpPr txBox="1"/>
          <p:nvPr/>
        </p:nvSpPr>
        <p:spPr>
          <a:xfrm>
            <a:off x="1589809" y="706582"/>
            <a:ext cx="9455727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sales and orders using single chart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CFAC1B-7746-46D6-96BA-3DA243AFFFEA}"/>
              </a:ext>
            </a:extLst>
          </p:cNvPr>
          <p:cNvGraphicFramePr>
            <a:graphicFrameLocks/>
          </p:cNvGraphicFramePr>
          <p:nvPr/>
        </p:nvGraphicFramePr>
        <p:xfrm>
          <a:off x="3233737" y="1905000"/>
          <a:ext cx="5724525" cy="304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3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E42C6-751C-5279-D97C-5F45BE9ABFC5}"/>
              </a:ext>
            </a:extLst>
          </p:cNvPr>
          <p:cNvSpPr txBox="1"/>
          <p:nvPr/>
        </p:nvSpPr>
        <p:spPr>
          <a:xfrm>
            <a:off x="2005445" y="758536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purchased more-men or women in 2022?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7BC4B5-78C0-45E1-8CF0-A5A1FED2C9FE}"/>
              </a:ext>
            </a:extLst>
          </p:cNvPr>
          <p:cNvGraphicFramePr>
            <a:graphicFrameLocks/>
          </p:cNvGraphicFramePr>
          <p:nvPr/>
        </p:nvGraphicFramePr>
        <p:xfrm>
          <a:off x="3676650" y="1900237"/>
          <a:ext cx="4838700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42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17161-44BE-7568-137A-C22A7EDAC53D}"/>
              </a:ext>
            </a:extLst>
          </p:cNvPr>
          <p:cNvSpPr txBox="1"/>
          <p:nvPr/>
        </p:nvSpPr>
        <p:spPr>
          <a:xfrm>
            <a:off x="2140527" y="800100"/>
            <a:ext cx="373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different order status in 2022?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7A38D1-3DEE-421B-B9D2-AF4ECF908140}"/>
              </a:ext>
            </a:extLst>
          </p:cNvPr>
          <p:cNvGraphicFramePr>
            <a:graphicFrameLocks/>
          </p:cNvGraphicFramePr>
          <p:nvPr/>
        </p:nvGraphicFramePr>
        <p:xfrm>
          <a:off x="4033837" y="1867852"/>
          <a:ext cx="4124325" cy="312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1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C277A-BFE2-292C-AC9F-5921C94CC85F}"/>
              </a:ext>
            </a:extLst>
          </p:cNvPr>
          <p:cNvSpPr txBox="1"/>
          <p:nvPr/>
        </p:nvSpPr>
        <p:spPr>
          <a:xfrm>
            <a:off x="2015836" y="727364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top 5 states contributing to the sales?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17FE99-44DE-4F63-9D7E-C0E13F9BD424}"/>
              </a:ext>
            </a:extLst>
          </p:cNvPr>
          <p:cNvGraphicFramePr>
            <a:graphicFrameLocks/>
          </p:cNvGraphicFramePr>
          <p:nvPr/>
        </p:nvGraphicFramePr>
        <p:xfrm>
          <a:off x="3243262" y="1871662"/>
          <a:ext cx="5705475" cy="311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1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313CD-2036-DBFE-5911-8B0F35689D6F}"/>
              </a:ext>
            </a:extLst>
          </p:cNvPr>
          <p:cNvSpPr txBox="1"/>
          <p:nvPr/>
        </p:nvSpPr>
        <p:spPr>
          <a:xfrm>
            <a:off x="1922318" y="685800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age and gender based on number of orders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D06890-3B84-4F5F-801B-80F005DF206E}"/>
              </a:ext>
            </a:extLst>
          </p:cNvPr>
          <p:cNvGraphicFramePr>
            <a:graphicFrameLocks/>
          </p:cNvGraphicFramePr>
          <p:nvPr/>
        </p:nvGraphicFramePr>
        <p:xfrm>
          <a:off x="3648075" y="1862137"/>
          <a:ext cx="4895850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55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7FF60-00CA-88F9-7EBE-E6E08680AF41}"/>
              </a:ext>
            </a:extLst>
          </p:cNvPr>
          <p:cNvSpPr txBox="1"/>
          <p:nvPr/>
        </p:nvSpPr>
        <p:spPr>
          <a:xfrm>
            <a:off x="1932709" y="654627"/>
            <a:ext cx="481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channel is contributing to maximum sales?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CFDF8FD-ACA7-4407-8734-9743BAF30374}"/>
              </a:ext>
            </a:extLst>
          </p:cNvPr>
          <p:cNvGraphicFramePr>
            <a:graphicFrameLocks/>
          </p:cNvGraphicFramePr>
          <p:nvPr/>
        </p:nvGraphicFramePr>
        <p:xfrm>
          <a:off x="4038600" y="1831657"/>
          <a:ext cx="4114800" cy="3194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07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3812B-F1B0-55E5-A973-5176B496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4" y="474675"/>
            <a:ext cx="11557131" cy="61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4181B-E058-5780-ED95-BF6F6CBEC4C0}"/>
              </a:ext>
            </a:extLst>
          </p:cNvPr>
          <p:cNvSpPr txBox="1"/>
          <p:nvPr/>
        </p:nvSpPr>
        <p:spPr>
          <a:xfrm>
            <a:off x="1514261" y="881394"/>
            <a:ext cx="10265363" cy="505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So We can conclude 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Women are more likely to buy compared to men (~65%)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Maharashtra, Karnataka and Uttar Pradesh are the top 3 states (~35%)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Adult age group (30-49 yrs) is max contributing (~50%)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Amazon, Flipkart and Myntra channels are max contributing (~80%)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Vrinda store sales: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women customers of age group (30-49 yrs) living in Maharashtra, Karnataka and Uttar Pradesh by showing ads/offers/coupons available on Amazon, Flipkart and Myntra.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03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236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Software Group Project-1(IT266)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Group Project-1(IT266)</dc:title>
  <dc:creator>Dhruv Prajapati</dc:creator>
  <cp:lastModifiedBy>Dhruv Prajapati</cp:lastModifiedBy>
  <cp:revision>3</cp:revision>
  <dcterms:created xsi:type="dcterms:W3CDTF">2024-03-18T06:56:03Z</dcterms:created>
  <dcterms:modified xsi:type="dcterms:W3CDTF">2024-03-18T07:24:13Z</dcterms:modified>
</cp:coreProperties>
</file>