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91" r:id="rId2"/>
    <p:sldId id="511" r:id="rId3"/>
    <p:sldId id="512" r:id="rId4"/>
    <p:sldId id="509" r:id="rId5"/>
    <p:sldId id="510" r:id="rId6"/>
    <p:sldId id="513" r:id="rId7"/>
    <p:sldId id="515" r:id="rId8"/>
    <p:sldId id="496" r:id="rId9"/>
    <p:sldId id="505" r:id="rId10"/>
    <p:sldId id="504" r:id="rId11"/>
    <p:sldId id="518" r:id="rId12"/>
    <p:sldId id="517" r:id="rId13"/>
    <p:sldId id="498" r:id="rId14"/>
    <p:sldId id="503" r:id="rId15"/>
    <p:sldId id="516"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050744-4C4C-4004-BD9A-4E4F143B5AC0}" v="2" dt="2024-03-14T05:28:30.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120"/>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6</a:t>
            </a:fld>
            <a:endParaRPr lang="en-US"/>
          </a:p>
        </p:txBody>
      </p:sp>
    </p:spTree>
    <p:extLst>
      <p:ext uri="{BB962C8B-B14F-4D97-AF65-F5344CB8AC3E}">
        <p14:creationId xmlns:p14="http://schemas.microsoft.com/office/powerpoint/2010/main" val="213229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3/14/2024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3/14/2024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990600" y="85914"/>
            <a:ext cx="6553200" cy="2286000"/>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b="1" dirty="0">
                <a:solidFill>
                  <a:srgbClr val="3A30FA"/>
                </a:solidFill>
                <a:latin typeface="Calibri" pitchFamily="34" charset="0"/>
              </a:rPr>
              <a:t>Memory</a:t>
            </a:r>
            <a:r>
              <a:rPr lang="en-US" sz="3200" b="1" dirty="0">
                <a:solidFill>
                  <a:srgbClr val="3A30FA"/>
                </a:solidFill>
                <a:latin typeface="Calibri" pitchFamily="34" charset="0"/>
              </a:rPr>
              <a:t> </a:t>
            </a:r>
            <a:r>
              <a:rPr lang="en-US" sz="4000" b="1" dirty="0">
                <a:solidFill>
                  <a:srgbClr val="3A30FA"/>
                </a:solidFill>
                <a:latin typeface="Calibri" pitchFamily="34" charset="0"/>
              </a:rPr>
              <a:t>Game</a:t>
            </a:r>
            <a:endParaRPr lang="en-US" sz="3200" b="1" dirty="0">
              <a:solidFill>
                <a:srgbClr val="3A30FA"/>
              </a:solidFill>
              <a:latin typeface="Calibri" pitchFamily="34" charset="0"/>
            </a:endParaRPr>
          </a:p>
        </p:txBody>
      </p:sp>
      <p:sp>
        <p:nvSpPr>
          <p:cNvPr id="4" name="TextBox 3"/>
          <p:cNvSpPr txBox="1"/>
          <p:nvPr/>
        </p:nvSpPr>
        <p:spPr>
          <a:xfrm>
            <a:off x="457200" y="1746235"/>
            <a:ext cx="7924800" cy="1841530"/>
          </a:xfrm>
          <a:prstGeom prst="rect">
            <a:avLst/>
          </a:prstGeom>
          <a:noFill/>
        </p:spPr>
        <p:txBody>
          <a:bodyPr wrap="square" rtlCol="0">
            <a:spAutoFit/>
          </a:bodyPr>
          <a:lstStyle/>
          <a:p>
            <a:pPr algn="ctr">
              <a:lnSpc>
                <a:spcPct val="150000"/>
              </a:lnSpc>
            </a:pPr>
            <a:r>
              <a:rPr lang="en-US" sz="2400" dirty="0"/>
              <a:t>Presented by </a:t>
            </a:r>
          </a:p>
          <a:p>
            <a:pPr algn="ctr">
              <a:lnSpc>
                <a:spcPct val="150000"/>
              </a:lnSpc>
            </a:pPr>
            <a:r>
              <a:rPr lang="en-US" dirty="0"/>
              <a:t> Dhruv Aggarwal 2210990270</a:t>
            </a:r>
          </a:p>
          <a:p>
            <a:pPr algn="ctr">
              <a:lnSpc>
                <a:spcPct val="150000"/>
              </a:lnSpc>
            </a:pPr>
            <a:r>
              <a:rPr lang="en-US" dirty="0"/>
              <a:t> Dhruv Kundrai 2210990276</a:t>
            </a:r>
          </a:p>
          <a:p>
            <a:pPr algn="ctr">
              <a:lnSpc>
                <a:spcPct val="150000"/>
              </a:lnSpc>
            </a:pPr>
            <a:r>
              <a:rPr lang="en-US" dirty="0"/>
              <a:t>Gagandeep 2210990312 </a:t>
            </a:r>
          </a:p>
        </p:txBody>
      </p:sp>
      <p:sp>
        <p:nvSpPr>
          <p:cNvPr id="5" name="TextBox 4"/>
          <p:cNvSpPr txBox="1"/>
          <p:nvPr/>
        </p:nvSpPr>
        <p:spPr>
          <a:xfrm>
            <a:off x="2286000" y="3657600"/>
            <a:ext cx="4267200" cy="1887696"/>
          </a:xfrm>
          <a:prstGeom prst="rect">
            <a:avLst/>
          </a:prstGeom>
          <a:noFill/>
        </p:spPr>
        <p:txBody>
          <a:bodyPr wrap="square" rtlCol="0">
            <a:spAutoFit/>
          </a:bodyPr>
          <a:lstStyle/>
          <a:p>
            <a:pPr algn="ctr">
              <a:lnSpc>
                <a:spcPct val="150000"/>
              </a:lnSpc>
            </a:pPr>
            <a:r>
              <a:rPr lang="en-US" sz="2400" dirty="0"/>
              <a:t>Under the supervision </a:t>
            </a:r>
          </a:p>
          <a:p>
            <a:pPr algn="ctr">
              <a:lnSpc>
                <a:spcPct val="150000"/>
              </a:lnSpc>
            </a:pPr>
            <a:r>
              <a:rPr lang="en-US" sz="2000" dirty="0"/>
              <a:t>Of</a:t>
            </a:r>
          </a:p>
          <a:p>
            <a:pPr algn="ctr">
              <a:lnSpc>
                <a:spcPct val="150000"/>
              </a:lnSpc>
            </a:pPr>
            <a:r>
              <a:rPr lang="en-US" dirty="0"/>
              <a:t> </a:t>
            </a:r>
            <a:r>
              <a:rPr lang="en-US" b="1" dirty="0"/>
              <a:t>Mr. Vikas Patel</a:t>
            </a:r>
          </a:p>
          <a:p>
            <a:pPr algn="ctr">
              <a:lnSpc>
                <a:spcPct val="150000"/>
              </a:lnSpc>
            </a:pPr>
            <a:r>
              <a:rPr lang="en-US" b="1" dirty="0"/>
              <a:t>Dr. Parul Gehlot  </a:t>
            </a:r>
          </a:p>
        </p:txBody>
      </p:sp>
      <p:sp>
        <p:nvSpPr>
          <p:cNvPr id="6" name="TextBox 5"/>
          <p:cNvSpPr txBox="1"/>
          <p:nvPr/>
        </p:nvSpPr>
        <p:spPr>
          <a:xfrm>
            <a:off x="1943100" y="5830669"/>
            <a:ext cx="5257800" cy="707886"/>
          </a:xfrm>
          <a:prstGeom prst="rect">
            <a:avLst/>
          </a:prstGeom>
          <a:noFill/>
        </p:spPr>
        <p:txBody>
          <a:bodyPr wrap="square" rtlCol="0">
            <a:spAutoFit/>
          </a:bodyPr>
          <a:lstStyle/>
          <a:p>
            <a:pPr algn="ctr"/>
            <a:r>
              <a:rPr lang="en-US" sz="2000" dirty="0">
                <a:solidFill>
                  <a:srgbClr val="FF0000"/>
                </a:solidFill>
              </a:rPr>
              <a:t>Computer science &amp; engineering</a:t>
            </a:r>
          </a:p>
          <a:p>
            <a:pPr algn="ctr"/>
            <a:r>
              <a:rPr lang="en-US" sz="2000" dirty="0">
                <a:solidFill>
                  <a:srgbClr val="FF0000"/>
                </a:solidFill>
              </a:rPr>
              <a:t>Chitkara University, Punjab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3ABB-5998-1F5E-F5A0-8DC6B5994DDA}"/>
              </a:ext>
            </a:extLst>
          </p:cNvPr>
          <p:cNvSpPr>
            <a:spLocks noGrp="1"/>
          </p:cNvSpPr>
          <p:nvPr>
            <p:ph type="title"/>
          </p:nvPr>
        </p:nvSpPr>
        <p:spPr>
          <a:xfrm>
            <a:off x="0" y="0"/>
            <a:ext cx="2514600" cy="838200"/>
          </a:xfrm>
        </p:spPr>
        <p:txBody>
          <a:bodyPr/>
          <a:lstStyle/>
          <a:p>
            <a:r>
              <a:rPr lang="en-IN" sz="4000" dirty="0"/>
              <a:t>JS code</a:t>
            </a:r>
            <a:br>
              <a:rPr lang="en-IN" dirty="0"/>
            </a:br>
            <a:endParaRPr lang="en-IN" dirty="0"/>
          </a:p>
        </p:txBody>
      </p:sp>
      <p:pic>
        <p:nvPicPr>
          <p:cNvPr id="5" name="Content Placeholder 4">
            <a:extLst>
              <a:ext uri="{FF2B5EF4-FFF2-40B4-BE49-F238E27FC236}">
                <a16:creationId xmlns:a16="http://schemas.microsoft.com/office/drawing/2014/main" id="{F156B21C-F64B-33CE-291A-C04C6F4F8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990600"/>
            <a:ext cx="8305800" cy="5410200"/>
          </a:xfrm>
        </p:spPr>
      </p:pic>
    </p:spTree>
    <p:extLst>
      <p:ext uri="{BB962C8B-B14F-4D97-AF65-F5344CB8AC3E}">
        <p14:creationId xmlns:p14="http://schemas.microsoft.com/office/powerpoint/2010/main" val="405683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E577-9EEC-D5EB-DBFF-B14243691253}"/>
              </a:ext>
            </a:extLst>
          </p:cNvPr>
          <p:cNvSpPr>
            <a:spLocks noGrp="1"/>
          </p:cNvSpPr>
          <p:nvPr>
            <p:ph type="title"/>
          </p:nvPr>
        </p:nvSpPr>
        <p:spPr>
          <a:xfrm>
            <a:off x="0" y="0"/>
            <a:ext cx="2209800" cy="838200"/>
          </a:xfrm>
        </p:spPr>
        <p:txBody>
          <a:bodyPr/>
          <a:lstStyle/>
          <a:p>
            <a:r>
              <a:rPr lang="en-IN" sz="4000" dirty="0"/>
              <a:t>JS Code</a:t>
            </a:r>
          </a:p>
        </p:txBody>
      </p:sp>
      <p:pic>
        <p:nvPicPr>
          <p:cNvPr id="9" name="Content Placeholder 8">
            <a:extLst>
              <a:ext uri="{FF2B5EF4-FFF2-40B4-BE49-F238E27FC236}">
                <a16:creationId xmlns:a16="http://schemas.microsoft.com/office/drawing/2014/main" id="{6349C387-6911-78B8-8756-1D0F16EF4E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491" y="1066800"/>
            <a:ext cx="8255109" cy="5410200"/>
          </a:xfrm>
        </p:spPr>
      </p:pic>
    </p:spTree>
    <p:extLst>
      <p:ext uri="{BB962C8B-B14F-4D97-AF65-F5344CB8AC3E}">
        <p14:creationId xmlns:p14="http://schemas.microsoft.com/office/powerpoint/2010/main" val="384182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4C71-3A50-6A74-7150-2C5337BCC0E9}"/>
              </a:ext>
            </a:extLst>
          </p:cNvPr>
          <p:cNvSpPr>
            <a:spLocks noGrp="1"/>
          </p:cNvSpPr>
          <p:nvPr>
            <p:ph type="title"/>
          </p:nvPr>
        </p:nvSpPr>
        <p:spPr>
          <a:xfrm>
            <a:off x="0" y="0"/>
            <a:ext cx="2286000" cy="838200"/>
          </a:xfrm>
        </p:spPr>
        <p:txBody>
          <a:bodyPr/>
          <a:lstStyle/>
          <a:p>
            <a:r>
              <a:rPr lang="en-IN" sz="3200" dirty="0"/>
              <a:t>Final output</a:t>
            </a:r>
          </a:p>
        </p:txBody>
      </p:sp>
      <p:pic>
        <p:nvPicPr>
          <p:cNvPr id="5" name="Content Placeholder 4">
            <a:extLst>
              <a:ext uri="{FF2B5EF4-FFF2-40B4-BE49-F238E27FC236}">
                <a16:creationId xmlns:a16="http://schemas.microsoft.com/office/drawing/2014/main" id="{2CD26080-19DD-74A9-4586-A23C91893D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295400"/>
            <a:ext cx="8578814" cy="4953000"/>
          </a:xfrm>
        </p:spPr>
      </p:pic>
    </p:spTree>
    <p:extLst>
      <p:ext uri="{BB962C8B-B14F-4D97-AF65-F5344CB8AC3E}">
        <p14:creationId xmlns:p14="http://schemas.microsoft.com/office/powerpoint/2010/main" val="9796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67455CD4-5BE6-8AE9-DD1F-5BDF10503D9D}"/>
              </a:ext>
            </a:extLst>
          </p:cNvPr>
          <p:cNvPicPr>
            <a:picLocks noGrp="1" noChangeAspect="1"/>
          </p:cNvPicPr>
          <p:nvPr>
            <p:ph idx="1"/>
          </p:nvPr>
        </p:nvPicPr>
        <p:blipFill>
          <a:blip r:embed="rId2"/>
          <a:stretch>
            <a:fillRect/>
          </a:stretch>
        </p:blipFill>
        <p:spPr>
          <a:xfrm>
            <a:off x="304800" y="990600"/>
            <a:ext cx="8229600" cy="5410199"/>
          </a:xfrm>
        </p:spPr>
      </p:pic>
      <p:sp>
        <p:nvSpPr>
          <p:cNvPr id="11266" name="Title 3"/>
          <p:cNvSpPr>
            <a:spLocks noGrp="1"/>
          </p:cNvSpPr>
          <p:nvPr>
            <p:ph type="title"/>
          </p:nvPr>
        </p:nvSpPr>
        <p:spPr/>
        <p:txBody>
          <a:bodyPr/>
          <a:lstStyle/>
          <a:p>
            <a:pPr algn="l"/>
            <a:r>
              <a:rPr lang="en-US" b="1" dirty="0">
                <a:ea typeface="MS PGothic" pitchFamily="34" charset="-128"/>
              </a:rPr>
              <a:t>Final 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r>
              <a:rPr lang="en-GB" b="1" dirty="0"/>
            </a:br>
            <a:r>
              <a:rPr lang="en-GB" b="1" dirty="0"/>
              <a:t>References</a:t>
            </a:r>
            <a:br>
              <a:rPr lang="en-US" b="1" dirty="0"/>
            </a:br>
            <a:endParaRPr lang="en-US" dirty="0"/>
          </a:p>
        </p:txBody>
      </p:sp>
      <p:sp>
        <p:nvSpPr>
          <p:cNvPr id="3" name="Content Placeholder 2"/>
          <p:cNvSpPr>
            <a:spLocks noGrp="1"/>
          </p:cNvSpPr>
          <p:nvPr>
            <p:ph idx="1"/>
          </p:nvPr>
        </p:nvSpPr>
        <p:spPr/>
        <p:txBody>
          <a:bodyPr/>
          <a:lstStyle/>
          <a:p>
            <a:r>
              <a:rPr lang="en-US" dirty="0"/>
              <a:t>W3 school-https://www.w3schools.com/jsref/met_win_settimeout.asp,</a:t>
            </a:r>
          </a:p>
          <a:p>
            <a:r>
              <a:rPr lang="en-US" dirty="0" err="1"/>
              <a:t>Youtube</a:t>
            </a:r>
            <a:r>
              <a:rPr lang="en-US" dirty="0"/>
              <a:t> - https://www.youtube.com/watch?v=ajdRvxDWH4w&amp;list=PLGjplNEQ1it_oTvuLRNqXfz_v_0pq6unW&amp;ab_channel=ShradhaKhapra</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DBAD737-90FE-7E73-DB19-8A8AD82A4BA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399" y="990599"/>
            <a:ext cx="8839201" cy="548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07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A1F-B439-69A1-CBC8-549D4AE7B9F7}"/>
              </a:ext>
            </a:extLst>
          </p:cNvPr>
          <p:cNvSpPr>
            <a:spLocks noGrp="1"/>
          </p:cNvSpPr>
          <p:nvPr>
            <p:ph type="ctrTitle"/>
          </p:nvPr>
        </p:nvSpPr>
        <p:spPr/>
        <p:txBody>
          <a:bodyPr/>
          <a:lstStyle/>
          <a:p>
            <a:r>
              <a:rPr lang="en-US" dirty="0"/>
              <a:t>Introduction to Memory game</a:t>
            </a:r>
            <a:endParaRPr lang="en-IN" dirty="0"/>
          </a:p>
        </p:txBody>
      </p:sp>
      <p:sp>
        <p:nvSpPr>
          <p:cNvPr id="3" name="Subtitle 2">
            <a:extLst>
              <a:ext uri="{FF2B5EF4-FFF2-40B4-BE49-F238E27FC236}">
                <a16:creationId xmlns:a16="http://schemas.microsoft.com/office/drawing/2014/main" id="{B953B9DC-980E-20B9-E57D-E370D432F1FE}"/>
              </a:ext>
            </a:extLst>
          </p:cNvPr>
          <p:cNvSpPr>
            <a:spLocks noGrp="1"/>
          </p:cNvSpPr>
          <p:nvPr>
            <p:ph type="subTitle" idx="1"/>
          </p:nvPr>
        </p:nvSpPr>
        <p:spPr>
          <a:xfrm>
            <a:off x="381000" y="1066800"/>
            <a:ext cx="8153400" cy="5105400"/>
          </a:xfrm>
        </p:spPr>
        <p:txBody>
          <a:bodyPr/>
          <a:lstStyle/>
          <a:p>
            <a:r>
              <a:rPr lang="en-US" sz="2800" b="0" i="0" dirty="0">
                <a:solidFill>
                  <a:srgbClr val="0D0D0D"/>
                </a:solidFill>
                <a:effectLst/>
                <a:latin typeface="Söhne"/>
              </a:rPr>
              <a:t>Memory game, also known as Concentration or Pairs, is a classic  game that tests and improves your memory skills. It's a simple yet engaging game that can be enjoyed by people of all ages</a:t>
            </a:r>
            <a:r>
              <a:rPr lang="en-US" sz="3600" b="0" i="0" dirty="0">
                <a:solidFill>
                  <a:srgbClr val="0D0D0D"/>
                </a:solidFill>
                <a:effectLst/>
                <a:latin typeface="Söhne"/>
              </a:rPr>
              <a:t>.</a:t>
            </a:r>
          </a:p>
          <a:p>
            <a:pPr algn="l">
              <a:buFont typeface="+mj-lt"/>
              <a:buAutoNum type="arabicPeriod"/>
            </a:pPr>
            <a:r>
              <a:rPr lang="en-US" sz="2800" b="1" i="0" dirty="0">
                <a:solidFill>
                  <a:srgbClr val="0D0D0D"/>
                </a:solidFill>
                <a:effectLst/>
                <a:latin typeface="Söhne"/>
              </a:rPr>
              <a:t>Setup</a:t>
            </a:r>
            <a:r>
              <a:rPr lang="en-US" sz="2800" b="0" i="0" dirty="0">
                <a:solidFill>
                  <a:srgbClr val="0D0D0D"/>
                </a:solidFill>
                <a:effectLst/>
                <a:latin typeface="Söhne"/>
              </a:rPr>
              <a:t>: The game begins with a set of cards laid out face down in a grid pattern on a table or playing surface. </a:t>
            </a:r>
          </a:p>
          <a:p>
            <a:pPr algn="l">
              <a:buFont typeface="+mj-lt"/>
              <a:buAutoNum type="arabicPeriod"/>
            </a:pPr>
            <a:r>
              <a:rPr lang="en-US" sz="2800" b="1" i="0" dirty="0">
                <a:solidFill>
                  <a:srgbClr val="0D0D0D"/>
                </a:solidFill>
                <a:effectLst/>
                <a:latin typeface="Söhne"/>
              </a:rPr>
              <a:t>Matching Pairs</a:t>
            </a:r>
            <a:r>
              <a:rPr lang="en-US" sz="2800" b="0" i="0" dirty="0">
                <a:solidFill>
                  <a:srgbClr val="0D0D0D"/>
                </a:solidFill>
                <a:effectLst/>
                <a:latin typeface="Söhne"/>
              </a:rPr>
              <a:t>: Each card in the grid has an identical twin or pair somewhere else in the grid. Players take turns flipping over two cards at a time, trying to find matching pairs</a:t>
            </a:r>
            <a:r>
              <a:rPr lang="en-US" sz="2400" b="0" i="0" dirty="0">
                <a:solidFill>
                  <a:srgbClr val="0D0D0D"/>
                </a:solidFill>
                <a:effectLst/>
                <a:latin typeface="Söhne"/>
              </a:rPr>
              <a:t>. </a:t>
            </a:r>
            <a:endParaRPr lang="en-IN" dirty="0"/>
          </a:p>
        </p:txBody>
      </p:sp>
    </p:spTree>
    <p:extLst>
      <p:ext uri="{BB962C8B-B14F-4D97-AF65-F5344CB8AC3E}">
        <p14:creationId xmlns:p14="http://schemas.microsoft.com/office/powerpoint/2010/main" val="33668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A1F-B439-69A1-CBC8-549D4AE7B9F7}"/>
              </a:ext>
            </a:extLst>
          </p:cNvPr>
          <p:cNvSpPr>
            <a:spLocks noGrp="1"/>
          </p:cNvSpPr>
          <p:nvPr>
            <p:ph type="ctrTitle"/>
          </p:nvPr>
        </p:nvSpPr>
        <p:spPr/>
        <p:txBody>
          <a:bodyPr/>
          <a:lstStyle/>
          <a:p>
            <a:r>
              <a:rPr lang="en-US" dirty="0"/>
              <a:t>Introduction to Memory game</a:t>
            </a:r>
            <a:endParaRPr lang="en-IN" dirty="0"/>
          </a:p>
        </p:txBody>
      </p:sp>
      <p:sp>
        <p:nvSpPr>
          <p:cNvPr id="3" name="Subtitle 2">
            <a:extLst>
              <a:ext uri="{FF2B5EF4-FFF2-40B4-BE49-F238E27FC236}">
                <a16:creationId xmlns:a16="http://schemas.microsoft.com/office/drawing/2014/main" id="{B953B9DC-980E-20B9-E57D-E370D432F1FE}"/>
              </a:ext>
            </a:extLst>
          </p:cNvPr>
          <p:cNvSpPr>
            <a:spLocks noGrp="1"/>
          </p:cNvSpPr>
          <p:nvPr>
            <p:ph type="subTitle" idx="1"/>
          </p:nvPr>
        </p:nvSpPr>
        <p:spPr>
          <a:xfrm>
            <a:off x="609600" y="1143000"/>
            <a:ext cx="8153400" cy="5105400"/>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rgbClr val="000000"/>
                </a:solidFill>
                <a:effectLst/>
                <a:latin typeface="Söhne"/>
              </a:rPr>
              <a:t>3.Memory and Strategy</a:t>
            </a:r>
            <a:r>
              <a:rPr kumimoji="0" lang="en-US" altLang="en-US" sz="2800" b="0" i="0" u="none" strike="noStrike" cap="none" normalizeH="0" baseline="0" dirty="0">
                <a:ln>
                  <a:noFill/>
                </a:ln>
                <a:solidFill>
                  <a:srgbClr val="000000"/>
                </a:solidFill>
                <a:effectLst/>
                <a:latin typeface="Söhne"/>
              </a:rPr>
              <a:t>: The challenge of the game lies in remembering the location of previously revealed cards. As players flip over cards and see their faces, they must remember which cards they've seen and where they are located. </a:t>
            </a:r>
          </a:p>
          <a:p>
            <a:pPr marL="0" marR="0" lvl="0" indent="0" algn="l" defTabSz="914400" rtl="0" eaLnBrk="0" fontAlgn="base" latinLnBrk="0" hangingPunct="0">
              <a:lnSpc>
                <a:spcPct val="100000"/>
              </a:lnSpc>
              <a:spcBef>
                <a:spcPct val="0"/>
              </a:spcBef>
              <a:spcAft>
                <a:spcPct val="0"/>
              </a:spcAft>
              <a:buClrTx/>
              <a:buSzTx/>
              <a:tabLst/>
            </a:pPr>
            <a:br>
              <a:rPr kumimoji="0" lang="en-US" altLang="en-US" sz="2800" b="0" i="0" u="none" strike="noStrike" cap="none" normalizeH="0" baseline="0" dirty="0">
                <a:ln>
                  <a:noFill/>
                </a:ln>
                <a:solidFill>
                  <a:srgbClr val="000000"/>
                </a:solidFill>
                <a:effectLst/>
                <a:latin typeface="Söhne"/>
              </a:rPr>
            </a:br>
            <a:r>
              <a:rPr kumimoji="0" lang="en-US" altLang="en-US" sz="2800" b="0" i="0" u="none" strike="noStrike" cap="none" normalizeH="0" baseline="0" dirty="0">
                <a:ln>
                  <a:noFill/>
                </a:ln>
                <a:solidFill>
                  <a:srgbClr val="000000"/>
                </a:solidFill>
                <a:effectLst/>
                <a:latin typeface="Söhne"/>
              </a:rPr>
              <a:t>4.</a:t>
            </a:r>
            <a:r>
              <a:rPr kumimoji="0" lang="en-US" altLang="en-US" sz="2800" b="1" i="0" u="none" strike="noStrike" cap="none" normalizeH="0" baseline="0" dirty="0">
                <a:ln>
                  <a:noFill/>
                </a:ln>
                <a:solidFill>
                  <a:srgbClr val="000000"/>
                </a:solidFill>
                <a:effectLst/>
                <a:latin typeface="Söhne"/>
              </a:rPr>
              <a:t>End of the Game</a:t>
            </a:r>
            <a:r>
              <a:rPr kumimoji="0" lang="en-US" altLang="en-US" sz="2800" b="0" i="0" u="none" strike="noStrike" cap="none" normalizeH="0" baseline="0" dirty="0">
                <a:ln>
                  <a:noFill/>
                </a:ln>
                <a:solidFill>
                  <a:srgbClr val="000000"/>
                </a:solidFill>
                <a:effectLst/>
                <a:latin typeface="Söhne"/>
              </a:rPr>
              <a:t>: The game continues with players taking turns flipping over pairs of cards until all pairs have been matched. The player with the most matched pairs at the end of the game is declared the winner</a:t>
            </a:r>
            <a:r>
              <a:rPr kumimoji="0" lang="en-US" altLang="en-US" sz="24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öhne"/>
            </a:endParaRPr>
          </a:p>
          <a:p>
            <a:endParaRPr lang="en-IN" sz="2000" dirty="0"/>
          </a:p>
        </p:txBody>
      </p:sp>
      <p:sp>
        <p:nvSpPr>
          <p:cNvPr id="4" name="Rectangle 1">
            <a:extLst>
              <a:ext uri="{FF2B5EF4-FFF2-40B4-BE49-F238E27FC236}">
                <a16:creationId xmlns:a16="http://schemas.microsoft.com/office/drawing/2014/main" id="{67CC15E6-BA48-CA35-42E4-2709239CEB35}"/>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3366882-C85D-17F7-EA74-82DD2D1AACF4}"/>
              </a:ext>
            </a:extLst>
          </p:cNvPr>
          <p:cNvSpPr>
            <a:spLocks noChangeArrowheads="1"/>
          </p:cNvSpPr>
          <p:nvPr/>
        </p:nvSpPr>
        <p:spPr bwMode="auto">
          <a:xfrm>
            <a:off x="0" y="0"/>
            <a:ext cx="74771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194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pPr algn="l"/>
            <a:r>
              <a:rPr lang="en-US" b="1" dirty="0">
                <a:ea typeface="MS PGothic" pitchFamily="34" charset="-128"/>
              </a:rPr>
              <a:t>Motivation behind this game</a:t>
            </a:r>
            <a:endParaRPr lang="en-US" dirty="0">
              <a:ea typeface="MS PGothic" pitchFamily="34" charset="-128"/>
            </a:endParaRPr>
          </a:p>
        </p:txBody>
      </p:sp>
      <p:sp>
        <p:nvSpPr>
          <p:cNvPr id="6146" name="Content Placeholder 2"/>
          <p:cNvSpPr>
            <a:spLocks noGrp="1"/>
          </p:cNvSpPr>
          <p:nvPr>
            <p:ph idx="1"/>
          </p:nvPr>
        </p:nvSpPr>
        <p:spPr>
          <a:xfrm>
            <a:off x="-609600" y="838200"/>
            <a:ext cx="9753600" cy="4525963"/>
          </a:xfrm>
        </p:spPr>
        <p:txBody>
          <a:bodyPr/>
          <a:lstStyle/>
          <a:p>
            <a:pPr marL="1136650" lvl="2" indent="-222250" algn="just" hangingPunct="1">
              <a:spcBef>
                <a:spcPts val="500"/>
              </a:spcBef>
              <a:buFont typeface="Arial" pitchFamily="34" charset="0"/>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sz="3200" b="1" i="0" dirty="0">
                <a:solidFill>
                  <a:srgbClr val="0D0D0D"/>
                </a:solidFill>
                <a:effectLst/>
                <a:latin typeface="Söhne"/>
              </a:rPr>
              <a:t>Educational Purpose : </a:t>
            </a:r>
            <a:r>
              <a:rPr lang="en-US" sz="3200" b="0" i="0" dirty="0">
                <a:solidFill>
                  <a:srgbClr val="0D0D0D"/>
                </a:solidFill>
                <a:effectLst/>
                <a:latin typeface="Söhne"/>
              </a:rPr>
              <a:t>Memory games can be utilized as educational tools to teach concepts, vocabulary, or historical facts</a:t>
            </a:r>
            <a:r>
              <a:rPr lang="en-US" sz="2800" b="0" i="0" dirty="0">
                <a:solidFill>
                  <a:srgbClr val="0D0D0D"/>
                </a:solidFill>
                <a:effectLst/>
                <a:latin typeface="Söhne"/>
              </a:rPr>
              <a:t>. </a:t>
            </a:r>
            <a:endParaRPr lang="en-US" sz="2800" dirty="0">
              <a:ea typeface="MS PGothic" pitchFamily="34" charset="-128"/>
            </a:endParaRPr>
          </a:p>
        </p:txBody>
      </p:sp>
      <p:sp>
        <p:nvSpPr>
          <p:cNvPr id="3" name="TextBox 2">
            <a:extLst>
              <a:ext uri="{FF2B5EF4-FFF2-40B4-BE49-F238E27FC236}">
                <a16:creationId xmlns:a16="http://schemas.microsoft.com/office/drawing/2014/main" id="{E7C7553A-5BE4-5959-51F7-3C2B17371324}"/>
              </a:ext>
            </a:extLst>
          </p:cNvPr>
          <p:cNvSpPr txBox="1"/>
          <p:nvPr/>
        </p:nvSpPr>
        <p:spPr>
          <a:xfrm>
            <a:off x="152400" y="3276600"/>
            <a:ext cx="9220200" cy="1569660"/>
          </a:xfrm>
          <a:prstGeom prst="rect">
            <a:avLst/>
          </a:prstGeom>
          <a:noFill/>
        </p:spPr>
        <p:txBody>
          <a:bodyPr wrap="square">
            <a:spAutoFit/>
          </a:bodyPr>
          <a:lstStyle/>
          <a:p>
            <a:r>
              <a:rPr lang="en-US" sz="3200" b="1" i="0" dirty="0">
                <a:solidFill>
                  <a:srgbClr val="0D0D0D"/>
                </a:solidFill>
                <a:effectLst/>
                <a:latin typeface="Söhne"/>
              </a:rPr>
              <a:t>   Cognitive Development:</a:t>
            </a:r>
            <a:r>
              <a:rPr lang="en-US" sz="3200" b="0" i="0" dirty="0">
                <a:solidFill>
                  <a:srgbClr val="0D0D0D"/>
                </a:solidFill>
                <a:effectLst/>
                <a:latin typeface="Söhne"/>
              </a:rPr>
              <a:t>     Memory games are</a:t>
            </a:r>
            <a:endParaRPr lang="en-US" sz="3200" dirty="0">
              <a:solidFill>
                <a:srgbClr val="0D0D0D"/>
              </a:solidFill>
              <a:latin typeface="Söhne"/>
            </a:endParaRPr>
          </a:p>
          <a:p>
            <a:r>
              <a:rPr lang="en-US" sz="3200" b="0" i="0" dirty="0">
                <a:solidFill>
                  <a:srgbClr val="0D0D0D"/>
                </a:solidFill>
                <a:effectLst/>
                <a:latin typeface="Söhne"/>
              </a:rPr>
              <a:t> known to </a:t>
            </a:r>
            <a:r>
              <a:rPr lang="en-US" sz="2800" b="0" i="0" dirty="0">
                <a:solidFill>
                  <a:srgbClr val="0D0D0D"/>
                </a:solidFill>
                <a:effectLst/>
                <a:latin typeface="Söhne"/>
              </a:rPr>
              <a:t>enhance</a:t>
            </a:r>
            <a:r>
              <a:rPr lang="en-US" sz="3200" b="0" i="0" dirty="0">
                <a:solidFill>
                  <a:srgbClr val="0D0D0D"/>
                </a:solidFill>
                <a:effectLst/>
                <a:latin typeface="Söhne"/>
              </a:rPr>
              <a:t> cognitive skills such as memory, concentration, and pattern recognition</a:t>
            </a:r>
            <a:r>
              <a:rPr lang="en-US" sz="2400" b="0" i="0" dirty="0">
                <a:solidFill>
                  <a:srgbClr val="0D0D0D"/>
                </a:solidFill>
                <a:effectLst/>
                <a:latin typeface="Söhne"/>
              </a:rPr>
              <a:t>. </a:t>
            </a:r>
            <a:endParaRPr lang="en-IN" sz="1600" dirty="0"/>
          </a:p>
        </p:txBody>
      </p:sp>
    </p:spTree>
    <p:extLst>
      <p:ext uri="{BB962C8B-B14F-4D97-AF65-F5344CB8AC3E}">
        <p14:creationId xmlns:p14="http://schemas.microsoft.com/office/powerpoint/2010/main" val="281324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329B-BD28-783F-19A7-BB2144934442}"/>
              </a:ext>
            </a:extLst>
          </p:cNvPr>
          <p:cNvSpPr>
            <a:spLocks noGrp="1"/>
          </p:cNvSpPr>
          <p:nvPr>
            <p:ph type="ctrTitle"/>
          </p:nvPr>
        </p:nvSpPr>
        <p:spPr/>
        <p:txBody>
          <a:bodyPr/>
          <a:lstStyle/>
          <a:p>
            <a:r>
              <a:rPr lang="en-US" dirty="0"/>
              <a:t>Motivation behind the work</a:t>
            </a:r>
            <a:endParaRPr lang="en-IN" dirty="0"/>
          </a:p>
        </p:txBody>
      </p:sp>
      <p:sp>
        <p:nvSpPr>
          <p:cNvPr id="3" name="Subtitle 2">
            <a:extLst>
              <a:ext uri="{FF2B5EF4-FFF2-40B4-BE49-F238E27FC236}">
                <a16:creationId xmlns:a16="http://schemas.microsoft.com/office/drawing/2014/main" id="{9A2873FC-6263-46DD-63C0-F48CD83C31FA}"/>
              </a:ext>
            </a:extLst>
          </p:cNvPr>
          <p:cNvSpPr>
            <a:spLocks noGrp="1"/>
          </p:cNvSpPr>
          <p:nvPr>
            <p:ph type="subTitle" idx="1"/>
          </p:nvPr>
        </p:nvSpPr>
        <p:spPr>
          <a:xfrm>
            <a:off x="304800" y="1219200"/>
            <a:ext cx="8153400" cy="4724400"/>
          </a:xfrm>
        </p:spPr>
        <p:txBody>
          <a:bodyPr/>
          <a:lstStyle/>
          <a:p>
            <a:pPr algn="l"/>
            <a:r>
              <a:rPr lang="en-US" b="1" i="0" dirty="0">
                <a:solidFill>
                  <a:srgbClr val="0D0D0D"/>
                </a:solidFill>
                <a:effectLst/>
                <a:latin typeface="Söhne"/>
              </a:rPr>
              <a:t>3.</a:t>
            </a:r>
            <a:r>
              <a:rPr lang="en-US" sz="2800" b="1" i="0" dirty="0">
                <a:solidFill>
                  <a:srgbClr val="0D0D0D"/>
                </a:solidFill>
                <a:effectLst/>
                <a:latin typeface="Söhne"/>
              </a:rPr>
              <a:t>Entertainment and Recreation:</a:t>
            </a:r>
            <a:r>
              <a:rPr lang="en-US" sz="2800" b="0" i="0" dirty="0">
                <a:solidFill>
                  <a:srgbClr val="0D0D0D"/>
                </a:solidFill>
                <a:effectLst/>
                <a:latin typeface="Söhne"/>
              </a:rPr>
              <a:t> Memory games are enjoyable and can provide entertainment for people of all ages. The motivation behind the project could simply be to create a fun and engaging game for leisure purposes, whether as a standalone project or as part of a larger game collection</a:t>
            </a:r>
            <a:r>
              <a:rPr lang="en-US" b="0" i="0" dirty="0">
                <a:solidFill>
                  <a:srgbClr val="0D0D0D"/>
                </a:solidFill>
                <a:effectLst/>
                <a:latin typeface="Söhne"/>
              </a:rPr>
              <a:t>.</a:t>
            </a:r>
          </a:p>
          <a:p>
            <a:pPr algn="l"/>
            <a:r>
              <a:rPr lang="en-US" sz="2800" b="1" i="0" dirty="0">
                <a:solidFill>
                  <a:srgbClr val="0D0D0D"/>
                </a:solidFill>
                <a:effectLst/>
                <a:latin typeface="Söhne"/>
              </a:rPr>
              <a:t>4.Research and Experimentation:</a:t>
            </a:r>
            <a:r>
              <a:rPr lang="en-US" sz="2800" b="0" i="0" dirty="0">
                <a:solidFill>
                  <a:srgbClr val="0D0D0D"/>
                </a:solidFill>
                <a:effectLst/>
                <a:latin typeface="Söhne"/>
              </a:rPr>
              <a:t> Developing a memory game project could be motivated by a desire to explore game design principles, user interaction patterns, or technological advancements</a:t>
            </a:r>
            <a:r>
              <a:rPr lang="en-US" sz="2400" b="0" i="0" dirty="0">
                <a:solidFill>
                  <a:srgbClr val="0D0D0D"/>
                </a:solidFill>
                <a:effectLst/>
                <a:latin typeface="Söhne"/>
              </a:rPr>
              <a:t>. </a:t>
            </a:r>
            <a:endParaRPr lang="en-IN" dirty="0"/>
          </a:p>
        </p:txBody>
      </p:sp>
    </p:spTree>
    <p:extLst>
      <p:ext uri="{BB962C8B-B14F-4D97-AF65-F5344CB8AC3E}">
        <p14:creationId xmlns:p14="http://schemas.microsoft.com/office/powerpoint/2010/main" val="168624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FB2E-DC78-4C15-3298-2B22DC5C6584}"/>
              </a:ext>
            </a:extLst>
          </p:cNvPr>
          <p:cNvSpPr>
            <a:spLocks noGrp="1"/>
          </p:cNvSpPr>
          <p:nvPr>
            <p:ph type="title"/>
          </p:nvPr>
        </p:nvSpPr>
        <p:spPr/>
        <p:txBody>
          <a:bodyPr/>
          <a:lstStyle/>
          <a:p>
            <a:r>
              <a:rPr lang="en-US" sz="3200" dirty="0"/>
              <a:t>Tools and Technologies</a:t>
            </a:r>
            <a:endParaRPr lang="en-IN" sz="3200" dirty="0"/>
          </a:p>
        </p:txBody>
      </p:sp>
      <p:sp>
        <p:nvSpPr>
          <p:cNvPr id="3" name="Content Placeholder 2">
            <a:extLst>
              <a:ext uri="{FF2B5EF4-FFF2-40B4-BE49-F238E27FC236}">
                <a16:creationId xmlns:a16="http://schemas.microsoft.com/office/drawing/2014/main" id="{556285E5-C149-5892-A4BC-4C1DBE8D6B49}"/>
              </a:ext>
            </a:extLst>
          </p:cNvPr>
          <p:cNvSpPr>
            <a:spLocks noGrp="1"/>
          </p:cNvSpPr>
          <p:nvPr>
            <p:ph idx="1"/>
          </p:nvPr>
        </p:nvSpPr>
        <p:spPr>
          <a:xfrm>
            <a:off x="0" y="838200"/>
            <a:ext cx="8229600" cy="4525963"/>
          </a:xfrm>
        </p:spPr>
        <p:txBody>
          <a:bodyPr/>
          <a:lstStyle/>
          <a:p>
            <a:pPr algn="l"/>
            <a:r>
              <a:rPr lang="en-US" b="1" i="0" dirty="0">
                <a:solidFill>
                  <a:srgbClr val="0D0D0D"/>
                </a:solidFill>
                <a:effectLst/>
                <a:latin typeface="Söhne"/>
              </a:rPr>
              <a:t>HTML (Hyper Text Markup Language)</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It provides the structure and content of a</a:t>
            </a:r>
          </a:p>
          <a:p>
            <a:pPr marL="0" indent="0" algn="l">
              <a:buNone/>
            </a:pPr>
            <a:r>
              <a:rPr lang="en-US" b="0" i="0" dirty="0">
                <a:solidFill>
                  <a:srgbClr val="0D0D0D"/>
                </a:solidFill>
                <a:effectLst/>
                <a:latin typeface="Söhne"/>
              </a:rPr>
              <a:t> webpage by using various elements and tags.</a:t>
            </a:r>
          </a:p>
          <a:p>
            <a:pPr algn="l">
              <a:buFont typeface="Arial" panose="020B0604020202020204" pitchFamily="34" charset="0"/>
              <a:buChar char="•"/>
            </a:pPr>
            <a:r>
              <a:rPr lang="en-US" b="0" i="0" dirty="0">
                <a:solidFill>
                  <a:srgbClr val="0D0D0D"/>
                </a:solidFill>
                <a:effectLst/>
                <a:latin typeface="Söhne"/>
              </a:rPr>
              <a:t>HTML elements represent different parts of a webpage, such as headings, paragraphs, images, links, forms, and more.</a:t>
            </a:r>
          </a:p>
          <a:p>
            <a:endParaRPr lang="en-IN" dirty="0"/>
          </a:p>
        </p:txBody>
      </p:sp>
      <p:pic>
        <p:nvPicPr>
          <p:cNvPr id="4" name="Picture 3" descr="A logo of a software developer&#10;&#10;Description automatically generated">
            <a:extLst>
              <a:ext uri="{FF2B5EF4-FFF2-40B4-BE49-F238E27FC236}">
                <a16:creationId xmlns:a16="http://schemas.microsoft.com/office/drawing/2014/main" id="{9EE59BF1-EB1F-095F-E9EA-11440096E0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4511" y="4267200"/>
            <a:ext cx="3489489" cy="1981200"/>
          </a:xfrm>
          <a:prstGeom prst="rect">
            <a:avLst/>
          </a:prstGeom>
        </p:spPr>
      </p:pic>
    </p:spTree>
    <p:extLst>
      <p:ext uri="{BB962C8B-B14F-4D97-AF65-F5344CB8AC3E}">
        <p14:creationId xmlns:p14="http://schemas.microsoft.com/office/powerpoint/2010/main" val="312094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FDE7-AA03-99ED-0DA6-EE2EAFE90D9A}"/>
              </a:ext>
            </a:extLst>
          </p:cNvPr>
          <p:cNvSpPr>
            <a:spLocks noGrp="1"/>
          </p:cNvSpPr>
          <p:nvPr>
            <p:ph type="ctrTitle"/>
          </p:nvPr>
        </p:nvSpPr>
        <p:spPr/>
        <p:txBody>
          <a:bodyPr/>
          <a:lstStyle/>
          <a:p>
            <a:r>
              <a:rPr lang="en-US" dirty="0"/>
              <a:t>Tools and technologies</a:t>
            </a:r>
            <a:endParaRPr lang="en-IN" dirty="0"/>
          </a:p>
        </p:txBody>
      </p:sp>
      <p:sp>
        <p:nvSpPr>
          <p:cNvPr id="3" name="Subtitle 2">
            <a:extLst>
              <a:ext uri="{FF2B5EF4-FFF2-40B4-BE49-F238E27FC236}">
                <a16:creationId xmlns:a16="http://schemas.microsoft.com/office/drawing/2014/main" id="{E8D64483-AF51-ECEE-13D6-E87938402FAE}"/>
              </a:ext>
            </a:extLst>
          </p:cNvPr>
          <p:cNvSpPr>
            <a:spLocks noGrp="1"/>
          </p:cNvSpPr>
          <p:nvPr>
            <p:ph type="subTitle" idx="1"/>
          </p:nvPr>
        </p:nvSpPr>
        <p:spPr>
          <a:xfrm>
            <a:off x="152400" y="914401"/>
            <a:ext cx="7543800" cy="4724400"/>
          </a:xfrm>
        </p:spPr>
        <p:txBody>
          <a:bodyPr/>
          <a:lstStyle/>
          <a:p>
            <a:pPr algn="l"/>
            <a:r>
              <a:rPr lang="en-US" sz="2400" b="1" i="0" dirty="0">
                <a:solidFill>
                  <a:srgbClr val="0D0D0D"/>
                </a:solidFill>
                <a:effectLst/>
                <a:latin typeface="Söhne"/>
              </a:rPr>
              <a:t>CSS (Cascading Style Sheets)</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CSS is a style sheet language used for describing the</a:t>
            </a:r>
          </a:p>
          <a:p>
            <a:pPr algn="l"/>
            <a:r>
              <a:rPr lang="en-US" sz="2400" b="0" i="0" dirty="0">
                <a:solidFill>
                  <a:srgbClr val="0D0D0D"/>
                </a:solidFill>
                <a:effectLst/>
                <a:latin typeface="Söhne"/>
              </a:rPr>
              <a:t> presentation and formatting of HTML elements on a webpage.</a:t>
            </a:r>
          </a:p>
          <a:p>
            <a:pPr algn="l">
              <a:buFont typeface="Arial" panose="020B0604020202020204" pitchFamily="34" charset="0"/>
              <a:buChar char="•"/>
            </a:pPr>
            <a:r>
              <a:rPr lang="en-US" sz="2400" b="0" i="0" dirty="0">
                <a:solidFill>
                  <a:srgbClr val="0D0D0D"/>
                </a:solidFill>
                <a:effectLst/>
                <a:latin typeface="Söhne"/>
              </a:rPr>
              <a:t>It allows web developers to control the appearance of various elements, such as colors, fonts, spacing, layout, and positioning.</a:t>
            </a:r>
          </a:p>
          <a:p>
            <a:pPr algn="l"/>
            <a:r>
              <a:rPr lang="en-US" sz="2400" b="1" i="0" dirty="0">
                <a:solidFill>
                  <a:srgbClr val="0D0D0D"/>
                </a:solidFill>
                <a:effectLst/>
                <a:latin typeface="Söhne"/>
              </a:rPr>
              <a:t>JS (JavaScript)</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JavaScript is a high-level, interpreted programming language that adds interactivity and dynamic behavior to web pages.</a:t>
            </a:r>
          </a:p>
          <a:p>
            <a:pPr algn="l">
              <a:buFont typeface="Arial" panose="020B0604020202020204" pitchFamily="34" charset="0"/>
              <a:buChar char="•"/>
            </a:pPr>
            <a:r>
              <a:rPr lang="en-US" sz="2400" b="0" i="0" dirty="0">
                <a:solidFill>
                  <a:srgbClr val="0D0D0D"/>
                </a:solidFill>
                <a:effectLst/>
                <a:latin typeface="Söhne"/>
              </a:rPr>
              <a:t>It is commonly used for client-side scripting, meaning it runs in the web browser of the user.</a:t>
            </a:r>
          </a:p>
          <a:p>
            <a:endParaRPr lang="en-IN" sz="2400" dirty="0"/>
          </a:p>
        </p:txBody>
      </p:sp>
      <p:pic>
        <p:nvPicPr>
          <p:cNvPr id="4" name="Picture 3" descr="A blue and white logo">
            <a:extLst>
              <a:ext uri="{FF2B5EF4-FFF2-40B4-BE49-F238E27FC236}">
                <a16:creationId xmlns:a16="http://schemas.microsoft.com/office/drawing/2014/main" id="{5ADB59CF-7A49-4F94-8E9C-3213F84F5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922257"/>
            <a:ext cx="2286000" cy="2278143"/>
          </a:xfrm>
          <a:prstGeom prst="rect">
            <a:avLst/>
          </a:prstGeom>
        </p:spPr>
      </p:pic>
      <p:pic>
        <p:nvPicPr>
          <p:cNvPr id="6" name="Picture 5">
            <a:extLst>
              <a:ext uri="{FF2B5EF4-FFF2-40B4-BE49-F238E27FC236}">
                <a16:creationId xmlns:a16="http://schemas.microsoft.com/office/drawing/2014/main" id="{21932F85-9FF4-7559-85DD-011C16929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227" y="3944498"/>
            <a:ext cx="1971773" cy="2629128"/>
          </a:xfrm>
          <a:prstGeom prst="rect">
            <a:avLst/>
          </a:prstGeom>
        </p:spPr>
      </p:pic>
    </p:spTree>
    <p:extLst>
      <p:ext uri="{BB962C8B-B14F-4D97-AF65-F5344CB8AC3E}">
        <p14:creationId xmlns:p14="http://schemas.microsoft.com/office/powerpoint/2010/main" val="202708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28600" y="0"/>
            <a:ext cx="6248400" cy="838200"/>
          </a:xfrm>
        </p:spPr>
        <p:txBody>
          <a:bodyPr/>
          <a:lstStyle/>
          <a:p>
            <a:pPr algn="l"/>
            <a:r>
              <a:rPr lang="en-US" b="1" dirty="0">
                <a:ea typeface="MS PGothic" pitchFamily="34" charset="-128"/>
              </a:rPr>
              <a:t>Html code</a:t>
            </a:r>
          </a:p>
        </p:txBody>
      </p:sp>
      <p:sp>
        <p:nvSpPr>
          <p:cNvPr id="8195" name="Content Placeholder 2"/>
          <p:cNvSpPr>
            <a:spLocks noGrp="1"/>
          </p:cNvSpPr>
          <p:nvPr>
            <p:ph idx="1"/>
          </p:nvPr>
        </p:nvSpPr>
        <p:spPr>
          <a:xfrm>
            <a:off x="457200" y="1371600"/>
            <a:ext cx="8458200" cy="4525963"/>
          </a:xfrm>
        </p:spPr>
        <p:txBody>
          <a:bodyPr/>
          <a:lstStyle/>
          <a:p>
            <a:pPr>
              <a:buFont typeface="Arial" charset="0"/>
              <a:buChar char="•"/>
              <a:defRPr/>
            </a:pPr>
            <a:endParaRPr lang="en-US" sz="2800" dirty="0">
              <a:ea typeface="MS PGothic" charset="0"/>
              <a:cs typeface="MS PGothic" charset="0"/>
            </a:endParaRPr>
          </a:p>
          <a:p>
            <a:pPr marL="0" indent="0">
              <a:buNone/>
              <a:defRPr/>
            </a:pPr>
            <a:endParaRPr lang="en-US" sz="2800" dirty="0">
              <a:ea typeface="MS PGothic" charset="0"/>
              <a:cs typeface="MS PGothic" charset="0"/>
            </a:endParaRPr>
          </a:p>
          <a:p>
            <a:pPr marL="0" indent="0">
              <a:buFont typeface="Arial" charset="0"/>
              <a:buNone/>
              <a:defRPr/>
            </a:pPr>
            <a:endParaRPr lang="en-US" sz="2800" dirty="0">
              <a:ea typeface="MS PGothic" charset="0"/>
              <a:cs typeface="MS PGothic" charset="0"/>
            </a:endParaRPr>
          </a:p>
        </p:txBody>
      </p:sp>
      <p:pic>
        <p:nvPicPr>
          <p:cNvPr id="3" name="Picture 2">
            <a:extLst>
              <a:ext uri="{FF2B5EF4-FFF2-40B4-BE49-F238E27FC236}">
                <a16:creationId xmlns:a16="http://schemas.microsoft.com/office/drawing/2014/main" id="{9A68095A-7DA1-A659-1708-0F09A9EA0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1219200"/>
            <a:ext cx="8203264"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3CA1-E323-5481-7B3D-8DA437FF41E0}"/>
              </a:ext>
            </a:extLst>
          </p:cNvPr>
          <p:cNvSpPr>
            <a:spLocks noGrp="1"/>
          </p:cNvSpPr>
          <p:nvPr>
            <p:ph type="ctrTitle"/>
          </p:nvPr>
        </p:nvSpPr>
        <p:spPr>
          <a:xfrm>
            <a:off x="0" y="1"/>
            <a:ext cx="2057400" cy="914400"/>
          </a:xfrm>
        </p:spPr>
        <p:txBody>
          <a:bodyPr/>
          <a:lstStyle/>
          <a:p>
            <a:r>
              <a:rPr lang="en-IN" dirty="0"/>
              <a:t>CSS code</a:t>
            </a:r>
          </a:p>
        </p:txBody>
      </p:sp>
      <p:sp>
        <p:nvSpPr>
          <p:cNvPr id="3" name="Subtitle 2">
            <a:extLst>
              <a:ext uri="{FF2B5EF4-FFF2-40B4-BE49-F238E27FC236}">
                <a16:creationId xmlns:a16="http://schemas.microsoft.com/office/drawing/2014/main" id="{36208B0B-5024-CCC2-56AC-D474A0F3A26F}"/>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0E41FE55-4429-EDD8-F38D-16E3B1482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8391"/>
            <a:ext cx="4343400" cy="5730817"/>
          </a:xfrm>
          <a:prstGeom prst="rect">
            <a:avLst/>
          </a:prstGeom>
        </p:spPr>
      </p:pic>
      <p:pic>
        <p:nvPicPr>
          <p:cNvPr id="7" name="Picture 6">
            <a:extLst>
              <a:ext uri="{FF2B5EF4-FFF2-40B4-BE49-F238E27FC236}">
                <a16:creationId xmlns:a16="http://schemas.microsoft.com/office/drawing/2014/main" id="{1C00B8BD-2E5E-9B8E-2277-BE69042CC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868390"/>
            <a:ext cx="4587638" cy="5730817"/>
          </a:xfrm>
          <a:prstGeom prst="rect">
            <a:avLst/>
          </a:prstGeom>
        </p:spPr>
      </p:pic>
    </p:spTree>
    <p:extLst>
      <p:ext uri="{BB962C8B-B14F-4D97-AF65-F5344CB8AC3E}">
        <p14:creationId xmlns:p14="http://schemas.microsoft.com/office/powerpoint/2010/main" val="3110492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17751</TotalTime>
  <Words>583</Words>
  <Application>Microsoft Office PowerPoint</Application>
  <PresentationFormat>On-screen Show (4:3)</PresentationFormat>
  <Paragraphs>50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MS PGothic</vt:lpstr>
      <vt:lpstr>Arial</vt:lpstr>
      <vt:lpstr>Calibri</vt:lpstr>
      <vt:lpstr>Söhne</vt:lpstr>
      <vt:lpstr>Office Theme</vt:lpstr>
      <vt:lpstr>PowerPoint Presentation</vt:lpstr>
      <vt:lpstr>Introduction to Memory game</vt:lpstr>
      <vt:lpstr>Introduction to Memory game</vt:lpstr>
      <vt:lpstr>Motivation behind this game</vt:lpstr>
      <vt:lpstr>Motivation behind the work</vt:lpstr>
      <vt:lpstr>Tools and Technologies</vt:lpstr>
      <vt:lpstr>Tools and technologies</vt:lpstr>
      <vt:lpstr>Html code</vt:lpstr>
      <vt:lpstr>CSS code</vt:lpstr>
      <vt:lpstr>JS code </vt:lpstr>
      <vt:lpstr>JS Code</vt:lpstr>
      <vt:lpstr>Final output</vt:lpstr>
      <vt:lpstr>Final output</vt:lpstr>
      <vt:lpstr> References </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DHRUV AGGARWAL</cp:lastModifiedBy>
  <cp:revision>1250</cp:revision>
  <dcterms:created xsi:type="dcterms:W3CDTF">2010-04-09T07:36:15Z</dcterms:created>
  <dcterms:modified xsi:type="dcterms:W3CDTF">2024-03-14T05:32:53Z</dcterms:modified>
</cp:coreProperties>
</file>