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26"/>
  </p:notesMasterIdLst>
  <p:sldIdLst>
    <p:sldId id="256" r:id="rId2"/>
    <p:sldId id="257" r:id="rId3"/>
    <p:sldId id="265" r:id="rId4"/>
    <p:sldId id="266" r:id="rId5"/>
    <p:sldId id="260" r:id="rId6"/>
    <p:sldId id="261" r:id="rId7"/>
    <p:sldId id="267" r:id="rId8"/>
    <p:sldId id="268" r:id="rId9"/>
    <p:sldId id="269" r:id="rId10"/>
    <p:sldId id="270" r:id="rId11"/>
    <p:sldId id="274" r:id="rId12"/>
    <p:sldId id="275" r:id="rId13"/>
    <p:sldId id="276" r:id="rId14"/>
    <p:sldId id="262" r:id="rId15"/>
    <p:sldId id="258" r:id="rId16"/>
    <p:sldId id="259" r:id="rId17"/>
    <p:sldId id="271" r:id="rId18"/>
    <p:sldId id="272" r:id="rId19"/>
    <p:sldId id="273" r:id="rId20"/>
    <p:sldId id="277" r:id="rId21"/>
    <p:sldId id="278" r:id="rId22"/>
    <p:sldId id="279" r:id="rId23"/>
    <p:sldId id="280"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FA7ED-EE40-4AB6-B62E-A8316B1FBB59}" type="datetimeFigureOut">
              <a:rPr lang="en-IN" smtClean="0"/>
              <a:t>18-04-2021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8B516-63B6-4728-A17C-7C89CEAEFF47}" type="slidenum">
              <a:rPr lang="en-IN" smtClean="0"/>
              <a:t>‹#›</a:t>
            </a:fld>
            <a:endParaRPr lang="en-IN"/>
          </a:p>
        </p:txBody>
      </p:sp>
    </p:spTree>
    <p:extLst>
      <p:ext uri="{BB962C8B-B14F-4D97-AF65-F5344CB8AC3E}">
        <p14:creationId xmlns:p14="http://schemas.microsoft.com/office/powerpoint/2010/main" val="103484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6B77E-E208-4587-9272-04106D100AD7}"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415325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6B77E-E208-4587-9272-04106D100AD7}"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114108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6B77E-E208-4587-9272-04106D100AD7}"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D0B39-9948-4A0A-AA77-0DF0824B249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646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6B77E-E208-4587-9272-04106D100AD7}"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1084881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6B77E-E208-4587-9272-04106D100AD7}"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D0B39-9948-4A0A-AA77-0DF0824B249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1758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6B77E-E208-4587-9272-04106D100AD7}"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395461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6B77E-E208-4587-9272-04106D100AD7}"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978586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6B77E-E208-4587-9272-04106D100AD7}"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39897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6B77E-E208-4587-9272-04106D100AD7}"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210053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6B77E-E208-4587-9272-04106D100AD7}"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56868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6B77E-E208-4587-9272-04106D100AD7}"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12107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6B77E-E208-4587-9272-04106D100AD7}" type="datetimeFigureOut">
              <a:rPr lang="en-IN" smtClean="0"/>
              <a:t>18-04-2021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148966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6B77E-E208-4587-9272-04106D100AD7}" type="datetimeFigureOut">
              <a:rPr lang="en-IN" smtClean="0"/>
              <a:t>18-04-2021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41400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6B77E-E208-4587-9272-04106D100AD7}" type="datetimeFigureOut">
              <a:rPr lang="en-IN" smtClean="0"/>
              <a:t>18-04-2021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22538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6B77E-E208-4587-9272-04106D100AD7}"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327342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66B77E-E208-4587-9272-04106D100AD7}"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D0B39-9948-4A0A-AA77-0DF0824B2491}" type="slidenum">
              <a:rPr lang="en-IN" smtClean="0"/>
              <a:t>‹#›</a:t>
            </a:fld>
            <a:endParaRPr lang="en-IN"/>
          </a:p>
        </p:txBody>
      </p:sp>
    </p:spTree>
    <p:extLst>
      <p:ext uri="{BB962C8B-B14F-4D97-AF65-F5344CB8AC3E}">
        <p14:creationId xmlns:p14="http://schemas.microsoft.com/office/powerpoint/2010/main" val="363335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66B77E-E208-4587-9272-04106D100AD7}" type="datetimeFigureOut">
              <a:rPr lang="en-IN" smtClean="0"/>
              <a:t>18-04-2021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AD0B39-9948-4A0A-AA77-0DF0824B2491}" type="slidenum">
              <a:rPr lang="en-IN" smtClean="0"/>
              <a:t>‹#›</a:t>
            </a:fld>
            <a:endParaRPr lang="en-IN"/>
          </a:p>
        </p:txBody>
      </p:sp>
    </p:spTree>
    <p:extLst>
      <p:ext uri="{BB962C8B-B14F-4D97-AF65-F5344CB8AC3E}">
        <p14:creationId xmlns:p14="http://schemas.microsoft.com/office/powerpoint/2010/main" val="419623776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58BF-6719-4A42-BBFD-AE0AD7121601}"/>
              </a:ext>
            </a:extLst>
          </p:cNvPr>
          <p:cNvSpPr>
            <a:spLocks noGrp="1"/>
          </p:cNvSpPr>
          <p:nvPr>
            <p:ph type="ctrTitle"/>
          </p:nvPr>
        </p:nvSpPr>
        <p:spPr/>
        <p:txBody>
          <a:bodyPr>
            <a:normAutofit fontScale="90000"/>
          </a:bodyPr>
          <a:lstStyle/>
          <a:p>
            <a:r>
              <a:rPr lang="en-US" dirty="0">
                <a:ln w="0"/>
                <a:effectLst>
                  <a:outerShdw blurRad="38100" dist="25400" dir="5400000" algn="ctr" rotWithShape="0">
                    <a:srgbClr val="6E747A">
                      <a:alpha val="43000"/>
                    </a:srgbClr>
                  </a:outerShdw>
                </a:effectLst>
              </a:rPr>
              <a:t>TASK ALLOCATION USING BIPARTITE GRAPH</a:t>
            </a:r>
            <a:endParaRPr lang="en-IN" dirty="0">
              <a:ln w="0"/>
              <a:effectLst>
                <a:outerShdw blurRad="38100" dist="25400" dir="5400000" algn="ctr" rotWithShape="0">
                  <a:srgbClr val="6E747A">
                    <a:alpha val="43000"/>
                  </a:srgbClr>
                </a:outerShdw>
              </a:effectLst>
            </a:endParaRPr>
          </a:p>
        </p:txBody>
      </p:sp>
      <p:sp>
        <p:nvSpPr>
          <p:cNvPr id="3" name="Subtitle 2">
            <a:extLst>
              <a:ext uri="{FF2B5EF4-FFF2-40B4-BE49-F238E27FC236}">
                <a16:creationId xmlns:a16="http://schemas.microsoft.com/office/drawing/2014/main" id="{6448A426-D8F2-4A0A-8176-71219F319EAB}"/>
              </a:ext>
            </a:extLst>
          </p:cNvPr>
          <p:cNvSpPr>
            <a:spLocks noGrp="1"/>
          </p:cNvSpPr>
          <p:nvPr>
            <p:ph type="subTitle" idx="1"/>
          </p:nvPr>
        </p:nvSpPr>
        <p:spPr/>
        <p:txBody>
          <a:bodyPr>
            <a:noAutofit/>
          </a:bodyPr>
          <a:lstStyle/>
          <a:p>
            <a:r>
              <a:rPr lang="en-US"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GROUP MEMBERS</a:t>
            </a:r>
          </a:p>
          <a:p>
            <a:r>
              <a:rPr lang="en-US" sz="2000" b="1" dirty="0"/>
              <a:t>U19CS008- KRINA PATEL</a:t>
            </a:r>
          </a:p>
          <a:p>
            <a:r>
              <a:rPr lang="en-US" sz="2000" b="1" dirty="0"/>
              <a:t>U19CS009- BRIJESH ROHIT</a:t>
            </a:r>
          </a:p>
          <a:p>
            <a:r>
              <a:rPr lang="en-US" sz="2000" b="1" dirty="0"/>
              <a:t>U19CS015- DHRUV GANDHI</a:t>
            </a:r>
          </a:p>
          <a:p>
            <a:r>
              <a:rPr lang="en-US" sz="2000" b="1" dirty="0"/>
              <a:t>U19CS038 – SUMIT SHETTY</a:t>
            </a:r>
            <a:endParaRPr lang="en-IN" sz="2000" b="1" dirty="0"/>
          </a:p>
        </p:txBody>
      </p:sp>
    </p:spTree>
    <p:extLst>
      <p:ext uri="{BB962C8B-B14F-4D97-AF65-F5344CB8AC3E}">
        <p14:creationId xmlns:p14="http://schemas.microsoft.com/office/powerpoint/2010/main" val="16666723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13DD-BC80-43BA-B0B1-0A2E37B57DCF}"/>
              </a:ext>
            </a:extLst>
          </p:cNvPr>
          <p:cNvSpPr>
            <a:spLocks noGrp="1"/>
          </p:cNvSpPr>
          <p:nvPr>
            <p:ph type="title"/>
          </p:nvPr>
        </p:nvSpPr>
        <p:spPr>
          <a:xfrm>
            <a:off x="677334" y="609600"/>
            <a:ext cx="8596668" cy="819705"/>
          </a:xfrm>
        </p:spPr>
        <p:txBody>
          <a:bodyPr>
            <a:normAutofit fontScale="90000"/>
          </a:bodyPr>
          <a:lstStyle/>
          <a:p>
            <a:pPr marL="342900" lvl="0" indent="-342900">
              <a:lnSpc>
                <a:spcPct val="107000"/>
              </a:lnSpc>
              <a:spcAft>
                <a:spcPts val="800"/>
              </a:spcAft>
            </a:pPr>
            <a:r>
              <a:rPr lang="en-US" sz="2000" dirty="0">
                <a:solidFill>
                  <a:schemeClr val="accent5">
                    <a:lumMod val="75000"/>
                  </a:schemeClr>
                </a:solidFill>
                <a:effectLst/>
                <a:latin typeface="Arial" panose="020B0604020202020204" pitchFamily="34" charset="0"/>
                <a:ea typeface=""/>
                <a:cs typeface="Arial" panose="020B0604020202020204" pitchFamily="34" charset="0"/>
              </a:rPr>
              <a:t>      An </a:t>
            </a:r>
            <a:r>
              <a:rPr lang="en-US" sz="2000" b="1" dirty="0">
                <a:solidFill>
                  <a:schemeClr val="accent5">
                    <a:lumMod val="75000"/>
                  </a:schemeClr>
                </a:solidFill>
                <a:effectLst/>
                <a:latin typeface="Arial" panose="020B0604020202020204" pitchFamily="34" charset="0"/>
                <a:ea typeface=""/>
                <a:cs typeface="Arial" panose="020B0604020202020204" pitchFamily="34" charset="0"/>
              </a:rPr>
              <a:t>alternating path</a:t>
            </a:r>
            <a:r>
              <a:rPr lang="en-US" sz="2000" dirty="0">
                <a:solidFill>
                  <a:schemeClr val="accent5">
                    <a:lumMod val="75000"/>
                  </a:schemeClr>
                </a:solidFill>
                <a:effectLst/>
                <a:latin typeface="Arial" panose="020B0604020202020204" pitchFamily="34" charset="0"/>
                <a:ea typeface=""/>
                <a:cs typeface="Arial" panose="020B0604020202020204" pitchFamily="34" charset="0"/>
              </a:rPr>
              <a:t> is a path in which the edges alternately belong / do not belong to the matching.</a:t>
            </a:r>
            <a:br>
              <a:rPr lang="en-IN" sz="20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rPr>
            </a:br>
            <a:r>
              <a:rPr lang="en-US" sz="1800" dirty="0">
                <a:solidFill>
                  <a:srgbClr val="333333"/>
                </a:solidFill>
                <a:effectLst/>
                <a:latin typeface="Arial" panose="020B0604020202020204" pitchFamily="34" charset="0"/>
                <a:ea typeface=""/>
                <a:cs typeface="Arial" panose="020B0604020202020204" pitchFamily="34" charset="0"/>
              </a:rPr>
              <a:t> </a:t>
            </a:r>
            <a:br>
              <a:rPr lang="en-IN" sz="1800" dirty="0">
                <a:effectLst/>
                <a:latin typeface="Arial" panose="020B0604020202020204" pitchFamily="34" charset="0"/>
                <a:ea typeface="Calibri" panose="020F050202020403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D412077-E869-473E-996B-AE9A44BD0743}"/>
              </a:ext>
            </a:extLst>
          </p:cNvPr>
          <p:cNvSpPr>
            <a:spLocks noGrp="1"/>
          </p:cNvSpPr>
          <p:nvPr>
            <p:ph idx="1"/>
          </p:nvPr>
        </p:nvSpPr>
        <p:spPr>
          <a:xfrm>
            <a:off x="677334" y="1429305"/>
            <a:ext cx="8596668" cy="4612057"/>
          </a:xfrm>
        </p:spPr>
        <p:txBody>
          <a:bodyPr/>
          <a:lstStyle/>
          <a:p>
            <a:pPr marL="342900" lvl="0" indent="-342900" algn="just">
              <a:lnSpc>
                <a:spcPct val="107000"/>
              </a:lnSpc>
              <a:spcAft>
                <a:spcPts val="800"/>
              </a:spcAft>
              <a:buFont typeface="Symbol" panose="05050102010706020507" pitchFamily="18" charset="2"/>
              <a:buChar char=""/>
            </a:pPr>
            <a:r>
              <a:rPr lang="en-US" sz="1800" dirty="0">
                <a:solidFill>
                  <a:schemeClr val="accent5">
                    <a:lumMod val="75000"/>
                  </a:schemeClr>
                </a:solidFill>
                <a:effectLst/>
                <a:latin typeface="Arial" panose="020B0604020202020204" pitchFamily="34" charset="0"/>
                <a:ea typeface=""/>
                <a:cs typeface="Arial" panose="020B0604020202020204" pitchFamily="34" charset="0"/>
              </a:rPr>
              <a:t>An </a:t>
            </a:r>
            <a:r>
              <a:rPr lang="en-US" sz="1800" b="1" dirty="0">
                <a:solidFill>
                  <a:schemeClr val="accent5">
                    <a:lumMod val="75000"/>
                  </a:schemeClr>
                </a:solidFill>
                <a:effectLst/>
                <a:latin typeface="Arial" panose="020B0604020202020204" pitchFamily="34" charset="0"/>
                <a:ea typeface=""/>
                <a:cs typeface="Arial" panose="020B0604020202020204" pitchFamily="34" charset="0"/>
              </a:rPr>
              <a:t>augmenting path</a:t>
            </a:r>
            <a:r>
              <a:rPr lang="en-US" sz="1800" dirty="0">
                <a:solidFill>
                  <a:schemeClr val="accent5">
                    <a:lumMod val="75000"/>
                  </a:schemeClr>
                </a:solidFill>
                <a:effectLst/>
                <a:latin typeface="Arial" panose="020B0604020202020204" pitchFamily="34" charset="0"/>
                <a:ea typeface=""/>
                <a:cs typeface="Arial" panose="020B0604020202020204" pitchFamily="34" charset="0"/>
              </a:rPr>
              <a:t> is an alternating path whose initial and final vertices are unsaturated, i.e., they do not belong in the matching.</a:t>
            </a:r>
          </a:p>
          <a:p>
            <a:pPr marL="342900" lvl="0" indent="-342900" algn="just">
              <a:lnSpc>
                <a:spcPct val="107000"/>
              </a:lnSpc>
              <a:buFont typeface="Symbol" panose="05050102010706020507" pitchFamily="18" charset="2"/>
              <a:buChar char=""/>
            </a:pPr>
            <a:r>
              <a:rPr lang="en-US" sz="1800" dirty="0">
                <a:solidFill>
                  <a:srgbClr val="00B050"/>
                </a:solidFill>
                <a:effectLst/>
                <a:latin typeface="Arial" panose="020B0604020202020204" pitchFamily="34" charset="0"/>
                <a:ea typeface=""/>
                <a:cs typeface="Arial" panose="020B0604020202020204" pitchFamily="34" charset="0"/>
              </a:rPr>
              <a:t>A maximal matching is a matching to which no more edges can be added without increasing the degree of one of the nodes to two; it is a local maximum. A maximum matching is a matching with the largest possible number of edges; it is globally optimal </a:t>
            </a:r>
            <a:r>
              <a:rPr lang="en-US" sz="1800" dirty="0">
                <a:solidFill>
                  <a:srgbClr val="00B0F0"/>
                </a:solidFill>
                <a:effectLst/>
                <a:latin typeface="Arial" panose="020B0604020202020204" pitchFamily="34" charset="0"/>
                <a:ea typeface=""/>
                <a:cs typeface="Arial" panose="020B0604020202020204" pitchFamily="34" charset="0"/>
              </a:rPr>
              <a:t>(This is the solution we want)</a:t>
            </a:r>
            <a:r>
              <a:rPr lang="en-US" sz="1800" dirty="0">
                <a:solidFill>
                  <a:srgbClr val="00B050"/>
                </a:solidFill>
                <a:effectLst/>
                <a:latin typeface="Arial" panose="020B0604020202020204" pitchFamily="34" charset="0"/>
                <a:ea typeface=""/>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n-US" sz="1800" dirty="0">
                <a:solidFill>
                  <a:srgbClr val="00B050"/>
                </a:solidFill>
                <a:effectLst/>
                <a:latin typeface="Arial" panose="020B0604020202020204" pitchFamily="34" charset="0"/>
                <a:ea typeface=""/>
                <a:cs typeface="Arial" panose="020B0604020202020204" pitchFamily="34" charset="0"/>
              </a:rPr>
              <a:t>A matching M is maximum if there is no augmenting path relative to the matching M.</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492751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C7F6C-303E-41D9-A22C-0076BED618A0}"/>
              </a:ext>
            </a:extLst>
          </p:cNvPr>
          <p:cNvSpPr>
            <a:spLocks noGrp="1"/>
          </p:cNvSpPr>
          <p:nvPr>
            <p:ph idx="1"/>
          </p:nvPr>
        </p:nvSpPr>
        <p:spPr>
          <a:xfrm>
            <a:off x="677334" y="284085"/>
            <a:ext cx="8596668" cy="6178859"/>
          </a:xfrm>
        </p:spPr>
        <p:txBody>
          <a:bodyPr/>
          <a:lstStyle/>
          <a:p>
            <a:pPr marL="0" indent="0" algn="ctr">
              <a:lnSpc>
                <a:spcPct val="107000"/>
              </a:lnSpc>
              <a:spcAft>
                <a:spcPts val="800"/>
              </a:spcAft>
              <a:buNone/>
            </a:pPr>
            <a:r>
              <a:rPr lang="en-US" sz="2800" b="1" dirty="0">
                <a:solidFill>
                  <a:srgbClr val="0070C0"/>
                </a:solidFill>
                <a:effectLst/>
                <a:latin typeface="Arial" panose="020B0604020202020204" pitchFamily="34" charset="0"/>
                <a:ea typeface=""/>
                <a:cs typeface="Arial" panose="020B0604020202020204" pitchFamily="34" charset="0"/>
              </a:rPr>
              <a:t>SIMPLE EXPLANATION WITH EXAMPLE</a:t>
            </a:r>
          </a:p>
          <a:p>
            <a:pPr marL="0" indent="0" algn="ctr">
              <a:lnSpc>
                <a:spcPct val="107000"/>
              </a:lnSpc>
              <a:spcAft>
                <a:spcPts val="800"/>
              </a:spcAft>
              <a:buNone/>
            </a:pPr>
            <a:endParaRPr lang="en-US" sz="2800" b="1" dirty="0">
              <a:solidFill>
                <a:srgbClr val="0070C0"/>
              </a:solidFill>
              <a:latin typeface="Arial" panose="020B0604020202020204" pitchFamily="34" charset="0"/>
              <a:ea typeface=""/>
              <a:cs typeface="Arial" panose="020B0604020202020204" pitchFamily="34" charset="0"/>
            </a:endParaRPr>
          </a:p>
          <a:p>
            <a:pPr marL="0" indent="0">
              <a:lnSpc>
                <a:spcPct val="107000"/>
              </a:lnSpc>
              <a:spcAft>
                <a:spcPts val="800"/>
              </a:spcAft>
              <a:buNone/>
            </a:pPr>
            <a:r>
              <a:rPr lang="en-US" sz="1800" dirty="0">
                <a:solidFill>
                  <a:schemeClr val="accent5">
                    <a:lumMod val="75000"/>
                  </a:schemeClr>
                </a:solidFill>
                <a:effectLst/>
                <a:latin typeface="Arial" panose="020B0604020202020204" pitchFamily="34" charset="0"/>
                <a:ea typeface=""/>
                <a:cs typeface="Arial" panose="020B0604020202020204" pitchFamily="34" charset="0"/>
              </a:rPr>
              <a:t>A simple explanation to this can be found in example of assigning hotel rooms which are available. Initially we consider all rooms are vacant and to simplify the explanation we assume each room has a unique distinct capacity to accommodate and are denoted by numbers such as 4,5,6 meaning room no 4 can accommodate at most 4 people.</a:t>
            </a:r>
            <a:endParaRPr lang="en-IN" sz="18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sz="1800" dirty="0">
                <a:solidFill>
                  <a:srgbClr val="333333"/>
                </a:solidFill>
                <a:effectLst/>
                <a:latin typeface="Arial" panose="020B0604020202020204" pitchFamily="34" charset="0"/>
                <a:ea typeface=""/>
                <a:cs typeface="Arial" panose="020B0604020202020204" pitchFamily="34" charset="0"/>
              </a:rPr>
              <a:t>Suppose many families comes to reside in the hotel at the same time. Here the algorithm is in best use.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sz="1800" dirty="0">
                <a:solidFill>
                  <a:schemeClr val="accent5">
                    <a:lumMod val="75000"/>
                  </a:schemeClr>
                </a:solidFill>
                <a:effectLst/>
                <a:latin typeface="Arial" panose="020B0604020202020204" pitchFamily="34" charset="0"/>
                <a:ea typeface=""/>
                <a:cs typeface="Arial" panose="020B0604020202020204" pitchFamily="34" charset="0"/>
              </a:rPr>
              <a:t>Say we have 4 families with strength of 3,8,5,9 and rooms with number 4,10,7,9. These are the inputs as discussed above and compatibility is decided automatically here, which is the property/value of room and family strength. If the same order is followed, i.e., f3, f8, f5, f9 for families and r4, r10, r7, r9 for rooms than STEPS ARE:</a:t>
            </a:r>
            <a:endParaRPr lang="en-IN" sz="18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US" sz="1800" b="1" dirty="0">
              <a:solidFill>
                <a:srgbClr val="0070C0"/>
              </a:solidFill>
              <a:effectLst/>
              <a:latin typeface="Arial" panose="020B0604020202020204" pitchFamily="34" charset="0"/>
              <a:ea typeface=""/>
              <a:cs typeface="Arial" panose="020B0604020202020204" pitchFamily="34" charset="0"/>
            </a:endParaRPr>
          </a:p>
        </p:txBody>
      </p:sp>
    </p:spTree>
    <p:extLst>
      <p:ext uri="{BB962C8B-B14F-4D97-AF65-F5344CB8AC3E}">
        <p14:creationId xmlns:p14="http://schemas.microsoft.com/office/powerpoint/2010/main" val="595578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33B6E-06B2-4FE1-BC1A-25FE1760F4D1}"/>
              </a:ext>
            </a:extLst>
          </p:cNvPr>
          <p:cNvSpPr>
            <a:spLocks noGrp="1"/>
          </p:cNvSpPr>
          <p:nvPr>
            <p:ph idx="1"/>
          </p:nvPr>
        </p:nvSpPr>
        <p:spPr>
          <a:xfrm>
            <a:off x="677334" y="266330"/>
            <a:ext cx="8596668" cy="6294267"/>
          </a:xfrm>
        </p:spPr>
        <p:txBody>
          <a:bodyPr>
            <a:normAutofit fontScale="85000" lnSpcReduction="20000"/>
          </a:bodyPr>
          <a:lstStyle/>
          <a:p>
            <a:pPr marL="0" indent="0" algn="just">
              <a:lnSpc>
                <a:spcPct val="107000"/>
              </a:lnSpc>
              <a:spcAft>
                <a:spcPts val="800"/>
              </a:spcAft>
              <a:buNone/>
            </a:pPr>
            <a:r>
              <a:rPr lang="en-US" dirty="0">
                <a:solidFill>
                  <a:schemeClr val="accent5">
                    <a:lumMod val="75000"/>
                  </a:schemeClr>
                </a:solidFill>
                <a:latin typeface="Arial" panose="020B0604020202020204" pitchFamily="34" charset="0"/>
                <a:ea typeface=""/>
                <a:cs typeface="Arial" panose="020B0604020202020204" pitchFamily="34" charset="0"/>
              </a:rPr>
              <a:t>1) </a:t>
            </a:r>
            <a:r>
              <a:rPr lang="en-US" sz="1800" dirty="0">
                <a:solidFill>
                  <a:schemeClr val="accent5">
                    <a:lumMod val="75000"/>
                  </a:schemeClr>
                </a:solidFill>
                <a:effectLst/>
                <a:latin typeface="Arial" panose="020B0604020202020204" pitchFamily="34" charset="0"/>
                <a:ea typeface=""/>
                <a:cs typeface="Arial" panose="020B0604020202020204" pitchFamily="34" charset="0"/>
              </a:rPr>
              <a:t>Starting with f3 compatible with all rooms, we first try to accommodate it in r4, where is empty so we initially mark it as assigned to f3.</a:t>
            </a:r>
            <a:endParaRPr lang="en-IN" sz="18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indent="457200" algn="just">
              <a:lnSpc>
                <a:spcPct val="107000"/>
              </a:lnSpc>
              <a:spcAft>
                <a:spcPts val="800"/>
              </a:spcAft>
            </a:pPr>
            <a:r>
              <a:rPr lang="en-US" sz="1800" b="1" dirty="0">
                <a:solidFill>
                  <a:srgbClr val="00B050"/>
                </a:solidFill>
                <a:effectLst/>
                <a:highlight>
                  <a:srgbClr val="FFFF00"/>
                </a:highlight>
                <a:latin typeface="Arial" panose="020B0604020202020204" pitchFamily="34" charset="0"/>
                <a:ea typeface=""/>
                <a:cs typeface="Arial" panose="020B0604020202020204" pitchFamily="34" charset="0"/>
              </a:rPr>
              <a:t>[f3--&gt;r4].</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1800" dirty="0">
                <a:solidFill>
                  <a:schemeClr val="accent5">
                    <a:lumMod val="75000"/>
                  </a:schemeClr>
                </a:solidFill>
                <a:effectLst/>
                <a:latin typeface="Arial" panose="020B0604020202020204" pitchFamily="34" charset="0"/>
                <a:ea typeface=""/>
                <a:cs typeface="Arial" panose="020B0604020202020204" pitchFamily="34" charset="0"/>
              </a:rPr>
              <a:t>2)Then we go for f8 compatible with r10 and r9, which will first try for r10 which is empty so family f8 is marked there.</a:t>
            </a:r>
            <a:endParaRPr lang="en-IN" sz="18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indent="457200" algn="just">
              <a:lnSpc>
                <a:spcPct val="107000"/>
              </a:lnSpc>
              <a:spcAft>
                <a:spcPts val="800"/>
              </a:spcAft>
            </a:pPr>
            <a:r>
              <a:rPr lang="en-US" sz="1800" b="1" dirty="0">
                <a:solidFill>
                  <a:srgbClr val="00B050"/>
                </a:solidFill>
                <a:effectLst/>
                <a:highlight>
                  <a:srgbClr val="FFFF00"/>
                </a:highlight>
                <a:latin typeface="Arial" panose="020B0604020202020204" pitchFamily="34" charset="0"/>
                <a:ea typeface=""/>
                <a:cs typeface="Arial" panose="020B0604020202020204" pitchFamily="34" charset="0"/>
              </a:rPr>
              <a:t>[f8--&gt;r10].</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1800" dirty="0">
                <a:solidFill>
                  <a:schemeClr val="accent5">
                    <a:lumMod val="75000"/>
                  </a:schemeClr>
                </a:solidFill>
                <a:effectLst/>
                <a:latin typeface="Arial" panose="020B0604020202020204" pitchFamily="34" charset="0"/>
                <a:ea typeface=""/>
                <a:cs typeface="Arial" panose="020B0604020202020204" pitchFamily="34" charset="0"/>
              </a:rPr>
              <a:t>3)Then we have f5 compatible with r10, r7 and r9, which will first try for r10 which is already accommodated so f8 is unmarked and f5 is marked for it.</a:t>
            </a:r>
            <a:endParaRPr lang="en-IN" sz="18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indent="457200" algn="just">
              <a:lnSpc>
                <a:spcPct val="107000"/>
              </a:lnSpc>
              <a:spcAft>
                <a:spcPts val="800"/>
              </a:spcAft>
            </a:pPr>
            <a:r>
              <a:rPr lang="en-US" sz="1800" b="1" dirty="0">
                <a:solidFill>
                  <a:srgbClr val="00B050"/>
                </a:solidFill>
                <a:effectLst/>
                <a:highlight>
                  <a:srgbClr val="FFFF00"/>
                </a:highlight>
                <a:latin typeface="Arial" panose="020B0604020202020204" pitchFamily="34" charset="0"/>
                <a:ea typeface=""/>
                <a:cs typeface="Arial" panose="020B0604020202020204" pitchFamily="34" charset="0"/>
              </a:rPr>
              <a:t>[f8--&gt;?], [f5--&gt;r10].</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1800" dirty="0">
                <a:solidFill>
                  <a:schemeClr val="accent5">
                    <a:lumMod val="75000"/>
                  </a:schemeClr>
                </a:solidFill>
                <a:effectLst/>
                <a:latin typeface="Arial" panose="020B0604020202020204" pitchFamily="34" charset="0"/>
                <a:ea typeface=""/>
                <a:cs typeface="Arial" panose="020B0604020202020204" pitchFamily="34" charset="0"/>
              </a:rPr>
              <a:t>4)Then f8 is compatible with r9 so it checks if it is accommodated or not, which is empty so it is marked there.</a:t>
            </a:r>
            <a:endParaRPr lang="en-IN" sz="18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indent="457200" algn="just">
              <a:lnSpc>
                <a:spcPct val="107000"/>
              </a:lnSpc>
              <a:spcAft>
                <a:spcPts val="800"/>
              </a:spcAft>
            </a:pPr>
            <a:r>
              <a:rPr lang="en-US" sz="1800" b="1" dirty="0">
                <a:solidFill>
                  <a:srgbClr val="00B050"/>
                </a:solidFill>
                <a:effectLst/>
                <a:highlight>
                  <a:srgbClr val="FFFF00"/>
                </a:highlight>
                <a:latin typeface="Arial" panose="020B0604020202020204" pitchFamily="34" charset="0"/>
                <a:ea typeface=""/>
                <a:cs typeface="Arial" panose="020B0604020202020204" pitchFamily="34" charset="0"/>
              </a:rPr>
              <a:t>[f8--&gt;r9].</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1800" dirty="0">
                <a:solidFill>
                  <a:schemeClr val="accent5">
                    <a:lumMod val="75000"/>
                  </a:schemeClr>
                </a:solidFill>
                <a:effectLst/>
                <a:latin typeface="Arial" panose="020B0604020202020204" pitchFamily="34" charset="0"/>
                <a:ea typeface=""/>
                <a:cs typeface="Arial" panose="020B0604020202020204" pitchFamily="34" charset="0"/>
              </a:rPr>
              <a:t>5)Then we have f9 which is compatible with r10 and r9, first it will try for r10 which is marked for f5, so f5 is unmarked first and f9 is marked for r10.</a:t>
            </a:r>
            <a:endParaRPr lang="en-IN" sz="18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indent="457200" algn="just">
              <a:lnSpc>
                <a:spcPct val="107000"/>
              </a:lnSpc>
              <a:spcAft>
                <a:spcPts val="800"/>
              </a:spcAft>
            </a:pPr>
            <a:r>
              <a:rPr lang="en-US" sz="1800" b="1" dirty="0">
                <a:solidFill>
                  <a:srgbClr val="00B050"/>
                </a:solidFill>
                <a:effectLst/>
                <a:highlight>
                  <a:srgbClr val="FFFF00"/>
                </a:highlight>
                <a:latin typeface="Arial" panose="020B0604020202020204" pitchFamily="34" charset="0"/>
                <a:ea typeface=""/>
                <a:cs typeface="Arial" panose="020B0604020202020204" pitchFamily="34" charset="0"/>
              </a:rPr>
              <a:t>[f5--&gt;?], [f9--&gt;r10].</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1800" dirty="0">
                <a:solidFill>
                  <a:schemeClr val="accent5">
                    <a:lumMod val="75000"/>
                  </a:schemeClr>
                </a:solidFill>
                <a:effectLst/>
                <a:latin typeface="Arial" panose="020B0604020202020204" pitchFamily="34" charset="0"/>
                <a:ea typeface=""/>
                <a:cs typeface="Arial" panose="020B0604020202020204" pitchFamily="34" charset="0"/>
              </a:rPr>
              <a:t>6)Now f5 is compatible with r7 and r9. So according to order it will first search for r7, which is not marked yet for anyone so it is marked for f5.</a:t>
            </a:r>
            <a:endParaRPr lang="en-IN" sz="18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800" b="1" dirty="0">
                <a:solidFill>
                  <a:srgbClr val="00B050"/>
                </a:solidFill>
                <a:effectLst/>
                <a:highlight>
                  <a:srgbClr val="FFFF00"/>
                </a:highlight>
                <a:latin typeface="Arial" panose="020B0604020202020204" pitchFamily="34" charset="0"/>
                <a:ea typeface=""/>
                <a:cs typeface="Arial" panose="020B0604020202020204" pitchFamily="34" charset="0"/>
              </a:rPr>
              <a:t>[f5--&gt;r7]</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938929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15F92F-43A7-410B-82CE-9655BBE945C9}"/>
              </a:ext>
            </a:extLst>
          </p:cNvPr>
          <p:cNvSpPr>
            <a:spLocks noGrp="1"/>
          </p:cNvSpPr>
          <p:nvPr>
            <p:ph idx="1"/>
          </p:nvPr>
        </p:nvSpPr>
        <p:spPr>
          <a:xfrm>
            <a:off x="677334" y="399495"/>
            <a:ext cx="8596668" cy="5641867"/>
          </a:xfrm>
        </p:spPr>
        <p:txBody>
          <a:bodyPr/>
          <a:lstStyle/>
          <a:p>
            <a:pPr algn="just">
              <a:lnSpc>
                <a:spcPct val="107000"/>
              </a:lnSpc>
              <a:spcAft>
                <a:spcPts val="800"/>
              </a:spcAft>
            </a:pPr>
            <a:r>
              <a:rPr lang="en-US" sz="1800" b="1" dirty="0">
                <a:solidFill>
                  <a:schemeClr val="accent5">
                    <a:lumMod val="75000"/>
                  </a:schemeClr>
                </a:solidFill>
                <a:effectLst/>
                <a:latin typeface="Arial" panose="020B0604020202020204" pitchFamily="34" charset="0"/>
                <a:ea typeface=""/>
                <a:cs typeface="Arial" panose="020B0604020202020204" pitchFamily="34" charset="0"/>
              </a:rPr>
              <a:t>So finally, </a:t>
            </a:r>
            <a:endParaRPr lang="en-IN" sz="1800" b="1"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sz="1800" b="1" dirty="0">
                <a:solidFill>
                  <a:srgbClr val="00B050"/>
                </a:solidFill>
                <a:effectLst/>
                <a:highlight>
                  <a:srgbClr val="FFFF00"/>
                </a:highlight>
                <a:latin typeface="Arial" panose="020B0604020202020204" pitchFamily="34" charset="0"/>
                <a:ea typeface=""/>
                <a:cs typeface="Arial" panose="020B0604020202020204" pitchFamily="34" charset="0"/>
              </a:rPr>
              <a:t>[f3--&gt;r4].</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sz="1800" b="1" dirty="0">
                <a:solidFill>
                  <a:srgbClr val="00B050"/>
                </a:solidFill>
                <a:effectLst/>
                <a:highlight>
                  <a:srgbClr val="FFFF00"/>
                </a:highlight>
                <a:latin typeface="Arial" panose="020B0604020202020204" pitchFamily="34" charset="0"/>
                <a:ea typeface=""/>
                <a:cs typeface="Arial" panose="020B0604020202020204" pitchFamily="34" charset="0"/>
              </a:rPr>
              <a:t>[f8--&gt;r9].</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sz="1800" b="1" dirty="0">
                <a:solidFill>
                  <a:srgbClr val="00B050"/>
                </a:solidFill>
                <a:effectLst/>
                <a:highlight>
                  <a:srgbClr val="FFFF00"/>
                </a:highlight>
                <a:latin typeface="Arial" panose="020B0604020202020204" pitchFamily="34" charset="0"/>
                <a:ea typeface=""/>
                <a:cs typeface="Arial" panose="020B0604020202020204" pitchFamily="34" charset="0"/>
              </a:rPr>
              <a:t>[f9--&gt;r10].</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sz="1800" b="1" dirty="0">
                <a:solidFill>
                  <a:srgbClr val="00B050"/>
                </a:solidFill>
                <a:effectLst/>
                <a:highlight>
                  <a:srgbClr val="FFFF00"/>
                </a:highlight>
                <a:latin typeface="Arial" panose="020B0604020202020204" pitchFamily="34" charset="0"/>
                <a:ea typeface=""/>
                <a:cs typeface="Arial" panose="020B0604020202020204" pitchFamily="34" charset="0"/>
              </a:rPr>
              <a:t>[f5--&gt;r7]</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800" b="1" dirty="0">
                <a:effectLst/>
                <a:latin typeface="Arial" panose="020B0604020202020204" pitchFamily="34" charset="0"/>
                <a:ea typeface=""/>
                <a:cs typeface="Arial" panose="020B0604020202020204" pitchFamily="34" charset="0"/>
              </a:rPr>
              <a:t>That’s how the algorithm works.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800" b="1" dirty="0">
                <a:solidFill>
                  <a:schemeClr val="accent5">
                    <a:lumMod val="75000"/>
                  </a:schemeClr>
                </a:solidFill>
                <a:effectLst/>
                <a:latin typeface="Arial" panose="020B0604020202020204" pitchFamily="34" charset="0"/>
                <a:ea typeface=""/>
                <a:cs typeface="Arial" panose="020B0604020202020204" pitchFamily="34" charset="0"/>
              </a:rPr>
              <a:t>At last, this is how we can accommodate all the 4 families in respective 5 rooms.</a:t>
            </a:r>
            <a:endParaRPr lang="en-IN" sz="18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800" b="1" dirty="0">
                <a:effectLst/>
                <a:latin typeface="Arial" panose="020B0604020202020204" pitchFamily="34" charset="0"/>
                <a:ea typeface=""/>
                <a:cs typeface="Arial" panose="020B0604020202020204" pitchFamily="34" charset="0"/>
              </a:rPr>
              <a:t>If in the end no rooms are found for any family that means that family is not accepted or in other words considering task allocation example that task will be not be completed in this cycle or allotment.</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50332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heel(1)">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F3C6-7FA9-4521-A486-4B91FD05419B}"/>
              </a:ext>
            </a:extLst>
          </p:cNvPr>
          <p:cNvSpPr>
            <a:spLocks noGrp="1"/>
          </p:cNvSpPr>
          <p:nvPr>
            <p:ph type="title"/>
          </p:nvPr>
        </p:nvSpPr>
        <p:spPr>
          <a:xfrm>
            <a:off x="677334" y="609600"/>
            <a:ext cx="8596668" cy="881849"/>
          </a:xfrm>
        </p:spPr>
        <p:txBody>
          <a:bodyPr>
            <a:normAutofit fontScale="90000"/>
          </a:bodyPr>
          <a:lstStyle/>
          <a:p>
            <a:r>
              <a:rPr lang="en-US" b="0" i="0" dirty="0">
                <a:solidFill>
                  <a:srgbClr val="610B38"/>
                </a:solidFill>
                <a:effectLst/>
                <a:latin typeface="erdana"/>
              </a:rPr>
              <a:t>Finding a maximum bipartite matching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36164FE-2414-43A6-B786-6431B8B69DC1}"/>
              </a:ext>
            </a:extLst>
          </p:cNvPr>
          <p:cNvSpPr>
            <a:spLocks noGrp="1"/>
          </p:cNvSpPr>
          <p:nvPr>
            <p:ph idx="1"/>
          </p:nvPr>
        </p:nvSpPr>
        <p:spPr>
          <a:xfrm>
            <a:off x="677334" y="1491449"/>
            <a:ext cx="8596668" cy="4549913"/>
          </a:xfrm>
        </p:spPr>
        <p:txBody>
          <a:bodyPr/>
          <a:lstStyle/>
          <a:p>
            <a:endParaRPr lang="en-IN" dirty="0"/>
          </a:p>
          <a:p>
            <a:endParaRPr lang="en-IN" dirty="0"/>
          </a:p>
        </p:txBody>
      </p:sp>
      <p:sp>
        <p:nvSpPr>
          <p:cNvPr id="4" name="Oval 3"/>
          <p:cNvSpPr/>
          <p:nvPr/>
        </p:nvSpPr>
        <p:spPr>
          <a:xfrm>
            <a:off x="2449899" y="2148900"/>
            <a:ext cx="483079" cy="4917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2449900" y="2856265"/>
            <a:ext cx="483079" cy="4917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2449900" y="3573178"/>
            <a:ext cx="483079" cy="4917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2449900" y="4285832"/>
            <a:ext cx="483079" cy="4917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4705543" y="2148900"/>
            <a:ext cx="474453" cy="4917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4705542" y="2856265"/>
            <a:ext cx="474453" cy="4917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4705541" y="3573178"/>
            <a:ext cx="474453" cy="4917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4692433" y="4290091"/>
            <a:ext cx="474453" cy="49170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p:nvPr/>
        </p:nvCxnSpPr>
        <p:spPr>
          <a:xfrm flipV="1">
            <a:off x="2932978" y="2373298"/>
            <a:ext cx="1772563" cy="21454"/>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4" idx="6"/>
          </p:cNvCxnSpPr>
          <p:nvPr/>
        </p:nvCxnSpPr>
        <p:spPr>
          <a:xfrm>
            <a:off x="2932978" y="2394753"/>
            <a:ext cx="1759455" cy="635772"/>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5" idx="6"/>
          </p:cNvCxnSpPr>
          <p:nvPr/>
        </p:nvCxnSpPr>
        <p:spPr>
          <a:xfrm flipV="1">
            <a:off x="2932979" y="2433194"/>
            <a:ext cx="1759454" cy="668924"/>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2932978" y="3843025"/>
            <a:ext cx="1759454" cy="668924"/>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endCxn id="10" idx="2"/>
          </p:cNvCxnSpPr>
          <p:nvPr/>
        </p:nvCxnSpPr>
        <p:spPr>
          <a:xfrm>
            <a:off x="2932978" y="3807033"/>
            <a:ext cx="1772563" cy="11998"/>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a:off x="2919869" y="4519686"/>
            <a:ext cx="1772563" cy="11998"/>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2549270" y="1783940"/>
            <a:ext cx="396818" cy="369332"/>
          </a:xfrm>
          <a:prstGeom prst="rect">
            <a:avLst/>
          </a:prstGeom>
          <a:noFill/>
        </p:spPr>
        <p:txBody>
          <a:bodyPr wrap="square" rtlCol="0">
            <a:spAutoFit/>
          </a:bodyPr>
          <a:lstStyle/>
          <a:p>
            <a:r>
              <a:rPr lang="en-US" dirty="0"/>
              <a:t>L</a:t>
            </a:r>
            <a:endParaRPr lang="en-IN" dirty="0"/>
          </a:p>
        </p:txBody>
      </p:sp>
      <p:sp>
        <p:nvSpPr>
          <p:cNvPr id="24" name="TextBox 23"/>
          <p:cNvSpPr txBox="1"/>
          <p:nvPr/>
        </p:nvSpPr>
        <p:spPr>
          <a:xfrm>
            <a:off x="4796288" y="1782296"/>
            <a:ext cx="396818" cy="369332"/>
          </a:xfrm>
          <a:prstGeom prst="rect">
            <a:avLst/>
          </a:prstGeom>
          <a:noFill/>
        </p:spPr>
        <p:txBody>
          <a:bodyPr wrap="square" rtlCol="0">
            <a:spAutoFit/>
          </a:bodyPr>
          <a:lstStyle/>
          <a:p>
            <a:r>
              <a:rPr lang="en-US" dirty="0"/>
              <a:t>R</a:t>
            </a:r>
            <a:endParaRPr lang="en-IN" dirty="0"/>
          </a:p>
        </p:txBody>
      </p:sp>
      <p:sp>
        <p:nvSpPr>
          <p:cNvPr id="25" name="TextBox 24"/>
          <p:cNvSpPr txBox="1"/>
          <p:nvPr/>
        </p:nvSpPr>
        <p:spPr>
          <a:xfrm>
            <a:off x="2549270" y="2212272"/>
            <a:ext cx="280194" cy="369332"/>
          </a:xfrm>
          <a:prstGeom prst="rect">
            <a:avLst/>
          </a:prstGeom>
          <a:noFill/>
        </p:spPr>
        <p:txBody>
          <a:bodyPr wrap="square" rtlCol="0">
            <a:spAutoFit/>
          </a:bodyPr>
          <a:lstStyle/>
          <a:p>
            <a:r>
              <a:rPr lang="en-US" dirty="0"/>
              <a:t>1</a:t>
            </a:r>
            <a:endParaRPr lang="en-IN" dirty="0"/>
          </a:p>
        </p:txBody>
      </p:sp>
      <p:sp>
        <p:nvSpPr>
          <p:cNvPr id="26" name="TextBox 25"/>
          <p:cNvSpPr txBox="1"/>
          <p:nvPr/>
        </p:nvSpPr>
        <p:spPr>
          <a:xfrm>
            <a:off x="2545124" y="2905479"/>
            <a:ext cx="280194" cy="369332"/>
          </a:xfrm>
          <a:prstGeom prst="rect">
            <a:avLst/>
          </a:prstGeom>
          <a:noFill/>
        </p:spPr>
        <p:txBody>
          <a:bodyPr wrap="square" rtlCol="0">
            <a:spAutoFit/>
          </a:bodyPr>
          <a:lstStyle/>
          <a:p>
            <a:r>
              <a:rPr lang="en-US" dirty="0"/>
              <a:t>2</a:t>
            </a:r>
            <a:endParaRPr lang="en-IN" dirty="0"/>
          </a:p>
        </p:txBody>
      </p:sp>
      <p:sp>
        <p:nvSpPr>
          <p:cNvPr id="27" name="TextBox 26"/>
          <p:cNvSpPr txBox="1"/>
          <p:nvPr/>
        </p:nvSpPr>
        <p:spPr>
          <a:xfrm>
            <a:off x="2540978" y="3634364"/>
            <a:ext cx="280194" cy="369332"/>
          </a:xfrm>
          <a:prstGeom prst="rect">
            <a:avLst/>
          </a:prstGeom>
          <a:noFill/>
        </p:spPr>
        <p:txBody>
          <a:bodyPr wrap="square" rtlCol="0">
            <a:spAutoFit/>
          </a:bodyPr>
          <a:lstStyle/>
          <a:p>
            <a:r>
              <a:rPr lang="en-US" dirty="0"/>
              <a:t>3</a:t>
            </a:r>
            <a:endParaRPr lang="en-IN" dirty="0"/>
          </a:p>
        </p:txBody>
      </p:sp>
      <p:sp>
        <p:nvSpPr>
          <p:cNvPr id="28" name="TextBox 27"/>
          <p:cNvSpPr txBox="1"/>
          <p:nvPr/>
        </p:nvSpPr>
        <p:spPr>
          <a:xfrm>
            <a:off x="2540978" y="4347018"/>
            <a:ext cx="280194" cy="369332"/>
          </a:xfrm>
          <a:prstGeom prst="rect">
            <a:avLst/>
          </a:prstGeom>
          <a:noFill/>
        </p:spPr>
        <p:txBody>
          <a:bodyPr wrap="square" rtlCol="0">
            <a:spAutoFit/>
          </a:bodyPr>
          <a:lstStyle/>
          <a:p>
            <a:r>
              <a:rPr lang="en-US" dirty="0"/>
              <a:t>4</a:t>
            </a:r>
            <a:endParaRPr lang="en-IN" dirty="0"/>
          </a:p>
        </p:txBody>
      </p:sp>
      <p:sp>
        <p:nvSpPr>
          <p:cNvPr id="29" name="TextBox 28"/>
          <p:cNvSpPr txBox="1"/>
          <p:nvPr/>
        </p:nvSpPr>
        <p:spPr>
          <a:xfrm>
            <a:off x="4799162" y="2200243"/>
            <a:ext cx="280194" cy="369332"/>
          </a:xfrm>
          <a:prstGeom prst="rect">
            <a:avLst/>
          </a:prstGeom>
          <a:noFill/>
        </p:spPr>
        <p:txBody>
          <a:bodyPr wrap="square" rtlCol="0">
            <a:spAutoFit/>
          </a:bodyPr>
          <a:lstStyle/>
          <a:p>
            <a:r>
              <a:rPr lang="en-US" dirty="0"/>
              <a:t>1</a:t>
            </a:r>
            <a:endParaRPr lang="en-IN" dirty="0"/>
          </a:p>
        </p:txBody>
      </p:sp>
      <p:sp>
        <p:nvSpPr>
          <p:cNvPr id="30" name="TextBox 29"/>
          <p:cNvSpPr txBox="1"/>
          <p:nvPr/>
        </p:nvSpPr>
        <p:spPr>
          <a:xfrm>
            <a:off x="4789562" y="2901056"/>
            <a:ext cx="280194" cy="369332"/>
          </a:xfrm>
          <a:prstGeom prst="rect">
            <a:avLst/>
          </a:prstGeom>
          <a:noFill/>
        </p:spPr>
        <p:txBody>
          <a:bodyPr wrap="square" rtlCol="0">
            <a:spAutoFit/>
          </a:bodyPr>
          <a:lstStyle/>
          <a:p>
            <a:r>
              <a:rPr lang="en-US" dirty="0"/>
              <a:t>2</a:t>
            </a:r>
            <a:endParaRPr lang="en-IN" dirty="0"/>
          </a:p>
        </p:txBody>
      </p:sp>
      <p:sp>
        <p:nvSpPr>
          <p:cNvPr id="31" name="TextBox 30"/>
          <p:cNvSpPr txBox="1"/>
          <p:nvPr/>
        </p:nvSpPr>
        <p:spPr>
          <a:xfrm>
            <a:off x="4789224" y="3624817"/>
            <a:ext cx="280194" cy="369332"/>
          </a:xfrm>
          <a:prstGeom prst="rect">
            <a:avLst/>
          </a:prstGeom>
          <a:noFill/>
        </p:spPr>
        <p:txBody>
          <a:bodyPr wrap="square" rtlCol="0">
            <a:spAutoFit/>
          </a:bodyPr>
          <a:lstStyle/>
          <a:p>
            <a:r>
              <a:rPr lang="en-US" dirty="0"/>
              <a:t>3</a:t>
            </a:r>
            <a:endParaRPr lang="en-IN" dirty="0"/>
          </a:p>
        </p:txBody>
      </p:sp>
      <p:sp>
        <p:nvSpPr>
          <p:cNvPr id="32" name="TextBox 31"/>
          <p:cNvSpPr txBox="1"/>
          <p:nvPr/>
        </p:nvSpPr>
        <p:spPr>
          <a:xfrm>
            <a:off x="4789224" y="4335020"/>
            <a:ext cx="280194" cy="369332"/>
          </a:xfrm>
          <a:prstGeom prst="rect">
            <a:avLst/>
          </a:prstGeom>
          <a:noFill/>
        </p:spPr>
        <p:txBody>
          <a:bodyPr wrap="square" rtlCol="0">
            <a:spAutoFit/>
          </a:bodyPr>
          <a:lstStyle/>
          <a:p>
            <a:r>
              <a:rPr lang="en-US" dirty="0"/>
              <a:t>4</a:t>
            </a:r>
            <a:endParaRPr lang="en-IN" dirty="0"/>
          </a:p>
        </p:txBody>
      </p:sp>
      <p:sp>
        <p:nvSpPr>
          <p:cNvPr id="35" name="TextBox 34"/>
          <p:cNvSpPr txBox="1"/>
          <p:nvPr/>
        </p:nvSpPr>
        <p:spPr>
          <a:xfrm>
            <a:off x="5621548" y="1769918"/>
            <a:ext cx="1222078" cy="369332"/>
          </a:xfrm>
          <a:prstGeom prst="rect">
            <a:avLst/>
          </a:prstGeom>
          <a:noFill/>
        </p:spPr>
        <p:txBody>
          <a:bodyPr wrap="square" rtlCol="0">
            <a:spAutoFit/>
          </a:bodyPr>
          <a:lstStyle/>
          <a:p>
            <a:r>
              <a:rPr lang="en-US" dirty="0"/>
              <a:t>Allocated</a:t>
            </a:r>
            <a:endParaRPr lang="en-IN" dirty="0"/>
          </a:p>
        </p:txBody>
      </p:sp>
      <p:sp>
        <p:nvSpPr>
          <p:cNvPr id="36" name="TextBox 35"/>
          <p:cNvSpPr txBox="1"/>
          <p:nvPr/>
        </p:nvSpPr>
        <p:spPr>
          <a:xfrm>
            <a:off x="7154467" y="1769918"/>
            <a:ext cx="816643" cy="369332"/>
          </a:xfrm>
          <a:prstGeom prst="rect">
            <a:avLst/>
          </a:prstGeom>
          <a:noFill/>
        </p:spPr>
        <p:txBody>
          <a:bodyPr wrap="square" rtlCol="0">
            <a:spAutoFit/>
          </a:bodyPr>
          <a:lstStyle/>
          <a:p>
            <a:r>
              <a:rPr lang="en-US" dirty="0"/>
              <a:t>Visit</a:t>
            </a:r>
            <a:endParaRPr lang="en-IN" dirty="0"/>
          </a:p>
        </p:txBody>
      </p:sp>
      <p:cxnSp>
        <p:nvCxnSpPr>
          <p:cNvPr id="42" name="Straight Arrow Connector 41"/>
          <p:cNvCxnSpPr>
            <a:endCxn id="4" idx="2"/>
          </p:cNvCxnSpPr>
          <p:nvPr/>
        </p:nvCxnSpPr>
        <p:spPr>
          <a:xfrm>
            <a:off x="1768415" y="2394752"/>
            <a:ext cx="681484" cy="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4" name="Straight Arrow Connector 43"/>
          <p:cNvCxnSpPr/>
          <p:nvPr/>
        </p:nvCxnSpPr>
        <p:spPr>
          <a:xfrm>
            <a:off x="1768415" y="3102116"/>
            <a:ext cx="681484" cy="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5" name="Straight Arrow Connector 44"/>
          <p:cNvCxnSpPr/>
          <p:nvPr/>
        </p:nvCxnSpPr>
        <p:spPr>
          <a:xfrm>
            <a:off x="1768415" y="3840069"/>
            <a:ext cx="681484" cy="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6" name="Straight Arrow Connector 45"/>
          <p:cNvCxnSpPr/>
          <p:nvPr/>
        </p:nvCxnSpPr>
        <p:spPr>
          <a:xfrm>
            <a:off x="1768415" y="4556982"/>
            <a:ext cx="681484" cy="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3" name="Straight Arrow Connector 52"/>
          <p:cNvCxnSpPr/>
          <p:nvPr/>
        </p:nvCxnSpPr>
        <p:spPr>
          <a:xfrm>
            <a:off x="3010619" y="2303253"/>
            <a:ext cx="1570007"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55" name="TextBox 54"/>
          <p:cNvSpPr txBox="1"/>
          <p:nvPr/>
        </p:nvSpPr>
        <p:spPr>
          <a:xfrm>
            <a:off x="7154467" y="2212272"/>
            <a:ext cx="755956" cy="369332"/>
          </a:xfrm>
          <a:prstGeom prst="rect">
            <a:avLst/>
          </a:prstGeom>
          <a:noFill/>
        </p:spPr>
        <p:txBody>
          <a:bodyPr wrap="square" rtlCol="0">
            <a:spAutoFit/>
          </a:bodyPr>
          <a:lstStyle/>
          <a:p>
            <a:r>
              <a:rPr lang="en-US" dirty="0"/>
              <a:t>1</a:t>
            </a:r>
            <a:endParaRPr lang="en-IN" dirty="0"/>
          </a:p>
        </p:txBody>
      </p:sp>
      <p:sp>
        <p:nvSpPr>
          <p:cNvPr id="56" name="Left Arrow 55"/>
          <p:cNvSpPr/>
          <p:nvPr/>
        </p:nvSpPr>
        <p:spPr>
          <a:xfrm>
            <a:off x="6722206" y="2352748"/>
            <a:ext cx="434490" cy="1299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p:cNvSpPr txBox="1"/>
          <p:nvPr/>
        </p:nvSpPr>
        <p:spPr>
          <a:xfrm>
            <a:off x="5840083" y="2212272"/>
            <a:ext cx="690113" cy="369332"/>
          </a:xfrm>
          <a:prstGeom prst="rect">
            <a:avLst/>
          </a:prstGeom>
          <a:noFill/>
        </p:spPr>
        <p:txBody>
          <a:bodyPr wrap="square" rtlCol="0">
            <a:spAutoFit/>
          </a:bodyPr>
          <a:lstStyle/>
          <a:p>
            <a:r>
              <a:rPr lang="en-US" dirty="0"/>
              <a:t>1</a:t>
            </a:r>
            <a:endParaRPr lang="en-IN" dirty="0"/>
          </a:p>
        </p:txBody>
      </p:sp>
      <p:cxnSp>
        <p:nvCxnSpPr>
          <p:cNvPr id="58" name="Straight Arrow Connector 57"/>
          <p:cNvCxnSpPr/>
          <p:nvPr/>
        </p:nvCxnSpPr>
        <p:spPr>
          <a:xfrm flipV="1">
            <a:off x="2946088" y="2445763"/>
            <a:ext cx="1520790" cy="57326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1" name="TextBox 60"/>
          <p:cNvSpPr txBox="1"/>
          <p:nvPr/>
        </p:nvSpPr>
        <p:spPr>
          <a:xfrm>
            <a:off x="7381160" y="2217496"/>
            <a:ext cx="396815" cy="369332"/>
          </a:xfrm>
          <a:prstGeom prst="rect">
            <a:avLst/>
          </a:prstGeom>
          <a:noFill/>
        </p:spPr>
        <p:txBody>
          <a:bodyPr wrap="square" rtlCol="0">
            <a:spAutoFit/>
          </a:bodyPr>
          <a:lstStyle/>
          <a:p>
            <a:r>
              <a:rPr lang="en-US" dirty="0"/>
              <a:t>2</a:t>
            </a:r>
            <a:endParaRPr lang="en-IN" dirty="0"/>
          </a:p>
        </p:txBody>
      </p:sp>
      <p:cxnSp>
        <p:nvCxnSpPr>
          <p:cNvPr id="63" name="Straight Arrow Connector 62"/>
          <p:cNvCxnSpPr/>
          <p:nvPr/>
        </p:nvCxnSpPr>
        <p:spPr>
          <a:xfrm flipH="1">
            <a:off x="2984569" y="2212272"/>
            <a:ext cx="1570007"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4" name="Straight Arrow Connector 63"/>
          <p:cNvCxnSpPr/>
          <p:nvPr/>
        </p:nvCxnSpPr>
        <p:spPr>
          <a:xfrm>
            <a:off x="3124988" y="2402489"/>
            <a:ext cx="1455638" cy="49856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7" name="TextBox 66"/>
          <p:cNvSpPr txBox="1"/>
          <p:nvPr/>
        </p:nvSpPr>
        <p:spPr>
          <a:xfrm>
            <a:off x="7272009" y="2901056"/>
            <a:ext cx="396815" cy="369332"/>
          </a:xfrm>
          <a:prstGeom prst="rect">
            <a:avLst/>
          </a:prstGeom>
          <a:noFill/>
        </p:spPr>
        <p:txBody>
          <a:bodyPr wrap="square" rtlCol="0">
            <a:spAutoFit/>
          </a:bodyPr>
          <a:lstStyle/>
          <a:p>
            <a:r>
              <a:rPr lang="en-US" dirty="0"/>
              <a:t>1</a:t>
            </a:r>
            <a:endParaRPr lang="en-IN" dirty="0"/>
          </a:p>
        </p:txBody>
      </p:sp>
      <p:sp>
        <p:nvSpPr>
          <p:cNvPr id="68" name="Left Arrow 67"/>
          <p:cNvSpPr/>
          <p:nvPr/>
        </p:nvSpPr>
        <p:spPr>
          <a:xfrm flipV="1">
            <a:off x="6778989" y="3030523"/>
            <a:ext cx="434490" cy="1439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p:cNvSpPr txBox="1"/>
          <p:nvPr/>
        </p:nvSpPr>
        <p:spPr>
          <a:xfrm>
            <a:off x="5840083" y="2917450"/>
            <a:ext cx="332117" cy="369332"/>
          </a:xfrm>
          <a:prstGeom prst="rect">
            <a:avLst/>
          </a:prstGeom>
          <a:noFill/>
        </p:spPr>
        <p:txBody>
          <a:bodyPr wrap="square" rtlCol="0">
            <a:spAutoFit/>
          </a:bodyPr>
          <a:lstStyle/>
          <a:p>
            <a:r>
              <a:rPr lang="en-US" dirty="0"/>
              <a:t>1</a:t>
            </a:r>
            <a:endParaRPr lang="en-IN" dirty="0"/>
          </a:p>
        </p:txBody>
      </p:sp>
      <p:sp>
        <p:nvSpPr>
          <p:cNvPr id="70" name="TextBox 69"/>
          <p:cNvSpPr txBox="1"/>
          <p:nvPr/>
        </p:nvSpPr>
        <p:spPr>
          <a:xfrm>
            <a:off x="5849959" y="2233052"/>
            <a:ext cx="312363" cy="369332"/>
          </a:xfrm>
          <a:prstGeom prst="rect">
            <a:avLst/>
          </a:prstGeom>
          <a:noFill/>
        </p:spPr>
        <p:txBody>
          <a:bodyPr wrap="square" rtlCol="0">
            <a:spAutoFit/>
          </a:bodyPr>
          <a:lstStyle/>
          <a:p>
            <a:r>
              <a:rPr lang="en-US" dirty="0"/>
              <a:t>2</a:t>
            </a:r>
            <a:endParaRPr lang="en-IN" dirty="0"/>
          </a:p>
        </p:txBody>
      </p:sp>
      <p:cxnSp>
        <p:nvCxnSpPr>
          <p:cNvPr id="72" name="Straight Arrow Connector 71"/>
          <p:cNvCxnSpPr/>
          <p:nvPr/>
        </p:nvCxnSpPr>
        <p:spPr>
          <a:xfrm>
            <a:off x="3021230" y="3766405"/>
            <a:ext cx="1596057"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73" name="TextBox 72"/>
          <p:cNvSpPr txBox="1"/>
          <p:nvPr/>
        </p:nvSpPr>
        <p:spPr>
          <a:xfrm>
            <a:off x="7308309" y="3622367"/>
            <a:ext cx="508958" cy="369332"/>
          </a:xfrm>
          <a:prstGeom prst="rect">
            <a:avLst/>
          </a:prstGeom>
          <a:noFill/>
        </p:spPr>
        <p:txBody>
          <a:bodyPr wrap="square" rtlCol="0">
            <a:spAutoFit/>
          </a:bodyPr>
          <a:lstStyle/>
          <a:p>
            <a:r>
              <a:rPr lang="en-US" dirty="0"/>
              <a:t>3</a:t>
            </a:r>
            <a:endParaRPr lang="en-IN" dirty="0"/>
          </a:p>
        </p:txBody>
      </p:sp>
      <p:sp>
        <p:nvSpPr>
          <p:cNvPr id="74" name="Left Arrow 73"/>
          <p:cNvSpPr/>
          <p:nvPr/>
        </p:nvSpPr>
        <p:spPr>
          <a:xfrm>
            <a:off x="6722206" y="3733419"/>
            <a:ext cx="428383" cy="1472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TextBox 74"/>
          <p:cNvSpPr txBox="1"/>
          <p:nvPr/>
        </p:nvSpPr>
        <p:spPr>
          <a:xfrm>
            <a:off x="5864048" y="3622367"/>
            <a:ext cx="473341" cy="369332"/>
          </a:xfrm>
          <a:prstGeom prst="rect">
            <a:avLst/>
          </a:prstGeom>
          <a:noFill/>
        </p:spPr>
        <p:txBody>
          <a:bodyPr wrap="square" rtlCol="0">
            <a:spAutoFit/>
          </a:bodyPr>
          <a:lstStyle/>
          <a:p>
            <a:r>
              <a:rPr lang="en-US" dirty="0"/>
              <a:t>3</a:t>
            </a:r>
            <a:endParaRPr lang="en-IN" dirty="0"/>
          </a:p>
        </p:txBody>
      </p:sp>
      <p:cxnSp>
        <p:nvCxnSpPr>
          <p:cNvPr id="77" name="Straight Arrow Connector 76"/>
          <p:cNvCxnSpPr/>
          <p:nvPr/>
        </p:nvCxnSpPr>
        <p:spPr>
          <a:xfrm flipV="1">
            <a:off x="3010619" y="3807032"/>
            <a:ext cx="1543957" cy="56818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81" name="TextBox 80"/>
          <p:cNvSpPr txBox="1"/>
          <p:nvPr/>
        </p:nvSpPr>
        <p:spPr>
          <a:xfrm>
            <a:off x="7432987" y="3617143"/>
            <a:ext cx="347635" cy="369332"/>
          </a:xfrm>
          <a:prstGeom prst="rect">
            <a:avLst/>
          </a:prstGeom>
          <a:noFill/>
        </p:spPr>
        <p:txBody>
          <a:bodyPr wrap="square" rtlCol="0">
            <a:spAutoFit/>
          </a:bodyPr>
          <a:lstStyle/>
          <a:p>
            <a:r>
              <a:rPr lang="en-US" dirty="0"/>
              <a:t>4</a:t>
            </a:r>
            <a:endParaRPr lang="en-IN" dirty="0"/>
          </a:p>
        </p:txBody>
      </p:sp>
      <p:cxnSp>
        <p:nvCxnSpPr>
          <p:cNvPr id="83" name="Straight Arrow Connector 82"/>
          <p:cNvCxnSpPr/>
          <p:nvPr/>
        </p:nvCxnSpPr>
        <p:spPr>
          <a:xfrm flipH="1">
            <a:off x="3033007" y="3673607"/>
            <a:ext cx="1559396"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85" name="Straight Arrow Connector 84"/>
          <p:cNvCxnSpPr/>
          <p:nvPr/>
        </p:nvCxnSpPr>
        <p:spPr>
          <a:xfrm>
            <a:off x="3124988" y="4429710"/>
            <a:ext cx="1492299"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86" name="TextBox 85"/>
          <p:cNvSpPr txBox="1"/>
          <p:nvPr/>
        </p:nvSpPr>
        <p:spPr>
          <a:xfrm>
            <a:off x="7314391" y="4343678"/>
            <a:ext cx="436107" cy="369332"/>
          </a:xfrm>
          <a:prstGeom prst="rect">
            <a:avLst/>
          </a:prstGeom>
          <a:noFill/>
        </p:spPr>
        <p:txBody>
          <a:bodyPr wrap="square" rtlCol="0">
            <a:spAutoFit/>
          </a:bodyPr>
          <a:lstStyle/>
          <a:p>
            <a:r>
              <a:rPr lang="en-US" dirty="0"/>
              <a:t>4</a:t>
            </a:r>
            <a:endParaRPr lang="en-IN" dirty="0"/>
          </a:p>
        </p:txBody>
      </p:sp>
      <p:sp>
        <p:nvSpPr>
          <p:cNvPr id="87" name="Left Arrow 86"/>
          <p:cNvSpPr/>
          <p:nvPr/>
        </p:nvSpPr>
        <p:spPr>
          <a:xfrm>
            <a:off x="6775302" y="4439545"/>
            <a:ext cx="406201" cy="1272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p:cNvSpPr txBox="1"/>
          <p:nvPr/>
        </p:nvSpPr>
        <p:spPr>
          <a:xfrm>
            <a:off x="5881602" y="4338290"/>
            <a:ext cx="473341" cy="369332"/>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298523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heel(1)">
                                      <p:cBhvr>
                                        <p:cTn id="18" dur="20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p:cTn id="23" dur="1000" fill="hold"/>
                                        <p:tgtEl>
                                          <p:spTgt spid="56"/>
                                        </p:tgtEl>
                                        <p:attrNameLst>
                                          <p:attrName>ppt_w</p:attrName>
                                        </p:attrNameLst>
                                      </p:cBhvr>
                                      <p:tavLst>
                                        <p:tav tm="0">
                                          <p:val>
                                            <p:fltVal val="0"/>
                                          </p:val>
                                        </p:tav>
                                        <p:tav tm="100000">
                                          <p:val>
                                            <p:strVal val="#ppt_w"/>
                                          </p:val>
                                        </p:tav>
                                      </p:tavLst>
                                    </p:anim>
                                    <p:anim calcmode="lin" valueType="num">
                                      <p:cBhvr>
                                        <p:cTn id="24" dur="1000" fill="hold"/>
                                        <p:tgtEl>
                                          <p:spTgt spid="56"/>
                                        </p:tgtEl>
                                        <p:attrNameLst>
                                          <p:attrName>ppt_h</p:attrName>
                                        </p:attrNameLst>
                                      </p:cBhvr>
                                      <p:tavLst>
                                        <p:tav tm="0">
                                          <p:val>
                                            <p:fltVal val="0"/>
                                          </p:val>
                                        </p:tav>
                                        <p:tav tm="100000">
                                          <p:val>
                                            <p:strVal val="#ppt_h"/>
                                          </p:val>
                                        </p:tav>
                                      </p:tavLst>
                                    </p:anim>
                                    <p:anim calcmode="lin" valueType="num">
                                      <p:cBhvr>
                                        <p:cTn id="25" dur="1000" fill="hold"/>
                                        <p:tgtEl>
                                          <p:spTgt spid="56"/>
                                        </p:tgtEl>
                                        <p:attrNameLst>
                                          <p:attrName>style.rotation</p:attrName>
                                        </p:attrNameLst>
                                      </p:cBhvr>
                                      <p:tavLst>
                                        <p:tav tm="0">
                                          <p:val>
                                            <p:fltVal val="90"/>
                                          </p:val>
                                        </p:tav>
                                        <p:tav tm="100000">
                                          <p:val>
                                            <p:fltVal val="0"/>
                                          </p:val>
                                        </p:tav>
                                      </p:tavLst>
                                    </p:anim>
                                    <p:animEffect transition="in" filter="fade">
                                      <p:cBhvr>
                                        <p:cTn id="26" dur="10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38" presetClass="entr" presetSubtype="0" accel="50000" fill="hold" grpId="0" nodeType="clickEffect">
                                  <p:stCondLst>
                                    <p:cond delay="0"/>
                                  </p:stCondLst>
                                  <p:iterate type="lt">
                                    <p:tmPct val="50000"/>
                                  </p:iterate>
                                  <p:childTnLst>
                                    <p:set>
                                      <p:cBhvr>
                                        <p:cTn id="30" dur="1" fill="hold">
                                          <p:stCondLst>
                                            <p:cond delay="0"/>
                                          </p:stCondLst>
                                        </p:cTn>
                                        <p:tgtEl>
                                          <p:spTgt spid="57"/>
                                        </p:tgtEl>
                                        <p:attrNameLst>
                                          <p:attrName>style.visibility</p:attrName>
                                        </p:attrNameLst>
                                      </p:cBhvr>
                                      <p:to>
                                        <p:strVal val="visible"/>
                                      </p:to>
                                    </p:set>
                                    <p:set>
                                      <p:cBhvr>
                                        <p:cTn id="31" dur="455" fill="hold">
                                          <p:stCondLst>
                                            <p:cond delay="0"/>
                                          </p:stCondLst>
                                        </p:cTn>
                                        <p:tgtEl>
                                          <p:spTgt spid="57"/>
                                        </p:tgtEl>
                                        <p:attrNameLst>
                                          <p:attrName>style.rotation</p:attrName>
                                        </p:attrNameLst>
                                      </p:cBhvr>
                                      <p:to>
                                        <p:strVal val="-45.0"/>
                                      </p:to>
                                    </p:set>
                                    <p:anim calcmode="lin" valueType="num">
                                      <p:cBhvr>
                                        <p:cTn id="32" dur="455" fill="hold">
                                          <p:stCondLst>
                                            <p:cond delay="455"/>
                                          </p:stCondLst>
                                        </p:cTn>
                                        <p:tgtEl>
                                          <p:spTgt spid="57"/>
                                        </p:tgtEl>
                                        <p:attrNameLst>
                                          <p:attrName>style.rotation</p:attrName>
                                        </p:attrNameLst>
                                      </p:cBhvr>
                                      <p:tavLst>
                                        <p:tav tm="0">
                                          <p:val>
                                            <p:fltVal val="-45"/>
                                          </p:val>
                                        </p:tav>
                                        <p:tav tm="69900">
                                          <p:val>
                                            <p:fltVal val="45"/>
                                          </p:val>
                                        </p:tav>
                                        <p:tav tm="100000">
                                          <p:val>
                                            <p:fltVal val="0"/>
                                          </p:val>
                                        </p:tav>
                                      </p:tavLst>
                                    </p:anim>
                                    <p:anim calcmode="lin" valueType="num">
                                      <p:cBhvr>
                                        <p:cTn id="33" dur="455" fill="hold">
                                          <p:stCondLst>
                                            <p:cond delay="0"/>
                                          </p:stCondLst>
                                        </p:cTn>
                                        <p:tgtEl>
                                          <p:spTgt spid="57"/>
                                        </p:tgtEl>
                                        <p:attrNameLst>
                                          <p:attrName>ppt_y</p:attrName>
                                        </p:attrNameLst>
                                      </p:cBhvr>
                                      <p:tavLst>
                                        <p:tav tm="0">
                                          <p:val>
                                            <p:strVal val="#ppt_y-1"/>
                                          </p:val>
                                        </p:tav>
                                        <p:tav tm="100000">
                                          <p:val>
                                            <p:strVal val="#ppt_y-(0.354*#ppt_w-0.172*#ppt_h)"/>
                                          </p:val>
                                        </p:tav>
                                      </p:tavLst>
                                    </p:anim>
                                    <p:anim calcmode="lin" valueType="num">
                                      <p:cBhvr>
                                        <p:cTn id="34" dur="156" decel="50000" autoRev="1" fill="hold">
                                          <p:stCondLst>
                                            <p:cond delay="455"/>
                                          </p:stCondLst>
                                        </p:cTn>
                                        <p:tgtEl>
                                          <p:spTgt spid="57"/>
                                        </p:tgtEl>
                                        <p:attrNameLst>
                                          <p:attrName>ppt_y</p:attrName>
                                        </p:attrNameLst>
                                      </p:cBhvr>
                                      <p:tavLst>
                                        <p:tav tm="0">
                                          <p:val>
                                            <p:strVal val="#ppt_y-(0.354*#ppt_w-0.172*#ppt_h)"/>
                                          </p:val>
                                        </p:tav>
                                        <p:tav tm="100000">
                                          <p:val>
                                            <p:strVal val="#ppt_y-(0.354*#ppt_w-0.172*#ppt_h)-#ppt_h/2"/>
                                          </p:val>
                                        </p:tav>
                                      </p:tavLst>
                                    </p:anim>
                                    <p:anim calcmode="lin" valueType="num">
                                      <p:cBhvr>
                                        <p:cTn id="35" dur="136" fill="hold">
                                          <p:stCondLst>
                                            <p:cond delay="864"/>
                                          </p:stCondLst>
                                        </p:cTn>
                                        <p:tgtEl>
                                          <p:spTgt spid="57"/>
                                        </p:tgtEl>
                                        <p:attrNameLst>
                                          <p:attrName>ppt_y</p:attrName>
                                        </p:attrNameLst>
                                      </p:cBhvr>
                                      <p:tavLst>
                                        <p:tav tm="0">
                                          <p:val>
                                            <p:strVal val="#ppt_y-(0.354*#ppt_w-0.172*#ppt_h)"/>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grpId="1" nodeType="clickEffect">
                                  <p:stCondLst>
                                    <p:cond delay="0"/>
                                  </p:stCondLst>
                                  <p:childTnLst>
                                    <p:animEffect transition="out" filter="wipe(down)">
                                      <p:cBhvr>
                                        <p:cTn id="39" dur="500"/>
                                        <p:tgtEl>
                                          <p:spTgt spid="56"/>
                                        </p:tgtEl>
                                      </p:cBhvr>
                                    </p:animEffect>
                                    <p:set>
                                      <p:cBhvr>
                                        <p:cTn id="40" dur="1" fill="hold">
                                          <p:stCondLst>
                                            <p:cond delay="499"/>
                                          </p:stCondLst>
                                        </p:cTn>
                                        <p:tgtEl>
                                          <p:spTgt spid="5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6" presetClass="exit" presetSubtype="21" fill="hold" nodeType="clickEffect">
                                  <p:stCondLst>
                                    <p:cond delay="0"/>
                                  </p:stCondLst>
                                  <p:childTnLst>
                                    <p:animEffect transition="out" filter="barn(inVertical)">
                                      <p:cBhvr>
                                        <p:cTn id="48" dur="500"/>
                                        <p:tgtEl>
                                          <p:spTgt spid="53"/>
                                        </p:tgtEl>
                                      </p:cBhvr>
                                    </p:animEffect>
                                    <p:set>
                                      <p:cBhvr>
                                        <p:cTn id="49" dur="1" fill="hold">
                                          <p:stCondLst>
                                            <p:cond delay="499"/>
                                          </p:stCondLst>
                                        </p:cTn>
                                        <p:tgtEl>
                                          <p:spTgt spid="5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2" presetClass="exit" presetSubtype="0" fill="hold" nodeType="clickEffect">
                                  <p:stCondLst>
                                    <p:cond delay="0"/>
                                  </p:stCondLst>
                                  <p:childTnLst>
                                    <p:animEffect transition="out" filter="fade">
                                      <p:cBhvr>
                                        <p:cTn id="53" dur="1000"/>
                                        <p:tgtEl>
                                          <p:spTgt spid="42"/>
                                        </p:tgtEl>
                                      </p:cBhvr>
                                    </p:animEffect>
                                    <p:anim calcmode="lin" valueType="num">
                                      <p:cBhvr>
                                        <p:cTn id="54" dur="1000"/>
                                        <p:tgtEl>
                                          <p:spTgt spid="42"/>
                                        </p:tgtEl>
                                        <p:attrNameLst>
                                          <p:attrName>ppt_x</p:attrName>
                                        </p:attrNameLst>
                                      </p:cBhvr>
                                      <p:tavLst>
                                        <p:tav tm="0">
                                          <p:val>
                                            <p:strVal val="ppt_x"/>
                                          </p:val>
                                        </p:tav>
                                        <p:tav tm="100000">
                                          <p:val>
                                            <p:strVal val="ppt_x"/>
                                          </p:val>
                                        </p:tav>
                                      </p:tavLst>
                                    </p:anim>
                                    <p:anim calcmode="lin" valueType="num">
                                      <p:cBhvr>
                                        <p:cTn id="55" dur="1000"/>
                                        <p:tgtEl>
                                          <p:spTgt spid="42"/>
                                        </p:tgtEl>
                                        <p:attrNameLst>
                                          <p:attrName>ppt_y</p:attrName>
                                        </p:attrNameLst>
                                      </p:cBhvr>
                                      <p:tavLst>
                                        <p:tav tm="0">
                                          <p:val>
                                            <p:strVal val="ppt_y"/>
                                          </p:val>
                                        </p:tav>
                                        <p:tav tm="100000">
                                          <p:val>
                                            <p:strVal val="ppt_y+.1"/>
                                          </p:val>
                                        </p:tav>
                                      </p:tavLst>
                                    </p:anim>
                                    <p:set>
                                      <p:cBhvr>
                                        <p:cTn id="56" dur="1" fill="hold">
                                          <p:stCondLst>
                                            <p:cond delay="999"/>
                                          </p:stCondLst>
                                        </p:cTn>
                                        <p:tgtEl>
                                          <p:spTgt spid="4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circle(in)">
                                      <p:cBhvr>
                                        <p:cTn id="66" dur="2000"/>
                                        <p:tgtEl>
                                          <p:spTgt spid="58"/>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heel(1)">
                                      <p:cBhvr>
                                        <p:cTn id="71" dur="2000"/>
                                        <p:tgtEl>
                                          <p:spTgt spid="61"/>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randombar(horizontal)">
                                      <p:cBhvr>
                                        <p:cTn id="76" dur="500"/>
                                        <p:tgtEl>
                                          <p:spTgt spid="6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1" fill="hold" grpId="0" nodeType="click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wheel(1)">
                                      <p:cBhvr>
                                        <p:cTn id="86" dur="2000"/>
                                        <p:tgtEl>
                                          <p:spTgt spid="67"/>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p:cTn id="91" dur="1000" fill="hold"/>
                                        <p:tgtEl>
                                          <p:spTgt spid="68"/>
                                        </p:tgtEl>
                                        <p:attrNameLst>
                                          <p:attrName>ppt_w</p:attrName>
                                        </p:attrNameLst>
                                      </p:cBhvr>
                                      <p:tavLst>
                                        <p:tav tm="0">
                                          <p:val>
                                            <p:fltVal val="0"/>
                                          </p:val>
                                        </p:tav>
                                        <p:tav tm="100000">
                                          <p:val>
                                            <p:strVal val="#ppt_w"/>
                                          </p:val>
                                        </p:tav>
                                      </p:tavLst>
                                    </p:anim>
                                    <p:anim calcmode="lin" valueType="num">
                                      <p:cBhvr>
                                        <p:cTn id="92" dur="1000" fill="hold"/>
                                        <p:tgtEl>
                                          <p:spTgt spid="68"/>
                                        </p:tgtEl>
                                        <p:attrNameLst>
                                          <p:attrName>ppt_h</p:attrName>
                                        </p:attrNameLst>
                                      </p:cBhvr>
                                      <p:tavLst>
                                        <p:tav tm="0">
                                          <p:val>
                                            <p:fltVal val="0"/>
                                          </p:val>
                                        </p:tav>
                                        <p:tav tm="100000">
                                          <p:val>
                                            <p:strVal val="#ppt_h"/>
                                          </p:val>
                                        </p:tav>
                                      </p:tavLst>
                                    </p:anim>
                                    <p:anim calcmode="lin" valueType="num">
                                      <p:cBhvr>
                                        <p:cTn id="93" dur="1000" fill="hold"/>
                                        <p:tgtEl>
                                          <p:spTgt spid="68"/>
                                        </p:tgtEl>
                                        <p:attrNameLst>
                                          <p:attrName>style.rotation</p:attrName>
                                        </p:attrNameLst>
                                      </p:cBhvr>
                                      <p:tavLst>
                                        <p:tav tm="0">
                                          <p:val>
                                            <p:fltVal val="90"/>
                                          </p:val>
                                        </p:tav>
                                        <p:tav tm="100000">
                                          <p:val>
                                            <p:fltVal val="0"/>
                                          </p:val>
                                        </p:tav>
                                      </p:tavLst>
                                    </p:anim>
                                    <p:animEffect transition="in" filter="fade">
                                      <p:cBhvr>
                                        <p:cTn id="94" dur="1000"/>
                                        <p:tgtEl>
                                          <p:spTgt spid="68"/>
                                        </p:tgtEl>
                                      </p:cBhvr>
                                    </p:animEffect>
                                  </p:childTnLst>
                                </p:cTn>
                              </p:par>
                            </p:childTnLst>
                          </p:cTn>
                        </p:par>
                      </p:childTnLst>
                    </p:cTn>
                  </p:par>
                  <p:par>
                    <p:cTn id="95" fill="hold">
                      <p:stCondLst>
                        <p:cond delay="indefinite"/>
                      </p:stCondLst>
                      <p:childTnLst>
                        <p:par>
                          <p:cTn id="96" fill="hold">
                            <p:stCondLst>
                              <p:cond delay="0"/>
                            </p:stCondLst>
                            <p:childTnLst>
                              <p:par>
                                <p:cTn id="97" presetID="6" presetClass="entr" presetSubtype="16" fill="hold" grpId="0" nodeType="click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circle(in)">
                                      <p:cBhvr>
                                        <p:cTn id="99" dur="2000"/>
                                        <p:tgtEl>
                                          <p:spTgt spid="69"/>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67"/>
                                        </p:tgtEl>
                                      </p:cBhvr>
                                    </p:animEffect>
                                    <p:set>
                                      <p:cBhvr>
                                        <p:cTn id="104" dur="1" fill="hold">
                                          <p:stCondLst>
                                            <p:cond delay="499"/>
                                          </p:stCondLst>
                                        </p:cTn>
                                        <p:tgtEl>
                                          <p:spTgt spid="6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6" presetClass="exit" presetSubtype="21" fill="hold" grpId="1" nodeType="clickEffect">
                                  <p:stCondLst>
                                    <p:cond delay="0"/>
                                  </p:stCondLst>
                                  <p:childTnLst>
                                    <p:animEffect transition="out" filter="barn(inVertical)">
                                      <p:cBhvr>
                                        <p:cTn id="108" dur="500"/>
                                        <p:tgtEl>
                                          <p:spTgt spid="68"/>
                                        </p:tgtEl>
                                      </p:cBhvr>
                                    </p:animEffect>
                                    <p:set>
                                      <p:cBhvr>
                                        <p:cTn id="109" dur="1" fill="hold">
                                          <p:stCondLst>
                                            <p:cond delay="499"/>
                                          </p:stCondLst>
                                        </p:cTn>
                                        <p:tgtEl>
                                          <p:spTgt spid="68"/>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22" presetClass="exit" presetSubtype="4" fill="hold" grpId="1" nodeType="clickEffect">
                                  <p:stCondLst>
                                    <p:cond delay="0"/>
                                  </p:stCondLst>
                                  <p:iterate type="lt">
                                    <p:tmPct val="0"/>
                                  </p:iterate>
                                  <p:childTnLst>
                                    <p:animEffect transition="out" filter="wipe(down)">
                                      <p:cBhvr>
                                        <p:cTn id="113" dur="500"/>
                                        <p:tgtEl>
                                          <p:spTgt spid="57"/>
                                        </p:tgtEl>
                                      </p:cBhvr>
                                    </p:animEffect>
                                    <p:set>
                                      <p:cBhvr>
                                        <p:cTn id="114" dur="1" fill="hold">
                                          <p:stCondLst>
                                            <p:cond delay="499"/>
                                          </p:stCondLst>
                                        </p:cTn>
                                        <p:tgtEl>
                                          <p:spTgt spid="5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2" nodeType="click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wipe(down)">
                                      <p:cBhvr>
                                        <p:cTn id="119" dur="500"/>
                                        <p:tgtEl>
                                          <p:spTgt spid="56"/>
                                        </p:tgtEl>
                                      </p:cBhvr>
                                    </p:animEffect>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grpId="0" nodeType="click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circle(in)">
                                      <p:cBhvr>
                                        <p:cTn id="124" dur="2000"/>
                                        <p:tgtEl>
                                          <p:spTgt spid="70"/>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1" nodeType="clickEffect">
                                  <p:stCondLst>
                                    <p:cond delay="0"/>
                                  </p:stCondLst>
                                  <p:childTnLst>
                                    <p:animEffect transition="out" filter="fade">
                                      <p:cBhvr>
                                        <p:cTn id="128" dur="500"/>
                                        <p:tgtEl>
                                          <p:spTgt spid="61"/>
                                        </p:tgtEl>
                                      </p:cBhvr>
                                    </p:animEffect>
                                    <p:set>
                                      <p:cBhvr>
                                        <p:cTn id="129" dur="1" fill="hold">
                                          <p:stCondLst>
                                            <p:cond delay="499"/>
                                          </p:stCondLst>
                                        </p:cTn>
                                        <p:tgtEl>
                                          <p:spTgt spid="61"/>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22" presetClass="exit" presetSubtype="4" fill="hold" grpId="3" nodeType="clickEffect">
                                  <p:stCondLst>
                                    <p:cond delay="0"/>
                                  </p:stCondLst>
                                  <p:childTnLst>
                                    <p:animEffect transition="out" filter="wipe(down)">
                                      <p:cBhvr>
                                        <p:cTn id="133" dur="500"/>
                                        <p:tgtEl>
                                          <p:spTgt spid="56"/>
                                        </p:tgtEl>
                                      </p:cBhvr>
                                    </p:animEffect>
                                    <p:set>
                                      <p:cBhvr>
                                        <p:cTn id="134" dur="1" fill="hold">
                                          <p:stCondLst>
                                            <p:cond delay="499"/>
                                          </p:stCondLst>
                                        </p:cTn>
                                        <p:tgtEl>
                                          <p:spTgt spid="5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42" presetClass="exit" presetSubtype="0" fill="hold" nodeType="clickEffect">
                                  <p:stCondLst>
                                    <p:cond delay="0"/>
                                  </p:stCondLst>
                                  <p:childTnLst>
                                    <p:animEffect transition="out" filter="fade">
                                      <p:cBhvr>
                                        <p:cTn id="138" dur="1000"/>
                                        <p:tgtEl>
                                          <p:spTgt spid="44"/>
                                        </p:tgtEl>
                                      </p:cBhvr>
                                    </p:animEffect>
                                    <p:anim calcmode="lin" valueType="num">
                                      <p:cBhvr>
                                        <p:cTn id="139" dur="1000"/>
                                        <p:tgtEl>
                                          <p:spTgt spid="44"/>
                                        </p:tgtEl>
                                        <p:attrNameLst>
                                          <p:attrName>ppt_x</p:attrName>
                                        </p:attrNameLst>
                                      </p:cBhvr>
                                      <p:tavLst>
                                        <p:tav tm="0">
                                          <p:val>
                                            <p:strVal val="ppt_x"/>
                                          </p:val>
                                        </p:tav>
                                        <p:tav tm="100000">
                                          <p:val>
                                            <p:strVal val="ppt_x"/>
                                          </p:val>
                                        </p:tav>
                                      </p:tavLst>
                                    </p:anim>
                                    <p:anim calcmode="lin" valueType="num">
                                      <p:cBhvr>
                                        <p:cTn id="140" dur="1000"/>
                                        <p:tgtEl>
                                          <p:spTgt spid="44"/>
                                        </p:tgtEl>
                                        <p:attrNameLst>
                                          <p:attrName>ppt_y</p:attrName>
                                        </p:attrNameLst>
                                      </p:cBhvr>
                                      <p:tavLst>
                                        <p:tav tm="0">
                                          <p:val>
                                            <p:strVal val="ppt_y"/>
                                          </p:val>
                                        </p:tav>
                                        <p:tav tm="100000">
                                          <p:val>
                                            <p:strVal val="ppt_y+.1"/>
                                          </p:val>
                                        </p:tav>
                                      </p:tavLst>
                                    </p:anim>
                                    <p:set>
                                      <p:cBhvr>
                                        <p:cTn id="141" dur="1" fill="hold">
                                          <p:stCondLst>
                                            <p:cond delay="999"/>
                                          </p:stCondLst>
                                        </p:cTn>
                                        <p:tgtEl>
                                          <p:spTgt spid="44"/>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nodeType="clickEffect">
                                  <p:stCondLst>
                                    <p:cond delay="0"/>
                                  </p:stCondLst>
                                  <p:childTnLst>
                                    <p:animEffect transition="out" filter="fade">
                                      <p:cBhvr>
                                        <p:cTn id="145" dur="500"/>
                                        <p:tgtEl>
                                          <p:spTgt spid="58"/>
                                        </p:tgtEl>
                                      </p:cBhvr>
                                    </p:animEffect>
                                    <p:set>
                                      <p:cBhvr>
                                        <p:cTn id="146" dur="1" fill="hold">
                                          <p:stCondLst>
                                            <p:cond delay="499"/>
                                          </p:stCondLst>
                                        </p:cTn>
                                        <p:tgtEl>
                                          <p:spTgt spid="58"/>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63"/>
                                        </p:tgtEl>
                                      </p:cBhvr>
                                    </p:animEffect>
                                    <p:set>
                                      <p:cBhvr>
                                        <p:cTn id="149" dur="1" fill="hold">
                                          <p:stCondLst>
                                            <p:cond delay="499"/>
                                          </p:stCondLst>
                                        </p:cTn>
                                        <p:tgtEl>
                                          <p:spTgt spid="63"/>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500"/>
                                        <p:tgtEl>
                                          <p:spTgt spid="64"/>
                                        </p:tgtEl>
                                      </p:cBhvr>
                                    </p:animEffect>
                                    <p:set>
                                      <p:cBhvr>
                                        <p:cTn id="152" dur="1" fill="hold">
                                          <p:stCondLst>
                                            <p:cond delay="499"/>
                                          </p:stCondLst>
                                        </p:cTn>
                                        <p:tgtEl>
                                          <p:spTgt spid="64"/>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45"/>
                                        </p:tgtEl>
                                        <p:attrNameLst>
                                          <p:attrName>style.visibility</p:attrName>
                                        </p:attrNameLst>
                                      </p:cBhvr>
                                      <p:to>
                                        <p:strVal val="visible"/>
                                      </p:to>
                                    </p:set>
                                    <p:animEffect transition="in" filter="fade">
                                      <p:cBhvr>
                                        <p:cTn id="157" dur="500"/>
                                        <p:tgtEl>
                                          <p:spTgt spid="45"/>
                                        </p:tgtEl>
                                      </p:cBhvr>
                                    </p:animEffect>
                                  </p:childTnLst>
                                </p:cTn>
                              </p:par>
                            </p:childTnLst>
                          </p:cTn>
                        </p:par>
                      </p:childTnLst>
                    </p:cTn>
                  </p:par>
                  <p:par>
                    <p:cTn id="158" fill="hold">
                      <p:stCondLst>
                        <p:cond delay="indefinite"/>
                      </p:stCondLst>
                      <p:childTnLst>
                        <p:par>
                          <p:cTn id="159" fill="hold">
                            <p:stCondLst>
                              <p:cond delay="0"/>
                            </p:stCondLst>
                            <p:childTnLst>
                              <p:par>
                                <p:cTn id="160" presetID="16" presetClass="entr" presetSubtype="21" fill="hold" nodeType="clickEffect">
                                  <p:stCondLst>
                                    <p:cond delay="0"/>
                                  </p:stCondLst>
                                  <p:childTnLst>
                                    <p:set>
                                      <p:cBhvr>
                                        <p:cTn id="161" dur="1" fill="hold">
                                          <p:stCondLst>
                                            <p:cond delay="0"/>
                                          </p:stCondLst>
                                        </p:cTn>
                                        <p:tgtEl>
                                          <p:spTgt spid="72"/>
                                        </p:tgtEl>
                                        <p:attrNameLst>
                                          <p:attrName>style.visibility</p:attrName>
                                        </p:attrNameLst>
                                      </p:cBhvr>
                                      <p:to>
                                        <p:strVal val="visible"/>
                                      </p:to>
                                    </p:set>
                                    <p:animEffect transition="in" filter="barn(inVertical)">
                                      <p:cBhvr>
                                        <p:cTn id="162" dur="500"/>
                                        <p:tgtEl>
                                          <p:spTgt spid="72"/>
                                        </p:tgtEl>
                                      </p:cBhvr>
                                    </p:animEffect>
                                  </p:childTnLst>
                                </p:cTn>
                              </p:par>
                            </p:childTnLst>
                          </p:cTn>
                        </p:par>
                      </p:childTnLst>
                    </p:cTn>
                  </p:par>
                  <p:par>
                    <p:cTn id="163" fill="hold">
                      <p:stCondLst>
                        <p:cond delay="indefinite"/>
                      </p:stCondLst>
                      <p:childTnLst>
                        <p:par>
                          <p:cTn id="164" fill="hold">
                            <p:stCondLst>
                              <p:cond delay="0"/>
                            </p:stCondLst>
                            <p:childTnLst>
                              <p:par>
                                <p:cTn id="165" presetID="21" presetClass="entr" presetSubtype="1" fill="hold" grpId="0" nodeType="clickEffect">
                                  <p:stCondLst>
                                    <p:cond delay="0"/>
                                  </p:stCondLst>
                                  <p:childTnLst>
                                    <p:set>
                                      <p:cBhvr>
                                        <p:cTn id="166" dur="1" fill="hold">
                                          <p:stCondLst>
                                            <p:cond delay="0"/>
                                          </p:stCondLst>
                                        </p:cTn>
                                        <p:tgtEl>
                                          <p:spTgt spid="73"/>
                                        </p:tgtEl>
                                        <p:attrNameLst>
                                          <p:attrName>style.visibility</p:attrName>
                                        </p:attrNameLst>
                                      </p:cBhvr>
                                      <p:to>
                                        <p:strVal val="visible"/>
                                      </p:to>
                                    </p:set>
                                    <p:animEffect transition="in" filter="wheel(1)">
                                      <p:cBhvr>
                                        <p:cTn id="167" dur="2000"/>
                                        <p:tgtEl>
                                          <p:spTgt spid="73"/>
                                        </p:tgtEl>
                                      </p:cBhvr>
                                    </p:animEffect>
                                  </p:childTnLst>
                                </p:cTn>
                              </p:par>
                            </p:childTnLst>
                          </p:cTn>
                        </p:par>
                      </p:childTnLst>
                    </p:cTn>
                  </p:par>
                  <p:par>
                    <p:cTn id="168" fill="hold">
                      <p:stCondLst>
                        <p:cond delay="indefinite"/>
                      </p:stCondLst>
                      <p:childTnLst>
                        <p:par>
                          <p:cTn id="169" fill="hold">
                            <p:stCondLst>
                              <p:cond delay="0"/>
                            </p:stCondLst>
                            <p:childTnLst>
                              <p:par>
                                <p:cTn id="170" presetID="42" presetClass="entr" presetSubtype="0" fill="hold" grpId="0" nodeType="clickEffect">
                                  <p:stCondLst>
                                    <p:cond delay="0"/>
                                  </p:stCondLst>
                                  <p:childTnLst>
                                    <p:set>
                                      <p:cBhvr>
                                        <p:cTn id="171" dur="1" fill="hold">
                                          <p:stCondLst>
                                            <p:cond delay="0"/>
                                          </p:stCondLst>
                                        </p:cTn>
                                        <p:tgtEl>
                                          <p:spTgt spid="74"/>
                                        </p:tgtEl>
                                        <p:attrNameLst>
                                          <p:attrName>style.visibility</p:attrName>
                                        </p:attrNameLst>
                                      </p:cBhvr>
                                      <p:to>
                                        <p:strVal val="visible"/>
                                      </p:to>
                                    </p:set>
                                    <p:animEffect transition="in" filter="fade">
                                      <p:cBhvr>
                                        <p:cTn id="172" dur="1000"/>
                                        <p:tgtEl>
                                          <p:spTgt spid="74"/>
                                        </p:tgtEl>
                                      </p:cBhvr>
                                    </p:animEffect>
                                    <p:anim calcmode="lin" valueType="num">
                                      <p:cBhvr>
                                        <p:cTn id="173" dur="1000" fill="hold"/>
                                        <p:tgtEl>
                                          <p:spTgt spid="74"/>
                                        </p:tgtEl>
                                        <p:attrNameLst>
                                          <p:attrName>ppt_x</p:attrName>
                                        </p:attrNameLst>
                                      </p:cBhvr>
                                      <p:tavLst>
                                        <p:tav tm="0">
                                          <p:val>
                                            <p:strVal val="#ppt_x"/>
                                          </p:val>
                                        </p:tav>
                                        <p:tav tm="100000">
                                          <p:val>
                                            <p:strVal val="#ppt_x"/>
                                          </p:val>
                                        </p:tav>
                                      </p:tavLst>
                                    </p:anim>
                                    <p:anim calcmode="lin" valueType="num">
                                      <p:cBhvr>
                                        <p:cTn id="174"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75"/>
                                        </p:tgtEl>
                                        <p:attrNameLst>
                                          <p:attrName>style.visibility</p:attrName>
                                        </p:attrNameLst>
                                      </p:cBhvr>
                                      <p:to>
                                        <p:strVal val="visible"/>
                                      </p:to>
                                    </p:set>
                                    <p:animEffect transition="in" filter="fade">
                                      <p:cBhvr>
                                        <p:cTn id="179" dur="500"/>
                                        <p:tgtEl>
                                          <p:spTgt spid="75"/>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grpId="1" nodeType="clickEffect">
                                  <p:stCondLst>
                                    <p:cond delay="0"/>
                                  </p:stCondLst>
                                  <p:childTnLst>
                                    <p:animEffect transition="out" filter="fade">
                                      <p:cBhvr>
                                        <p:cTn id="183" dur="500"/>
                                        <p:tgtEl>
                                          <p:spTgt spid="73"/>
                                        </p:tgtEl>
                                      </p:cBhvr>
                                    </p:animEffect>
                                    <p:set>
                                      <p:cBhvr>
                                        <p:cTn id="184" dur="1" fill="hold">
                                          <p:stCondLst>
                                            <p:cond delay="499"/>
                                          </p:stCondLst>
                                        </p:cTn>
                                        <p:tgtEl>
                                          <p:spTgt spid="73"/>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42" presetClass="exit" presetSubtype="0" fill="hold" grpId="1" nodeType="clickEffect">
                                  <p:stCondLst>
                                    <p:cond delay="0"/>
                                  </p:stCondLst>
                                  <p:childTnLst>
                                    <p:animEffect transition="out" filter="fade">
                                      <p:cBhvr>
                                        <p:cTn id="188" dur="1000"/>
                                        <p:tgtEl>
                                          <p:spTgt spid="74"/>
                                        </p:tgtEl>
                                      </p:cBhvr>
                                    </p:animEffect>
                                    <p:anim calcmode="lin" valueType="num">
                                      <p:cBhvr>
                                        <p:cTn id="189" dur="1000"/>
                                        <p:tgtEl>
                                          <p:spTgt spid="74"/>
                                        </p:tgtEl>
                                        <p:attrNameLst>
                                          <p:attrName>ppt_x</p:attrName>
                                        </p:attrNameLst>
                                      </p:cBhvr>
                                      <p:tavLst>
                                        <p:tav tm="0">
                                          <p:val>
                                            <p:strVal val="ppt_x"/>
                                          </p:val>
                                        </p:tav>
                                        <p:tav tm="100000">
                                          <p:val>
                                            <p:strVal val="ppt_x"/>
                                          </p:val>
                                        </p:tav>
                                      </p:tavLst>
                                    </p:anim>
                                    <p:anim calcmode="lin" valueType="num">
                                      <p:cBhvr>
                                        <p:cTn id="190" dur="1000"/>
                                        <p:tgtEl>
                                          <p:spTgt spid="74"/>
                                        </p:tgtEl>
                                        <p:attrNameLst>
                                          <p:attrName>ppt_y</p:attrName>
                                        </p:attrNameLst>
                                      </p:cBhvr>
                                      <p:tavLst>
                                        <p:tav tm="0">
                                          <p:val>
                                            <p:strVal val="ppt_y"/>
                                          </p:val>
                                        </p:tav>
                                        <p:tav tm="100000">
                                          <p:val>
                                            <p:strVal val="ppt_y+.1"/>
                                          </p:val>
                                        </p:tav>
                                      </p:tavLst>
                                    </p:anim>
                                    <p:set>
                                      <p:cBhvr>
                                        <p:cTn id="191" dur="1" fill="hold">
                                          <p:stCondLst>
                                            <p:cond delay="999"/>
                                          </p:stCondLst>
                                        </p:cTn>
                                        <p:tgtEl>
                                          <p:spTgt spid="74"/>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42" presetClass="exit" presetSubtype="0" fill="hold" nodeType="clickEffect">
                                  <p:stCondLst>
                                    <p:cond delay="0"/>
                                  </p:stCondLst>
                                  <p:childTnLst>
                                    <p:animEffect transition="out" filter="fade">
                                      <p:cBhvr>
                                        <p:cTn id="195" dur="1000"/>
                                        <p:tgtEl>
                                          <p:spTgt spid="45"/>
                                        </p:tgtEl>
                                      </p:cBhvr>
                                    </p:animEffect>
                                    <p:anim calcmode="lin" valueType="num">
                                      <p:cBhvr>
                                        <p:cTn id="196" dur="1000"/>
                                        <p:tgtEl>
                                          <p:spTgt spid="45"/>
                                        </p:tgtEl>
                                        <p:attrNameLst>
                                          <p:attrName>ppt_x</p:attrName>
                                        </p:attrNameLst>
                                      </p:cBhvr>
                                      <p:tavLst>
                                        <p:tav tm="0">
                                          <p:val>
                                            <p:strVal val="ppt_x"/>
                                          </p:val>
                                        </p:tav>
                                        <p:tav tm="100000">
                                          <p:val>
                                            <p:strVal val="ppt_x"/>
                                          </p:val>
                                        </p:tav>
                                      </p:tavLst>
                                    </p:anim>
                                    <p:anim calcmode="lin" valueType="num">
                                      <p:cBhvr>
                                        <p:cTn id="197" dur="1000"/>
                                        <p:tgtEl>
                                          <p:spTgt spid="45"/>
                                        </p:tgtEl>
                                        <p:attrNameLst>
                                          <p:attrName>ppt_y</p:attrName>
                                        </p:attrNameLst>
                                      </p:cBhvr>
                                      <p:tavLst>
                                        <p:tav tm="0">
                                          <p:val>
                                            <p:strVal val="ppt_y"/>
                                          </p:val>
                                        </p:tav>
                                        <p:tav tm="100000">
                                          <p:val>
                                            <p:strVal val="ppt_y+.1"/>
                                          </p:val>
                                        </p:tav>
                                      </p:tavLst>
                                    </p:anim>
                                    <p:set>
                                      <p:cBhvr>
                                        <p:cTn id="198" dur="1" fill="hold">
                                          <p:stCondLst>
                                            <p:cond delay="999"/>
                                          </p:stCondLst>
                                        </p:cTn>
                                        <p:tgtEl>
                                          <p:spTgt spid="4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0" presetClass="exit" presetSubtype="0" fill="hold" nodeType="clickEffect">
                                  <p:stCondLst>
                                    <p:cond delay="0"/>
                                  </p:stCondLst>
                                  <p:childTnLst>
                                    <p:animEffect transition="out" filter="fade">
                                      <p:cBhvr>
                                        <p:cTn id="202" dur="500"/>
                                        <p:tgtEl>
                                          <p:spTgt spid="72"/>
                                        </p:tgtEl>
                                      </p:cBhvr>
                                    </p:animEffect>
                                    <p:set>
                                      <p:cBhvr>
                                        <p:cTn id="203" dur="1" fill="hold">
                                          <p:stCondLst>
                                            <p:cond delay="499"/>
                                          </p:stCondLst>
                                        </p:cTn>
                                        <p:tgtEl>
                                          <p:spTgt spid="72"/>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nodeType="clickEffect">
                                  <p:stCondLst>
                                    <p:cond delay="0"/>
                                  </p:stCondLst>
                                  <p:childTnLst>
                                    <p:set>
                                      <p:cBhvr>
                                        <p:cTn id="207" dur="1" fill="hold">
                                          <p:stCondLst>
                                            <p:cond delay="0"/>
                                          </p:stCondLst>
                                        </p:cTn>
                                        <p:tgtEl>
                                          <p:spTgt spid="46"/>
                                        </p:tgtEl>
                                        <p:attrNameLst>
                                          <p:attrName>style.visibility</p:attrName>
                                        </p:attrNameLst>
                                      </p:cBhvr>
                                      <p:to>
                                        <p:strVal val="visible"/>
                                      </p:to>
                                    </p:set>
                                    <p:animEffect transition="in" filter="fade">
                                      <p:cBhvr>
                                        <p:cTn id="208" dur="500"/>
                                        <p:tgtEl>
                                          <p:spTgt spid="46"/>
                                        </p:tgtEl>
                                      </p:cBhvr>
                                    </p:animEffect>
                                  </p:childTnLst>
                                </p:cTn>
                              </p:par>
                            </p:childTnLst>
                          </p:cTn>
                        </p:par>
                      </p:childTnLst>
                    </p:cTn>
                  </p:par>
                  <p:par>
                    <p:cTn id="209" fill="hold">
                      <p:stCondLst>
                        <p:cond delay="indefinite"/>
                      </p:stCondLst>
                      <p:childTnLst>
                        <p:par>
                          <p:cTn id="210" fill="hold">
                            <p:stCondLst>
                              <p:cond delay="0"/>
                            </p:stCondLst>
                            <p:childTnLst>
                              <p:par>
                                <p:cTn id="211" presetID="16" presetClass="entr" presetSubtype="21" fill="hold" nodeType="clickEffect">
                                  <p:stCondLst>
                                    <p:cond delay="0"/>
                                  </p:stCondLst>
                                  <p:childTnLst>
                                    <p:set>
                                      <p:cBhvr>
                                        <p:cTn id="212" dur="1" fill="hold">
                                          <p:stCondLst>
                                            <p:cond delay="0"/>
                                          </p:stCondLst>
                                        </p:cTn>
                                        <p:tgtEl>
                                          <p:spTgt spid="77"/>
                                        </p:tgtEl>
                                        <p:attrNameLst>
                                          <p:attrName>style.visibility</p:attrName>
                                        </p:attrNameLst>
                                      </p:cBhvr>
                                      <p:to>
                                        <p:strVal val="visible"/>
                                      </p:to>
                                    </p:set>
                                    <p:animEffect transition="in" filter="barn(inVertical)">
                                      <p:cBhvr>
                                        <p:cTn id="213" dur="500"/>
                                        <p:tgtEl>
                                          <p:spTgt spid="77"/>
                                        </p:tgtEl>
                                      </p:cBhvr>
                                    </p:animEffect>
                                  </p:childTnLst>
                                </p:cTn>
                              </p:par>
                            </p:childTnLst>
                          </p:cTn>
                        </p:par>
                      </p:childTnLst>
                    </p:cTn>
                  </p:par>
                  <p:par>
                    <p:cTn id="214" fill="hold">
                      <p:stCondLst>
                        <p:cond delay="indefinite"/>
                      </p:stCondLst>
                      <p:childTnLst>
                        <p:par>
                          <p:cTn id="215" fill="hold">
                            <p:stCondLst>
                              <p:cond delay="0"/>
                            </p:stCondLst>
                            <p:childTnLst>
                              <p:par>
                                <p:cTn id="216" presetID="42" presetClass="entr" presetSubtype="0" fill="hold" grpId="0" nodeType="clickEffect">
                                  <p:stCondLst>
                                    <p:cond delay="0"/>
                                  </p:stCondLst>
                                  <p:childTnLst>
                                    <p:set>
                                      <p:cBhvr>
                                        <p:cTn id="217" dur="1" fill="hold">
                                          <p:stCondLst>
                                            <p:cond delay="0"/>
                                          </p:stCondLst>
                                        </p:cTn>
                                        <p:tgtEl>
                                          <p:spTgt spid="81"/>
                                        </p:tgtEl>
                                        <p:attrNameLst>
                                          <p:attrName>style.visibility</p:attrName>
                                        </p:attrNameLst>
                                      </p:cBhvr>
                                      <p:to>
                                        <p:strVal val="visible"/>
                                      </p:to>
                                    </p:set>
                                    <p:animEffect transition="in" filter="fade">
                                      <p:cBhvr>
                                        <p:cTn id="218" dur="1000"/>
                                        <p:tgtEl>
                                          <p:spTgt spid="81"/>
                                        </p:tgtEl>
                                      </p:cBhvr>
                                    </p:animEffect>
                                    <p:anim calcmode="lin" valueType="num">
                                      <p:cBhvr>
                                        <p:cTn id="219" dur="1000" fill="hold"/>
                                        <p:tgtEl>
                                          <p:spTgt spid="81"/>
                                        </p:tgtEl>
                                        <p:attrNameLst>
                                          <p:attrName>ppt_x</p:attrName>
                                        </p:attrNameLst>
                                      </p:cBhvr>
                                      <p:tavLst>
                                        <p:tav tm="0">
                                          <p:val>
                                            <p:strVal val="#ppt_x"/>
                                          </p:val>
                                        </p:tav>
                                        <p:tav tm="100000">
                                          <p:val>
                                            <p:strVal val="#ppt_x"/>
                                          </p:val>
                                        </p:tav>
                                      </p:tavLst>
                                    </p:anim>
                                    <p:anim calcmode="lin" valueType="num">
                                      <p:cBhvr>
                                        <p:cTn id="220"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16" presetClass="entr" presetSubtype="21" fill="hold" nodeType="clickEffect">
                                  <p:stCondLst>
                                    <p:cond delay="0"/>
                                  </p:stCondLst>
                                  <p:childTnLst>
                                    <p:set>
                                      <p:cBhvr>
                                        <p:cTn id="224" dur="1" fill="hold">
                                          <p:stCondLst>
                                            <p:cond delay="0"/>
                                          </p:stCondLst>
                                        </p:cTn>
                                        <p:tgtEl>
                                          <p:spTgt spid="83"/>
                                        </p:tgtEl>
                                        <p:attrNameLst>
                                          <p:attrName>style.visibility</p:attrName>
                                        </p:attrNameLst>
                                      </p:cBhvr>
                                      <p:to>
                                        <p:strVal val="visible"/>
                                      </p:to>
                                    </p:set>
                                    <p:animEffect transition="in" filter="barn(inVertical)">
                                      <p:cBhvr>
                                        <p:cTn id="225" dur="500"/>
                                        <p:tgtEl>
                                          <p:spTgt spid="83"/>
                                        </p:tgtEl>
                                      </p:cBhvr>
                                    </p:animEffect>
                                  </p:childTnLst>
                                </p:cTn>
                              </p:par>
                            </p:childTnLst>
                          </p:cTn>
                        </p:par>
                      </p:childTnLst>
                    </p:cTn>
                  </p:par>
                  <p:par>
                    <p:cTn id="226" fill="hold">
                      <p:stCondLst>
                        <p:cond delay="indefinite"/>
                      </p:stCondLst>
                      <p:childTnLst>
                        <p:par>
                          <p:cTn id="227" fill="hold">
                            <p:stCondLst>
                              <p:cond delay="0"/>
                            </p:stCondLst>
                            <p:childTnLst>
                              <p:par>
                                <p:cTn id="228" presetID="16" presetClass="entr" presetSubtype="21" fill="hold" nodeType="clickEffect">
                                  <p:stCondLst>
                                    <p:cond delay="0"/>
                                  </p:stCondLst>
                                  <p:childTnLst>
                                    <p:set>
                                      <p:cBhvr>
                                        <p:cTn id="229" dur="1" fill="hold">
                                          <p:stCondLst>
                                            <p:cond delay="0"/>
                                          </p:stCondLst>
                                        </p:cTn>
                                        <p:tgtEl>
                                          <p:spTgt spid="72"/>
                                        </p:tgtEl>
                                        <p:attrNameLst>
                                          <p:attrName>style.visibility</p:attrName>
                                        </p:attrNameLst>
                                      </p:cBhvr>
                                      <p:to>
                                        <p:strVal val="visible"/>
                                      </p:to>
                                    </p:set>
                                    <p:animEffect transition="in" filter="barn(inVertical)">
                                      <p:cBhvr>
                                        <p:cTn id="230" dur="500"/>
                                        <p:tgtEl>
                                          <p:spTgt spid="72"/>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xit" presetSubtype="0" fill="hold" nodeType="clickEffect">
                                  <p:stCondLst>
                                    <p:cond delay="0"/>
                                  </p:stCondLst>
                                  <p:childTnLst>
                                    <p:animEffect transition="out" filter="fade">
                                      <p:cBhvr>
                                        <p:cTn id="234" dur="500"/>
                                        <p:tgtEl>
                                          <p:spTgt spid="72"/>
                                        </p:tgtEl>
                                      </p:cBhvr>
                                    </p:animEffect>
                                    <p:set>
                                      <p:cBhvr>
                                        <p:cTn id="235" dur="1" fill="hold">
                                          <p:stCondLst>
                                            <p:cond delay="499"/>
                                          </p:stCondLst>
                                        </p:cTn>
                                        <p:tgtEl>
                                          <p:spTgt spid="72"/>
                                        </p:tgtEl>
                                        <p:attrNameLst>
                                          <p:attrName>style.visibility</p:attrName>
                                        </p:attrNameLst>
                                      </p:cBhvr>
                                      <p:to>
                                        <p:strVal val="hidden"/>
                                      </p:to>
                                    </p:set>
                                  </p:childTnLst>
                                </p:cTn>
                              </p:par>
                              <p:par>
                                <p:cTn id="236" presetID="10" presetClass="exit" presetSubtype="0" fill="hold" grpId="2" nodeType="withEffect">
                                  <p:stCondLst>
                                    <p:cond delay="0"/>
                                  </p:stCondLst>
                                  <p:childTnLst>
                                    <p:animEffect transition="out" filter="fade">
                                      <p:cBhvr>
                                        <p:cTn id="237" dur="500"/>
                                        <p:tgtEl>
                                          <p:spTgt spid="74"/>
                                        </p:tgtEl>
                                      </p:cBhvr>
                                    </p:animEffect>
                                    <p:set>
                                      <p:cBhvr>
                                        <p:cTn id="238" dur="1" fill="hold">
                                          <p:stCondLst>
                                            <p:cond delay="499"/>
                                          </p:stCondLst>
                                        </p:cTn>
                                        <p:tgtEl>
                                          <p:spTgt spid="74"/>
                                        </p:tgtEl>
                                        <p:attrNameLst>
                                          <p:attrName>style.visibility</p:attrName>
                                        </p:attrNameLst>
                                      </p:cBhvr>
                                      <p:to>
                                        <p:strVal val="hidden"/>
                                      </p:to>
                                    </p:set>
                                  </p:childTnLst>
                                </p:cTn>
                              </p:par>
                              <p:par>
                                <p:cTn id="239" presetID="10" presetClass="exit" presetSubtype="0" fill="hold" nodeType="withEffect">
                                  <p:stCondLst>
                                    <p:cond delay="0"/>
                                  </p:stCondLst>
                                  <p:childTnLst>
                                    <p:animEffect transition="out" filter="fade">
                                      <p:cBhvr>
                                        <p:cTn id="240" dur="500"/>
                                        <p:tgtEl>
                                          <p:spTgt spid="77"/>
                                        </p:tgtEl>
                                      </p:cBhvr>
                                    </p:animEffect>
                                    <p:set>
                                      <p:cBhvr>
                                        <p:cTn id="241" dur="1" fill="hold">
                                          <p:stCondLst>
                                            <p:cond delay="499"/>
                                          </p:stCondLst>
                                        </p:cTn>
                                        <p:tgtEl>
                                          <p:spTgt spid="77"/>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500"/>
                                        <p:tgtEl>
                                          <p:spTgt spid="81"/>
                                        </p:tgtEl>
                                      </p:cBhvr>
                                    </p:animEffect>
                                    <p:set>
                                      <p:cBhvr>
                                        <p:cTn id="244" dur="1" fill="hold">
                                          <p:stCondLst>
                                            <p:cond delay="499"/>
                                          </p:stCondLst>
                                        </p:cTn>
                                        <p:tgtEl>
                                          <p:spTgt spid="81"/>
                                        </p:tgtEl>
                                        <p:attrNameLst>
                                          <p:attrName>style.visibility</p:attrName>
                                        </p:attrNameLst>
                                      </p:cBhvr>
                                      <p:to>
                                        <p:strVal val="hidden"/>
                                      </p:to>
                                    </p:set>
                                  </p:childTnLst>
                                </p:cTn>
                              </p:par>
                              <p:par>
                                <p:cTn id="245" presetID="10" presetClass="exit" presetSubtype="0" fill="hold" nodeType="withEffect">
                                  <p:stCondLst>
                                    <p:cond delay="0"/>
                                  </p:stCondLst>
                                  <p:childTnLst>
                                    <p:animEffect transition="out" filter="fade">
                                      <p:cBhvr>
                                        <p:cTn id="246" dur="500"/>
                                        <p:tgtEl>
                                          <p:spTgt spid="83"/>
                                        </p:tgtEl>
                                      </p:cBhvr>
                                    </p:animEffect>
                                    <p:set>
                                      <p:cBhvr>
                                        <p:cTn id="247" dur="1" fill="hold">
                                          <p:stCondLst>
                                            <p:cond delay="499"/>
                                          </p:stCondLst>
                                        </p:cTn>
                                        <p:tgtEl>
                                          <p:spTgt spid="83"/>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16" presetClass="entr" presetSubtype="21" fill="hold" nodeType="clickEffect">
                                  <p:stCondLst>
                                    <p:cond delay="0"/>
                                  </p:stCondLst>
                                  <p:childTnLst>
                                    <p:set>
                                      <p:cBhvr>
                                        <p:cTn id="251" dur="1" fill="hold">
                                          <p:stCondLst>
                                            <p:cond delay="0"/>
                                          </p:stCondLst>
                                        </p:cTn>
                                        <p:tgtEl>
                                          <p:spTgt spid="85"/>
                                        </p:tgtEl>
                                        <p:attrNameLst>
                                          <p:attrName>style.visibility</p:attrName>
                                        </p:attrNameLst>
                                      </p:cBhvr>
                                      <p:to>
                                        <p:strVal val="visible"/>
                                      </p:to>
                                    </p:set>
                                    <p:animEffect transition="in" filter="barn(inVertical)">
                                      <p:cBhvr>
                                        <p:cTn id="252" dur="500"/>
                                        <p:tgtEl>
                                          <p:spTgt spid="85"/>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4" fill="hold" grpId="0" nodeType="clickEffect">
                                  <p:stCondLst>
                                    <p:cond delay="0"/>
                                  </p:stCondLst>
                                  <p:childTnLst>
                                    <p:set>
                                      <p:cBhvr>
                                        <p:cTn id="256" dur="1" fill="hold">
                                          <p:stCondLst>
                                            <p:cond delay="0"/>
                                          </p:stCondLst>
                                        </p:cTn>
                                        <p:tgtEl>
                                          <p:spTgt spid="86"/>
                                        </p:tgtEl>
                                        <p:attrNameLst>
                                          <p:attrName>style.visibility</p:attrName>
                                        </p:attrNameLst>
                                      </p:cBhvr>
                                      <p:to>
                                        <p:strVal val="visible"/>
                                      </p:to>
                                    </p:set>
                                    <p:animEffect transition="in" filter="wipe(down)">
                                      <p:cBhvr>
                                        <p:cTn id="257" dur="500"/>
                                        <p:tgtEl>
                                          <p:spTgt spid="86"/>
                                        </p:tgtEl>
                                      </p:cBhvr>
                                    </p:animEffect>
                                  </p:childTnLst>
                                </p:cTn>
                              </p:par>
                            </p:childTnLst>
                          </p:cTn>
                        </p:par>
                      </p:childTnLst>
                    </p:cTn>
                  </p:par>
                  <p:par>
                    <p:cTn id="258" fill="hold">
                      <p:stCondLst>
                        <p:cond delay="indefinite"/>
                      </p:stCondLst>
                      <p:childTnLst>
                        <p:par>
                          <p:cTn id="259" fill="hold">
                            <p:stCondLst>
                              <p:cond delay="0"/>
                            </p:stCondLst>
                            <p:childTnLst>
                              <p:par>
                                <p:cTn id="260" presetID="16" presetClass="entr" presetSubtype="21" fill="hold" grpId="0" nodeType="clickEffect">
                                  <p:stCondLst>
                                    <p:cond delay="0"/>
                                  </p:stCondLst>
                                  <p:childTnLst>
                                    <p:set>
                                      <p:cBhvr>
                                        <p:cTn id="261" dur="1" fill="hold">
                                          <p:stCondLst>
                                            <p:cond delay="0"/>
                                          </p:stCondLst>
                                        </p:cTn>
                                        <p:tgtEl>
                                          <p:spTgt spid="87"/>
                                        </p:tgtEl>
                                        <p:attrNameLst>
                                          <p:attrName>style.visibility</p:attrName>
                                        </p:attrNameLst>
                                      </p:cBhvr>
                                      <p:to>
                                        <p:strVal val="visible"/>
                                      </p:to>
                                    </p:set>
                                    <p:animEffect transition="in" filter="barn(inVertical)">
                                      <p:cBhvr>
                                        <p:cTn id="262" dur="500"/>
                                        <p:tgtEl>
                                          <p:spTgt spid="87"/>
                                        </p:tgtEl>
                                      </p:cBhvr>
                                    </p:animEffect>
                                  </p:childTnLst>
                                </p:cTn>
                              </p:par>
                            </p:childTnLst>
                          </p:cTn>
                        </p:par>
                      </p:childTnLst>
                    </p:cTn>
                  </p:par>
                  <p:par>
                    <p:cTn id="263" fill="hold">
                      <p:stCondLst>
                        <p:cond delay="indefinite"/>
                      </p:stCondLst>
                      <p:childTnLst>
                        <p:par>
                          <p:cTn id="264" fill="hold">
                            <p:stCondLst>
                              <p:cond delay="0"/>
                            </p:stCondLst>
                            <p:childTnLst>
                              <p:par>
                                <p:cTn id="265" presetID="21" presetClass="entr" presetSubtype="1" fill="hold" grpId="0" nodeType="clickEffect">
                                  <p:stCondLst>
                                    <p:cond delay="0"/>
                                  </p:stCondLst>
                                  <p:childTnLst>
                                    <p:set>
                                      <p:cBhvr>
                                        <p:cTn id="266" dur="1" fill="hold">
                                          <p:stCondLst>
                                            <p:cond delay="0"/>
                                          </p:stCondLst>
                                        </p:cTn>
                                        <p:tgtEl>
                                          <p:spTgt spid="88"/>
                                        </p:tgtEl>
                                        <p:attrNameLst>
                                          <p:attrName>style.visibility</p:attrName>
                                        </p:attrNameLst>
                                      </p:cBhvr>
                                      <p:to>
                                        <p:strVal val="visible"/>
                                      </p:to>
                                    </p:set>
                                    <p:animEffect transition="in" filter="wheel(1)">
                                      <p:cBhvr>
                                        <p:cTn id="267" dur="2000"/>
                                        <p:tgtEl>
                                          <p:spTgt spid="88"/>
                                        </p:tgtEl>
                                      </p:cBhvr>
                                    </p:animEffect>
                                  </p:childTnLst>
                                </p:cTn>
                              </p:par>
                            </p:childTnLst>
                          </p:cTn>
                        </p:par>
                      </p:childTnLst>
                    </p:cTn>
                  </p:par>
                  <p:par>
                    <p:cTn id="268" fill="hold">
                      <p:stCondLst>
                        <p:cond delay="indefinite"/>
                      </p:stCondLst>
                      <p:childTnLst>
                        <p:par>
                          <p:cTn id="269" fill="hold">
                            <p:stCondLst>
                              <p:cond delay="0"/>
                            </p:stCondLst>
                            <p:childTnLst>
                              <p:par>
                                <p:cTn id="270" presetID="16" presetClass="exit" presetSubtype="21" fill="hold" grpId="1" nodeType="clickEffect">
                                  <p:stCondLst>
                                    <p:cond delay="0"/>
                                  </p:stCondLst>
                                  <p:childTnLst>
                                    <p:animEffect transition="out" filter="barn(inVertical)">
                                      <p:cBhvr>
                                        <p:cTn id="271" dur="500"/>
                                        <p:tgtEl>
                                          <p:spTgt spid="86"/>
                                        </p:tgtEl>
                                      </p:cBhvr>
                                    </p:animEffect>
                                    <p:set>
                                      <p:cBhvr>
                                        <p:cTn id="272" dur="1" fill="hold">
                                          <p:stCondLst>
                                            <p:cond delay="499"/>
                                          </p:stCondLst>
                                        </p:cTn>
                                        <p:tgtEl>
                                          <p:spTgt spid="86"/>
                                        </p:tgtEl>
                                        <p:attrNameLst>
                                          <p:attrName>style.visibility</p:attrName>
                                        </p:attrNameLst>
                                      </p:cBhvr>
                                      <p:to>
                                        <p:strVal val="hidden"/>
                                      </p:to>
                                    </p:set>
                                  </p:childTnLst>
                                </p:cTn>
                              </p:par>
                              <p:par>
                                <p:cTn id="273" presetID="16" presetClass="exit" presetSubtype="21" fill="hold" grpId="1" nodeType="withEffect">
                                  <p:stCondLst>
                                    <p:cond delay="0"/>
                                  </p:stCondLst>
                                  <p:childTnLst>
                                    <p:animEffect transition="out" filter="barn(inVertical)">
                                      <p:cBhvr>
                                        <p:cTn id="274" dur="500"/>
                                        <p:tgtEl>
                                          <p:spTgt spid="87"/>
                                        </p:tgtEl>
                                      </p:cBhvr>
                                    </p:animEffect>
                                    <p:set>
                                      <p:cBhvr>
                                        <p:cTn id="275" dur="1" fill="hold">
                                          <p:stCondLst>
                                            <p:cond delay="499"/>
                                          </p:stCondLst>
                                        </p:cTn>
                                        <p:tgtEl>
                                          <p:spTgt spid="87"/>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22" presetClass="exit" presetSubtype="4" fill="hold" nodeType="clickEffect">
                                  <p:stCondLst>
                                    <p:cond delay="0"/>
                                  </p:stCondLst>
                                  <p:childTnLst>
                                    <p:animEffect transition="out" filter="wipe(down)">
                                      <p:cBhvr>
                                        <p:cTn id="279" dur="500"/>
                                        <p:tgtEl>
                                          <p:spTgt spid="85"/>
                                        </p:tgtEl>
                                      </p:cBhvr>
                                    </p:animEffect>
                                    <p:set>
                                      <p:cBhvr>
                                        <p:cTn id="280" dur="1" fill="hold">
                                          <p:stCondLst>
                                            <p:cond delay="499"/>
                                          </p:stCondLst>
                                        </p:cTn>
                                        <p:tgtEl>
                                          <p:spTgt spid="8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22" presetClass="exit" presetSubtype="4" fill="hold" nodeType="clickEffect">
                                  <p:stCondLst>
                                    <p:cond delay="0"/>
                                  </p:stCondLst>
                                  <p:childTnLst>
                                    <p:animEffect transition="out" filter="wipe(down)">
                                      <p:cBhvr>
                                        <p:cTn id="284" dur="500"/>
                                        <p:tgtEl>
                                          <p:spTgt spid="46"/>
                                        </p:tgtEl>
                                      </p:cBhvr>
                                    </p:animEffect>
                                    <p:set>
                                      <p:cBhvr>
                                        <p:cTn id="285"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56" grpId="0" animBg="1"/>
      <p:bldP spid="56" grpId="1" animBg="1"/>
      <p:bldP spid="56" grpId="2" animBg="1"/>
      <p:bldP spid="56" grpId="3" animBg="1"/>
      <p:bldP spid="57" grpId="0"/>
      <p:bldP spid="57" grpId="1"/>
      <p:bldP spid="61" grpId="0"/>
      <p:bldP spid="61" grpId="1"/>
      <p:bldP spid="67" grpId="0"/>
      <p:bldP spid="67" grpId="1"/>
      <p:bldP spid="68" grpId="0" animBg="1"/>
      <p:bldP spid="68" grpId="1" animBg="1"/>
      <p:bldP spid="69" grpId="0"/>
      <p:bldP spid="70" grpId="0"/>
      <p:bldP spid="73" grpId="0"/>
      <p:bldP spid="73" grpId="1"/>
      <p:bldP spid="74" grpId="0" animBg="1"/>
      <p:bldP spid="74" grpId="1" animBg="1"/>
      <p:bldP spid="74" grpId="2" animBg="1"/>
      <p:bldP spid="75" grpId="0"/>
      <p:bldP spid="81" grpId="0"/>
      <p:bldP spid="81" grpId="1"/>
      <p:bldP spid="86" grpId="0"/>
      <p:bldP spid="86" grpId="1"/>
      <p:bldP spid="87" grpId="0" animBg="1"/>
      <p:bldP spid="87" grpId="1" animBg="1"/>
      <p:bldP spid="8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972E-D67C-40D4-8DF0-EE63C2C7C1E8}"/>
              </a:ext>
            </a:extLst>
          </p:cNvPr>
          <p:cNvSpPr>
            <a:spLocks noGrp="1"/>
          </p:cNvSpPr>
          <p:nvPr>
            <p:ph type="title"/>
          </p:nvPr>
        </p:nvSpPr>
        <p:spPr>
          <a:xfrm>
            <a:off x="677334" y="609600"/>
            <a:ext cx="8596668" cy="784194"/>
          </a:xfrm>
        </p:spPr>
        <p:txBody>
          <a:bodyPr/>
          <a:lstStyle/>
          <a:p>
            <a:r>
              <a:rPr lang="en-IN" dirty="0"/>
              <a:t>Algorithm </a:t>
            </a:r>
          </a:p>
        </p:txBody>
      </p:sp>
      <p:sp>
        <p:nvSpPr>
          <p:cNvPr id="3" name="Content Placeholder 2">
            <a:extLst>
              <a:ext uri="{FF2B5EF4-FFF2-40B4-BE49-F238E27FC236}">
                <a16:creationId xmlns:a16="http://schemas.microsoft.com/office/drawing/2014/main" id="{DC7C0DED-2719-453B-98AC-78EC48F362D9}"/>
              </a:ext>
            </a:extLst>
          </p:cNvPr>
          <p:cNvSpPr>
            <a:spLocks noGrp="1"/>
          </p:cNvSpPr>
          <p:nvPr>
            <p:ph idx="1"/>
          </p:nvPr>
        </p:nvSpPr>
        <p:spPr>
          <a:xfrm>
            <a:off x="677334" y="1393794"/>
            <a:ext cx="8596668" cy="5069149"/>
          </a:xfrm>
        </p:spPr>
        <p:txBody>
          <a:bodyPr>
            <a:normAutofit fontScale="92500" lnSpcReduction="10000"/>
          </a:bodyPr>
          <a:lstStyle/>
          <a:p>
            <a:r>
              <a:rPr lang="en-US" sz="1900" b="1" dirty="0" err="1">
                <a:solidFill>
                  <a:schemeClr val="accent5">
                    <a:lumMod val="75000"/>
                  </a:schemeClr>
                </a:solidFill>
              </a:rPr>
              <a:t>bipartiteMatch</a:t>
            </a:r>
            <a:r>
              <a:rPr lang="en-US" sz="1900" b="1" dirty="0">
                <a:solidFill>
                  <a:schemeClr val="accent5">
                    <a:lumMod val="75000"/>
                  </a:schemeClr>
                </a:solidFill>
              </a:rPr>
              <a:t>(u, visited, assign)</a:t>
            </a:r>
            <a:endParaRPr lang="en-US" dirty="0"/>
          </a:p>
          <a:p>
            <a:r>
              <a:rPr lang="en-US" b="1" dirty="0">
                <a:solidFill>
                  <a:srgbClr val="00B050"/>
                </a:solidFill>
              </a:rPr>
              <a:t>Input:</a:t>
            </a:r>
            <a:r>
              <a:rPr lang="en-US" dirty="0"/>
              <a:t> Starting node, visited list to keep track, assign the list to assign node with another node.</a:t>
            </a:r>
          </a:p>
          <a:p>
            <a:r>
              <a:rPr lang="en-US" b="1" dirty="0">
                <a:solidFill>
                  <a:srgbClr val="00B050"/>
                </a:solidFill>
              </a:rPr>
              <a:t>Output −</a:t>
            </a:r>
            <a:r>
              <a:rPr lang="en-US" dirty="0"/>
              <a:t> Returns true when a matching for vertex u is possible.</a:t>
            </a:r>
          </a:p>
          <a:p>
            <a:r>
              <a:rPr lang="en-US" b="1" dirty="0">
                <a:solidFill>
                  <a:schemeClr val="accent4">
                    <a:lumMod val="75000"/>
                  </a:schemeClr>
                </a:solidFill>
              </a:rPr>
              <a:t>Begin</a:t>
            </a:r>
          </a:p>
          <a:p>
            <a:r>
              <a:rPr lang="en-US" dirty="0"/>
              <a:t>   for all vertex v, which are adjacent with u, do</a:t>
            </a:r>
          </a:p>
          <a:p>
            <a:r>
              <a:rPr lang="en-US" dirty="0"/>
              <a:t>      if v is not visited, then</a:t>
            </a:r>
          </a:p>
          <a:p>
            <a:r>
              <a:rPr lang="en-US" dirty="0"/>
              <a:t>         mark v as visited</a:t>
            </a:r>
          </a:p>
          <a:p>
            <a:r>
              <a:rPr lang="en-US" dirty="0"/>
              <a:t>         if v is not assigned, or </a:t>
            </a:r>
            <a:r>
              <a:rPr lang="en-US" dirty="0" err="1"/>
              <a:t>bipartiteMatch</a:t>
            </a:r>
            <a:r>
              <a:rPr lang="en-US" dirty="0"/>
              <a:t>(assign[v], visited, assign) is true, then</a:t>
            </a:r>
          </a:p>
          <a:p>
            <a:r>
              <a:rPr lang="en-US" dirty="0"/>
              <a:t>            assign[v] = u</a:t>
            </a:r>
          </a:p>
          <a:p>
            <a:r>
              <a:rPr lang="en-US" dirty="0"/>
              <a:t>            return true</a:t>
            </a:r>
          </a:p>
          <a:p>
            <a:r>
              <a:rPr lang="en-US" dirty="0"/>
              <a:t>   done</a:t>
            </a:r>
          </a:p>
          <a:p>
            <a:r>
              <a:rPr lang="en-US" dirty="0"/>
              <a:t>   return false</a:t>
            </a:r>
          </a:p>
          <a:p>
            <a:r>
              <a:rPr lang="en-US" b="1" dirty="0">
                <a:solidFill>
                  <a:schemeClr val="accent4">
                    <a:lumMod val="75000"/>
                  </a:schemeClr>
                </a:solidFill>
              </a:rPr>
              <a:t>End</a:t>
            </a:r>
            <a:endParaRPr lang="en-IN" b="1" dirty="0">
              <a:solidFill>
                <a:schemeClr val="accent4">
                  <a:lumMod val="75000"/>
                </a:schemeClr>
              </a:solidFill>
            </a:endParaRPr>
          </a:p>
        </p:txBody>
      </p:sp>
    </p:spTree>
    <p:extLst>
      <p:ext uri="{BB962C8B-B14F-4D97-AF65-F5344CB8AC3E}">
        <p14:creationId xmlns:p14="http://schemas.microsoft.com/office/powerpoint/2010/main" val="24868075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circle(in)">
                                      <p:cBhvr>
                                        <p:cTn id="29" dur="2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 calcmode="lin" valueType="num">
                                      <p:cBhvr additive="base">
                                        <p:cTn id="5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 calcmode="lin" valueType="num">
                                      <p:cBhvr additive="base">
                                        <p:cTn id="5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 calcmode="lin" valueType="num">
                                      <p:cBhvr additive="base">
                                        <p:cTn id="5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additive="base">
                                        <p:cTn id="6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6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F605-9E8D-4109-9573-6E5FC973FE9E}"/>
              </a:ext>
            </a:extLst>
          </p:cNvPr>
          <p:cNvSpPr>
            <a:spLocks noGrp="1"/>
          </p:cNvSpPr>
          <p:nvPr>
            <p:ph type="title"/>
          </p:nvPr>
        </p:nvSpPr>
        <p:spPr>
          <a:xfrm>
            <a:off x="677334" y="591844"/>
            <a:ext cx="8596668" cy="1320800"/>
          </a:xfrm>
        </p:spPr>
        <p:txBody>
          <a:bodyPr>
            <a:noAutofit/>
          </a:bodyPr>
          <a:lstStyle/>
          <a:p>
            <a:r>
              <a:rPr lang="en-US" sz="1800" b="1" dirty="0" err="1">
                <a:solidFill>
                  <a:schemeClr val="accent5">
                    <a:lumMod val="75000"/>
                  </a:schemeClr>
                </a:solidFill>
              </a:rPr>
              <a:t>maxMatch</a:t>
            </a:r>
            <a:r>
              <a:rPr lang="en-US" sz="1800" b="1" dirty="0">
                <a:solidFill>
                  <a:schemeClr val="accent5">
                    <a:lumMod val="75000"/>
                  </a:schemeClr>
                </a:solidFill>
              </a:rPr>
              <a:t>(graph)</a:t>
            </a:r>
            <a:br>
              <a:rPr lang="en-US" sz="1800" b="1" dirty="0">
                <a:solidFill>
                  <a:schemeClr val="accent5">
                    <a:lumMod val="75000"/>
                  </a:schemeClr>
                </a:solidFill>
              </a:rPr>
            </a:br>
            <a:br>
              <a:rPr lang="en-US" sz="1800" dirty="0"/>
            </a:br>
            <a:r>
              <a:rPr lang="en-US" sz="1800" b="1" dirty="0">
                <a:solidFill>
                  <a:srgbClr val="00B050"/>
                </a:solidFill>
              </a:rPr>
              <a:t>Input −</a:t>
            </a:r>
            <a:r>
              <a:rPr lang="en-US" sz="1800" dirty="0"/>
              <a:t> </a:t>
            </a:r>
            <a:r>
              <a:rPr lang="en-US" sz="1800" dirty="0">
                <a:solidFill>
                  <a:schemeClr val="tx1"/>
                </a:solidFill>
              </a:rPr>
              <a:t>The given graph.</a:t>
            </a:r>
            <a:br>
              <a:rPr lang="en-US" sz="1800" dirty="0">
                <a:solidFill>
                  <a:schemeClr val="tx1"/>
                </a:solidFill>
              </a:rPr>
            </a:br>
            <a:r>
              <a:rPr lang="en-US" sz="1800" b="1" dirty="0">
                <a:solidFill>
                  <a:srgbClr val="00B050"/>
                </a:solidFill>
              </a:rPr>
              <a:t>Output −</a:t>
            </a:r>
            <a:r>
              <a:rPr lang="en-US" sz="1800" dirty="0"/>
              <a:t> </a:t>
            </a:r>
            <a:r>
              <a:rPr lang="en-US" sz="1800" dirty="0">
                <a:solidFill>
                  <a:schemeClr val="tx1"/>
                </a:solidFill>
              </a:rPr>
              <a:t>The maximum number of the match.</a:t>
            </a:r>
            <a:br>
              <a:rPr lang="en-US" sz="1800" dirty="0">
                <a:solidFill>
                  <a:schemeClr val="tx1"/>
                </a:solidFill>
              </a:rPr>
            </a:br>
            <a:endParaRPr lang="en-IN" sz="1800" dirty="0">
              <a:solidFill>
                <a:schemeClr val="tx1"/>
              </a:solidFill>
            </a:endParaRPr>
          </a:p>
        </p:txBody>
      </p:sp>
      <p:sp>
        <p:nvSpPr>
          <p:cNvPr id="3" name="Content Placeholder 2">
            <a:extLst>
              <a:ext uri="{FF2B5EF4-FFF2-40B4-BE49-F238E27FC236}">
                <a16:creationId xmlns:a16="http://schemas.microsoft.com/office/drawing/2014/main" id="{35B2061F-F2A1-4201-AE11-A3B490E855E6}"/>
              </a:ext>
            </a:extLst>
          </p:cNvPr>
          <p:cNvSpPr>
            <a:spLocks noGrp="1"/>
          </p:cNvSpPr>
          <p:nvPr>
            <p:ph idx="1"/>
          </p:nvPr>
        </p:nvSpPr>
        <p:spPr/>
        <p:txBody>
          <a:bodyPr/>
          <a:lstStyle/>
          <a:p>
            <a:r>
              <a:rPr lang="en-US" b="1" dirty="0">
                <a:solidFill>
                  <a:schemeClr val="accent4">
                    <a:lumMod val="50000"/>
                  </a:schemeClr>
                </a:solidFill>
              </a:rPr>
              <a:t>Begin</a:t>
            </a:r>
          </a:p>
          <a:p>
            <a:r>
              <a:rPr lang="en-US" dirty="0"/>
              <a:t>   initially no vertex is assigned</a:t>
            </a:r>
          </a:p>
          <a:p>
            <a:r>
              <a:rPr lang="en-US" dirty="0"/>
              <a:t>   </a:t>
            </a:r>
            <a:r>
              <a:rPr lang="en-US"/>
              <a:t>count = </a:t>
            </a:r>
            <a:r>
              <a:rPr lang="en-US" dirty="0"/>
              <a:t>0</a:t>
            </a:r>
          </a:p>
          <a:p>
            <a:r>
              <a:rPr lang="en-US" dirty="0"/>
              <a:t>   for all applicant u in M, do</a:t>
            </a:r>
          </a:p>
          <a:p>
            <a:r>
              <a:rPr lang="en-US" dirty="0"/>
              <a:t>      make all node as unvisited</a:t>
            </a:r>
          </a:p>
          <a:p>
            <a:r>
              <a:rPr lang="en-US" dirty="0"/>
              <a:t>      if </a:t>
            </a:r>
            <a:r>
              <a:rPr lang="en-US" dirty="0" err="1"/>
              <a:t>bipartiteMatch</a:t>
            </a:r>
            <a:r>
              <a:rPr lang="en-US" dirty="0"/>
              <a:t>(u, visited, assign), then</a:t>
            </a:r>
          </a:p>
          <a:p>
            <a:r>
              <a:rPr lang="en-US" dirty="0"/>
              <a:t>         increase count by 1</a:t>
            </a:r>
          </a:p>
          <a:p>
            <a:r>
              <a:rPr lang="en-US" dirty="0"/>
              <a:t>   done</a:t>
            </a:r>
          </a:p>
          <a:p>
            <a:r>
              <a:rPr lang="en-US" dirty="0">
                <a:solidFill>
                  <a:schemeClr val="accent4">
                    <a:lumMod val="50000"/>
                  </a:schemeClr>
                </a:solidFill>
              </a:rPr>
              <a:t>End</a:t>
            </a:r>
            <a:endParaRPr lang="en-IN" dirty="0">
              <a:solidFill>
                <a:schemeClr val="accent4">
                  <a:lumMod val="50000"/>
                </a:schemeClr>
              </a:solidFill>
            </a:endParaRPr>
          </a:p>
        </p:txBody>
      </p:sp>
    </p:spTree>
    <p:extLst>
      <p:ext uri="{BB962C8B-B14F-4D97-AF65-F5344CB8AC3E}">
        <p14:creationId xmlns:p14="http://schemas.microsoft.com/office/powerpoint/2010/main" val="7536806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barn(inVertical)">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79AE65-6025-4FC3-B2A4-D7C1D73C265B}"/>
              </a:ext>
            </a:extLst>
          </p:cNvPr>
          <p:cNvPicPr>
            <a:picLocks noChangeAspect="1"/>
          </p:cNvPicPr>
          <p:nvPr/>
        </p:nvPicPr>
        <p:blipFill rotWithShape="1">
          <a:blip r:embed="rId2"/>
          <a:srcRect l="20971" t="10356" r="9345" b="8479"/>
          <a:stretch/>
        </p:blipFill>
        <p:spPr>
          <a:xfrm>
            <a:off x="426128" y="248576"/>
            <a:ext cx="11168109" cy="6409676"/>
          </a:xfrm>
          <a:prstGeom prst="rect">
            <a:avLst/>
          </a:prstGeom>
        </p:spPr>
      </p:pic>
    </p:spTree>
    <p:extLst>
      <p:ext uri="{BB962C8B-B14F-4D97-AF65-F5344CB8AC3E}">
        <p14:creationId xmlns:p14="http://schemas.microsoft.com/office/powerpoint/2010/main" val="273210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9B87C-19DE-4604-BD65-E202111D3314}"/>
              </a:ext>
            </a:extLst>
          </p:cNvPr>
          <p:cNvPicPr>
            <a:picLocks noChangeAspect="1"/>
          </p:cNvPicPr>
          <p:nvPr/>
        </p:nvPicPr>
        <p:blipFill rotWithShape="1">
          <a:blip r:embed="rId2"/>
          <a:srcRect l="20679" t="27832" r="6869" b="22330"/>
          <a:stretch/>
        </p:blipFill>
        <p:spPr>
          <a:xfrm>
            <a:off x="656948" y="363984"/>
            <a:ext cx="10697592" cy="6010183"/>
          </a:xfrm>
          <a:prstGeom prst="rect">
            <a:avLst/>
          </a:prstGeom>
        </p:spPr>
      </p:pic>
    </p:spTree>
    <p:extLst>
      <p:ext uri="{BB962C8B-B14F-4D97-AF65-F5344CB8AC3E}">
        <p14:creationId xmlns:p14="http://schemas.microsoft.com/office/powerpoint/2010/main" val="93462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60D623-D828-4FFB-8D8B-D5D80F6BE722}"/>
              </a:ext>
            </a:extLst>
          </p:cNvPr>
          <p:cNvPicPr>
            <a:picLocks noChangeAspect="1"/>
          </p:cNvPicPr>
          <p:nvPr/>
        </p:nvPicPr>
        <p:blipFill rotWithShape="1">
          <a:blip r:embed="rId2"/>
          <a:srcRect l="20752" t="25631" r="41675" b="16246"/>
          <a:stretch/>
        </p:blipFill>
        <p:spPr>
          <a:xfrm>
            <a:off x="798990" y="461639"/>
            <a:ext cx="10342486" cy="5974672"/>
          </a:xfrm>
          <a:prstGeom prst="rect">
            <a:avLst/>
          </a:prstGeom>
        </p:spPr>
      </p:pic>
    </p:spTree>
    <p:extLst>
      <p:ext uri="{BB962C8B-B14F-4D97-AF65-F5344CB8AC3E}">
        <p14:creationId xmlns:p14="http://schemas.microsoft.com/office/powerpoint/2010/main" val="4908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947D-7841-436D-A8FD-AEFE1D08E4FF}"/>
              </a:ext>
            </a:extLst>
          </p:cNvPr>
          <p:cNvSpPr>
            <a:spLocks noGrp="1"/>
          </p:cNvSpPr>
          <p:nvPr>
            <p:ph type="title"/>
          </p:nvPr>
        </p:nvSpPr>
        <p:spPr>
          <a:xfrm>
            <a:off x="677334" y="609600"/>
            <a:ext cx="8596668" cy="739806"/>
          </a:xfrm>
        </p:spPr>
        <p:txBody>
          <a:bodyPr/>
          <a:lstStyle/>
          <a:p>
            <a:r>
              <a:rPr lang="en-US" dirty="0"/>
              <a:t>Problem Description</a:t>
            </a:r>
            <a:endParaRPr lang="en-IN" dirty="0"/>
          </a:p>
        </p:txBody>
      </p:sp>
      <p:sp>
        <p:nvSpPr>
          <p:cNvPr id="3" name="Content Placeholder 2">
            <a:extLst>
              <a:ext uri="{FF2B5EF4-FFF2-40B4-BE49-F238E27FC236}">
                <a16:creationId xmlns:a16="http://schemas.microsoft.com/office/drawing/2014/main" id="{C5D8F6BD-35B8-43E0-A3CB-C45D2D173C39}"/>
              </a:ext>
            </a:extLst>
          </p:cNvPr>
          <p:cNvSpPr>
            <a:spLocks noGrp="1"/>
          </p:cNvSpPr>
          <p:nvPr>
            <p:ph idx="1"/>
          </p:nvPr>
        </p:nvSpPr>
        <p:spPr>
          <a:xfrm>
            <a:off x="677334" y="1597982"/>
            <a:ext cx="8596668" cy="4470014"/>
          </a:xfrm>
        </p:spPr>
        <p:txBody>
          <a:bodyPr/>
          <a:lstStyle/>
          <a:p>
            <a:r>
              <a:rPr lang="en-US" b="1" dirty="0"/>
              <a:t>There are </a:t>
            </a:r>
            <a:r>
              <a:rPr lang="en-US" b="1" dirty="0">
                <a:solidFill>
                  <a:srgbClr val="FF0000"/>
                </a:solidFill>
              </a:rPr>
              <a:t>N</a:t>
            </a:r>
            <a:r>
              <a:rPr lang="en-US" b="1" dirty="0"/>
              <a:t> tasks and </a:t>
            </a:r>
            <a:r>
              <a:rPr lang="en-US" b="1" dirty="0">
                <a:solidFill>
                  <a:srgbClr val="FF0000"/>
                </a:solidFill>
              </a:rPr>
              <a:t>M</a:t>
            </a:r>
            <a:r>
              <a:rPr lang="en-US" b="1" dirty="0"/>
              <a:t> machines.</a:t>
            </a:r>
          </a:p>
          <a:p>
            <a:r>
              <a:rPr lang="en-US" dirty="0">
                <a:solidFill>
                  <a:schemeClr val="accent4">
                    <a:lumMod val="75000"/>
                  </a:schemeClr>
                </a:solidFill>
              </a:rPr>
              <a:t>Each machine can only accomplish one task and each task can be assigned to only one machine.</a:t>
            </a:r>
          </a:p>
          <a:p>
            <a:r>
              <a:rPr lang="en-US" dirty="0">
                <a:solidFill>
                  <a:schemeClr val="accent4">
                    <a:lumMod val="75000"/>
                  </a:schemeClr>
                </a:solidFill>
              </a:rPr>
              <a:t>Not all tasks can be completed by all machines, which is decided by range of machine up to which it can perform and this is the input/property value of machines.</a:t>
            </a:r>
          </a:p>
          <a:p>
            <a:r>
              <a:rPr lang="en-US" dirty="0">
                <a:solidFill>
                  <a:schemeClr val="accent4">
                    <a:lumMod val="75000"/>
                  </a:schemeClr>
                </a:solidFill>
              </a:rPr>
              <a:t>A task is also measured by a input/property value, which can be less than or equal to machine's range to which it is allocated.</a:t>
            </a:r>
          </a:p>
          <a:p>
            <a:r>
              <a:rPr lang="en-US" b="1" dirty="0">
                <a:solidFill>
                  <a:srgbClr val="002060"/>
                </a:solidFill>
              </a:rPr>
              <a:t>We have to find an allocation in which maximum tasks are completed and maximum utilization of machines if found.</a:t>
            </a:r>
            <a:endParaRPr lang="en-IN" b="1" dirty="0">
              <a:solidFill>
                <a:srgbClr val="002060"/>
              </a:solidFill>
            </a:endParaRPr>
          </a:p>
        </p:txBody>
      </p:sp>
    </p:spTree>
    <p:extLst>
      <p:ext uri="{BB962C8B-B14F-4D97-AF65-F5344CB8AC3E}">
        <p14:creationId xmlns:p14="http://schemas.microsoft.com/office/powerpoint/2010/main" val="2754798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C93BB5-B249-4514-BA91-8933873406E5}"/>
              </a:ext>
            </a:extLst>
          </p:cNvPr>
          <p:cNvSpPr txBox="1">
            <a:spLocks/>
          </p:cNvSpPr>
          <p:nvPr/>
        </p:nvSpPr>
        <p:spPr>
          <a:xfrm>
            <a:off x="656593" y="607592"/>
            <a:ext cx="9592760" cy="778882"/>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TIME COMPLEXITY ANALYSIS:</a:t>
            </a:r>
            <a:endParaRPr lang="en-IN" dirty="0"/>
          </a:p>
        </p:txBody>
      </p:sp>
      <p:graphicFrame>
        <p:nvGraphicFramePr>
          <p:cNvPr id="5" name="Content Placeholder 3">
            <a:extLst>
              <a:ext uri="{FF2B5EF4-FFF2-40B4-BE49-F238E27FC236}">
                <a16:creationId xmlns:a16="http://schemas.microsoft.com/office/drawing/2014/main" id="{CB80EC57-9247-4CA0-B27E-31ED33B39D7F}"/>
              </a:ext>
            </a:extLst>
          </p:cNvPr>
          <p:cNvGraphicFramePr>
            <a:graphicFrameLocks/>
          </p:cNvGraphicFramePr>
          <p:nvPr/>
        </p:nvGraphicFramePr>
        <p:xfrm>
          <a:off x="887768" y="1707367"/>
          <a:ext cx="8428990" cy="4001446"/>
        </p:xfrm>
        <a:graphic>
          <a:graphicData uri="http://schemas.openxmlformats.org/drawingml/2006/table">
            <a:tbl>
              <a:tblPr firstRow="1" firstCol="1" bandRow="1">
                <a:tableStyleId>{BC89EF96-8CEA-46FF-86C4-4CE0E7609802}</a:tableStyleId>
              </a:tblPr>
              <a:tblGrid>
                <a:gridCol w="6715125">
                  <a:extLst>
                    <a:ext uri="{9D8B030D-6E8A-4147-A177-3AD203B41FA5}">
                      <a16:colId xmlns:a16="http://schemas.microsoft.com/office/drawing/2014/main" val="20000"/>
                    </a:ext>
                  </a:extLst>
                </a:gridCol>
                <a:gridCol w="1713865">
                  <a:extLst>
                    <a:ext uri="{9D8B030D-6E8A-4147-A177-3AD203B41FA5}">
                      <a16:colId xmlns:a16="http://schemas.microsoft.com/office/drawing/2014/main" val="20001"/>
                    </a:ext>
                  </a:extLst>
                </a:gridCol>
              </a:tblGrid>
              <a:tr h="302895">
                <a:tc>
                  <a:txBody>
                    <a:bodyPr/>
                    <a:lstStyle/>
                    <a:p>
                      <a:pPr algn="just"/>
                      <a:r>
                        <a:rPr lang="en-IN" sz="1800" b="1" dirty="0">
                          <a:effectLst/>
                        </a:rPr>
                        <a:t>ALGORITHM (</a:t>
                      </a:r>
                      <a:r>
                        <a:rPr lang="en-IN" sz="1800" b="1" dirty="0" err="1">
                          <a:effectLst/>
                        </a:rPr>
                        <a:t>bipartiteMatch</a:t>
                      </a:r>
                      <a:r>
                        <a:rPr lang="en-IN" sz="1800" b="1" dirty="0">
                          <a:effectLst/>
                        </a:rPr>
                        <a:t>)</a:t>
                      </a:r>
                      <a:endParaRPr lang="en-IN" sz="18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buNone/>
                      </a:pPr>
                      <a:r>
                        <a:rPr lang="en-IN" sz="1800" b="1" dirty="0">
                          <a:effectLst/>
                          <a:latin typeface="Calibri" panose="020F0502020204030204" pitchFamily="34" charset="0"/>
                          <a:ea typeface="SimSun" panose="02010600030101010101" pitchFamily="2" charset="-122"/>
                          <a:cs typeface="Times New Roman" panose="02020603050405020304" pitchFamily="18" charset="0"/>
                        </a:rPr>
                        <a:t>Cost</a:t>
                      </a:r>
                    </a:p>
                  </a:txBody>
                  <a:tcPr marL="68580" marR="68580" marT="0" marB="0"/>
                </a:tc>
                <a:extLst>
                  <a:ext uri="{0D108BD9-81ED-4DB2-BD59-A6C34878D82A}">
                    <a16:rowId xmlns:a16="http://schemas.microsoft.com/office/drawing/2014/main" val="10000"/>
                  </a:ext>
                </a:extLst>
              </a:tr>
              <a:tr h="3333650">
                <a:tc>
                  <a:txBody>
                    <a:bodyPr/>
                    <a:lstStyle/>
                    <a:p>
                      <a:pPr algn="just"/>
                      <a:r>
                        <a:rPr lang="en-US" sz="1800" b="1" dirty="0">
                          <a:effectLst/>
                        </a:rPr>
                        <a:t>Begin</a:t>
                      </a:r>
                      <a:endParaRPr lang="en-IN" sz="1800" b="1" dirty="0">
                        <a:effectLst/>
                      </a:endParaRPr>
                    </a:p>
                    <a:p>
                      <a:pPr algn="just"/>
                      <a:r>
                        <a:rPr lang="en-US" sz="1800" b="1" dirty="0">
                          <a:effectLst/>
                        </a:rPr>
                        <a:t>   for all vertex v, which are adjacent with u, do</a:t>
                      </a:r>
                      <a:endParaRPr lang="en-IN" sz="1800" b="1" dirty="0">
                        <a:effectLst/>
                      </a:endParaRPr>
                    </a:p>
                    <a:p>
                      <a:pPr algn="just"/>
                      <a:r>
                        <a:rPr lang="en-US" sz="1800" b="1" dirty="0">
                          <a:effectLst/>
                        </a:rPr>
                        <a:t>      if v is not visited, then</a:t>
                      </a:r>
                      <a:endParaRPr lang="en-IN" sz="1800" b="1" dirty="0">
                        <a:effectLst/>
                      </a:endParaRPr>
                    </a:p>
                    <a:p>
                      <a:pPr algn="just"/>
                      <a:r>
                        <a:rPr lang="en-US" sz="1800" b="1" dirty="0">
                          <a:effectLst/>
                        </a:rPr>
                        <a:t>         mark v as visited</a:t>
                      </a:r>
                      <a:endParaRPr lang="en-IN" sz="1800" b="1" dirty="0">
                        <a:effectLst/>
                      </a:endParaRPr>
                    </a:p>
                    <a:p>
                      <a:pPr algn="l"/>
                      <a:r>
                        <a:rPr lang="en-US" sz="1800" b="1" dirty="0">
                          <a:effectLst/>
                        </a:rPr>
                        <a:t>         If v is not assigned or </a:t>
                      </a:r>
                      <a:r>
                        <a:rPr lang="en-US" sz="1800" b="1" dirty="0" err="1">
                          <a:effectLst/>
                        </a:rPr>
                        <a:t>bipartiteMatch</a:t>
                      </a:r>
                      <a:r>
                        <a:rPr lang="en-US" sz="1800" b="1" dirty="0">
                          <a:effectLst/>
                        </a:rPr>
                        <a:t>(assign[v], visited, assign) is true, then</a:t>
                      </a:r>
                      <a:endParaRPr lang="en-IN" sz="1800" b="1" dirty="0">
                        <a:effectLst/>
                      </a:endParaRPr>
                    </a:p>
                    <a:p>
                      <a:pPr algn="just"/>
                      <a:r>
                        <a:rPr lang="en-US" sz="1800" b="1" dirty="0">
                          <a:effectLst/>
                        </a:rPr>
                        <a:t>            assign[v] = u</a:t>
                      </a:r>
                      <a:endParaRPr lang="en-IN" sz="1800" b="1" dirty="0">
                        <a:effectLst/>
                      </a:endParaRPr>
                    </a:p>
                    <a:p>
                      <a:pPr algn="just"/>
                      <a:r>
                        <a:rPr lang="en-US" sz="1800" b="1" dirty="0">
                          <a:effectLst/>
                        </a:rPr>
                        <a:t>            return true</a:t>
                      </a:r>
                      <a:endParaRPr lang="en-IN" sz="1800" b="1" dirty="0">
                        <a:effectLst/>
                      </a:endParaRPr>
                    </a:p>
                    <a:p>
                      <a:pPr algn="just"/>
                      <a:r>
                        <a:rPr lang="en-US" sz="1800" b="1" dirty="0">
                          <a:effectLst/>
                        </a:rPr>
                        <a:t>   done</a:t>
                      </a:r>
                      <a:endParaRPr lang="en-IN" sz="1800" b="1" dirty="0">
                        <a:effectLst/>
                      </a:endParaRPr>
                    </a:p>
                    <a:p>
                      <a:pPr algn="just"/>
                      <a:r>
                        <a:rPr lang="en-US" sz="1800" b="1" dirty="0">
                          <a:effectLst/>
                        </a:rPr>
                        <a:t>   return false</a:t>
                      </a:r>
                      <a:endParaRPr lang="en-IN" sz="1800" b="1" dirty="0">
                        <a:effectLst/>
                      </a:endParaRPr>
                    </a:p>
                    <a:p>
                      <a:pPr algn="just"/>
                      <a:r>
                        <a:rPr lang="en-US" sz="1800" b="1" dirty="0">
                          <a:effectLst/>
                        </a:rPr>
                        <a:t>End</a:t>
                      </a:r>
                      <a:endParaRPr lang="en-IN" sz="18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buNone/>
                      </a:pPr>
                      <a:endParaRPr lang="en-IN" sz="1800" b="1" dirty="0">
                        <a:effectLst/>
                        <a:latin typeface="Calibri" panose="020F0502020204030204" pitchFamily="34" charset="0"/>
                        <a:ea typeface="SimSun" panose="02010600030101010101" pitchFamily="2" charset="-122"/>
                        <a:cs typeface="Times New Roman" panose="02020603050405020304" pitchFamily="18" charset="0"/>
                      </a:endParaRPr>
                    </a:p>
                    <a:p>
                      <a:pPr algn="just">
                        <a:buNone/>
                      </a:pPr>
                      <a:endParaRPr lang="en-IN" sz="1800" b="1" dirty="0">
                        <a:effectLst/>
                        <a:latin typeface="Calibri" panose="020F0502020204030204" pitchFamily="34" charset="0"/>
                        <a:ea typeface="SimSun" panose="02010600030101010101" pitchFamily="2" charset="-122"/>
                        <a:cs typeface="Times New Roman" panose="02020603050405020304" pitchFamily="18" charset="0"/>
                      </a:endParaRPr>
                    </a:p>
                    <a:p>
                      <a:pPr algn="just">
                        <a:buNone/>
                      </a:pPr>
                      <a:r>
                        <a:rPr lang="en-IN" sz="1800" b="1" dirty="0">
                          <a:effectLst/>
                          <a:latin typeface="Calibri" panose="020F0502020204030204" pitchFamily="34" charset="0"/>
                          <a:ea typeface="SimSun" panose="02010600030101010101" pitchFamily="2" charset="-122"/>
                          <a:cs typeface="Times New Roman" panose="02020603050405020304" pitchFamily="18" charset="0"/>
                        </a:rPr>
                        <a:t>E * O(1)</a:t>
                      </a:r>
                    </a:p>
                    <a:p>
                      <a:pPr algn="just">
                        <a:buNone/>
                      </a:pPr>
                      <a:r>
                        <a:rPr lang="en-IN" sz="1800" b="1" dirty="0">
                          <a:effectLst/>
                          <a:latin typeface="Calibri" panose="020F0502020204030204" pitchFamily="34" charset="0"/>
                          <a:ea typeface="SimSun" panose="02010600030101010101" pitchFamily="2" charset="-122"/>
                          <a:cs typeface="Times New Roman" panose="02020603050405020304" pitchFamily="18" charset="0"/>
                        </a:rPr>
                        <a:t>E * O(1)</a:t>
                      </a:r>
                    </a:p>
                    <a:p>
                      <a:pPr algn="just">
                        <a:buNone/>
                      </a:pPr>
                      <a:r>
                        <a:rPr lang="en-IN" sz="1800" b="1" dirty="0">
                          <a:effectLst/>
                          <a:latin typeface="Calibri" panose="020F0502020204030204" pitchFamily="34" charset="0"/>
                          <a:ea typeface="SimSun" panose="02010600030101010101" pitchFamily="2" charset="-122"/>
                          <a:cs typeface="Times New Roman" panose="02020603050405020304" pitchFamily="18" charset="0"/>
                          <a:sym typeface="+mn-ea"/>
                        </a:rPr>
                        <a:t>E * O(1)*T(n-1)</a:t>
                      </a:r>
                    </a:p>
                    <a:p>
                      <a:pPr algn="just">
                        <a:buNone/>
                      </a:pPr>
                      <a:endParaRPr lang="en-IN" sz="1800" b="1" dirty="0">
                        <a:effectLst/>
                        <a:latin typeface="Calibri" panose="020F0502020204030204" pitchFamily="34" charset="0"/>
                        <a:ea typeface="SimSun" panose="02010600030101010101" pitchFamily="2" charset="-122"/>
                        <a:cs typeface="Times New Roman" panose="02020603050405020304" pitchFamily="18" charset="0"/>
                      </a:endParaRPr>
                    </a:p>
                    <a:p>
                      <a:pPr algn="just">
                        <a:buNone/>
                      </a:pPr>
                      <a:r>
                        <a:rPr lang="en-IN" sz="1800" b="1" dirty="0">
                          <a:effectLst/>
                          <a:latin typeface="Calibri" panose="020F0502020204030204" pitchFamily="34" charset="0"/>
                          <a:ea typeface="SimSun" panose="02010600030101010101" pitchFamily="2" charset="-122"/>
                          <a:cs typeface="Times New Roman" panose="02020603050405020304" pitchFamily="18" charset="0"/>
                          <a:sym typeface="+mn-ea"/>
                        </a:rPr>
                        <a:t>E * O(1)</a:t>
                      </a:r>
                    </a:p>
                    <a:p>
                      <a:pPr algn="just">
                        <a:buNone/>
                      </a:pPr>
                      <a:r>
                        <a:rPr lang="en-IN" sz="1800" b="1" dirty="0">
                          <a:effectLst/>
                          <a:latin typeface="Calibri" panose="020F0502020204030204" pitchFamily="34" charset="0"/>
                          <a:ea typeface="SimSun" panose="02010600030101010101" pitchFamily="2" charset="-122"/>
                          <a:cs typeface="Times New Roman" panose="02020603050405020304" pitchFamily="18" charset="0"/>
                          <a:sym typeface="+mn-ea"/>
                        </a:rPr>
                        <a:t>E * O(1)</a:t>
                      </a:r>
                    </a:p>
                    <a:p>
                      <a:pPr algn="just">
                        <a:buNone/>
                      </a:pPr>
                      <a:endParaRPr lang="en-IN" sz="1800" b="1" dirty="0">
                        <a:effectLst/>
                        <a:latin typeface="Calibri" panose="020F0502020204030204" pitchFamily="34" charset="0"/>
                        <a:ea typeface="SimSun" panose="02010600030101010101" pitchFamily="2" charset="-122"/>
                        <a:cs typeface="Times New Roman" panose="02020603050405020304" pitchFamily="18" charset="0"/>
                      </a:endParaRPr>
                    </a:p>
                    <a:p>
                      <a:pPr algn="just">
                        <a:buNone/>
                      </a:pPr>
                      <a:r>
                        <a:rPr lang="en-IN" sz="1800" b="1" dirty="0">
                          <a:effectLst/>
                          <a:latin typeface="Calibri" panose="020F0502020204030204" pitchFamily="34" charset="0"/>
                          <a:ea typeface="SimSun" panose="02010600030101010101" pitchFamily="2" charset="-122"/>
                          <a:cs typeface="Times New Roman" panose="02020603050405020304" pitchFamily="18" charset="0"/>
                          <a:sym typeface="+mn-ea"/>
                        </a:rPr>
                        <a:t>E * O(1)</a:t>
                      </a:r>
                      <a:endParaRPr lang="en-IN" sz="18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64901">
                <a:tc>
                  <a:txBody>
                    <a:bodyPr/>
                    <a:lstStyle/>
                    <a:p>
                      <a:pPr algn="just"/>
                      <a:r>
                        <a:rPr lang="en-IN" sz="1800" b="1">
                          <a:effectLst/>
                        </a:rPr>
                        <a:t>TOTAL COST = </a:t>
                      </a:r>
                      <a:r>
                        <a:rPr lang="en-IN" sz="1800" dirty="0">
                          <a:effectLst/>
                          <a:latin typeface="Calibri" panose="020F0502020204030204" pitchFamily="34" charset="0"/>
                          <a:ea typeface="SimSun" panose="02010600030101010101" pitchFamily="2" charset="-122"/>
                          <a:cs typeface="Times New Roman" panose="02020603050405020304" pitchFamily="18" charset="0"/>
                          <a:sym typeface="+mn-ea"/>
                        </a:rPr>
                        <a:t>E*O(1)*5 + E * O(1)*T(n-1) = a*T(n-1) + b</a:t>
                      </a:r>
                      <a:endParaRPr lang="en-IN" sz="18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buNone/>
                      </a:pPr>
                      <a:r>
                        <a:rPr lang="en-US" sz="1800" b="1" dirty="0">
                          <a:solidFill>
                            <a:srgbClr val="4D5156"/>
                          </a:solidFill>
                          <a:effectLst/>
                          <a:latin typeface="Arial" panose="020B0604020202020204" pitchFamily="34" charset="0"/>
                          <a:ea typeface="SimSun" panose="02010600030101010101" pitchFamily="2" charset="-122"/>
                          <a:cs typeface="Arial" panose="020B0604020202020204" pitchFamily="34" charset="0"/>
                          <a:sym typeface="+mn-ea"/>
                        </a:rPr>
                        <a:t>θ</a:t>
                      </a:r>
                      <a:r>
                        <a:rPr lang="en-IN" altLang="en-US" sz="1800" b="1" dirty="0">
                          <a:solidFill>
                            <a:srgbClr val="4D5156"/>
                          </a:solidFill>
                          <a:effectLst/>
                          <a:latin typeface="Arial" panose="020B0604020202020204" pitchFamily="34" charset="0"/>
                          <a:ea typeface="SimSun" panose="02010600030101010101" pitchFamily="2" charset="-122"/>
                          <a:cs typeface="Arial" panose="020B0604020202020204" pitchFamily="34" charset="0"/>
                          <a:sym typeface="+mn-ea"/>
                        </a:rPr>
                        <a:t>(n)</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54743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16127-5A2D-41E6-94A0-96297DC18535}"/>
              </a:ext>
            </a:extLst>
          </p:cNvPr>
          <p:cNvSpPr txBox="1">
            <a:spLocks/>
          </p:cNvSpPr>
          <p:nvPr/>
        </p:nvSpPr>
        <p:spPr>
          <a:xfrm>
            <a:off x="6003290" y="811530"/>
            <a:ext cx="4306570" cy="336296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000" dirty="0"/>
              <a:t>If we write accurately</a:t>
            </a:r>
          </a:p>
          <a:p>
            <a:r>
              <a:rPr lang="en-IN" sz="2000" dirty="0"/>
              <a:t>T = O(V+E)</a:t>
            </a:r>
          </a:p>
          <a:p>
            <a:r>
              <a:rPr lang="en-IN" sz="2000" dirty="0"/>
              <a:t>where N = number of machines</a:t>
            </a:r>
          </a:p>
          <a:p>
            <a:r>
              <a:rPr lang="en-IN" sz="2000" dirty="0"/>
              <a:t>and     M = number of tasks,</a:t>
            </a:r>
          </a:p>
          <a:p>
            <a:r>
              <a:rPr lang="en-IN" sz="2000" dirty="0"/>
              <a:t>So over all</a:t>
            </a:r>
          </a:p>
          <a:p>
            <a:r>
              <a:rPr lang="en-IN" sz="2000" dirty="0"/>
              <a:t>T = O(N*M)</a:t>
            </a:r>
          </a:p>
        </p:txBody>
      </p:sp>
      <p:sp>
        <p:nvSpPr>
          <p:cNvPr id="4" name="Content Placeholder 2">
            <a:extLst>
              <a:ext uri="{FF2B5EF4-FFF2-40B4-BE49-F238E27FC236}">
                <a16:creationId xmlns:a16="http://schemas.microsoft.com/office/drawing/2014/main" id="{48FA59C2-C238-4B89-BD51-599735740FF2}"/>
              </a:ext>
            </a:extLst>
          </p:cNvPr>
          <p:cNvSpPr>
            <a:spLocks noGrp="1"/>
          </p:cNvSpPr>
          <p:nvPr/>
        </p:nvSpPr>
        <p:spPr>
          <a:xfrm>
            <a:off x="6135370" y="4235450"/>
            <a:ext cx="4306570" cy="19234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000" dirty="0"/>
              <a:t>bipartite(u)</a:t>
            </a:r>
          </a:p>
          <a:p>
            <a:r>
              <a:rPr lang="en-IN" sz="2000" dirty="0">
                <a:sym typeface="+mn-ea"/>
              </a:rPr>
              <a:t>if u not visited</a:t>
            </a:r>
            <a:endParaRPr lang="en-IN" sz="2000" dirty="0"/>
          </a:p>
          <a:p>
            <a:pPr lvl="1"/>
            <a:r>
              <a:rPr lang="en-IN" sz="1800" dirty="0"/>
              <a:t>marks visited </a:t>
            </a:r>
          </a:p>
          <a:p>
            <a:pPr lvl="1"/>
            <a:r>
              <a:rPr lang="en-IN" sz="1800" dirty="0"/>
              <a:t>check assigned or bipartite(V)</a:t>
            </a:r>
          </a:p>
        </p:txBody>
      </p:sp>
      <p:pic>
        <p:nvPicPr>
          <p:cNvPr id="5" name="Picture 4">
            <a:extLst>
              <a:ext uri="{FF2B5EF4-FFF2-40B4-BE49-F238E27FC236}">
                <a16:creationId xmlns:a16="http://schemas.microsoft.com/office/drawing/2014/main" id="{4F8E176C-0F2C-48D3-B0A0-3DAE48426301}"/>
              </a:ext>
            </a:extLst>
          </p:cNvPr>
          <p:cNvPicPr>
            <a:picLocks noChangeAspect="1"/>
          </p:cNvPicPr>
          <p:nvPr/>
        </p:nvPicPr>
        <p:blipFill>
          <a:blip r:embed="rId2"/>
          <a:stretch>
            <a:fillRect/>
          </a:stretch>
        </p:blipFill>
        <p:spPr>
          <a:xfrm>
            <a:off x="273685" y="594360"/>
            <a:ext cx="4827905" cy="3797300"/>
          </a:xfrm>
          <a:prstGeom prst="rect">
            <a:avLst/>
          </a:prstGeom>
        </p:spPr>
      </p:pic>
      <p:pic>
        <p:nvPicPr>
          <p:cNvPr id="6" name="Picture 5" descr="bipartite">
            <a:extLst>
              <a:ext uri="{FF2B5EF4-FFF2-40B4-BE49-F238E27FC236}">
                <a16:creationId xmlns:a16="http://schemas.microsoft.com/office/drawing/2014/main" id="{00DD62FC-1B47-4826-AA9B-C322C8F49C8F}"/>
              </a:ext>
            </a:extLst>
          </p:cNvPr>
          <p:cNvPicPr>
            <a:picLocks noChangeAspect="1"/>
          </p:cNvPicPr>
          <p:nvPr/>
        </p:nvPicPr>
        <p:blipFill>
          <a:blip r:embed="rId3"/>
          <a:stretch>
            <a:fillRect/>
          </a:stretch>
        </p:blipFill>
        <p:spPr>
          <a:xfrm>
            <a:off x="273685" y="4798048"/>
            <a:ext cx="5669915" cy="1683385"/>
          </a:xfrm>
          <a:prstGeom prst="rect">
            <a:avLst/>
          </a:prstGeom>
        </p:spPr>
      </p:pic>
    </p:spTree>
    <p:extLst>
      <p:ext uri="{BB962C8B-B14F-4D97-AF65-F5344CB8AC3E}">
        <p14:creationId xmlns:p14="http://schemas.microsoft.com/office/powerpoint/2010/main" val="143737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fade">
                                      <p:cBhvr>
                                        <p:cTn id="49" dur="1000"/>
                                        <p:tgtEl>
                                          <p:spTgt spid="4">
                                            <p:txEl>
                                              <p:pRg st="2" end="2"/>
                                            </p:txEl>
                                          </p:spTgt>
                                        </p:tgtEl>
                                      </p:cBhvr>
                                    </p:animEffect>
                                    <p:anim calcmode="lin" valueType="num">
                                      <p:cBhvr>
                                        <p:cTn id="5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3" end="3"/>
                                            </p:txEl>
                                          </p:spTgt>
                                        </p:tgtEl>
                                        <p:attrNameLst>
                                          <p:attrName>style.visibility</p:attrName>
                                        </p:attrNameLst>
                                      </p:cBhvr>
                                      <p:to>
                                        <p:strVal val="visible"/>
                                      </p:to>
                                    </p:set>
                                    <p:animEffect transition="in" filter="fade">
                                      <p:cBhvr>
                                        <p:cTn id="56" dur="1000"/>
                                        <p:tgtEl>
                                          <p:spTgt spid="4">
                                            <p:txEl>
                                              <p:pRg st="3" end="3"/>
                                            </p:txEl>
                                          </p:spTgt>
                                        </p:tgtEl>
                                      </p:cBhvr>
                                    </p:animEffect>
                                    <p:anim calcmode="lin" valueType="num">
                                      <p:cBhvr>
                                        <p:cTn id="5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649E368-39CB-497B-AF8B-212FC89907EF}"/>
              </a:ext>
            </a:extLst>
          </p:cNvPr>
          <p:cNvSpPr txBox="1">
            <a:spLocks/>
          </p:cNvSpPr>
          <p:nvPr/>
        </p:nvSpPr>
        <p:spPr>
          <a:xfrm>
            <a:off x="704005" y="4470400"/>
            <a:ext cx="8596668" cy="157096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a:solidFill>
                  <a:srgbClr val="4D5156"/>
                </a:solidFill>
                <a:latin typeface="Arial" panose="020B0604020202020204" pitchFamily="34" charset="0"/>
                <a:ea typeface="SimSun" panose="02010600030101010101" pitchFamily="2" charset="-122"/>
                <a:cs typeface="Arial" panose="020B0604020202020204" pitchFamily="34" charset="0"/>
              </a:rPr>
              <a:t>M = number of vertices in tasks.</a:t>
            </a:r>
            <a:endParaRPr lang="en-IN">
              <a:latin typeface="Arial" panose="020B0604020202020204" pitchFamily="34" charset="0"/>
              <a:ea typeface="SimSun" panose="02010600030101010101" pitchFamily="2" charset="-122"/>
              <a:cs typeface="Arial" panose="020B0604020202020204" pitchFamily="34" charset="0"/>
            </a:endParaRPr>
          </a:p>
          <a:p>
            <a:r>
              <a:rPr lang="en-IN">
                <a:solidFill>
                  <a:srgbClr val="4D5156"/>
                </a:solidFill>
                <a:latin typeface="Arial" panose="020B0604020202020204" pitchFamily="34" charset="0"/>
                <a:ea typeface="SimSun" panose="02010600030101010101" pitchFamily="2" charset="-122"/>
                <a:cs typeface="Arial" panose="020B0604020202020204" pitchFamily="34" charset="0"/>
              </a:rPr>
              <a:t>So </a:t>
            </a:r>
            <a:r>
              <a:rPr lang="en-IN" b="1">
                <a:solidFill>
                  <a:srgbClr val="4D5156"/>
                </a:solidFill>
                <a:latin typeface="Arial" panose="020B0604020202020204" pitchFamily="34" charset="0"/>
                <a:ea typeface="SimSun" panose="02010600030101010101" pitchFamily="2" charset="-122"/>
                <a:cs typeface="Arial" panose="020B0604020202020204" pitchFamily="34" charset="0"/>
              </a:rPr>
              <a:t>T`</a:t>
            </a:r>
            <a:r>
              <a:rPr lang="en-IN">
                <a:solidFill>
                  <a:srgbClr val="4D5156"/>
                </a:solidFill>
                <a:latin typeface="Arial" panose="020B0604020202020204" pitchFamily="34" charset="0"/>
                <a:ea typeface="SimSun" panose="02010600030101010101" pitchFamily="2" charset="-122"/>
                <a:cs typeface="Arial" panose="020B0604020202020204" pitchFamily="34" charset="0"/>
              </a:rPr>
              <a:t> = c1 + M*c2+1 + M*c3 + M*T + M*c4</a:t>
            </a:r>
            <a:endParaRPr lang="en-IN">
              <a:latin typeface="Arial" panose="020B0604020202020204" pitchFamily="34" charset="0"/>
              <a:ea typeface="SimSun" panose="02010600030101010101" pitchFamily="2" charset="-122"/>
              <a:cs typeface="Arial" panose="020B0604020202020204" pitchFamily="34" charset="0"/>
            </a:endParaRPr>
          </a:p>
          <a:p>
            <a:r>
              <a:rPr lang="en-IN">
                <a:solidFill>
                  <a:srgbClr val="4D5156"/>
                </a:solidFill>
                <a:latin typeface="Arial" panose="020B0604020202020204" pitchFamily="34" charset="0"/>
                <a:ea typeface="SimSun" panose="02010600030101010101" pitchFamily="2" charset="-122"/>
                <a:cs typeface="Arial" panose="020B0604020202020204" pitchFamily="34" charset="0"/>
              </a:rPr>
              <a:t>	= M*(c2 + c3 + c4 + T) + 1 + c1</a:t>
            </a:r>
            <a:endParaRPr lang="en-IN">
              <a:latin typeface="Arial" panose="020B0604020202020204" pitchFamily="34" charset="0"/>
              <a:ea typeface="SimSun" panose="02010600030101010101" pitchFamily="2" charset="-122"/>
              <a:cs typeface="Arial" panose="020B0604020202020204" pitchFamily="34" charset="0"/>
            </a:endParaRPr>
          </a:p>
          <a:p>
            <a:r>
              <a:rPr lang="en-IN">
                <a:solidFill>
                  <a:srgbClr val="4D5156"/>
                </a:solidFill>
                <a:latin typeface="Arial" panose="020B0604020202020204" pitchFamily="34" charset="0"/>
                <a:ea typeface="SimSun" panose="02010600030101010101" pitchFamily="2" charset="-122"/>
                <a:cs typeface="Arial" panose="020B0604020202020204" pitchFamily="34" charset="0"/>
              </a:rPr>
              <a:t>	= O</a:t>
            </a:r>
            <a:r>
              <a:rPr lang="en-IN" altLang="en-US">
                <a:solidFill>
                  <a:srgbClr val="4D5156"/>
                </a:solidFill>
                <a:latin typeface="Arial" panose="020B0604020202020204" pitchFamily="34" charset="0"/>
                <a:ea typeface="SimSun" panose="02010600030101010101" pitchFamily="2" charset="-122"/>
                <a:cs typeface="Arial" panose="020B0604020202020204" pitchFamily="34" charset="0"/>
                <a:sym typeface="+mn-ea"/>
              </a:rPr>
              <a:t>(N*M)</a:t>
            </a:r>
            <a:r>
              <a:rPr lang="en-IN">
                <a:solidFill>
                  <a:srgbClr val="4D5156"/>
                </a:solidFill>
                <a:latin typeface="Arial" panose="020B0604020202020204" pitchFamily="34" charset="0"/>
                <a:ea typeface="SimSun" panose="02010600030101010101" pitchFamily="2" charset="-122"/>
                <a:cs typeface="Arial" panose="020B0604020202020204" pitchFamily="34" charset="0"/>
              </a:rPr>
              <a:t>*M + b</a:t>
            </a:r>
            <a:endParaRPr lang="en-IN">
              <a:latin typeface="Arial" panose="020B0604020202020204" pitchFamily="34" charset="0"/>
              <a:ea typeface="SimSun" panose="02010600030101010101" pitchFamily="2" charset="-122"/>
              <a:cs typeface="Arial" panose="020B0604020202020204" pitchFamily="34" charset="0"/>
            </a:endParaRPr>
          </a:p>
          <a:p>
            <a:r>
              <a:rPr lang="en-IN" b="1">
                <a:solidFill>
                  <a:srgbClr val="00B050"/>
                </a:solidFill>
                <a:latin typeface="Arial" panose="020B0604020202020204" pitchFamily="34" charset="0"/>
                <a:ea typeface="SimSun" panose="02010600030101010101" pitchFamily="2" charset="-122"/>
                <a:cs typeface="Arial" panose="020B0604020202020204" pitchFamily="34" charset="0"/>
              </a:rPr>
              <a:t>Over all Time complexity = O(N*M*M)</a:t>
            </a:r>
          </a:p>
          <a:p>
            <a:endParaRPr lang="en-IN" sz="1200"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F7FD30CB-C791-463B-9181-925846A84EF5}"/>
              </a:ext>
            </a:extLst>
          </p:cNvPr>
          <p:cNvGraphicFramePr>
            <a:graphicFrameLocks noGrp="1"/>
          </p:cNvGraphicFramePr>
          <p:nvPr/>
        </p:nvGraphicFramePr>
        <p:xfrm>
          <a:off x="1105005" y="461531"/>
          <a:ext cx="7741328" cy="3204946"/>
        </p:xfrm>
        <a:graphic>
          <a:graphicData uri="http://schemas.openxmlformats.org/drawingml/2006/table">
            <a:tbl>
              <a:tblPr firstRow="1" firstCol="1" bandRow="1">
                <a:tableStyleId>{5C22544A-7EE6-4342-B048-85BDC9FD1C3A}</a:tableStyleId>
              </a:tblPr>
              <a:tblGrid>
                <a:gridCol w="5905266">
                  <a:extLst>
                    <a:ext uri="{9D8B030D-6E8A-4147-A177-3AD203B41FA5}">
                      <a16:colId xmlns:a16="http://schemas.microsoft.com/office/drawing/2014/main" val="20000"/>
                    </a:ext>
                  </a:extLst>
                </a:gridCol>
                <a:gridCol w="1836062">
                  <a:extLst>
                    <a:ext uri="{9D8B030D-6E8A-4147-A177-3AD203B41FA5}">
                      <a16:colId xmlns:a16="http://schemas.microsoft.com/office/drawing/2014/main" val="20001"/>
                    </a:ext>
                  </a:extLst>
                </a:gridCol>
              </a:tblGrid>
              <a:tr h="295016">
                <a:tc>
                  <a:txBody>
                    <a:bodyPr/>
                    <a:lstStyle/>
                    <a:p>
                      <a:pPr algn="just"/>
                      <a:r>
                        <a:rPr lang="en-IN" sz="1800" dirty="0">
                          <a:effectLst/>
                        </a:rPr>
                        <a:t>ALGORITHM (max</a:t>
                      </a:r>
                      <a:r>
                        <a:rPr lang="en-IN" sz="1800" dirty="0" err="1">
                          <a:effectLst/>
                        </a:rPr>
                        <a:t>Match</a:t>
                      </a:r>
                      <a:r>
                        <a:rPr lang="en-IN" sz="1800" dirty="0">
                          <a:effectLst/>
                        </a:rPr>
                        <a: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IN" sz="1800">
                          <a:effectLst/>
                        </a:rPr>
                        <a:t>COST</a:t>
                      </a:r>
                      <a:endParaRPr lang="en-IN" sz="18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34455">
                <a:tc>
                  <a:txBody>
                    <a:bodyPr/>
                    <a:lstStyle/>
                    <a:p>
                      <a:pPr algn="just"/>
                      <a:r>
                        <a:rPr lang="en-IN" sz="1800" dirty="0">
                          <a:effectLst/>
                        </a:rPr>
                        <a:t>Begin</a:t>
                      </a:r>
                    </a:p>
                    <a:p>
                      <a:pPr algn="just"/>
                      <a:r>
                        <a:rPr lang="en-IN" sz="1800" dirty="0">
                          <a:effectLst/>
                        </a:rPr>
                        <a:t>   initially no vertex is assigned</a:t>
                      </a:r>
                    </a:p>
                    <a:p>
                      <a:pPr algn="just"/>
                      <a:r>
                        <a:rPr lang="en-IN" sz="1800" dirty="0">
                          <a:effectLst/>
                        </a:rPr>
                        <a:t>   count = 0</a:t>
                      </a:r>
                    </a:p>
                    <a:p>
                      <a:pPr algn="just"/>
                      <a:r>
                        <a:rPr lang="en-IN" sz="1800" dirty="0">
                          <a:effectLst/>
                        </a:rPr>
                        <a:t>   for all applicant u in M, do</a:t>
                      </a:r>
                    </a:p>
                    <a:p>
                      <a:pPr algn="just"/>
                      <a:r>
                        <a:rPr lang="en-IN" sz="1800" dirty="0">
                          <a:effectLst/>
                        </a:rPr>
                        <a:t>      make all node as unvisited</a:t>
                      </a:r>
                    </a:p>
                    <a:p>
                      <a:pPr algn="just"/>
                      <a:r>
                        <a:rPr lang="en-IN" sz="1800" dirty="0">
                          <a:effectLst/>
                        </a:rPr>
                        <a:t>      if </a:t>
                      </a:r>
                      <a:r>
                        <a:rPr lang="en-IN" sz="1800" dirty="0" err="1">
                          <a:effectLst/>
                        </a:rPr>
                        <a:t>bipartiteMatch</a:t>
                      </a:r>
                      <a:r>
                        <a:rPr lang="en-IN" sz="1800" dirty="0">
                          <a:effectLst/>
                        </a:rPr>
                        <a:t>(u, visited, assign) is true</a:t>
                      </a:r>
                    </a:p>
                    <a:p>
                      <a:pPr algn="just"/>
                      <a:r>
                        <a:rPr lang="en-IN" sz="1800" dirty="0">
                          <a:effectLst/>
                        </a:rPr>
                        <a:t>         increase count by 1</a:t>
                      </a:r>
                    </a:p>
                    <a:p>
                      <a:pPr algn="just"/>
                      <a:r>
                        <a:rPr lang="en-IN" sz="1800" dirty="0">
                          <a:effectLst/>
                        </a:rPr>
                        <a:t>   done</a:t>
                      </a:r>
                    </a:p>
                    <a:p>
                      <a:pPr algn="just"/>
                      <a:r>
                        <a:rPr lang="en-IN" sz="1800" dirty="0">
                          <a:effectLst/>
                        </a:rPr>
                        <a:t>End</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IN" sz="1800" dirty="0">
                          <a:effectLst/>
                        </a:rPr>
                        <a:t> </a:t>
                      </a:r>
                    </a:p>
                    <a:p>
                      <a:pPr algn="just"/>
                      <a:r>
                        <a:rPr lang="en-IN" sz="1800" dirty="0">
                          <a:effectLst/>
                        </a:rPr>
                        <a:t> </a:t>
                      </a:r>
                    </a:p>
                    <a:p>
                      <a:pPr marL="342900" lvl="0" indent="-342900" algn="just">
                        <a:buFont typeface="+mj-lt"/>
                        <a:buAutoNum type="arabicPeriod"/>
                        <a:tabLst>
                          <a:tab pos="198120" algn="l"/>
                        </a:tabLst>
                      </a:pPr>
                      <a:r>
                        <a:rPr lang="en-IN" sz="1800" dirty="0">
                          <a:effectLst/>
                        </a:rPr>
                        <a:t>c1</a:t>
                      </a:r>
                    </a:p>
                    <a:p>
                      <a:pPr marL="342900" lvl="0" indent="-342900" algn="just">
                        <a:buFont typeface="+mj-lt"/>
                        <a:buAutoNum type="arabicPeriod"/>
                        <a:tabLst>
                          <a:tab pos="198120" algn="l"/>
                        </a:tabLst>
                      </a:pPr>
                      <a:r>
                        <a:rPr lang="en-IN" sz="1800" dirty="0">
                          <a:effectLst/>
                        </a:rPr>
                        <a:t>M*c2+1</a:t>
                      </a:r>
                    </a:p>
                    <a:p>
                      <a:pPr marL="342900" lvl="0" indent="-342900" algn="just">
                        <a:buFont typeface="+mj-lt"/>
                        <a:buAutoNum type="arabicPeriod"/>
                        <a:tabLst>
                          <a:tab pos="198120" algn="l"/>
                        </a:tabLst>
                      </a:pPr>
                      <a:r>
                        <a:rPr lang="en-IN" sz="1800" dirty="0">
                          <a:effectLst/>
                        </a:rPr>
                        <a:t>M*c3</a:t>
                      </a:r>
                    </a:p>
                    <a:p>
                      <a:pPr marL="342900" lvl="0" indent="-342900" algn="just">
                        <a:buFont typeface="+mj-lt"/>
                        <a:buAutoNum type="arabicPeriod"/>
                        <a:tabLst>
                          <a:tab pos="198120" algn="l"/>
                        </a:tabLst>
                      </a:pPr>
                      <a:r>
                        <a:rPr lang="en-IN" sz="1800" dirty="0">
                          <a:effectLst/>
                        </a:rPr>
                        <a:t>M*T`(E)</a:t>
                      </a:r>
                    </a:p>
                    <a:p>
                      <a:pPr marL="342900" lvl="0" indent="-342900" algn="just">
                        <a:buFont typeface="+mj-lt"/>
                        <a:buAutoNum type="arabicPeriod"/>
                        <a:tabLst>
                          <a:tab pos="198120" algn="l"/>
                        </a:tabLst>
                      </a:pPr>
                      <a:r>
                        <a:rPr lang="en-IN" sz="1800" dirty="0">
                          <a:effectLst/>
                        </a:rPr>
                        <a:t>M*c4</a:t>
                      </a:r>
                      <a:endParaRPr lang="en-IN" dirty="0"/>
                    </a:p>
                  </a:txBody>
                  <a:tcPr marL="68580" marR="68580" marT="0" marB="0"/>
                </a:tc>
                <a:extLst>
                  <a:ext uri="{0D108BD9-81ED-4DB2-BD59-A6C34878D82A}">
                    <a16:rowId xmlns:a16="http://schemas.microsoft.com/office/drawing/2014/main" val="10001"/>
                  </a:ext>
                </a:extLst>
              </a:tr>
              <a:tr h="375475">
                <a:tc>
                  <a:txBody>
                    <a:bodyPr/>
                    <a:lstStyle/>
                    <a:p>
                      <a:pPr algn="just"/>
                      <a:r>
                        <a:rPr lang="en-IN" sz="1800" dirty="0">
                          <a:effectLst/>
                        </a:rPr>
                        <a:t>TOTAL COST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IN" sz="1800" dirty="0">
                          <a:effectLst/>
                        </a:rPr>
                        <a:t>T = O(N*M*M)</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06799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arn(inVertical)">
                                      <p:cBhvr>
                                        <p:cTn id="15" dur="500"/>
                                        <p:tgtEl>
                                          <p:spTgt spid="4">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arn(inVertical)">
                                      <p:cBhvr>
                                        <p:cTn id="18" dur="500"/>
                                        <p:tgtEl>
                                          <p:spTgt spid="4">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arn(inVertical)">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67E9-74C5-484A-9C23-1E19DF199F8C}"/>
              </a:ext>
            </a:extLst>
          </p:cNvPr>
          <p:cNvSpPr txBox="1">
            <a:spLocks/>
          </p:cNvSpPr>
          <p:nvPr/>
        </p:nvSpPr>
        <p:spPr>
          <a:xfrm>
            <a:off x="677334" y="609600"/>
            <a:ext cx="8596668" cy="77531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SPACE COMPLEXITY ANALYSIS:</a:t>
            </a:r>
            <a:endParaRPr lang="en-IN" dirty="0"/>
          </a:p>
        </p:txBody>
      </p:sp>
      <p:sp>
        <p:nvSpPr>
          <p:cNvPr id="3" name="Content Placeholder 2">
            <a:extLst>
              <a:ext uri="{FF2B5EF4-FFF2-40B4-BE49-F238E27FC236}">
                <a16:creationId xmlns:a16="http://schemas.microsoft.com/office/drawing/2014/main" id="{DCD09C45-0C9C-4352-B66F-68C453DD5A8E}"/>
              </a:ext>
            </a:extLst>
          </p:cNvPr>
          <p:cNvSpPr txBox="1">
            <a:spLocks/>
          </p:cNvSpPr>
          <p:nvPr/>
        </p:nvSpPr>
        <p:spPr>
          <a:xfrm>
            <a:off x="677334" y="1384917"/>
            <a:ext cx="8596668" cy="465644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Since we are not constructing any graph and using array visited, array assigned, both of which contains members as many as number of vertices, so overall space complexity is :</a:t>
            </a:r>
          </a:p>
          <a:p>
            <a:r>
              <a:rPr lang="en-US" dirty="0">
                <a:solidFill>
                  <a:schemeClr val="accent5">
                    <a:lumMod val="75000"/>
                  </a:schemeClr>
                </a:solidFill>
              </a:rPr>
              <a:t>S(V) = O(N), which are number of tasks or </a:t>
            </a:r>
          </a:p>
          <a:p>
            <a:r>
              <a:rPr lang="en-US" dirty="0">
                <a:solidFill>
                  <a:schemeClr val="accent5">
                    <a:lumMod val="75000"/>
                  </a:schemeClr>
                </a:solidFill>
              </a:rPr>
              <a:t>S(V) = O(V), asymptotically both will be same.</a:t>
            </a:r>
          </a:p>
          <a:p>
            <a:endParaRPr lang="en-US" dirty="0">
              <a:solidFill>
                <a:schemeClr val="accent5">
                  <a:lumMod val="75000"/>
                </a:schemeClr>
              </a:solidFill>
            </a:endParaRPr>
          </a:p>
          <a:p>
            <a:r>
              <a:rPr lang="en-IN" b="1" dirty="0">
                <a:solidFill>
                  <a:srgbClr val="00B0F0"/>
                </a:solidFill>
                <a:latin typeface="Arial" panose="020B0604020202020204" pitchFamily="34" charset="0"/>
                <a:ea typeface="SimSun" panose="02010600030101010101" pitchFamily="2" charset="-122"/>
                <a:cs typeface="Arial" panose="020B0604020202020204" pitchFamily="34" charset="0"/>
              </a:rPr>
              <a:t>We get overall Space complexity = O(V).</a:t>
            </a:r>
          </a:p>
          <a:p>
            <a:endParaRPr lang="en-IN" b="1" dirty="0">
              <a:solidFill>
                <a:srgbClr val="00B0F0"/>
              </a:solidFill>
              <a:latin typeface="Arial" panose="020B060402020202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801839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ECC5-63B8-4EC8-8842-72D3B45A5758}"/>
              </a:ext>
            </a:extLst>
          </p:cNvPr>
          <p:cNvSpPr>
            <a:spLocks noGrp="1"/>
          </p:cNvSpPr>
          <p:nvPr>
            <p:ph type="title"/>
          </p:nvPr>
        </p:nvSpPr>
        <p:spPr>
          <a:xfrm>
            <a:off x="677334" y="609600"/>
            <a:ext cx="8596668" cy="553375"/>
          </a:xfrm>
        </p:spPr>
        <p:txBody>
          <a:bodyPr>
            <a:normAutofit fontScale="90000"/>
          </a:bodyPr>
          <a:lstStyle/>
          <a:p>
            <a:r>
              <a:rPr lang="en-US" sz="31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EXECUTIVE SUMMARY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0CA812D-A20B-4DAE-B961-634F9B7D177B}"/>
              </a:ext>
            </a:extLst>
          </p:cNvPr>
          <p:cNvSpPr>
            <a:spLocks noGrp="1"/>
          </p:cNvSpPr>
          <p:nvPr>
            <p:ph idx="1"/>
          </p:nvPr>
        </p:nvSpPr>
        <p:spPr>
          <a:xfrm>
            <a:off x="677334" y="1162975"/>
            <a:ext cx="8596668" cy="4878387"/>
          </a:xfrm>
        </p:spPr>
        <p:txBody>
          <a:bodyPr>
            <a:normAutofit lnSpcReduction="10000"/>
          </a:bodyPr>
          <a:lstStyle/>
          <a:p>
            <a:r>
              <a:rPr lang="en-US" sz="1800" dirty="0">
                <a:solidFill>
                  <a:srgbClr val="00B050"/>
                </a:solidFill>
                <a:effectLst/>
                <a:latin typeface="Arial" panose="020B0604020202020204" pitchFamily="34" charset="0"/>
                <a:ea typeface=""/>
                <a:cs typeface="Arial" panose="020B0604020202020204" pitchFamily="34" charset="0"/>
              </a:rPr>
              <a:t>There are</a:t>
            </a:r>
            <a:r>
              <a:rPr lang="en-US" sz="1800" dirty="0">
                <a:effectLst/>
                <a:latin typeface="Arial" panose="020B0604020202020204" pitchFamily="34" charset="0"/>
                <a:ea typeface=""/>
                <a:cs typeface="Arial" panose="020B0604020202020204" pitchFamily="34" charset="0"/>
              </a:rPr>
              <a:t> </a:t>
            </a:r>
            <a:r>
              <a:rPr lang="en-US" sz="1800" b="1" dirty="0">
                <a:solidFill>
                  <a:srgbClr val="00B0F0"/>
                </a:solidFill>
                <a:effectLst/>
                <a:latin typeface="Arial" panose="020B0604020202020204" pitchFamily="34" charset="0"/>
                <a:ea typeface=""/>
                <a:cs typeface="Arial" panose="020B0604020202020204" pitchFamily="34" charset="0"/>
              </a:rPr>
              <a:t>N</a:t>
            </a:r>
            <a:r>
              <a:rPr lang="en-US" sz="1800" dirty="0">
                <a:effectLst/>
                <a:latin typeface="Arial" panose="020B0604020202020204" pitchFamily="34" charset="0"/>
                <a:ea typeface=""/>
                <a:cs typeface="Arial" panose="020B0604020202020204" pitchFamily="34" charset="0"/>
              </a:rPr>
              <a:t> </a:t>
            </a:r>
            <a:r>
              <a:rPr lang="en-US" sz="1800" dirty="0">
                <a:solidFill>
                  <a:srgbClr val="00B050"/>
                </a:solidFill>
                <a:effectLst/>
                <a:latin typeface="Arial" panose="020B0604020202020204" pitchFamily="34" charset="0"/>
                <a:ea typeface=""/>
                <a:cs typeface="Arial" panose="020B0604020202020204" pitchFamily="34" charset="0"/>
              </a:rPr>
              <a:t>tasks and</a:t>
            </a:r>
            <a:r>
              <a:rPr lang="en-US" sz="1800" dirty="0">
                <a:effectLst/>
                <a:latin typeface="Arial" panose="020B0604020202020204" pitchFamily="34" charset="0"/>
                <a:ea typeface=""/>
                <a:cs typeface="Arial" panose="020B0604020202020204" pitchFamily="34" charset="0"/>
              </a:rPr>
              <a:t> </a:t>
            </a:r>
            <a:r>
              <a:rPr lang="en-US" sz="1800" b="1" dirty="0">
                <a:solidFill>
                  <a:srgbClr val="00B0F0"/>
                </a:solidFill>
                <a:effectLst/>
                <a:latin typeface="Arial" panose="020B0604020202020204" pitchFamily="34" charset="0"/>
                <a:ea typeface=""/>
                <a:cs typeface="Arial" panose="020B0604020202020204" pitchFamily="34" charset="0"/>
              </a:rPr>
              <a:t>M</a:t>
            </a:r>
            <a:r>
              <a:rPr lang="en-US" sz="1800" dirty="0">
                <a:effectLst/>
                <a:latin typeface="Arial" panose="020B0604020202020204" pitchFamily="34" charset="0"/>
                <a:ea typeface=""/>
                <a:cs typeface="Arial" panose="020B0604020202020204" pitchFamily="34" charset="0"/>
              </a:rPr>
              <a:t> </a:t>
            </a:r>
            <a:r>
              <a:rPr lang="en-US" sz="1800" dirty="0">
                <a:solidFill>
                  <a:srgbClr val="00B050"/>
                </a:solidFill>
                <a:effectLst/>
                <a:latin typeface="Arial" panose="020B0604020202020204" pitchFamily="34" charset="0"/>
                <a:ea typeface=""/>
                <a:cs typeface="Arial" panose="020B0604020202020204" pitchFamily="34" charset="0"/>
              </a:rPr>
              <a:t>machines.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r>
              <a:rPr lang="en-US" sz="1800" dirty="0">
                <a:solidFill>
                  <a:srgbClr val="00B050"/>
                </a:solidFill>
                <a:effectLst/>
                <a:latin typeface="Arial" panose="020B0604020202020204" pitchFamily="34" charset="0"/>
                <a:ea typeface=""/>
                <a:cs typeface="Arial" panose="020B0604020202020204" pitchFamily="34" charset="0"/>
              </a:rPr>
              <a:t>Each machine can only accomplish</a:t>
            </a:r>
            <a:r>
              <a:rPr lang="en-US" sz="1800" dirty="0">
                <a:effectLst/>
                <a:latin typeface="Arial" panose="020B0604020202020204" pitchFamily="34" charset="0"/>
                <a:ea typeface=""/>
                <a:cs typeface="Arial" panose="020B0604020202020204" pitchFamily="34" charset="0"/>
              </a:rPr>
              <a:t> </a:t>
            </a:r>
            <a:r>
              <a:rPr lang="en-US" sz="1800" b="1" dirty="0">
                <a:solidFill>
                  <a:srgbClr val="00B0F0"/>
                </a:solidFill>
                <a:effectLst/>
                <a:latin typeface="Arial" panose="020B0604020202020204" pitchFamily="34" charset="0"/>
                <a:ea typeface=""/>
                <a:cs typeface="Arial" panose="020B0604020202020204" pitchFamily="34" charset="0"/>
              </a:rPr>
              <a:t>one task</a:t>
            </a:r>
            <a:r>
              <a:rPr lang="en-US" sz="1800" dirty="0">
                <a:effectLst/>
                <a:latin typeface="Arial" panose="020B0604020202020204" pitchFamily="34" charset="0"/>
                <a:ea typeface=""/>
                <a:cs typeface="Arial" panose="020B0604020202020204" pitchFamily="34" charset="0"/>
              </a:rPr>
              <a:t> </a:t>
            </a:r>
            <a:r>
              <a:rPr lang="en-US" sz="1800" dirty="0">
                <a:solidFill>
                  <a:srgbClr val="00B050"/>
                </a:solidFill>
                <a:effectLst/>
                <a:latin typeface="Arial" panose="020B0604020202020204" pitchFamily="34" charset="0"/>
                <a:ea typeface=""/>
                <a:cs typeface="Arial" panose="020B0604020202020204" pitchFamily="34" charset="0"/>
              </a:rPr>
              <a:t>and each task can be assigned to only</a:t>
            </a:r>
            <a:r>
              <a:rPr lang="en-US" sz="1800" dirty="0">
                <a:effectLst/>
                <a:latin typeface="Arial" panose="020B0604020202020204" pitchFamily="34" charset="0"/>
                <a:ea typeface=""/>
                <a:cs typeface="Arial" panose="020B0604020202020204" pitchFamily="34" charset="0"/>
              </a:rPr>
              <a:t> </a:t>
            </a:r>
            <a:r>
              <a:rPr lang="en-US" sz="1800" b="1" dirty="0">
                <a:solidFill>
                  <a:srgbClr val="00B0F0"/>
                </a:solidFill>
                <a:effectLst/>
                <a:latin typeface="Arial" panose="020B0604020202020204" pitchFamily="34" charset="0"/>
                <a:ea typeface=""/>
                <a:cs typeface="Arial" panose="020B0604020202020204" pitchFamily="34" charset="0"/>
              </a:rPr>
              <a:t>one machine</a:t>
            </a:r>
            <a:r>
              <a:rPr lang="en-US" sz="1800" dirty="0">
                <a:effectLst/>
                <a:latin typeface="Arial" panose="020B0604020202020204" pitchFamily="34" charset="0"/>
                <a:ea typeface=""/>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r>
              <a:rPr lang="en-US" sz="1800" dirty="0">
                <a:solidFill>
                  <a:schemeClr val="accent5">
                    <a:lumMod val="75000"/>
                  </a:schemeClr>
                </a:solidFill>
                <a:effectLst/>
                <a:latin typeface="Arial" panose="020B0604020202020204" pitchFamily="34" charset="0"/>
                <a:ea typeface=""/>
                <a:cs typeface="Arial" panose="020B0604020202020204" pitchFamily="34" charset="0"/>
              </a:rPr>
              <a:t>Not all tasks can be completed by all machines, which is decided by range of machine up to which it can perform and this is the input/property value of machines.</a:t>
            </a:r>
            <a:endParaRPr lang="en-IN" sz="18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r>
              <a:rPr lang="en-US" sz="1800" dirty="0">
                <a:solidFill>
                  <a:schemeClr val="accent5">
                    <a:lumMod val="50000"/>
                  </a:schemeClr>
                </a:solidFill>
                <a:effectLst/>
                <a:latin typeface="Arial" panose="020B0604020202020204" pitchFamily="34" charset="0"/>
                <a:ea typeface=""/>
                <a:cs typeface="Arial" panose="020B0604020202020204" pitchFamily="34" charset="0"/>
              </a:rPr>
              <a:t>A task is also measured by an input/property value, which can be less than or equal to machine's range to which it is allocated</a:t>
            </a:r>
            <a:r>
              <a:rPr lang="en-US" sz="1800" dirty="0">
                <a:solidFill>
                  <a:srgbClr val="00B050"/>
                </a:solidFill>
                <a:effectLst/>
                <a:latin typeface="Arial" panose="020B0604020202020204" pitchFamily="34" charset="0"/>
                <a:ea typeface=""/>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r>
              <a:rPr lang="en-US" sz="1800" b="1" i="1" u="sng" dirty="0">
                <a:solidFill>
                  <a:srgbClr val="4472C4"/>
                </a:solidFill>
                <a:effectLst/>
                <a:latin typeface="Arial" panose="020B0604020202020204" pitchFamily="34" charset="0"/>
                <a:ea typeface=""/>
                <a:cs typeface="Arial" panose="020B0604020202020204" pitchFamily="34" charset="0"/>
              </a:rPr>
              <a:t>We have to find an allocation in which maximum tasks are completed and maximum utilization of machines is found.</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gn="r">
              <a:buNone/>
            </a:pPr>
            <a:endParaRPr lang="en-IN" sz="1800" b="1" dirty="0">
              <a:solidFill>
                <a:srgbClr val="FF0000"/>
              </a:solidFill>
              <a:effectLst/>
              <a:latin typeface="Arial" panose="020B0604020202020204" pitchFamily="34" charset="0"/>
              <a:ea typeface="SimSun" panose="02010600030101010101" pitchFamily="2" charset="-122"/>
              <a:cs typeface="Arial" panose="020B0604020202020204" pitchFamily="34" charset="0"/>
            </a:endParaRPr>
          </a:p>
          <a:p>
            <a:pPr marL="0" indent="0" algn="r">
              <a:buNone/>
            </a:pPr>
            <a:endParaRPr lang="en-IN" b="1" dirty="0">
              <a:solidFill>
                <a:srgbClr val="FF0000"/>
              </a:solidFill>
              <a:latin typeface="Arial" panose="020B0604020202020204" pitchFamily="34" charset="0"/>
              <a:ea typeface="SimSun" panose="02010600030101010101" pitchFamily="2" charset="-122"/>
              <a:cs typeface="Arial" panose="020B0604020202020204" pitchFamily="34" charset="0"/>
            </a:endParaRPr>
          </a:p>
          <a:p>
            <a:pPr marL="0" indent="0" algn="r">
              <a:buNone/>
            </a:pPr>
            <a:r>
              <a:rPr lang="en-IN" sz="1800" b="1" dirty="0">
                <a:solidFill>
                  <a:srgbClr val="FF0000"/>
                </a:solidFill>
                <a:effectLst/>
                <a:latin typeface="Arial" panose="020B0604020202020204" pitchFamily="34" charset="0"/>
                <a:ea typeface="SimSun" panose="02010600030101010101" pitchFamily="2" charset="-122"/>
                <a:cs typeface="Arial" panose="020B0604020202020204" pitchFamily="34" charset="0"/>
              </a:rPr>
              <a:t>THE END</a:t>
            </a:r>
          </a:p>
          <a:p>
            <a:pPr marL="0" indent="0" algn="r">
              <a:buNone/>
            </a:pPr>
            <a:r>
              <a:rPr lang="en-IN" sz="1800" b="1" dirty="0">
                <a:solidFill>
                  <a:srgbClr val="FF0000"/>
                </a:solidFill>
                <a:effectLst/>
                <a:latin typeface="Arial" panose="020B0604020202020204" pitchFamily="34" charset="0"/>
                <a:ea typeface="SimSun" panose="02010600030101010101" pitchFamily="2" charset="-122"/>
                <a:cs typeface="Arial" panose="020B0604020202020204" pitchFamily="34" charset="0"/>
              </a:rPr>
              <a:t>THANK YOU!</a:t>
            </a:r>
          </a:p>
          <a:p>
            <a:endParaRPr lang="en-IN" dirty="0"/>
          </a:p>
        </p:txBody>
      </p:sp>
    </p:spTree>
    <p:extLst>
      <p:ext uri="{BB962C8B-B14F-4D97-AF65-F5344CB8AC3E}">
        <p14:creationId xmlns:p14="http://schemas.microsoft.com/office/powerpoint/2010/main" val="42759143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E82F-1039-4932-9289-8ADCC954FB21}"/>
              </a:ext>
            </a:extLst>
          </p:cNvPr>
          <p:cNvSpPr>
            <a:spLocks noGrp="1"/>
          </p:cNvSpPr>
          <p:nvPr>
            <p:ph type="title"/>
          </p:nvPr>
        </p:nvSpPr>
        <p:spPr>
          <a:xfrm>
            <a:off x="677334" y="609600"/>
            <a:ext cx="8596668" cy="553375"/>
          </a:xfrm>
        </p:spPr>
        <p:txBody>
          <a:bodyPr>
            <a:noAutofit/>
          </a:bodyPr>
          <a:lstStyle/>
          <a:p>
            <a:r>
              <a:rPr lang="en-US" sz="2800" b="1" dirty="0">
                <a:solidFill>
                  <a:srgbClr val="4472C4"/>
                </a:solidFill>
                <a:effectLst/>
                <a:latin typeface="Arial" panose="020B0604020202020204" pitchFamily="34" charset="0"/>
                <a:ea typeface=""/>
                <a:cs typeface="Arial" panose="020B0604020202020204" pitchFamily="34" charset="0"/>
              </a:rPr>
              <a:t>Introduction to graph.</a:t>
            </a:r>
            <a:br>
              <a:rPr lang="en-IN" sz="2800" dirty="0">
                <a:effectLst/>
                <a:latin typeface="Arial" panose="020B0604020202020204" pitchFamily="34" charset="0"/>
                <a:ea typeface="Calibri" panose="020F050202020403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BF6EAB9-42BB-4FC5-9CDC-D15D0376337D}"/>
              </a:ext>
            </a:extLst>
          </p:cNvPr>
          <p:cNvSpPr>
            <a:spLocks noGrp="1"/>
          </p:cNvSpPr>
          <p:nvPr>
            <p:ph sz="half" idx="1"/>
          </p:nvPr>
        </p:nvSpPr>
        <p:spPr>
          <a:xfrm>
            <a:off x="677334" y="1233996"/>
            <a:ext cx="4412190" cy="4807365"/>
          </a:xfrm>
        </p:spPr>
        <p:txBody>
          <a:bodyPr>
            <a:normAutofit/>
          </a:bodyPr>
          <a:lstStyle/>
          <a:p>
            <a:pPr algn="just">
              <a:lnSpc>
                <a:spcPct val="107000"/>
              </a:lnSpc>
              <a:spcAft>
                <a:spcPts val="800"/>
              </a:spcAft>
            </a:pPr>
            <a:r>
              <a:rPr lang="en-US" sz="1600" dirty="0">
                <a:solidFill>
                  <a:schemeClr val="accent2">
                    <a:lumMod val="75000"/>
                  </a:schemeClr>
                </a:solidFill>
                <a:effectLst/>
                <a:latin typeface="Arial" panose="020B0604020202020204" pitchFamily="34" charset="0"/>
                <a:ea typeface=""/>
                <a:cs typeface="Arial" panose="020B0604020202020204" pitchFamily="34" charset="0"/>
              </a:rPr>
              <a:t>A </a:t>
            </a:r>
            <a:r>
              <a:rPr lang="en-US" sz="1600" b="1" dirty="0">
                <a:solidFill>
                  <a:schemeClr val="accent2">
                    <a:lumMod val="75000"/>
                  </a:schemeClr>
                </a:solidFill>
                <a:effectLst/>
                <a:latin typeface="Arial" panose="020B0604020202020204" pitchFamily="34" charset="0"/>
                <a:ea typeface=""/>
                <a:cs typeface="Arial" panose="020B0604020202020204" pitchFamily="34" charset="0"/>
              </a:rPr>
              <a:t>graph (V, E)</a:t>
            </a:r>
            <a:r>
              <a:rPr lang="en-US" sz="1600" dirty="0">
                <a:solidFill>
                  <a:schemeClr val="accent2">
                    <a:lumMod val="75000"/>
                  </a:schemeClr>
                </a:solidFill>
                <a:effectLst/>
                <a:latin typeface="Arial" panose="020B0604020202020204" pitchFamily="34" charset="0"/>
                <a:ea typeface=""/>
                <a:cs typeface="Arial" panose="020B0604020202020204" pitchFamily="34" charset="0"/>
              </a:rPr>
              <a:t> is a set of </a:t>
            </a:r>
            <a:r>
              <a:rPr lang="en-US" sz="1600" b="1" dirty="0">
                <a:solidFill>
                  <a:schemeClr val="accent2">
                    <a:lumMod val="75000"/>
                  </a:schemeClr>
                </a:solidFill>
                <a:effectLst/>
                <a:latin typeface="Arial" panose="020B0604020202020204" pitchFamily="34" charset="0"/>
                <a:ea typeface=""/>
                <a:cs typeface="Arial" panose="020B0604020202020204" pitchFamily="34" charset="0"/>
              </a:rPr>
              <a:t>vertices V1, V2…</a:t>
            </a:r>
            <a:r>
              <a:rPr lang="en-US" sz="1600" b="1" dirty="0" err="1">
                <a:solidFill>
                  <a:schemeClr val="accent2">
                    <a:lumMod val="75000"/>
                  </a:schemeClr>
                </a:solidFill>
                <a:effectLst/>
                <a:latin typeface="Arial" panose="020B0604020202020204" pitchFamily="34" charset="0"/>
                <a:ea typeface=""/>
                <a:cs typeface="Arial" panose="020B0604020202020204" pitchFamily="34" charset="0"/>
              </a:rPr>
              <a:t>Vn</a:t>
            </a:r>
            <a:r>
              <a:rPr lang="en-US" sz="1600" dirty="0">
                <a:solidFill>
                  <a:schemeClr val="accent2">
                    <a:lumMod val="75000"/>
                  </a:schemeClr>
                </a:solidFill>
                <a:effectLst/>
                <a:latin typeface="Arial" panose="020B0604020202020204" pitchFamily="34" charset="0"/>
                <a:ea typeface=""/>
                <a:cs typeface="Arial" panose="020B0604020202020204" pitchFamily="34" charset="0"/>
              </a:rPr>
              <a:t> and set of edges </a:t>
            </a:r>
            <a:r>
              <a:rPr lang="en-US" sz="1600" b="1" dirty="0">
                <a:solidFill>
                  <a:schemeClr val="accent2">
                    <a:lumMod val="75000"/>
                  </a:schemeClr>
                </a:solidFill>
                <a:effectLst/>
                <a:latin typeface="Arial" panose="020B0604020202020204" pitchFamily="34" charset="0"/>
                <a:ea typeface=""/>
                <a:cs typeface="Arial" panose="020B0604020202020204" pitchFamily="34" charset="0"/>
              </a:rPr>
              <a:t>E = E1, E2,….</a:t>
            </a:r>
            <a:r>
              <a:rPr lang="en-US" sz="1600" b="1" dirty="0" err="1">
                <a:solidFill>
                  <a:schemeClr val="accent2">
                    <a:lumMod val="75000"/>
                  </a:schemeClr>
                </a:solidFill>
                <a:effectLst/>
                <a:latin typeface="Arial" panose="020B0604020202020204" pitchFamily="34" charset="0"/>
                <a:ea typeface=""/>
                <a:cs typeface="Arial" panose="020B0604020202020204" pitchFamily="34" charset="0"/>
              </a:rPr>
              <a:t>En</a:t>
            </a:r>
            <a:r>
              <a:rPr lang="en-US" sz="1600" dirty="0">
                <a:solidFill>
                  <a:schemeClr val="accent2">
                    <a:lumMod val="75000"/>
                  </a:schemeClr>
                </a:solidFill>
                <a:effectLst/>
                <a:latin typeface="Arial" panose="020B0604020202020204" pitchFamily="34" charset="0"/>
                <a:ea typeface=""/>
                <a:cs typeface="Arial" panose="020B0604020202020204" pitchFamily="34" charset="0"/>
              </a:rPr>
              <a:t>. </a:t>
            </a:r>
            <a:endParaRPr lang="en-IN" sz="1600" dirty="0">
              <a:solidFill>
                <a:schemeClr val="accent2">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600" dirty="0">
                <a:solidFill>
                  <a:schemeClr val="accent5">
                    <a:lumMod val="75000"/>
                  </a:schemeClr>
                </a:solidFill>
                <a:effectLst/>
                <a:latin typeface="Arial" panose="020B0604020202020204" pitchFamily="34" charset="0"/>
                <a:ea typeface=""/>
                <a:cs typeface="Arial" panose="020B0604020202020204" pitchFamily="34" charset="0"/>
              </a:rPr>
              <a:t>Here, each distinct edge can identify using the unordered pair of vertices (Vi, </a:t>
            </a:r>
            <a:r>
              <a:rPr lang="en-US" sz="1600" dirty="0" err="1">
                <a:solidFill>
                  <a:schemeClr val="accent5">
                    <a:lumMod val="75000"/>
                  </a:schemeClr>
                </a:solidFill>
                <a:effectLst/>
                <a:latin typeface="Arial" panose="020B0604020202020204" pitchFamily="34" charset="0"/>
                <a:ea typeface=""/>
                <a:cs typeface="Arial" panose="020B0604020202020204" pitchFamily="34" charset="0"/>
              </a:rPr>
              <a:t>Vj</a:t>
            </a:r>
            <a:r>
              <a:rPr lang="en-US" sz="1600" dirty="0">
                <a:solidFill>
                  <a:schemeClr val="accent5">
                    <a:lumMod val="75000"/>
                  </a:schemeClr>
                </a:solidFill>
                <a:effectLst/>
                <a:latin typeface="Arial" panose="020B0604020202020204" pitchFamily="34" charset="0"/>
                <a:ea typeface=""/>
                <a:cs typeface="Arial" panose="020B0604020202020204" pitchFamily="34" charset="0"/>
              </a:rPr>
              <a:t>). </a:t>
            </a:r>
            <a:endParaRPr lang="en-IN" sz="16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600" dirty="0">
                <a:solidFill>
                  <a:schemeClr val="accent5">
                    <a:lumMod val="75000"/>
                  </a:schemeClr>
                </a:solidFill>
                <a:effectLst/>
                <a:latin typeface="Arial" panose="020B0604020202020204" pitchFamily="34" charset="0"/>
                <a:ea typeface=""/>
                <a:cs typeface="Arial" panose="020B0604020202020204" pitchFamily="34" charset="0"/>
              </a:rPr>
              <a:t>2 vertices Vi and </a:t>
            </a:r>
            <a:r>
              <a:rPr lang="en-US" sz="1600" dirty="0" err="1">
                <a:solidFill>
                  <a:schemeClr val="accent5">
                    <a:lumMod val="75000"/>
                  </a:schemeClr>
                </a:solidFill>
                <a:effectLst/>
                <a:latin typeface="Arial" panose="020B0604020202020204" pitchFamily="34" charset="0"/>
                <a:ea typeface=""/>
                <a:cs typeface="Arial" panose="020B0604020202020204" pitchFamily="34" charset="0"/>
              </a:rPr>
              <a:t>Vj</a:t>
            </a:r>
            <a:r>
              <a:rPr lang="en-US" sz="1600" dirty="0">
                <a:solidFill>
                  <a:schemeClr val="accent5">
                    <a:lumMod val="75000"/>
                  </a:schemeClr>
                </a:solidFill>
                <a:effectLst/>
                <a:latin typeface="Arial" panose="020B0604020202020204" pitchFamily="34" charset="0"/>
                <a:ea typeface=""/>
                <a:cs typeface="Arial" panose="020B0604020202020204" pitchFamily="34" charset="0"/>
              </a:rPr>
              <a:t> are said to be adjacent if there is an edge whose endpoints are Vi and </a:t>
            </a:r>
            <a:r>
              <a:rPr lang="en-US" sz="1600" dirty="0" err="1">
                <a:solidFill>
                  <a:schemeClr val="accent5">
                    <a:lumMod val="75000"/>
                  </a:schemeClr>
                </a:solidFill>
                <a:effectLst/>
                <a:latin typeface="Arial" panose="020B0604020202020204" pitchFamily="34" charset="0"/>
                <a:ea typeface=""/>
                <a:cs typeface="Arial" panose="020B0604020202020204" pitchFamily="34" charset="0"/>
              </a:rPr>
              <a:t>Vj</a:t>
            </a:r>
            <a:r>
              <a:rPr lang="en-US" sz="1600" dirty="0">
                <a:solidFill>
                  <a:schemeClr val="accent5">
                    <a:lumMod val="75000"/>
                  </a:schemeClr>
                </a:solidFill>
                <a:effectLst/>
                <a:latin typeface="Arial" panose="020B0604020202020204" pitchFamily="34" charset="0"/>
                <a:ea typeface=""/>
                <a:cs typeface="Arial" panose="020B0604020202020204" pitchFamily="34" charset="0"/>
              </a:rPr>
              <a:t>. Thus E is said to be a connect of Vi and </a:t>
            </a:r>
            <a:r>
              <a:rPr lang="en-US" sz="1600" dirty="0" err="1">
                <a:solidFill>
                  <a:schemeClr val="accent5">
                    <a:lumMod val="75000"/>
                  </a:schemeClr>
                </a:solidFill>
                <a:effectLst/>
                <a:latin typeface="Arial" panose="020B0604020202020204" pitchFamily="34" charset="0"/>
                <a:ea typeface=""/>
                <a:cs typeface="Arial" panose="020B0604020202020204" pitchFamily="34" charset="0"/>
              </a:rPr>
              <a:t>Vj</a:t>
            </a:r>
            <a:r>
              <a:rPr lang="en-US" sz="1600" dirty="0">
                <a:solidFill>
                  <a:schemeClr val="accent5">
                    <a:lumMod val="75000"/>
                  </a:schemeClr>
                </a:solidFill>
                <a:effectLst/>
                <a:latin typeface="Arial" panose="020B0604020202020204" pitchFamily="34" charset="0"/>
                <a:ea typeface=""/>
                <a:cs typeface="Arial" panose="020B0604020202020204" pitchFamily="34" charset="0"/>
              </a:rPr>
              <a:t>.</a:t>
            </a:r>
            <a:endParaRPr lang="en-IN" sz="1600" dirty="0">
              <a:solidFill>
                <a:schemeClr val="accent5">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600" b="1" dirty="0">
                <a:solidFill>
                  <a:srgbClr val="3D3D4E"/>
                </a:solidFill>
                <a:effectLst/>
                <a:latin typeface="Arial" panose="020B0604020202020204" pitchFamily="34" charset="0"/>
                <a:ea typeface=""/>
                <a:cs typeface="Arial" panose="020B0604020202020204" pitchFamily="34" charset="0"/>
              </a:rPr>
              <a:t>In the example shown in figure, circles represent vertices, while blue lines connecting the circles represent edges.</a:t>
            </a:r>
            <a:endParaRPr lang="en-IN" sz="1600" b="1"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5" name="Content Placeholder 4">
            <a:extLst>
              <a:ext uri="{FF2B5EF4-FFF2-40B4-BE49-F238E27FC236}">
                <a16:creationId xmlns:a16="http://schemas.microsoft.com/office/drawing/2014/main" id="{B71EAC0D-C048-4CCC-B393-BD916E6570A8}"/>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b="7725"/>
          <a:stretch/>
        </p:blipFill>
        <p:spPr>
          <a:xfrm>
            <a:off x="5089524" y="1233996"/>
            <a:ext cx="4649279" cy="3817398"/>
          </a:xfrm>
          <a:prstGeom prst="rect">
            <a:avLst/>
          </a:prstGeom>
        </p:spPr>
      </p:pic>
    </p:spTree>
    <p:extLst>
      <p:ext uri="{BB962C8B-B14F-4D97-AF65-F5344CB8AC3E}">
        <p14:creationId xmlns:p14="http://schemas.microsoft.com/office/powerpoint/2010/main" val="9696109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CF9C-69ED-45F3-9F4B-9D24EFE81E16}"/>
              </a:ext>
            </a:extLst>
          </p:cNvPr>
          <p:cNvSpPr>
            <a:spLocks noGrp="1"/>
          </p:cNvSpPr>
          <p:nvPr>
            <p:ph type="title"/>
          </p:nvPr>
        </p:nvSpPr>
        <p:spPr>
          <a:xfrm>
            <a:off x="677334" y="698376"/>
            <a:ext cx="8596668" cy="1307977"/>
          </a:xfrm>
        </p:spPr>
        <p:txBody>
          <a:bodyPr>
            <a:noAutofit/>
          </a:bodyPr>
          <a:lstStyle/>
          <a:p>
            <a:pPr marL="342900" lvl="0" indent="-342900">
              <a:lnSpc>
                <a:spcPct val="107000"/>
              </a:lnSpc>
            </a:pPr>
            <a:r>
              <a:rPr lang="en-US" sz="1800" b="1" dirty="0">
                <a:solidFill>
                  <a:srgbClr val="4D5968"/>
                </a:solidFill>
                <a:effectLst/>
                <a:latin typeface="Arial" panose="020B0604020202020204" pitchFamily="34" charset="0"/>
                <a:ea typeface=""/>
                <a:cs typeface="Arial" panose="020B0604020202020204" pitchFamily="34" charset="0"/>
              </a:rPr>
              <a:t>    </a:t>
            </a:r>
            <a:br>
              <a:rPr lang="en-US" sz="1800" b="1" dirty="0">
                <a:solidFill>
                  <a:srgbClr val="4D5968"/>
                </a:solidFill>
                <a:effectLst/>
                <a:latin typeface="Arial" panose="020B0604020202020204" pitchFamily="34" charset="0"/>
                <a:ea typeface=""/>
                <a:cs typeface="Arial" panose="020B0604020202020204" pitchFamily="34" charset="0"/>
              </a:rPr>
            </a:br>
            <a:r>
              <a:rPr lang="en-US" sz="1800" b="1" dirty="0">
                <a:solidFill>
                  <a:srgbClr val="4D5968"/>
                </a:solidFill>
                <a:effectLst/>
                <a:latin typeface="Arial" panose="020B0604020202020204" pitchFamily="34" charset="0"/>
                <a:ea typeface=""/>
                <a:cs typeface="Arial" panose="020B0604020202020204" pitchFamily="34" charset="0"/>
              </a:rPr>
              <a:t> </a:t>
            </a:r>
            <a:r>
              <a:rPr lang="en-US" sz="1800" b="1" dirty="0">
                <a:solidFill>
                  <a:schemeClr val="accent5">
                    <a:lumMod val="75000"/>
                  </a:schemeClr>
                </a:solidFill>
                <a:effectLst/>
                <a:latin typeface="Arial" panose="020B0604020202020204" pitchFamily="34" charset="0"/>
                <a:ea typeface=""/>
                <a:cs typeface="Arial" panose="020B0604020202020204" pitchFamily="34" charset="0"/>
              </a:rPr>
              <a:t>Order of the graph</a:t>
            </a:r>
            <a:r>
              <a:rPr lang="en-US" sz="1800" dirty="0">
                <a:solidFill>
                  <a:schemeClr val="accent5">
                    <a:lumMod val="75000"/>
                  </a:schemeClr>
                </a:solidFill>
                <a:effectLst/>
                <a:latin typeface="Arial" panose="020B0604020202020204" pitchFamily="34" charset="0"/>
                <a:ea typeface=""/>
                <a:cs typeface="Arial" panose="020B0604020202020204" pitchFamily="34" charset="0"/>
              </a:rPr>
              <a:t> </a:t>
            </a:r>
            <a:r>
              <a:rPr lang="en-US" sz="1800" dirty="0">
                <a:solidFill>
                  <a:srgbClr val="0070C0"/>
                </a:solidFill>
                <a:effectLst/>
                <a:latin typeface="Arial" panose="020B0604020202020204" pitchFamily="34" charset="0"/>
                <a:ea typeface=""/>
                <a:cs typeface="Arial" panose="020B0604020202020204" pitchFamily="34" charset="0"/>
              </a:rPr>
              <a:t>= The number of vertices in the graph.</a:t>
            </a:r>
            <a:br>
              <a:rPr lang="en-IN" sz="1800" dirty="0">
                <a:solidFill>
                  <a:srgbClr val="0070C0"/>
                </a:solidFill>
                <a:latin typeface="Arial" panose="020B0604020202020204" pitchFamily="34" charset="0"/>
                <a:ea typeface=""/>
                <a:cs typeface="Arial" panose="020B0604020202020204" pitchFamily="34" charset="0"/>
              </a:rPr>
            </a:br>
            <a:r>
              <a:rPr lang="en-US" sz="1800" b="1" dirty="0">
                <a:solidFill>
                  <a:schemeClr val="accent5">
                    <a:lumMod val="75000"/>
                  </a:schemeClr>
                </a:solidFill>
                <a:effectLst/>
                <a:latin typeface="Arial" panose="020B0604020202020204" pitchFamily="34" charset="0"/>
                <a:ea typeface=""/>
                <a:cs typeface="Arial" panose="020B0604020202020204" pitchFamily="34" charset="0"/>
              </a:rPr>
              <a:t>Size of the graph</a:t>
            </a:r>
            <a:r>
              <a:rPr lang="en-US" sz="1800" dirty="0">
                <a:solidFill>
                  <a:schemeClr val="accent5">
                    <a:lumMod val="75000"/>
                  </a:schemeClr>
                </a:solidFill>
                <a:effectLst/>
                <a:latin typeface="Arial" panose="020B0604020202020204" pitchFamily="34" charset="0"/>
                <a:ea typeface=""/>
                <a:cs typeface="Arial" panose="020B0604020202020204" pitchFamily="34" charset="0"/>
              </a:rPr>
              <a:t> </a:t>
            </a:r>
            <a:r>
              <a:rPr lang="en-US" sz="1800" dirty="0">
                <a:solidFill>
                  <a:srgbClr val="4D5968"/>
                </a:solidFill>
                <a:effectLst/>
                <a:latin typeface="Arial" panose="020B0604020202020204" pitchFamily="34" charset="0"/>
                <a:ea typeface=""/>
                <a:cs typeface="Arial" panose="020B0604020202020204" pitchFamily="34" charset="0"/>
              </a:rPr>
              <a:t>= </a:t>
            </a:r>
            <a:r>
              <a:rPr lang="en-US" sz="1800" dirty="0">
                <a:solidFill>
                  <a:srgbClr val="0070C0"/>
                </a:solidFill>
                <a:effectLst/>
                <a:latin typeface="Arial" panose="020B0604020202020204" pitchFamily="34" charset="0"/>
                <a:ea typeface=""/>
                <a:cs typeface="Arial" panose="020B0604020202020204" pitchFamily="34" charset="0"/>
              </a:rPr>
              <a:t>The number of edges in the graph.</a:t>
            </a:r>
            <a:br>
              <a:rPr lang="en-IN" sz="1800" dirty="0">
                <a:solidFill>
                  <a:srgbClr val="0070C0"/>
                </a:solidFill>
                <a:effectLst/>
                <a:latin typeface="Arial" panose="020B0604020202020204" pitchFamily="34" charset="0"/>
                <a:ea typeface="Calibri" panose="020F0502020204030204" pitchFamily="34" charset="0"/>
                <a:cs typeface="Arial" panose="020B0604020202020204" pitchFamily="34" charset="0"/>
              </a:rPr>
            </a:br>
            <a:r>
              <a:rPr lang="en-US" sz="1800" b="1" dirty="0">
                <a:solidFill>
                  <a:schemeClr val="accent5">
                    <a:lumMod val="75000"/>
                  </a:schemeClr>
                </a:solidFill>
                <a:effectLst/>
                <a:latin typeface="Arial" panose="020B0604020202020204" pitchFamily="34" charset="0"/>
                <a:ea typeface=""/>
                <a:cs typeface="Arial" panose="020B0604020202020204" pitchFamily="34" charset="0"/>
              </a:rPr>
              <a:t>Degree of a vertex of a graph</a:t>
            </a:r>
            <a:r>
              <a:rPr lang="en-US" sz="1800" dirty="0">
                <a:solidFill>
                  <a:schemeClr val="accent5">
                    <a:lumMod val="75000"/>
                  </a:schemeClr>
                </a:solidFill>
                <a:effectLst/>
                <a:latin typeface="Arial" panose="020B0604020202020204" pitchFamily="34" charset="0"/>
                <a:ea typeface=""/>
                <a:cs typeface="Arial" panose="020B0604020202020204" pitchFamily="34" charset="0"/>
              </a:rPr>
              <a:t> </a:t>
            </a:r>
            <a:r>
              <a:rPr lang="en-US" sz="1800" dirty="0">
                <a:solidFill>
                  <a:srgbClr val="4D5968"/>
                </a:solidFill>
                <a:effectLst/>
                <a:latin typeface="Arial" panose="020B0604020202020204" pitchFamily="34" charset="0"/>
                <a:ea typeface=""/>
                <a:cs typeface="Arial" panose="020B0604020202020204" pitchFamily="34" charset="0"/>
              </a:rPr>
              <a:t>= </a:t>
            </a:r>
            <a:r>
              <a:rPr lang="en-US" sz="1800" dirty="0">
                <a:solidFill>
                  <a:srgbClr val="0070C0"/>
                </a:solidFill>
                <a:effectLst/>
                <a:latin typeface="Arial" panose="020B0604020202020204" pitchFamily="34" charset="0"/>
                <a:ea typeface=""/>
                <a:cs typeface="Arial" panose="020B0604020202020204" pitchFamily="34" charset="0"/>
              </a:rPr>
              <a:t>Number of edges incident to the vertex.</a:t>
            </a:r>
            <a:br>
              <a:rPr lang="en-IN" sz="1800" dirty="0">
                <a:solidFill>
                  <a:srgbClr val="0070C0"/>
                </a:solidFill>
                <a:effectLst/>
                <a:latin typeface="Arial" panose="020B0604020202020204" pitchFamily="34" charset="0"/>
                <a:ea typeface="Calibri" panose="020F0502020204030204" pitchFamily="34" charset="0"/>
                <a:cs typeface="Arial" panose="020B0604020202020204" pitchFamily="34" charset="0"/>
              </a:rPr>
            </a:br>
            <a:endParaRPr lang="en-IN" sz="1800"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41ED5C9-33A9-412A-8FCD-EDC915FC02C9}"/>
              </a:ext>
            </a:extLst>
          </p:cNvPr>
          <p:cNvSpPr>
            <a:spLocks noGrp="1"/>
          </p:cNvSpPr>
          <p:nvPr>
            <p:ph idx="1"/>
          </p:nvPr>
        </p:nvSpPr>
        <p:spPr/>
        <p:txBody>
          <a:bodyPr/>
          <a:lstStyle/>
          <a:p>
            <a:pPr algn="just">
              <a:lnSpc>
                <a:spcPct val="107000"/>
              </a:lnSpc>
              <a:spcAft>
                <a:spcPts val="800"/>
              </a:spcAft>
            </a:pPr>
            <a:r>
              <a:rPr lang="en-US" dirty="0">
                <a:solidFill>
                  <a:schemeClr val="accent2">
                    <a:lumMod val="75000"/>
                  </a:schemeClr>
                </a:solidFill>
                <a:effectLst/>
                <a:latin typeface="Arial" panose="020B0604020202020204" pitchFamily="34" charset="0"/>
                <a:ea typeface=""/>
                <a:cs typeface="Arial" panose="020B0604020202020204" pitchFamily="34" charset="0"/>
              </a:rPr>
              <a:t>There are many types of graphs categorized based on number of nodes, number of edges, degree of vertices, type of connection/edge(loop), direction of edges, labelled edges etc.</a:t>
            </a:r>
            <a:endParaRPr lang="en-IN" dirty="0">
              <a:solidFill>
                <a:schemeClr val="accent2">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b="1" dirty="0">
                <a:solidFill>
                  <a:srgbClr val="4D5968"/>
                </a:solidFill>
                <a:effectLst/>
                <a:latin typeface="Arial" panose="020B0604020202020204" pitchFamily="34" charset="0"/>
                <a:ea typeface=""/>
                <a:cs typeface="Arial" panose="020B0604020202020204" pitchFamily="34" charset="0"/>
              </a:rPr>
              <a:t>We in particular are interested in Bipartite Graphs, which holds our solution to Task Allocation problem easily</a:t>
            </a:r>
            <a:r>
              <a:rPr lang="en-US" dirty="0">
                <a:solidFill>
                  <a:srgbClr val="4D5968"/>
                </a:solidFill>
                <a:effectLst/>
                <a:latin typeface="Arial" panose="020B0604020202020204" pitchFamily="34" charset="0"/>
                <a:ea typeface=""/>
                <a:cs typeface="Arial" panose="020B0604020202020204" pitchFamily="34" charset="0"/>
              </a:rPr>
              <a:t>.</a:t>
            </a:r>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0522037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8811-3D3B-4A88-B7BC-E3C82E1A14FD}"/>
              </a:ext>
            </a:extLst>
          </p:cNvPr>
          <p:cNvSpPr>
            <a:spLocks noGrp="1"/>
          </p:cNvSpPr>
          <p:nvPr>
            <p:ph type="title"/>
          </p:nvPr>
        </p:nvSpPr>
        <p:spPr>
          <a:xfrm>
            <a:off x="677334" y="1498604"/>
            <a:ext cx="3854528" cy="853979"/>
          </a:xfrm>
        </p:spPr>
        <p:txBody>
          <a:bodyPr>
            <a:noAutofit/>
          </a:bodyPr>
          <a:lstStyle/>
          <a:p>
            <a:r>
              <a:rPr lang="en-IN" sz="2800" b="1" dirty="0">
                <a:solidFill>
                  <a:srgbClr val="00B050"/>
                </a:solidFill>
              </a:rPr>
              <a:t>What is bipartite graph?</a:t>
            </a:r>
            <a:br>
              <a:rPr lang="en-IN" sz="2800" b="1" dirty="0">
                <a:solidFill>
                  <a:srgbClr val="00B050"/>
                </a:solidFill>
              </a:rPr>
            </a:br>
            <a:endParaRPr lang="en-IN" sz="2800" b="1" dirty="0">
              <a:solidFill>
                <a:srgbClr val="00B050"/>
              </a:solidFill>
            </a:endParaRPr>
          </a:p>
        </p:txBody>
      </p:sp>
      <p:pic>
        <p:nvPicPr>
          <p:cNvPr id="6" name="Content Placeholder 5">
            <a:extLst>
              <a:ext uri="{FF2B5EF4-FFF2-40B4-BE49-F238E27FC236}">
                <a16:creationId xmlns:a16="http://schemas.microsoft.com/office/drawing/2014/main" id="{5092D896-883D-4243-9345-ADFE45931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0169" y="1109710"/>
            <a:ext cx="3714750" cy="4554244"/>
          </a:xfrm>
        </p:spPr>
      </p:pic>
      <p:sp>
        <p:nvSpPr>
          <p:cNvPr id="4" name="Text Placeholder 3">
            <a:extLst>
              <a:ext uri="{FF2B5EF4-FFF2-40B4-BE49-F238E27FC236}">
                <a16:creationId xmlns:a16="http://schemas.microsoft.com/office/drawing/2014/main" id="{8C60E936-5784-4167-ADC3-D4F81DB640D6}"/>
              </a:ext>
            </a:extLst>
          </p:cNvPr>
          <p:cNvSpPr>
            <a:spLocks noGrp="1"/>
          </p:cNvSpPr>
          <p:nvPr>
            <p:ph type="body" sz="half" idx="2"/>
          </p:nvPr>
        </p:nvSpPr>
        <p:spPr>
          <a:xfrm>
            <a:off x="677334" y="1997477"/>
            <a:ext cx="3854528" cy="3946230"/>
          </a:xfrm>
        </p:spPr>
        <p:txBody>
          <a:bodyPr>
            <a:normAutofit/>
          </a:bodyPr>
          <a:lstStyle/>
          <a:p>
            <a:pPr algn="just"/>
            <a:r>
              <a:rPr lang="en-US" sz="1800" i="0" dirty="0">
                <a:solidFill>
                  <a:schemeClr val="accent4">
                    <a:lumMod val="50000"/>
                  </a:schemeClr>
                </a:solidFill>
                <a:effectLst/>
                <a:latin typeface="verdana" panose="020B0604030504040204" pitchFamily="34" charset="0"/>
              </a:rPr>
              <a:t>      A Bipartite Graph is a graph whose vertices can be divided into two independent sets L and R such that every edge (u, v) either connect a vertex from L to R or a vertex from R to L.</a:t>
            </a:r>
          </a:p>
          <a:p>
            <a:pPr algn="just"/>
            <a:r>
              <a:rPr lang="en-US" sz="1800" i="0" dirty="0">
                <a:solidFill>
                  <a:schemeClr val="accent4">
                    <a:lumMod val="50000"/>
                  </a:schemeClr>
                </a:solidFill>
                <a:effectLst/>
                <a:latin typeface="verdana" panose="020B0604030504040204" pitchFamily="34" charset="0"/>
                <a:sym typeface="Wingdings" panose="05000000000000000000" pitchFamily="2" charset="2"/>
              </a:rPr>
              <a:t> </a:t>
            </a:r>
            <a:r>
              <a:rPr lang="en-US" sz="1800" i="0" dirty="0">
                <a:solidFill>
                  <a:schemeClr val="accent4">
                    <a:lumMod val="50000"/>
                  </a:schemeClr>
                </a:solidFill>
                <a:effectLst/>
                <a:latin typeface="verdana" panose="020B0604030504040204" pitchFamily="34" charset="0"/>
              </a:rPr>
              <a:t> In other words, for every edge (u, v) either u ∈ L and v ∈ L. We can also say that no edge exists that connect vertices of the same set.</a:t>
            </a:r>
            <a:endParaRPr lang="en-IN" sz="1800" dirty="0">
              <a:solidFill>
                <a:schemeClr val="accent4">
                  <a:lumMod val="50000"/>
                </a:schemeClr>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AC72CBB-21CA-44DC-8461-70456B447C3C}"/>
                  </a:ext>
                </a:extLst>
              </p:cNvPr>
              <p:cNvSpPr txBox="1"/>
              <p:nvPr/>
            </p:nvSpPr>
            <p:spPr>
              <a:xfrm>
                <a:off x="5710967" y="1055546"/>
                <a:ext cx="1971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𝐿</m:t>
                      </m:r>
                    </m:oMath>
                  </m:oMathPara>
                </a14:m>
                <a:endParaRPr lang="en-IN" dirty="0"/>
              </a:p>
            </p:txBody>
          </p:sp>
        </mc:Choice>
        <mc:Fallback xmlns="">
          <p:sp>
            <p:nvSpPr>
              <p:cNvPr id="9" name="TextBox 8">
                <a:extLst>
                  <a:ext uri="{FF2B5EF4-FFF2-40B4-BE49-F238E27FC236}">
                    <a16:creationId xmlns:a16="http://schemas.microsoft.com/office/drawing/2014/main" id="{6AC72CBB-21CA-44DC-8461-70456B447C3C}"/>
                  </a:ext>
                </a:extLst>
              </p:cNvPr>
              <p:cNvSpPr txBox="1">
                <a:spLocks noRot="1" noChangeAspect="1" noMove="1" noResize="1" noEditPoints="1" noAdjustHandles="1" noChangeArrowheads="1" noChangeShapeType="1" noTextEdit="1"/>
              </p:cNvSpPr>
              <p:nvPr/>
            </p:nvSpPr>
            <p:spPr>
              <a:xfrm>
                <a:off x="5710967" y="1055546"/>
                <a:ext cx="197105" cy="276999"/>
              </a:xfrm>
              <a:prstGeom prst="rect">
                <a:avLst/>
              </a:prstGeom>
              <a:blipFill>
                <a:blip r:embed="rId3"/>
                <a:stretch>
                  <a:fillRect l="-25000" r="-21875" b="-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DD126D2-98CE-4863-A09E-7739F3893257}"/>
                  </a:ext>
                </a:extLst>
              </p:cNvPr>
              <p:cNvSpPr txBox="1"/>
              <p:nvPr/>
            </p:nvSpPr>
            <p:spPr>
              <a:xfrm>
                <a:off x="7985464" y="1109710"/>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m:t>
                      </m:r>
                    </m:oMath>
                  </m:oMathPara>
                </a14:m>
                <a:endParaRPr lang="en-IN" dirty="0"/>
              </a:p>
            </p:txBody>
          </p:sp>
        </mc:Choice>
        <mc:Fallback xmlns="">
          <p:sp>
            <p:nvSpPr>
              <p:cNvPr id="10" name="TextBox 9">
                <a:extLst>
                  <a:ext uri="{FF2B5EF4-FFF2-40B4-BE49-F238E27FC236}">
                    <a16:creationId xmlns:a16="http://schemas.microsoft.com/office/drawing/2014/main" id="{2DD126D2-98CE-4863-A09E-7739F3893257}"/>
                  </a:ext>
                </a:extLst>
              </p:cNvPr>
              <p:cNvSpPr txBox="1">
                <a:spLocks noRot="1" noChangeAspect="1" noMove="1" noResize="1" noEditPoints="1" noAdjustHandles="1" noChangeArrowheads="1" noChangeShapeType="1" noTextEdit="1"/>
              </p:cNvSpPr>
              <p:nvPr/>
            </p:nvSpPr>
            <p:spPr>
              <a:xfrm>
                <a:off x="7985464" y="1109710"/>
                <a:ext cx="223138" cy="276999"/>
              </a:xfrm>
              <a:prstGeom prst="rect">
                <a:avLst/>
              </a:prstGeom>
              <a:blipFill>
                <a:blip r:embed="rId4"/>
                <a:stretch>
                  <a:fillRect l="-21622" r="-16216" b="-11111"/>
                </a:stretch>
              </a:blipFill>
            </p:spPr>
            <p:txBody>
              <a:bodyPr/>
              <a:lstStyle/>
              <a:p>
                <a:r>
                  <a:rPr lang="en-IN">
                    <a:noFill/>
                  </a:rPr>
                  <a:t> </a:t>
                </a:r>
              </a:p>
            </p:txBody>
          </p:sp>
        </mc:Fallback>
      </mc:AlternateContent>
    </p:spTree>
    <p:extLst>
      <p:ext uri="{BB962C8B-B14F-4D97-AF65-F5344CB8AC3E}">
        <p14:creationId xmlns:p14="http://schemas.microsoft.com/office/powerpoint/2010/main" val="363328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wipe(down)">
                                      <p:cBhvr>
                                        <p:cTn id="3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9EBB-F31D-40AA-96C4-FC04508D9D28}"/>
              </a:ext>
            </a:extLst>
          </p:cNvPr>
          <p:cNvSpPr>
            <a:spLocks noGrp="1"/>
          </p:cNvSpPr>
          <p:nvPr>
            <p:ph type="title"/>
          </p:nvPr>
        </p:nvSpPr>
        <p:spPr>
          <a:xfrm>
            <a:off x="677334" y="677554"/>
            <a:ext cx="8596668" cy="1319922"/>
          </a:xfrm>
        </p:spPr>
        <p:txBody>
          <a:bodyPr>
            <a:noAutofit/>
          </a:bodyPr>
          <a:lstStyle/>
          <a:p>
            <a:r>
              <a:rPr lang="en-US" sz="1800" i="1" dirty="0">
                <a:solidFill>
                  <a:schemeClr val="accent4">
                    <a:lumMod val="50000"/>
                  </a:schemeClr>
                </a:solidFill>
                <a:effectLst/>
                <a:latin typeface="verdana" panose="020B0604030504040204" pitchFamily="34" charset="0"/>
              </a:rPr>
              <a:t>Matching is a Bipartite Graph is a set of edges chosen in such a way that no two edges share an endpoint. Given an undirected Graph G = (V, E), a Matching is a subset of edge M ⊆ E such that for all vertices v ∈ V, at most one edge of M is incident on v.</a:t>
            </a:r>
            <a:br>
              <a:rPr lang="en-US" sz="1800" i="1" dirty="0">
                <a:solidFill>
                  <a:schemeClr val="accent4">
                    <a:lumMod val="50000"/>
                  </a:schemeClr>
                </a:solidFill>
                <a:effectLst/>
                <a:latin typeface="verdana" panose="020B0604030504040204" pitchFamily="34" charset="0"/>
              </a:rPr>
            </a:br>
            <a:endParaRPr lang="en-IN" sz="1800" dirty="0"/>
          </a:p>
        </p:txBody>
      </p:sp>
      <p:sp>
        <p:nvSpPr>
          <p:cNvPr id="3" name="Content Placeholder 2">
            <a:extLst>
              <a:ext uri="{FF2B5EF4-FFF2-40B4-BE49-F238E27FC236}">
                <a16:creationId xmlns:a16="http://schemas.microsoft.com/office/drawing/2014/main" id="{2915A075-855F-4F87-BDB0-A7F64BA875B7}"/>
              </a:ext>
            </a:extLst>
          </p:cNvPr>
          <p:cNvSpPr>
            <a:spLocks noGrp="1"/>
          </p:cNvSpPr>
          <p:nvPr>
            <p:ph idx="1"/>
          </p:nvPr>
        </p:nvSpPr>
        <p:spPr>
          <a:xfrm>
            <a:off x="677334" y="2112885"/>
            <a:ext cx="8596668" cy="3928477"/>
          </a:xfrm>
        </p:spPr>
        <p:txBody>
          <a:bodyPr/>
          <a:lstStyle/>
          <a:p>
            <a:pPr algn="l"/>
            <a:r>
              <a:rPr lang="en-US" b="0" i="0" dirty="0">
                <a:solidFill>
                  <a:schemeClr val="accent5">
                    <a:lumMod val="75000"/>
                  </a:schemeClr>
                </a:solidFill>
                <a:effectLst/>
                <a:latin typeface="verdana" panose="020B0604030504040204" pitchFamily="34" charset="0"/>
              </a:rPr>
              <a:t>A Maximum matching is a matching of maximum cardinality, that is, a matching M such that for any matching M', we have |M|&gt;|M’|.</a:t>
            </a:r>
          </a:p>
          <a:p>
            <a:endParaRPr lang="en-IN" dirty="0"/>
          </a:p>
        </p:txBody>
      </p:sp>
    </p:spTree>
    <p:extLst>
      <p:ext uri="{BB962C8B-B14F-4D97-AF65-F5344CB8AC3E}">
        <p14:creationId xmlns:p14="http://schemas.microsoft.com/office/powerpoint/2010/main" val="12196480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B4F4-5DDB-4BD8-B014-3D84E04A9FD4}"/>
              </a:ext>
            </a:extLst>
          </p:cNvPr>
          <p:cNvSpPr>
            <a:spLocks noGrp="1"/>
          </p:cNvSpPr>
          <p:nvPr>
            <p:ph type="title"/>
          </p:nvPr>
        </p:nvSpPr>
        <p:spPr>
          <a:xfrm>
            <a:off x="677334" y="609600"/>
            <a:ext cx="8596668" cy="864093"/>
          </a:xfrm>
        </p:spPr>
        <p:txBody>
          <a:bodyPr/>
          <a:lstStyle/>
          <a:p>
            <a:r>
              <a:rPr lang="en-US" dirty="0"/>
              <a:t>EXAMPLE OF BIPARTITE GRAPH:</a:t>
            </a:r>
            <a:endParaRPr lang="en-IN" dirty="0"/>
          </a:p>
        </p:txBody>
      </p:sp>
      <p:pic>
        <p:nvPicPr>
          <p:cNvPr id="5" name="Content Placeholder 4">
            <a:extLst>
              <a:ext uri="{FF2B5EF4-FFF2-40B4-BE49-F238E27FC236}">
                <a16:creationId xmlns:a16="http://schemas.microsoft.com/office/drawing/2014/main" id="{79A25092-D23D-4ACF-ACFA-7BB3B090ECEE}"/>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399495" y="2166151"/>
            <a:ext cx="4145871" cy="3373515"/>
          </a:xfrm>
          <a:prstGeom prst="rect">
            <a:avLst/>
          </a:prstGeom>
        </p:spPr>
      </p:pic>
      <p:pic>
        <p:nvPicPr>
          <p:cNvPr id="6" name="Content Placeholder 5">
            <a:extLst>
              <a:ext uri="{FF2B5EF4-FFF2-40B4-BE49-F238E27FC236}">
                <a16:creationId xmlns:a16="http://schemas.microsoft.com/office/drawing/2014/main" id="{1F0940B8-9216-499D-B472-8CD29673CAD4}"/>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b="10448"/>
          <a:stretch/>
        </p:blipFill>
        <p:spPr>
          <a:xfrm>
            <a:off x="5060272" y="2334827"/>
            <a:ext cx="4074850" cy="266330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36B1-EC0F-4073-BCE2-AE43664A05D6}"/>
                  </a:ext>
                </a:extLst>
              </p:cNvPr>
              <p:cNvSpPr txBox="1"/>
              <p:nvPr/>
            </p:nvSpPr>
            <p:spPr>
              <a:xfrm>
                <a:off x="1939770" y="1681422"/>
                <a:ext cx="1971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1</m:t>
                      </m:r>
                    </m:oMath>
                  </m:oMathPara>
                </a14:m>
                <a:endParaRPr lang="en-IN" dirty="0"/>
              </a:p>
            </p:txBody>
          </p:sp>
        </mc:Choice>
        <mc:Fallback xmlns="">
          <p:sp>
            <p:nvSpPr>
              <p:cNvPr id="7" name="TextBox 6">
                <a:extLst>
                  <a:ext uri="{FF2B5EF4-FFF2-40B4-BE49-F238E27FC236}">
                    <a16:creationId xmlns:a16="http://schemas.microsoft.com/office/drawing/2014/main" id="{BE1136B1-EC0F-4073-BCE2-AE43664A05D6}"/>
                  </a:ext>
                </a:extLst>
              </p:cNvPr>
              <p:cNvSpPr txBox="1">
                <a:spLocks noRot="1" noChangeAspect="1" noMove="1" noResize="1" noEditPoints="1" noAdjustHandles="1" noChangeArrowheads="1" noChangeShapeType="1" noTextEdit="1"/>
              </p:cNvSpPr>
              <p:nvPr/>
            </p:nvSpPr>
            <p:spPr>
              <a:xfrm>
                <a:off x="1939770" y="1681422"/>
                <a:ext cx="197170" cy="276999"/>
              </a:xfrm>
              <a:prstGeom prst="rect">
                <a:avLst/>
              </a:prstGeom>
              <a:blipFill>
                <a:blip r:embed="rId4"/>
                <a:stretch>
                  <a:fillRect l="-21212" r="-24242"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154CE7-D5DD-4F0E-A3D6-BDEAC47E5B5A}"/>
                  </a:ext>
                </a:extLst>
              </p:cNvPr>
              <p:cNvSpPr txBox="1"/>
              <p:nvPr/>
            </p:nvSpPr>
            <p:spPr>
              <a:xfrm>
                <a:off x="6813612" y="1765760"/>
                <a:ext cx="1971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2</m:t>
                      </m:r>
                    </m:oMath>
                  </m:oMathPara>
                </a14:m>
                <a:endParaRPr lang="en-IN" dirty="0"/>
              </a:p>
            </p:txBody>
          </p:sp>
        </mc:Choice>
        <mc:Fallback xmlns="">
          <p:sp>
            <p:nvSpPr>
              <p:cNvPr id="8" name="TextBox 7">
                <a:extLst>
                  <a:ext uri="{FF2B5EF4-FFF2-40B4-BE49-F238E27FC236}">
                    <a16:creationId xmlns:a16="http://schemas.microsoft.com/office/drawing/2014/main" id="{67154CE7-D5DD-4F0E-A3D6-BDEAC47E5B5A}"/>
                  </a:ext>
                </a:extLst>
              </p:cNvPr>
              <p:cNvSpPr txBox="1">
                <a:spLocks noRot="1" noChangeAspect="1" noMove="1" noResize="1" noEditPoints="1" noAdjustHandles="1" noChangeArrowheads="1" noChangeShapeType="1" noTextEdit="1"/>
              </p:cNvSpPr>
              <p:nvPr/>
            </p:nvSpPr>
            <p:spPr>
              <a:xfrm>
                <a:off x="6813612" y="1765760"/>
                <a:ext cx="197170" cy="276999"/>
              </a:xfrm>
              <a:prstGeom prst="rect">
                <a:avLst/>
              </a:prstGeom>
              <a:blipFill>
                <a:blip r:embed="rId5"/>
                <a:stretch>
                  <a:fillRect l="-25000" r="-25000" b="-8889"/>
                </a:stretch>
              </a:blipFill>
            </p:spPr>
            <p:txBody>
              <a:bodyPr/>
              <a:lstStyle/>
              <a:p>
                <a:r>
                  <a:rPr lang="en-IN">
                    <a:noFill/>
                  </a:rPr>
                  <a:t> </a:t>
                </a:r>
              </a:p>
            </p:txBody>
          </p:sp>
        </mc:Fallback>
      </mc:AlternateContent>
    </p:spTree>
    <p:extLst>
      <p:ext uri="{BB962C8B-B14F-4D97-AF65-F5344CB8AC3E}">
        <p14:creationId xmlns:p14="http://schemas.microsoft.com/office/powerpoint/2010/main" val="37103689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9C3E-F973-4434-B935-BF4DF6FCB763}"/>
              </a:ext>
            </a:extLst>
          </p:cNvPr>
          <p:cNvSpPr>
            <a:spLocks noGrp="1"/>
          </p:cNvSpPr>
          <p:nvPr>
            <p:ph type="title"/>
          </p:nvPr>
        </p:nvSpPr>
        <p:spPr>
          <a:xfrm>
            <a:off x="677334" y="716132"/>
            <a:ext cx="8596668" cy="633274"/>
          </a:xfrm>
        </p:spPr>
        <p:txBody>
          <a:bodyPr>
            <a:noAutofit/>
          </a:bodyPr>
          <a:lstStyle/>
          <a:p>
            <a:r>
              <a:rPr lang="en-US" sz="2800" b="1" dirty="0">
                <a:solidFill>
                  <a:srgbClr val="0070C0"/>
                </a:solidFill>
                <a:effectLst/>
                <a:latin typeface="Arial" panose="020B0604020202020204" pitchFamily="34" charset="0"/>
                <a:ea typeface=""/>
                <a:cs typeface="Arial" panose="020B0604020202020204" pitchFamily="34" charset="0"/>
              </a:rPr>
              <a:t>COMPLETE BIPARTITE GRAPH:</a:t>
            </a:r>
            <a:br>
              <a:rPr lang="en-IN" sz="2800" dirty="0">
                <a:effectLst/>
                <a:latin typeface="Arial" panose="020B0604020202020204" pitchFamily="34" charset="0"/>
                <a:ea typeface="Calibri" panose="020F050202020403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8AE819F-4073-4723-B859-6FE162C31558}"/>
              </a:ext>
            </a:extLst>
          </p:cNvPr>
          <p:cNvSpPr>
            <a:spLocks noGrp="1"/>
          </p:cNvSpPr>
          <p:nvPr>
            <p:ph sz="half" idx="1"/>
          </p:nvPr>
        </p:nvSpPr>
        <p:spPr>
          <a:xfrm>
            <a:off x="677334" y="1473693"/>
            <a:ext cx="4184035" cy="4567668"/>
          </a:xfrm>
        </p:spPr>
        <p:txBody>
          <a:bodyPr/>
          <a:lstStyle/>
          <a:p>
            <a:r>
              <a:rPr lang="en-US" sz="1800" b="1" i="1" dirty="0">
                <a:solidFill>
                  <a:srgbClr val="00B050"/>
                </a:solidFill>
                <a:effectLst/>
                <a:latin typeface="Arial" panose="020B0604020202020204" pitchFamily="34" charset="0"/>
                <a:ea typeface=""/>
                <a:cs typeface="Arial" panose="020B0604020202020204" pitchFamily="34" charset="0"/>
              </a:rPr>
              <a:t>A complete bipartite graph is a bipartite graph in which each vertex in the first set is joined to every single vertex in the second set. The complete bipartite graph is denoted by </a:t>
            </a:r>
            <a:r>
              <a:rPr lang="en-US" sz="1800" b="1" i="1" dirty="0" err="1">
                <a:solidFill>
                  <a:srgbClr val="00B050"/>
                </a:solidFill>
                <a:effectLst/>
                <a:latin typeface="Arial" panose="020B0604020202020204" pitchFamily="34" charset="0"/>
                <a:ea typeface=""/>
                <a:cs typeface="Arial" panose="020B0604020202020204" pitchFamily="34" charset="0"/>
              </a:rPr>
              <a:t>Kx,y</a:t>
            </a:r>
            <a:r>
              <a:rPr lang="en-US" sz="1800" b="1" i="1" dirty="0">
                <a:solidFill>
                  <a:srgbClr val="00B050"/>
                </a:solidFill>
                <a:effectLst/>
                <a:latin typeface="Arial" panose="020B0604020202020204" pitchFamily="34" charset="0"/>
                <a:ea typeface=""/>
                <a:cs typeface="Arial" panose="020B0604020202020204" pitchFamily="34" charset="0"/>
              </a:rPr>
              <a:t> where the graph G contains x vertices in the first set and y vertices in the second set</a:t>
            </a:r>
            <a:r>
              <a:rPr lang="en-US" sz="1800" b="1" i="1" dirty="0">
                <a:solidFill>
                  <a:srgbClr val="00B050"/>
                </a:solidFill>
                <a:effectLst/>
                <a:latin typeface="Arial" panose="020B0604020202020204" pitchFamily="34" charset="0"/>
                <a:ea typeface="Arial" panose="020B0604020202020204" pitchFamily="34" charset="0"/>
                <a:cs typeface="Arial" panose="020B0604020202020204" pitchFamily="34" charset="0"/>
              </a:rPr>
              <a:t>.</a:t>
            </a:r>
            <a:endParaRPr lang="en-IN" sz="1800" b="1"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r>
              <a:rPr lang="en-US" sz="1800" b="1" dirty="0">
                <a:effectLst/>
                <a:latin typeface="Courier New" panose="02070309020205020404" pitchFamily="49" charset="0"/>
                <a:ea typeface=""/>
                <a:cs typeface=""/>
              </a:rPr>
              <a:t>A complete bipartite graph can have an isolated point as condition is in splitting, but condition like no edges between two sets are possible.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6A80440A-DDC1-4AD7-BB56-939C00D028A9}"/>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5653087" y="2317072"/>
            <a:ext cx="3863775" cy="2787588"/>
          </a:xfrm>
          <a:prstGeom prst="rect">
            <a:avLst/>
          </a:prstGeom>
        </p:spPr>
      </p:pic>
    </p:spTree>
    <p:extLst>
      <p:ext uri="{BB962C8B-B14F-4D97-AF65-F5344CB8AC3E}">
        <p14:creationId xmlns:p14="http://schemas.microsoft.com/office/powerpoint/2010/main" val="2002356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D277-78EF-4AC7-A153-4E246E334C55}"/>
              </a:ext>
            </a:extLst>
          </p:cNvPr>
          <p:cNvSpPr>
            <a:spLocks noGrp="1"/>
          </p:cNvSpPr>
          <p:nvPr>
            <p:ph type="title"/>
          </p:nvPr>
        </p:nvSpPr>
        <p:spPr>
          <a:xfrm>
            <a:off x="677334" y="609600"/>
            <a:ext cx="8596668" cy="429087"/>
          </a:xfrm>
        </p:spPr>
        <p:txBody>
          <a:bodyPr>
            <a:normAutofit fontScale="90000"/>
          </a:bodyPr>
          <a:lstStyle/>
          <a:p>
            <a:r>
              <a:rPr lang="en-US" sz="2700" b="1" dirty="0">
                <a:solidFill>
                  <a:srgbClr val="0070C0"/>
                </a:solidFill>
                <a:effectLst/>
                <a:latin typeface="Arial" panose="020B0604020202020204" pitchFamily="34" charset="0"/>
                <a:ea typeface=""/>
                <a:cs typeface="Arial" panose="020B0604020202020204" pitchFamily="34" charset="0"/>
              </a:rPr>
              <a:t>Input/Output and Matching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DDADD71-94D5-4127-A30D-20E37032218F}"/>
              </a:ext>
            </a:extLst>
          </p:cNvPr>
          <p:cNvSpPr>
            <a:spLocks noGrp="1"/>
          </p:cNvSpPr>
          <p:nvPr>
            <p:ph idx="1"/>
          </p:nvPr>
        </p:nvSpPr>
        <p:spPr>
          <a:xfrm>
            <a:off x="677334" y="1127465"/>
            <a:ext cx="8596668" cy="4913898"/>
          </a:xfrm>
        </p:spPr>
        <p:txBody>
          <a:bodyPr/>
          <a:lstStyle/>
          <a:p>
            <a:pPr marL="342900" lvl="0" indent="-342900" algn="just">
              <a:lnSpc>
                <a:spcPct val="107000"/>
              </a:lnSpc>
              <a:spcAft>
                <a:spcPts val="800"/>
              </a:spcAft>
              <a:buFont typeface="Symbol" panose="05050102010706020507" pitchFamily="18" charset="2"/>
              <a:buChar char=""/>
            </a:pPr>
            <a:r>
              <a:rPr lang="en-US" sz="1800" dirty="0">
                <a:solidFill>
                  <a:schemeClr val="accent5">
                    <a:lumMod val="75000"/>
                  </a:schemeClr>
                </a:solidFill>
                <a:effectLst/>
                <a:latin typeface="Arial" panose="020B0604020202020204" pitchFamily="34" charset="0"/>
                <a:ea typeface=""/>
                <a:cs typeface="Arial" panose="020B0604020202020204" pitchFamily="34" charset="0"/>
              </a:rPr>
              <a:t>Inputs are integral arrays, one specifying the value/property of task, one for machine capacity and one specifying compatibility property from set of tasks to the set of machines compatible to process the task. Output is the number specifying maximum number of tasks which can be processed after allocation in single go at that instance of time.</a:t>
            </a:r>
          </a:p>
          <a:p>
            <a:pPr algn="just">
              <a:lnSpc>
                <a:spcPct val="107000"/>
              </a:lnSpc>
              <a:spcAft>
                <a:spcPts val="800"/>
              </a:spcAft>
              <a:buFont typeface="Symbol" panose="05050102010706020507" pitchFamily="18" charset="2"/>
              <a:buChar char=""/>
            </a:pPr>
            <a:r>
              <a:rPr lang="en-US" sz="1800" dirty="0">
                <a:solidFill>
                  <a:srgbClr val="00B050"/>
                </a:solidFill>
                <a:effectLst/>
                <a:latin typeface="Arial" panose="020B0604020202020204" pitchFamily="34" charset="0"/>
                <a:ea typeface=""/>
                <a:cs typeface="Arial" panose="020B0604020202020204" pitchFamily="34" charset="0"/>
              </a:rPr>
              <a:t>A </a:t>
            </a:r>
            <a:r>
              <a:rPr lang="en-US" sz="1800" b="1" dirty="0">
                <a:solidFill>
                  <a:srgbClr val="00B050"/>
                </a:solidFill>
                <a:effectLst/>
                <a:latin typeface="Arial" panose="020B0604020202020204" pitchFamily="34" charset="0"/>
                <a:ea typeface=""/>
                <a:cs typeface="Arial" panose="020B0604020202020204" pitchFamily="34" charset="0"/>
              </a:rPr>
              <a:t>matching</a:t>
            </a:r>
            <a:r>
              <a:rPr lang="en-US" sz="1800" dirty="0">
                <a:solidFill>
                  <a:srgbClr val="00B050"/>
                </a:solidFill>
                <a:effectLst/>
                <a:latin typeface="Arial" panose="020B0604020202020204" pitchFamily="34" charset="0"/>
                <a:ea typeface=""/>
                <a:cs typeface="Arial" panose="020B0604020202020204" pitchFamily="34" charset="0"/>
              </a:rPr>
              <a:t> M is a set of pairwise non-adjacent edges of a graph (in other words, no more than one edge from the set should be incident to any vertex of the graph M). The </a:t>
            </a:r>
            <a:r>
              <a:rPr lang="en-US" sz="1800" b="1" dirty="0">
                <a:solidFill>
                  <a:srgbClr val="00B050"/>
                </a:solidFill>
                <a:effectLst/>
                <a:latin typeface="Arial" panose="020B0604020202020204" pitchFamily="34" charset="0"/>
                <a:ea typeface=""/>
                <a:cs typeface="Arial" panose="020B0604020202020204" pitchFamily="34" charset="0"/>
              </a:rPr>
              <a:t>cardinality</a:t>
            </a:r>
            <a:r>
              <a:rPr lang="en-US" sz="1800" dirty="0">
                <a:solidFill>
                  <a:srgbClr val="00B050"/>
                </a:solidFill>
                <a:effectLst/>
                <a:latin typeface="Arial" panose="020B0604020202020204" pitchFamily="34" charset="0"/>
                <a:ea typeface=""/>
                <a:cs typeface="Arial" panose="020B0604020202020204" pitchFamily="34" charset="0"/>
              </a:rPr>
              <a:t> of a matching is the number of edges in it. The maximum (or largest) matching is a matching whose cardinality is maximum among all possible matchings in a given graph. All those vertices that have an adjacent edge from the matching (i.e., which have degree exactly one in the subgraph formed by M) are called </a:t>
            </a:r>
            <a:r>
              <a:rPr lang="en-US" sz="1800" b="1" dirty="0">
                <a:solidFill>
                  <a:srgbClr val="00B050"/>
                </a:solidFill>
                <a:effectLst/>
                <a:latin typeface="Arial" panose="020B0604020202020204" pitchFamily="34" charset="0"/>
                <a:ea typeface=""/>
                <a:cs typeface="Arial" panose="020B0604020202020204" pitchFamily="34" charset="0"/>
              </a:rPr>
              <a:t>saturated</a:t>
            </a:r>
            <a:r>
              <a:rPr lang="en-US" sz="1800" dirty="0">
                <a:solidFill>
                  <a:srgbClr val="00B050"/>
                </a:solidFill>
                <a:effectLst/>
                <a:latin typeface="Arial" panose="020B0604020202020204" pitchFamily="34" charset="0"/>
                <a:ea typeface=""/>
                <a:cs typeface="Arial" panose="020B0604020202020204" pitchFamily="34" charset="0"/>
              </a:rPr>
              <a:t> by this matching.</a:t>
            </a:r>
            <a:endParaRPr lang="en-IN" sz="18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18364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316</TotalTime>
  <Words>2150</Words>
  <Application>Microsoft Office PowerPoint</Application>
  <PresentationFormat>Widescreen</PresentationFormat>
  <Paragraphs>189</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Cambria Math</vt:lpstr>
      <vt:lpstr>Courier New</vt:lpstr>
      <vt:lpstr>erdana</vt:lpstr>
      <vt:lpstr>Symbol</vt:lpstr>
      <vt:lpstr>Trebuchet MS</vt:lpstr>
      <vt:lpstr>verdana</vt:lpstr>
      <vt:lpstr>Wingdings 3</vt:lpstr>
      <vt:lpstr>Facet</vt:lpstr>
      <vt:lpstr>TASK ALLOCATION USING BIPARTITE GRAPH</vt:lpstr>
      <vt:lpstr>Problem Description</vt:lpstr>
      <vt:lpstr>Introduction to graph. </vt:lpstr>
      <vt:lpstr>      Order of the graph = The number of vertices in the graph. Size of the graph = The number of edges in the graph. Degree of a vertex of a graph = Number of edges incident to the vertex. </vt:lpstr>
      <vt:lpstr>What is bipartite graph? </vt:lpstr>
      <vt:lpstr>Matching is a Bipartite Graph is a set of edges chosen in such a way that no two edges share an endpoint. Given an undirected Graph G = (V, E), a Matching is a subset of edge M ⊆ E such that for all vertices v ∈ V, at most one edge of M is incident on v. </vt:lpstr>
      <vt:lpstr>EXAMPLE OF BIPARTITE GRAPH:</vt:lpstr>
      <vt:lpstr>COMPLETE BIPARTITE GRAPH: </vt:lpstr>
      <vt:lpstr>Input/Output and Matching </vt:lpstr>
      <vt:lpstr>      An alternating path is a path in which the edges alternately belong / do not belong to the matching.   </vt:lpstr>
      <vt:lpstr>PowerPoint Presentation</vt:lpstr>
      <vt:lpstr>PowerPoint Presentation</vt:lpstr>
      <vt:lpstr>PowerPoint Presentation</vt:lpstr>
      <vt:lpstr>Finding a maximum bipartite matching </vt:lpstr>
      <vt:lpstr>Algorithm </vt:lpstr>
      <vt:lpstr>maxMatch(graph)  Input − The given graph. Output − The maximum number of the match.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ALLOCATION USING BIPARTITE GRAPH</dc:title>
  <dc:creator>krina patel</dc:creator>
  <cp:lastModifiedBy>krina patel</cp:lastModifiedBy>
  <cp:revision>33</cp:revision>
  <dcterms:created xsi:type="dcterms:W3CDTF">2021-04-09T09:01:34Z</dcterms:created>
  <dcterms:modified xsi:type="dcterms:W3CDTF">2021-04-18T10:48:19Z</dcterms:modified>
</cp:coreProperties>
</file>