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9"/>
  </p:notes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FA7ED-EE40-4AB6-B62E-A8316B1FBB59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8B516-63B6-4728-A17C-7C89CEAEF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844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B77E-E208-4587-9272-04106D100AD7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0B39-9948-4A0A-AA77-0DF0824B2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25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B77E-E208-4587-9272-04106D100AD7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0B39-9948-4A0A-AA77-0DF0824B2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08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B77E-E208-4587-9272-04106D100AD7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0B39-9948-4A0A-AA77-0DF0824B2491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6469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B77E-E208-4587-9272-04106D100AD7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0B39-9948-4A0A-AA77-0DF0824B2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881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B77E-E208-4587-9272-04106D100AD7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0B39-9948-4A0A-AA77-0DF0824B249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1758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B77E-E208-4587-9272-04106D100AD7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0B39-9948-4A0A-AA77-0DF0824B2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610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B77E-E208-4587-9272-04106D100AD7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0B39-9948-4A0A-AA77-0DF0824B2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5867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B77E-E208-4587-9272-04106D100AD7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0B39-9948-4A0A-AA77-0DF0824B2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71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B77E-E208-4587-9272-04106D100AD7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0B39-9948-4A0A-AA77-0DF0824B2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53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B77E-E208-4587-9272-04106D100AD7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0B39-9948-4A0A-AA77-0DF0824B2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682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B77E-E208-4587-9272-04106D100AD7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0B39-9948-4A0A-AA77-0DF0824B2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79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B77E-E208-4587-9272-04106D100AD7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0B39-9948-4A0A-AA77-0DF0824B2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660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B77E-E208-4587-9272-04106D100AD7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0B39-9948-4A0A-AA77-0DF0824B2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08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B77E-E208-4587-9272-04106D100AD7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0B39-9948-4A0A-AA77-0DF0824B2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84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B77E-E208-4587-9272-04106D100AD7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0B39-9948-4A0A-AA77-0DF0824B2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421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B77E-E208-4587-9272-04106D100AD7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0B39-9948-4A0A-AA77-0DF0824B2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350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6B77E-E208-4587-9272-04106D100AD7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BAD0B39-9948-4A0A-AA77-0DF0824B2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23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9B58BF-6719-4A42-BBFD-AE0AD71216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TASK ALLOCATION USING BIPARTITE GRAPH</a:t>
            </a:r>
            <a:endParaRPr lang="en-IN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448A426-D8F2-4A0A-8176-71219F319E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GROUP MEMBERS</a:t>
            </a:r>
          </a:p>
          <a:p>
            <a:r>
              <a:rPr lang="en-US" sz="2000" b="1" dirty="0"/>
              <a:t>U19CS008- KRINA PATEL</a:t>
            </a:r>
          </a:p>
          <a:p>
            <a:r>
              <a:rPr lang="en-US" sz="2000" b="1" dirty="0"/>
              <a:t>U19CS009- BRIJESH ROHIT</a:t>
            </a:r>
          </a:p>
          <a:p>
            <a:r>
              <a:rPr lang="en-US" sz="2000" b="1" dirty="0"/>
              <a:t>U19CS015- DHRUV GANDHI</a:t>
            </a:r>
          </a:p>
          <a:p>
            <a:r>
              <a:rPr lang="en-US" sz="2000" b="1" dirty="0"/>
              <a:t>U19CS038 – SUMIT SHETTY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66667239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62947D-7841-436D-A8FD-AEFE1D08E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9806"/>
          </a:xfrm>
        </p:spPr>
        <p:txBody>
          <a:bodyPr/>
          <a:lstStyle/>
          <a:p>
            <a:r>
              <a:rPr lang="en-US" dirty="0"/>
              <a:t>Problem Description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5D8F6BD-35B8-43E0-A3CB-C45D2D173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7982"/>
            <a:ext cx="8596668" cy="4470014"/>
          </a:xfrm>
        </p:spPr>
        <p:txBody>
          <a:bodyPr/>
          <a:lstStyle/>
          <a:p>
            <a:r>
              <a:rPr lang="en-US" b="1" dirty="0"/>
              <a:t>There are </a:t>
            </a:r>
            <a:r>
              <a:rPr lang="en-US" b="1" dirty="0">
                <a:solidFill>
                  <a:srgbClr val="FF0000"/>
                </a:solidFill>
              </a:rPr>
              <a:t>N</a:t>
            </a:r>
            <a:r>
              <a:rPr lang="en-US" b="1" dirty="0"/>
              <a:t> tasks and </a:t>
            </a:r>
            <a:r>
              <a:rPr lang="en-US" b="1" dirty="0">
                <a:solidFill>
                  <a:srgbClr val="FF0000"/>
                </a:solidFill>
              </a:rPr>
              <a:t>M</a:t>
            </a:r>
            <a:r>
              <a:rPr lang="en-US" b="1" dirty="0"/>
              <a:t> machines.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Each machine can only accomplish one task and each task can be assigned to only one machine.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Not all tasks can be completed by all machines, which is decided by range of machine up to which it can perform and this is the input/property value of machines.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 task is also measured by a input/property value, which can be less than or equal to machine's range to which it is allocated.</a:t>
            </a:r>
          </a:p>
          <a:p>
            <a:r>
              <a:rPr lang="en-US" b="1" dirty="0">
                <a:solidFill>
                  <a:srgbClr val="002060"/>
                </a:solidFill>
              </a:rPr>
              <a:t>We have to find an allocation in which maximum tasks are completed and maximum utilization of machines if found.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7984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228811-3D3B-4A88-B7BC-E3C82E1A1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853979"/>
          </a:xfrm>
        </p:spPr>
        <p:txBody>
          <a:bodyPr>
            <a:noAutofit/>
          </a:bodyPr>
          <a:lstStyle/>
          <a:p>
            <a:r>
              <a:rPr lang="en-IN" sz="2800" b="1" dirty="0">
                <a:solidFill>
                  <a:srgbClr val="00B050"/>
                </a:solidFill>
              </a:rPr>
              <a:t>What is bipartite graph?</a:t>
            </a:r>
            <a:br>
              <a:rPr lang="en-IN" sz="2800" b="1" dirty="0">
                <a:solidFill>
                  <a:srgbClr val="00B050"/>
                </a:solidFill>
              </a:rPr>
            </a:br>
            <a:endParaRPr lang="en-IN" sz="2800" b="1" dirty="0">
              <a:solidFill>
                <a:srgbClr val="00B050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5092D896-883D-4243-9345-ADFE45931F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169" y="1109710"/>
            <a:ext cx="3714750" cy="4554244"/>
          </a:xfrm>
        </p:spPr>
      </p:pic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C60E936-5784-4167-ADC3-D4F81DB64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1997477"/>
            <a:ext cx="3854528" cy="3946230"/>
          </a:xfrm>
        </p:spPr>
        <p:txBody>
          <a:bodyPr>
            <a:normAutofit/>
          </a:bodyPr>
          <a:lstStyle/>
          <a:p>
            <a:pPr algn="just"/>
            <a:r>
              <a:rPr lang="en-US" sz="1800" i="0" dirty="0">
                <a:solidFill>
                  <a:schemeClr val="accent4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      A Bipartite Graph is a graph whose vertices can be divided into two independent sets L and R such that every edge (u, v) either connect a vertex from L to R or a vertex from R to L.</a:t>
            </a:r>
          </a:p>
          <a:p>
            <a:pPr algn="just"/>
            <a:r>
              <a:rPr lang="en-US" sz="1800" i="0" dirty="0">
                <a:solidFill>
                  <a:schemeClr val="accent4">
                    <a:lumMod val="50000"/>
                  </a:schemeClr>
                </a:solidFill>
                <a:effectLst/>
                <a:latin typeface="verdan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sz="1800" i="0" dirty="0">
                <a:solidFill>
                  <a:schemeClr val="accent4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 In other words, for every edge (u, v) either u ∈ L and v ∈ L. We can also say that no edge exists that connect vertices of the same set.</a:t>
            </a:r>
            <a:endParaRPr lang="en-IN" sz="1800" dirty="0">
              <a:solidFill>
                <a:schemeClr val="accent4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6AC72CBB-21CA-44DC-8461-70456B447C3C}"/>
                  </a:ext>
                </a:extLst>
              </p:cNvPr>
              <p:cNvSpPr txBox="1"/>
              <p:nvPr/>
            </p:nvSpPr>
            <p:spPr>
              <a:xfrm>
                <a:off x="5710967" y="1055546"/>
                <a:ext cx="1971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AC72CBB-21CA-44DC-8461-70456B447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0967" y="1055546"/>
                <a:ext cx="197105" cy="276999"/>
              </a:xfrm>
              <a:prstGeom prst="rect">
                <a:avLst/>
              </a:prstGeom>
              <a:blipFill>
                <a:blip r:embed="rId3"/>
                <a:stretch>
                  <a:fillRect l="-25000" r="-21875" b="-86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2DD126D2-98CE-4863-A09E-7739F3893257}"/>
                  </a:ext>
                </a:extLst>
              </p:cNvPr>
              <p:cNvSpPr txBox="1"/>
              <p:nvPr/>
            </p:nvSpPr>
            <p:spPr>
              <a:xfrm>
                <a:off x="7985464" y="1109710"/>
                <a:ext cx="223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DD126D2-98CE-4863-A09E-7739F3893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5464" y="1109710"/>
                <a:ext cx="223138" cy="276999"/>
              </a:xfrm>
              <a:prstGeom prst="rect">
                <a:avLst/>
              </a:prstGeom>
              <a:blipFill>
                <a:blip r:embed="rId4"/>
                <a:stretch>
                  <a:fillRect l="-21622" r="-16216" b="-1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32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0F9EBB-F31D-40AA-96C4-FC04508D9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77554"/>
            <a:ext cx="8596668" cy="1319922"/>
          </a:xfrm>
        </p:spPr>
        <p:txBody>
          <a:bodyPr>
            <a:noAutofit/>
          </a:bodyPr>
          <a:lstStyle/>
          <a:p>
            <a:r>
              <a:rPr lang="en-US" sz="1800" i="1" dirty="0">
                <a:solidFill>
                  <a:schemeClr val="accent4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Matching is a Bipartite Graph is a set of edges chosen in such a way that no two edges share an endpoint. Given an undirected Graph G = (V, E), a Matching is a subset of edge M ⊆ E such that for all vertices v ∈ V, at most one edge of M is incident on v.</a:t>
            </a:r>
            <a:br>
              <a:rPr lang="en-US" sz="1800" i="1" dirty="0">
                <a:solidFill>
                  <a:schemeClr val="accent4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</a:br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915A075-855F-4F87-BDB0-A7F64BA8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12885"/>
            <a:ext cx="8596668" cy="3928477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A Maximum matching is a matching of maximum cardinality, that is, a matching M such that for any matching M', we have |M|&gt;|M'|.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964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40F3C6-7FA9-4521-A486-4B91FD054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1849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Finding a maximum bipartite matching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36164FE-2414-43A6-B786-6431B8B69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1449"/>
            <a:ext cx="8596668" cy="4549913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2449899" y="2148900"/>
            <a:ext cx="483079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2449900" y="2856265"/>
            <a:ext cx="483079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2449900" y="3573178"/>
            <a:ext cx="483079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2449900" y="4285832"/>
            <a:ext cx="483079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4705543" y="2148900"/>
            <a:ext cx="474453" cy="4917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4705542" y="2856265"/>
            <a:ext cx="474453" cy="4917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4705541" y="3573178"/>
            <a:ext cx="474453" cy="4917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4692433" y="4290091"/>
            <a:ext cx="474453" cy="4917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932978" y="2373298"/>
            <a:ext cx="1772563" cy="2145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</p:cNvCxnSpPr>
          <p:nvPr/>
        </p:nvCxnSpPr>
        <p:spPr>
          <a:xfrm>
            <a:off x="2932978" y="2394753"/>
            <a:ext cx="1759455" cy="63577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6"/>
          </p:cNvCxnSpPr>
          <p:nvPr/>
        </p:nvCxnSpPr>
        <p:spPr>
          <a:xfrm flipV="1">
            <a:off x="2932979" y="2433194"/>
            <a:ext cx="1759454" cy="66892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932978" y="3843025"/>
            <a:ext cx="1759454" cy="66892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0" idx="2"/>
          </p:cNvCxnSpPr>
          <p:nvPr/>
        </p:nvCxnSpPr>
        <p:spPr>
          <a:xfrm>
            <a:off x="2932978" y="3807033"/>
            <a:ext cx="1772563" cy="1199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919869" y="4519686"/>
            <a:ext cx="1772563" cy="1199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549270" y="1783940"/>
            <a:ext cx="396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4796288" y="1782296"/>
            <a:ext cx="396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2549270" y="2212272"/>
            <a:ext cx="28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2545124" y="2905479"/>
            <a:ext cx="28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2540978" y="3634364"/>
            <a:ext cx="28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2540978" y="4347018"/>
            <a:ext cx="28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4799162" y="2200243"/>
            <a:ext cx="28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4789562" y="2901056"/>
            <a:ext cx="28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4789224" y="3624817"/>
            <a:ext cx="28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IN" dirty="0"/>
          </a:p>
        </p:txBody>
      </p:sp>
      <p:sp>
        <p:nvSpPr>
          <p:cNvPr id="32" name="TextBox 31"/>
          <p:cNvSpPr txBox="1"/>
          <p:nvPr/>
        </p:nvSpPr>
        <p:spPr>
          <a:xfrm>
            <a:off x="4789224" y="4335020"/>
            <a:ext cx="28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5621548" y="1769918"/>
            <a:ext cx="1222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Allocated</a:t>
            </a:r>
            <a:endParaRPr lang="en-IN" dirty="0"/>
          </a:p>
        </p:txBody>
      </p:sp>
      <p:sp>
        <p:nvSpPr>
          <p:cNvPr id="36" name="TextBox 35"/>
          <p:cNvSpPr txBox="1"/>
          <p:nvPr/>
        </p:nvSpPr>
        <p:spPr>
          <a:xfrm>
            <a:off x="7154467" y="1769918"/>
            <a:ext cx="81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Visit</a:t>
            </a:r>
            <a:endParaRPr lang="en-IN" dirty="0"/>
          </a:p>
        </p:txBody>
      </p:sp>
      <p:cxnSp>
        <p:nvCxnSpPr>
          <p:cNvPr id="42" name="Straight Arrow Connector 41"/>
          <p:cNvCxnSpPr>
            <a:endCxn id="4" idx="2"/>
          </p:cNvCxnSpPr>
          <p:nvPr/>
        </p:nvCxnSpPr>
        <p:spPr>
          <a:xfrm>
            <a:off x="1768415" y="2394752"/>
            <a:ext cx="68148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768415" y="3102116"/>
            <a:ext cx="68148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768415" y="3840069"/>
            <a:ext cx="68148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768415" y="4556982"/>
            <a:ext cx="68148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010619" y="2303253"/>
            <a:ext cx="15700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54467" y="2212272"/>
            <a:ext cx="75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56" name="Left Arrow 55"/>
          <p:cNvSpPr/>
          <p:nvPr/>
        </p:nvSpPr>
        <p:spPr>
          <a:xfrm>
            <a:off x="6722206" y="2352748"/>
            <a:ext cx="434490" cy="1299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TextBox 56"/>
          <p:cNvSpPr txBox="1"/>
          <p:nvPr/>
        </p:nvSpPr>
        <p:spPr>
          <a:xfrm>
            <a:off x="5840083" y="2212272"/>
            <a:ext cx="69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IN" dirty="0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2946088" y="2445763"/>
            <a:ext cx="1520790" cy="5732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381160" y="2217496"/>
            <a:ext cx="39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IN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2984569" y="2212272"/>
            <a:ext cx="15700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124988" y="2402489"/>
            <a:ext cx="1455638" cy="498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272009" y="2901056"/>
            <a:ext cx="39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68" name="Left Arrow 67"/>
          <p:cNvSpPr/>
          <p:nvPr/>
        </p:nvSpPr>
        <p:spPr>
          <a:xfrm flipV="1">
            <a:off x="6778989" y="3030523"/>
            <a:ext cx="434490" cy="1439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TextBox 68"/>
          <p:cNvSpPr txBox="1"/>
          <p:nvPr/>
        </p:nvSpPr>
        <p:spPr>
          <a:xfrm>
            <a:off x="5840083" y="2917450"/>
            <a:ext cx="332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70" name="TextBox 69"/>
          <p:cNvSpPr txBox="1"/>
          <p:nvPr/>
        </p:nvSpPr>
        <p:spPr>
          <a:xfrm>
            <a:off x="5849959" y="2233052"/>
            <a:ext cx="312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IN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3021230" y="3766405"/>
            <a:ext cx="15960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308309" y="3622367"/>
            <a:ext cx="50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IN" dirty="0"/>
          </a:p>
        </p:txBody>
      </p:sp>
      <p:sp>
        <p:nvSpPr>
          <p:cNvPr id="74" name="Left Arrow 73"/>
          <p:cNvSpPr/>
          <p:nvPr/>
        </p:nvSpPr>
        <p:spPr>
          <a:xfrm>
            <a:off x="6722206" y="3733419"/>
            <a:ext cx="428383" cy="1472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TextBox 74"/>
          <p:cNvSpPr txBox="1"/>
          <p:nvPr/>
        </p:nvSpPr>
        <p:spPr>
          <a:xfrm>
            <a:off x="5864048" y="3622367"/>
            <a:ext cx="47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IN" dirty="0"/>
          </a:p>
        </p:txBody>
      </p:sp>
      <p:cxnSp>
        <p:nvCxnSpPr>
          <p:cNvPr id="77" name="Straight Arrow Connector 76"/>
          <p:cNvCxnSpPr/>
          <p:nvPr/>
        </p:nvCxnSpPr>
        <p:spPr>
          <a:xfrm flipV="1">
            <a:off x="3010619" y="3807032"/>
            <a:ext cx="1543957" cy="5681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7432987" y="3617143"/>
            <a:ext cx="34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IN" dirty="0"/>
          </a:p>
        </p:txBody>
      </p:sp>
      <p:cxnSp>
        <p:nvCxnSpPr>
          <p:cNvPr id="83" name="Straight Arrow Connector 82"/>
          <p:cNvCxnSpPr/>
          <p:nvPr/>
        </p:nvCxnSpPr>
        <p:spPr>
          <a:xfrm flipH="1">
            <a:off x="3033007" y="3673607"/>
            <a:ext cx="15593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3124988" y="4429710"/>
            <a:ext cx="14922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314391" y="4343678"/>
            <a:ext cx="43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IN" dirty="0"/>
          </a:p>
        </p:txBody>
      </p:sp>
      <p:sp>
        <p:nvSpPr>
          <p:cNvPr id="87" name="Left Arrow 86"/>
          <p:cNvSpPr/>
          <p:nvPr/>
        </p:nvSpPr>
        <p:spPr>
          <a:xfrm>
            <a:off x="6775302" y="4439545"/>
            <a:ext cx="406201" cy="1272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TextBox 87"/>
          <p:cNvSpPr txBox="1"/>
          <p:nvPr/>
        </p:nvSpPr>
        <p:spPr>
          <a:xfrm>
            <a:off x="5881602" y="4338290"/>
            <a:ext cx="47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523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6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9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1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4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xit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7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7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7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7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5" grpId="1"/>
      <p:bldP spid="56" grpId="0" animBg="1"/>
      <p:bldP spid="56" grpId="1" animBg="1"/>
      <p:bldP spid="56" grpId="2" animBg="1"/>
      <p:bldP spid="56" grpId="3" animBg="1"/>
      <p:bldP spid="57" grpId="0"/>
      <p:bldP spid="57" grpId="1"/>
      <p:bldP spid="61" grpId="0"/>
      <p:bldP spid="61" grpId="1"/>
      <p:bldP spid="67" grpId="0"/>
      <p:bldP spid="67" grpId="1"/>
      <p:bldP spid="68" grpId="0" animBg="1"/>
      <p:bldP spid="68" grpId="1" animBg="1"/>
      <p:bldP spid="69" grpId="0"/>
      <p:bldP spid="70" grpId="0"/>
      <p:bldP spid="73" grpId="0"/>
      <p:bldP spid="73" grpId="1"/>
      <p:bldP spid="74" grpId="0" animBg="1"/>
      <p:bldP spid="74" grpId="1" animBg="1"/>
      <p:bldP spid="74" grpId="2" animBg="1"/>
      <p:bldP spid="75" grpId="0"/>
      <p:bldP spid="81" grpId="0"/>
      <p:bldP spid="81" grpId="1"/>
      <p:bldP spid="86" grpId="0"/>
      <p:bldP spid="86" grpId="1"/>
      <p:bldP spid="87" grpId="0" animBg="1"/>
      <p:bldP spid="87" grpId="1" animBg="1"/>
      <p:bldP spid="8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66972E-D67C-40D4-8DF0-EE63C2C7C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4194"/>
          </a:xfrm>
        </p:spPr>
        <p:txBody>
          <a:bodyPr/>
          <a:lstStyle/>
          <a:p>
            <a:r>
              <a:rPr lang="en-IN" dirty="0"/>
              <a:t>Algorithm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7C0DED-2719-453B-98AC-78EC48F36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3794"/>
            <a:ext cx="8596668" cy="5069149"/>
          </a:xfrm>
        </p:spPr>
        <p:txBody>
          <a:bodyPr>
            <a:normAutofit fontScale="92500" lnSpcReduction="10000"/>
          </a:bodyPr>
          <a:lstStyle/>
          <a:p>
            <a:r>
              <a:rPr lang="en-US" sz="1900" b="1" dirty="0" err="1">
                <a:solidFill>
                  <a:schemeClr val="accent5">
                    <a:lumMod val="75000"/>
                  </a:schemeClr>
                </a:solidFill>
              </a:rPr>
              <a:t>bipartiteMatch</a:t>
            </a:r>
            <a:r>
              <a:rPr lang="en-US" sz="1900" b="1" dirty="0">
                <a:solidFill>
                  <a:schemeClr val="accent5">
                    <a:lumMod val="75000"/>
                  </a:schemeClr>
                </a:solidFill>
              </a:rPr>
              <a:t>(u, visited, assign)</a:t>
            </a:r>
            <a:endParaRPr lang="en-US" dirty="0"/>
          </a:p>
          <a:p>
            <a:r>
              <a:rPr lang="en-US" b="1" dirty="0">
                <a:solidFill>
                  <a:srgbClr val="00B050"/>
                </a:solidFill>
              </a:rPr>
              <a:t>Input:</a:t>
            </a:r>
            <a:r>
              <a:rPr lang="en-US" dirty="0"/>
              <a:t> Starting node, visited list to keep track, assign the list to assign node with another node.</a:t>
            </a:r>
          </a:p>
          <a:p>
            <a:r>
              <a:rPr lang="en-US" b="1" dirty="0">
                <a:solidFill>
                  <a:srgbClr val="00B050"/>
                </a:solidFill>
              </a:rPr>
              <a:t>Output −</a:t>
            </a:r>
            <a:r>
              <a:rPr lang="en-US" dirty="0"/>
              <a:t> Returns true when a matching for vertex u is possible.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Begin</a:t>
            </a:r>
          </a:p>
          <a:p>
            <a:r>
              <a:rPr lang="en-US" dirty="0"/>
              <a:t>   for all vertex v, which are adjacent with u, do</a:t>
            </a:r>
          </a:p>
          <a:p>
            <a:r>
              <a:rPr lang="en-US" dirty="0"/>
              <a:t>      if v is not visited, then</a:t>
            </a:r>
          </a:p>
          <a:p>
            <a:r>
              <a:rPr lang="en-US" dirty="0"/>
              <a:t>         mark v as visited</a:t>
            </a:r>
          </a:p>
          <a:p>
            <a:r>
              <a:rPr lang="en-US" dirty="0"/>
              <a:t>         if v is not assigned, or </a:t>
            </a:r>
            <a:r>
              <a:rPr lang="en-US" dirty="0" err="1"/>
              <a:t>bipartiteMatch</a:t>
            </a:r>
            <a:r>
              <a:rPr lang="en-US" dirty="0"/>
              <a:t>(assign[v], visited, assign) is true, then</a:t>
            </a:r>
          </a:p>
          <a:p>
            <a:r>
              <a:rPr lang="en-US" dirty="0"/>
              <a:t>            assign[v] </a:t>
            </a:r>
            <a:r>
              <a:rPr lang="en-US" dirty="0" smtClean="0"/>
              <a:t>= </a:t>
            </a:r>
            <a:r>
              <a:rPr lang="en-US" dirty="0"/>
              <a:t>u</a:t>
            </a:r>
          </a:p>
          <a:p>
            <a:r>
              <a:rPr lang="en-US" dirty="0"/>
              <a:t>            return true</a:t>
            </a:r>
          </a:p>
          <a:p>
            <a:r>
              <a:rPr lang="en-US" dirty="0"/>
              <a:t>   done</a:t>
            </a:r>
          </a:p>
          <a:p>
            <a:r>
              <a:rPr lang="en-US" dirty="0"/>
              <a:t>   return false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End</a:t>
            </a:r>
            <a:endParaRPr lang="en-IN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80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7EF605-9E8D-4109-9573-6E5FC973F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1844"/>
            <a:ext cx="8596668" cy="1320800"/>
          </a:xfrm>
        </p:spPr>
        <p:txBody>
          <a:bodyPr>
            <a:noAutofit/>
          </a:bodyPr>
          <a:lstStyle/>
          <a:p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</a:rPr>
              <a:t>maxMatch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</a:rPr>
              <a:t>(graph)</a:t>
            </a:r>
            <a:br>
              <a:rPr lang="en-US" sz="18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b="1" dirty="0">
                <a:solidFill>
                  <a:srgbClr val="00B050"/>
                </a:solidFill>
              </a:rPr>
              <a:t>Input −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1"/>
                </a:solidFill>
              </a:rPr>
              <a:t>The given graph.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b="1" dirty="0">
                <a:solidFill>
                  <a:srgbClr val="00B050"/>
                </a:solidFill>
              </a:rPr>
              <a:t>Output −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1"/>
                </a:solidFill>
              </a:rPr>
              <a:t>The maximum number of the match.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5B2061F-F2A1-4201-AE11-A3B490E85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Begin</a:t>
            </a:r>
          </a:p>
          <a:p>
            <a:r>
              <a:rPr lang="en-US" dirty="0"/>
              <a:t>   initially no vertex is assigned</a:t>
            </a:r>
          </a:p>
          <a:p>
            <a:r>
              <a:rPr lang="en-US" dirty="0"/>
              <a:t>   </a:t>
            </a:r>
            <a:r>
              <a:rPr lang="en-US"/>
              <a:t>count </a:t>
            </a:r>
            <a:r>
              <a:rPr lang="en-US" smtClean="0"/>
              <a:t>= </a:t>
            </a:r>
            <a:r>
              <a:rPr lang="en-US" dirty="0"/>
              <a:t>0</a:t>
            </a:r>
          </a:p>
          <a:p>
            <a:r>
              <a:rPr lang="en-US" dirty="0"/>
              <a:t>   for all applicant u </a:t>
            </a:r>
            <a:r>
              <a:rPr lang="en-US" dirty="0" smtClean="0"/>
              <a:t>in M, </a:t>
            </a:r>
            <a:r>
              <a:rPr lang="en-US" dirty="0"/>
              <a:t>do</a:t>
            </a:r>
          </a:p>
          <a:p>
            <a:r>
              <a:rPr lang="en-US" dirty="0"/>
              <a:t>      make all node as </a:t>
            </a:r>
            <a:r>
              <a:rPr lang="en-US" dirty="0" smtClean="0"/>
              <a:t>unvisited</a:t>
            </a:r>
            <a:endParaRPr lang="en-US" dirty="0"/>
          </a:p>
          <a:p>
            <a:r>
              <a:rPr lang="en-US" dirty="0"/>
              <a:t>      if </a:t>
            </a:r>
            <a:r>
              <a:rPr lang="en-US" dirty="0" err="1"/>
              <a:t>bipartiteMatch</a:t>
            </a:r>
            <a:r>
              <a:rPr lang="en-US" dirty="0"/>
              <a:t>(u, visited, assign), then</a:t>
            </a:r>
          </a:p>
          <a:p>
            <a:r>
              <a:rPr lang="en-US" dirty="0"/>
              <a:t>         increase count by 1</a:t>
            </a:r>
          </a:p>
          <a:p>
            <a:r>
              <a:rPr lang="en-US" dirty="0"/>
              <a:t>   done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End</a:t>
            </a:r>
            <a:endParaRPr lang="en-IN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6806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250</TotalTime>
  <Words>482</Words>
  <Application>Microsoft Office PowerPoint</Application>
  <PresentationFormat>Widescreen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Cambria Math</vt:lpstr>
      <vt:lpstr>erdana</vt:lpstr>
      <vt:lpstr>Trebuchet MS</vt:lpstr>
      <vt:lpstr>verdana</vt:lpstr>
      <vt:lpstr>Wingdings</vt:lpstr>
      <vt:lpstr>Wingdings 3</vt:lpstr>
      <vt:lpstr>Facet</vt:lpstr>
      <vt:lpstr>TASK ALLOCATION USING BIPARTITE GRAPH</vt:lpstr>
      <vt:lpstr>Problem Description</vt:lpstr>
      <vt:lpstr>What is bipartite graph? </vt:lpstr>
      <vt:lpstr>Matching is a Bipartite Graph is a set of edges chosen in such a way that no two edges share an endpoint. Given an undirected Graph G = (V, E), a Matching is a subset of edge M ⊆ E such that for all vertices v ∈ V, at most one edge of M is incident on v. </vt:lpstr>
      <vt:lpstr>Finding a maximum bipartite matching </vt:lpstr>
      <vt:lpstr>Algorithm </vt:lpstr>
      <vt:lpstr>maxMatch(graph)  Input − The given graph. Output − The maximum number of the match.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ALLOCATION USING BIPARTITE GRAPH</dc:title>
  <dc:creator>krina patel</dc:creator>
  <cp:lastModifiedBy>Dhruv Gandhi</cp:lastModifiedBy>
  <cp:revision>24</cp:revision>
  <dcterms:created xsi:type="dcterms:W3CDTF">2021-04-09T09:01:34Z</dcterms:created>
  <dcterms:modified xsi:type="dcterms:W3CDTF">2021-04-12T15:35:34Z</dcterms:modified>
</cp:coreProperties>
</file>