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Lst>
  <p:sldSz cx="9144000" cy="5143500" type="screen16x9"/>
  <p:notesSz cx="6858000" cy="9144000"/>
  <p:embeddedFontLst>
    <p:embeddedFont>
      <p:font typeface="Cabin" panose="020B0604020202020204" charset="0"/>
      <p:regular r:id="rId20"/>
      <p:bold r:id="rId21"/>
      <p:italic r:id="rId22"/>
      <p:boldItalic r:id="rId23"/>
    </p:embeddedFont>
    <p:embeddedFont>
      <p:font typeface="Spartan"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5F6B0F0-5395-4AB4-A2C5-617504E2B935}">
          <p14:sldIdLst>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ruv sevak" initials="ds" lastIdx="2" clrIdx="0">
    <p:extLst>
      <p:ext uri="{19B8F6BF-5375-455C-9EA6-DF929625EA0E}">
        <p15:presenceInfo xmlns:p15="http://schemas.microsoft.com/office/powerpoint/2012/main" userId="f329c905e99d2d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DA95D5-9FAF-4B00-AA52-9C0DBBCCA958}">
  <a:tblStyle styleId="{B3DA95D5-9FAF-4B00-AA52-9C0DBBCCA9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4" d="100"/>
          <a:sy n="104" d="100"/>
        </p:scale>
        <p:origin x="103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3" name="Google Shape;33;p6"/>
          <p:cNvCxnSpPr/>
          <p:nvPr/>
        </p:nvCxnSpPr>
        <p:spPr>
          <a:xfrm>
            <a:off x="245100" y="245100"/>
            <a:ext cx="3019500" cy="0"/>
          </a:xfrm>
          <a:prstGeom prst="straightConnector1">
            <a:avLst/>
          </a:prstGeom>
          <a:noFill/>
          <a:ln w="19050" cap="flat" cmpd="sng">
            <a:solidFill>
              <a:schemeClr val="dk2"/>
            </a:solidFill>
            <a:prstDash val="solid"/>
            <a:round/>
            <a:headEnd type="none" w="med" len="med"/>
            <a:tailEnd type="none" w="med" len="med"/>
          </a:ln>
        </p:spPr>
      </p:cxnSp>
      <p:cxnSp>
        <p:nvCxnSpPr>
          <p:cNvPr id="34" name="Google Shape;34;p6"/>
          <p:cNvCxnSpPr/>
          <p:nvPr/>
        </p:nvCxnSpPr>
        <p:spPr>
          <a:xfrm>
            <a:off x="8108450" y="4117350"/>
            <a:ext cx="0" cy="1562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Spartan"/>
              <a:buNone/>
              <a:defRPr b="1">
                <a:latin typeface="Spartan"/>
                <a:ea typeface="Spartan"/>
                <a:cs typeface="Spartan"/>
                <a:sym typeface="Spart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8"/>
          <p:cNvSpPr txBox="1">
            <a:spLocks noGrp="1"/>
          </p:cNvSpPr>
          <p:nvPr>
            <p:ph type="subTitle" idx="1"/>
          </p:nvPr>
        </p:nvSpPr>
        <p:spPr>
          <a:xfrm>
            <a:off x="714300" y="2221750"/>
            <a:ext cx="2153100" cy="5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8"/>
          <p:cNvSpPr txBox="1">
            <a:spLocks noGrp="1"/>
          </p:cNvSpPr>
          <p:nvPr>
            <p:ph type="title" idx="2"/>
          </p:nvPr>
        </p:nvSpPr>
        <p:spPr>
          <a:xfrm>
            <a:off x="714288" y="1872101"/>
            <a:ext cx="2153100" cy="3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1" name="Google Shape;141;p18"/>
          <p:cNvSpPr txBox="1">
            <a:spLocks noGrp="1"/>
          </p:cNvSpPr>
          <p:nvPr>
            <p:ph type="subTitle" idx="3"/>
          </p:nvPr>
        </p:nvSpPr>
        <p:spPr>
          <a:xfrm>
            <a:off x="6276600" y="2221750"/>
            <a:ext cx="2153100" cy="5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8"/>
          <p:cNvSpPr txBox="1">
            <a:spLocks noGrp="1"/>
          </p:cNvSpPr>
          <p:nvPr>
            <p:ph type="title" idx="4"/>
          </p:nvPr>
        </p:nvSpPr>
        <p:spPr>
          <a:xfrm>
            <a:off x="6276595" y="1872101"/>
            <a:ext cx="2153100" cy="3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3" name="Google Shape;143;p18"/>
          <p:cNvSpPr txBox="1">
            <a:spLocks noGrp="1"/>
          </p:cNvSpPr>
          <p:nvPr>
            <p:ph type="subTitle" idx="5"/>
          </p:nvPr>
        </p:nvSpPr>
        <p:spPr>
          <a:xfrm>
            <a:off x="3495463" y="2221750"/>
            <a:ext cx="2153100" cy="5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8"/>
          <p:cNvSpPr txBox="1">
            <a:spLocks noGrp="1"/>
          </p:cNvSpPr>
          <p:nvPr>
            <p:ph type="title" idx="6"/>
          </p:nvPr>
        </p:nvSpPr>
        <p:spPr>
          <a:xfrm>
            <a:off x="3495454" y="1872101"/>
            <a:ext cx="2153100" cy="3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5" name="Google Shape;145;p18"/>
          <p:cNvSpPr txBox="1">
            <a:spLocks noGrp="1"/>
          </p:cNvSpPr>
          <p:nvPr>
            <p:ph type="subTitle" idx="7"/>
          </p:nvPr>
        </p:nvSpPr>
        <p:spPr>
          <a:xfrm>
            <a:off x="714300" y="4047050"/>
            <a:ext cx="2153100" cy="5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18"/>
          <p:cNvSpPr txBox="1">
            <a:spLocks noGrp="1"/>
          </p:cNvSpPr>
          <p:nvPr>
            <p:ph type="title" idx="8"/>
          </p:nvPr>
        </p:nvSpPr>
        <p:spPr>
          <a:xfrm>
            <a:off x="714288" y="3697414"/>
            <a:ext cx="2153100" cy="3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7" name="Google Shape;147;p18"/>
          <p:cNvSpPr txBox="1">
            <a:spLocks noGrp="1"/>
          </p:cNvSpPr>
          <p:nvPr>
            <p:ph type="subTitle" idx="9"/>
          </p:nvPr>
        </p:nvSpPr>
        <p:spPr>
          <a:xfrm>
            <a:off x="6276600" y="4047050"/>
            <a:ext cx="2153100" cy="5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18"/>
          <p:cNvSpPr txBox="1">
            <a:spLocks noGrp="1"/>
          </p:cNvSpPr>
          <p:nvPr>
            <p:ph type="title" idx="13"/>
          </p:nvPr>
        </p:nvSpPr>
        <p:spPr>
          <a:xfrm>
            <a:off x="6276595" y="3697414"/>
            <a:ext cx="2153100" cy="3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9" name="Google Shape;149;p18"/>
          <p:cNvSpPr txBox="1">
            <a:spLocks noGrp="1"/>
          </p:cNvSpPr>
          <p:nvPr>
            <p:ph type="subTitle" idx="14"/>
          </p:nvPr>
        </p:nvSpPr>
        <p:spPr>
          <a:xfrm>
            <a:off x="3495463" y="4047050"/>
            <a:ext cx="2153100" cy="55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8"/>
          <p:cNvSpPr txBox="1">
            <a:spLocks noGrp="1"/>
          </p:cNvSpPr>
          <p:nvPr>
            <p:ph type="title" idx="15"/>
          </p:nvPr>
        </p:nvSpPr>
        <p:spPr>
          <a:xfrm>
            <a:off x="3495454" y="3697414"/>
            <a:ext cx="2153100" cy="3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cxnSp>
        <p:nvCxnSpPr>
          <p:cNvPr id="151" name="Google Shape;151;p18"/>
          <p:cNvCxnSpPr/>
          <p:nvPr/>
        </p:nvCxnSpPr>
        <p:spPr>
          <a:xfrm rot="10800000">
            <a:off x="228600" y="3336300"/>
            <a:ext cx="0" cy="1562100"/>
          </a:xfrm>
          <a:prstGeom prst="straightConnector1">
            <a:avLst/>
          </a:prstGeom>
          <a:noFill/>
          <a:ln w="19050" cap="flat" cmpd="sng">
            <a:solidFill>
              <a:schemeClr val="dk2"/>
            </a:solidFill>
            <a:prstDash val="solid"/>
            <a:round/>
            <a:headEnd type="none" w="med" len="med"/>
            <a:tailEnd type="none" w="med" len="med"/>
          </a:ln>
        </p:spPr>
      </p:cxnSp>
      <p:cxnSp>
        <p:nvCxnSpPr>
          <p:cNvPr id="152" name="Google Shape;152;p18"/>
          <p:cNvCxnSpPr/>
          <p:nvPr/>
        </p:nvCxnSpPr>
        <p:spPr>
          <a:xfrm rot="-5400000">
            <a:off x="7389150" y="1754850"/>
            <a:ext cx="3019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53"/>
        <p:cNvGrpSpPr/>
        <p:nvPr/>
      </p:nvGrpSpPr>
      <p:grpSpPr>
        <a:xfrm>
          <a:off x="0" y="0"/>
          <a:ext cx="0" cy="0"/>
          <a:chOff x="0" y="0"/>
          <a:chExt cx="0" cy="0"/>
        </a:xfrm>
      </p:grpSpPr>
      <p:sp>
        <p:nvSpPr>
          <p:cNvPr id="154" name="Google Shape;154;p19"/>
          <p:cNvSpPr txBox="1">
            <a:spLocks noGrp="1"/>
          </p:cNvSpPr>
          <p:nvPr>
            <p:ph type="subTitle" idx="1"/>
          </p:nvPr>
        </p:nvSpPr>
        <p:spPr>
          <a:xfrm>
            <a:off x="714300" y="853539"/>
            <a:ext cx="3882900" cy="162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9"/>
          <p:cNvSpPr txBox="1">
            <a:spLocks noGrp="1"/>
          </p:cNvSpPr>
          <p:nvPr>
            <p:ph type="title"/>
          </p:nvPr>
        </p:nvSpPr>
        <p:spPr>
          <a:xfrm>
            <a:off x="-85350" y="3200800"/>
            <a:ext cx="4416900" cy="701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cxnSp>
        <p:nvCxnSpPr>
          <p:cNvPr id="156" name="Google Shape;156;p19"/>
          <p:cNvCxnSpPr/>
          <p:nvPr/>
        </p:nvCxnSpPr>
        <p:spPr>
          <a:xfrm rot="10800000">
            <a:off x="228600" y="242400"/>
            <a:ext cx="0" cy="1562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57"/>
        <p:cNvGrpSpPr/>
        <p:nvPr/>
      </p:nvGrpSpPr>
      <p:grpSpPr>
        <a:xfrm>
          <a:off x="0" y="0"/>
          <a:ext cx="0" cy="0"/>
          <a:chOff x="0" y="0"/>
          <a:chExt cx="0" cy="0"/>
        </a:xfrm>
      </p:grpSpPr>
      <p:sp>
        <p:nvSpPr>
          <p:cNvPr id="158" name="Google Shape;158;p20"/>
          <p:cNvSpPr txBox="1">
            <a:spLocks noGrp="1"/>
          </p:cNvSpPr>
          <p:nvPr>
            <p:ph type="subTitle" idx="1"/>
          </p:nvPr>
        </p:nvSpPr>
        <p:spPr>
          <a:xfrm>
            <a:off x="973575" y="2561937"/>
            <a:ext cx="2552700" cy="10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0"/>
          <p:cNvSpPr txBox="1">
            <a:spLocks noGrp="1"/>
          </p:cNvSpPr>
          <p:nvPr>
            <p:ph type="title"/>
          </p:nvPr>
        </p:nvSpPr>
        <p:spPr>
          <a:xfrm>
            <a:off x="973550" y="1512363"/>
            <a:ext cx="2552700" cy="947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Spartan"/>
              <a:buNone/>
              <a:defRPr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160" name="Google Shape;160;p20"/>
          <p:cNvGrpSpPr/>
          <p:nvPr/>
        </p:nvGrpSpPr>
        <p:grpSpPr>
          <a:xfrm rot="5400000">
            <a:off x="-55662" y="-2437959"/>
            <a:ext cx="3164020" cy="3999782"/>
            <a:chOff x="-178181" y="477161"/>
            <a:chExt cx="3596704" cy="4546757"/>
          </a:xfrm>
        </p:grpSpPr>
        <p:sp>
          <p:nvSpPr>
            <p:cNvPr id="161" name="Google Shape;161;p20"/>
            <p:cNvSpPr/>
            <p:nvPr/>
          </p:nvSpPr>
          <p:spPr>
            <a:xfrm>
              <a:off x="358113" y="477161"/>
              <a:ext cx="2919841" cy="1246801"/>
            </a:xfrm>
            <a:custGeom>
              <a:avLst/>
              <a:gdLst/>
              <a:ahLst/>
              <a:cxnLst/>
              <a:rect l="l" t="t" r="r" b="b"/>
              <a:pathLst>
                <a:path w="62207" h="26563" fill="none" extrusionOk="0">
                  <a:moveTo>
                    <a:pt x="62206" y="26562"/>
                  </a:moveTo>
                  <a:lnTo>
                    <a:pt x="1" y="26562"/>
                  </a:lnTo>
                  <a:cubicBezTo>
                    <a:pt x="1" y="11888"/>
                    <a:pt x="13922" y="0"/>
                    <a:pt x="31104" y="0"/>
                  </a:cubicBezTo>
                  <a:cubicBezTo>
                    <a:pt x="48286" y="0"/>
                    <a:pt x="62206" y="11888"/>
                    <a:pt x="62206" y="26562"/>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1004808" y="3679159"/>
              <a:ext cx="2413714" cy="1344759"/>
            </a:xfrm>
            <a:custGeom>
              <a:avLst/>
              <a:gdLst/>
              <a:ahLst/>
              <a:cxnLst/>
              <a:rect l="l" t="t" r="r" b="b"/>
              <a:pathLst>
                <a:path w="51424" h="28650" fill="none" extrusionOk="0">
                  <a:moveTo>
                    <a:pt x="0" y="1"/>
                  </a:moveTo>
                  <a:lnTo>
                    <a:pt x="51424" y="1"/>
                  </a:lnTo>
                  <a:cubicBezTo>
                    <a:pt x="51424" y="15815"/>
                    <a:pt x="39922" y="28649"/>
                    <a:pt x="25721" y="28649"/>
                  </a:cubicBezTo>
                  <a:cubicBezTo>
                    <a:pt x="11519" y="28649"/>
                    <a:pt x="0" y="15815"/>
                    <a:pt x="0"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178181" y="1908224"/>
              <a:ext cx="3277786" cy="1586675"/>
            </a:xfrm>
            <a:custGeom>
              <a:avLst/>
              <a:gdLst/>
              <a:ahLst/>
              <a:cxnLst/>
              <a:rect l="l" t="t" r="r" b="b"/>
              <a:pathLst>
                <a:path w="69833" h="33804" fill="none" extrusionOk="0">
                  <a:moveTo>
                    <a:pt x="66186" y="1"/>
                  </a:moveTo>
                  <a:cubicBezTo>
                    <a:pt x="68833" y="5453"/>
                    <a:pt x="69833" y="24599"/>
                    <a:pt x="58226" y="33804"/>
                  </a:cubicBezTo>
                  <a:lnTo>
                    <a:pt x="12483" y="33804"/>
                  </a:lnTo>
                  <a:cubicBezTo>
                    <a:pt x="4138" y="30017"/>
                    <a:pt x="0" y="12028"/>
                    <a:pt x="3963"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 name="Google Shape;164;p20"/>
          <p:cNvCxnSpPr/>
          <p:nvPr/>
        </p:nvCxnSpPr>
        <p:spPr>
          <a:xfrm>
            <a:off x="8108450" y="-535950"/>
            <a:ext cx="0" cy="1562100"/>
          </a:xfrm>
          <a:prstGeom prst="straightConnector1">
            <a:avLst/>
          </a:prstGeom>
          <a:noFill/>
          <a:ln w="19050" cap="flat" cmpd="sng">
            <a:solidFill>
              <a:schemeClr val="dk2"/>
            </a:solidFill>
            <a:prstDash val="solid"/>
            <a:round/>
            <a:headEnd type="none" w="med" len="med"/>
            <a:tailEnd type="none" w="med" len="med"/>
          </a:ln>
        </p:spPr>
      </p:cxnSp>
      <p:cxnSp>
        <p:nvCxnSpPr>
          <p:cNvPr id="165" name="Google Shape;165;p20"/>
          <p:cNvCxnSpPr/>
          <p:nvPr/>
        </p:nvCxnSpPr>
        <p:spPr>
          <a:xfrm>
            <a:off x="238050" y="4914900"/>
            <a:ext cx="3019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5_1_1">
    <p:spTree>
      <p:nvGrpSpPr>
        <p:cNvPr id="1" name="Shape 175"/>
        <p:cNvGrpSpPr/>
        <p:nvPr/>
      </p:nvGrpSpPr>
      <p:grpSpPr>
        <a:xfrm>
          <a:off x="0" y="0"/>
          <a:ext cx="0" cy="0"/>
          <a:chOff x="0" y="0"/>
          <a:chExt cx="0" cy="0"/>
        </a:xfrm>
      </p:grpSpPr>
      <p:sp>
        <p:nvSpPr>
          <p:cNvPr id="176" name="Google Shape;176;p22"/>
          <p:cNvSpPr txBox="1">
            <a:spLocks noGrp="1"/>
          </p:cNvSpPr>
          <p:nvPr>
            <p:ph type="subTitle" idx="1"/>
          </p:nvPr>
        </p:nvSpPr>
        <p:spPr>
          <a:xfrm>
            <a:off x="714300" y="1433598"/>
            <a:ext cx="4574400" cy="261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77" name="Google Shape;177;p22"/>
          <p:cNvSpPr txBox="1">
            <a:spLocks noGrp="1"/>
          </p:cNvSpPr>
          <p:nvPr>
            <p:ph type="title"/>
          </p:nvPr>
        </p:nvSpPr>
        <p:spPr>
          <a:xfrm>
            <a:off x="714300" y="430675"/>
            <a:ext cx="4574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Spartan"/>
              <a:buNone/>
              <a:defRPr b="1">
                <a:latin typeface="Spartan"/>
                <a:ea typeface="Spartan"/>
                <a:cs typeface="Spartan"/>
                <a:sym typeface="Spart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78" name="Google Shape;178;p22"/>
          <p:cNvCxnSpPr/>
          <p:nvPr/>
        </p:nvCxnSpPr>
        <p:spPr>
          <a:xfrm>
            <a:off x="1026150" y="-535950"/>
            <a:ext cx="0" cy="1562100"/>
          </a:xfrm>
          <a:prstGeom prst="straightConnector1">
            <a:avLst/>
          </a:prstGeom>
          <a:noFill/>
          <a:ln w="19050" cap="flat" cmpd="sng">
            <a:solidFill>
              <a:schemeClr val="dk2"/>
            </a:solidFill>
            <a:prstDash val="solid"/>
            <a:round/>
            <a:headEnd type="none" w="med" len="med"/>
            <a:tailEnd type="none" w="med" len="med"/>
          </a:ln>
        </p:spPr>
      </p:cxnSp>
      <p:cxnSp>
        <p:nvCxnSpPr>
          <p:cNvPr id="179" name="Google Shape;179;p22"/>
          <p:cNvCxnSpPr/>
          <p:nvPr/>
        </p:nvCxnSpPr>
        <p:spPr>
          <a:xfrm>
            <a:off x="245100" y="4898400"/>
            <a:ext cx="3019500" cy="0"/>
          </a:xfrm>
          <a:prstGeom prst="straightConnector1">
            <a:avLst/>
          </a:prstGeom>
          <a:noFill/>
          <a:ln w="19050" cap="flat" cmpd="sng">
            <a:solidFill>
              <a:schemeClr val="dk2"/>
            </a:solidFill>
            <a:prstDash val="solid"/>
            <a:round/>
            <a:headEnd type="none" w="med" len="med"/>
            <a:tailEnd type="none" w="med" len="med"/>
          </a:ln>
        </p:spPr>
      </p:cxnSp>
      <p:grpSp>
        <p:nvGrpSpPr>
          <p:cNvPr id="180" name="Google Shape;180;p22"/>
          <p:cNvGrpSpPr/>
          <p:nvPr/>
        </p:nvGrpSpPr>
        <p:grpSpPr>
          <a:xfrm>
            <a:off x="6067328" y="298580"/>
            <a:ext cx="3771397" cy="4546335"/>
            <a:chOff x="6067328" y="352067"/>
            <a:chExt cx="3771397" cy="4546335"/>
          </a:xfrm>
        </p:grpSpPr>
        <p:sp>
          <p:nvSpPr>
            <p:cNvPr id="181" name="Google Shape;181;p22"/>
            <p:cNvSpPr/>
            <p:nvPr/>
          </p:nvSpPr>
          <p:spPr>
            <a:xfrm rot="10800000" flipH="1">
              <a:off x="6917986" y="3651549"/>
              <a:ext cx="2920739" cy="1246853"/>
            </a:xfrm>
            <a:custGeom>
              <a:avLst/>
              <a:gdLst/>
              <a:ahLst/>
              <a:cxnLst/>
              <a:rect l="l" t="t" r="r" b="b"/>
              <a:pathLst>
                <a:path w="68150" h="29093" fill="none" extrusionOk="0">
                  <a:moveTo>
                    <a:pt x="68149" y="29092"/>
                  </a:moveTo>
                  <a:lnTo>
                    <a:pt x="0" y="29092"/>
                  </a:lnTo>
                  <a:cubicBezTo>
                    <a:pt x="0" y="13020"/>
                    <a:pt x="15266" y="1"/>
                    <a:pt x="34084" y="1"/>
                  </a:cubicBezTo>
                  <a:cubicBezTo>
                    <a:pt x="52883" y="1"/>
                    <a:pt x="68149" y="13020"/>
                    <a:pt x="68149" y="29092"/>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rot="10800000" flipH="1">
              <a:off x="6619297" y="352067"/>
              <a:ext cx="2413777" cy="1344783"/>
            </a:xfrm>
            <a:custGeom>
              <a:avLst/>
              <a:gdLst/>
              <a:ahLst/>
              <a:cxnLst/>
              <a:rect l="l" t="t" r="r" b="b"/>
              <a:pathLst>
                <a:path w="56321" h="31378" fill="none" extrusionOk="0">
                  <a:moveTo>
                    <a:pt x="0" y="1"/>
                  </a:moveTo>
                  <a:lnTo>
                    <a:pt x="56321" y="1"/>
                  </a:lnTo>
                  <a:cubicBezTo>
                    <a:pt x="56321" y="17341"/>
                    <a:pt x="43705" y="31377"/>
                    <a:pt x="28170" y="31377"/>
                  </a:cubicBezTo>
                  <a:cubicBezTo>
                    <a:pt x="12616" y="31377"/>
                    <a:pt x="0" y="17341"/>
                    <a:pt x="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10800000" flipH="1">
              <a:off x="6067328" y="1880849"/>
              <a:ext cx="3277913" cy="1586713"/>
            </a:xfrm>
            <a:custGeom>
              <a:avLst/>
              <a:gdLst/>
              <a:ahLst/>
              <a:cxnLst/>
              <a:rect l="l" t="t" r="r" b="b"/>
              <a:pathLst>
                <a:path w="76484" h="37023" fill="none" extrusionOk="0">
                  <a:moveTo>
                    <a:pt x="72489" y="1"/>
                  </a:moveTo>
                  <a:cubicBezTo>
                    <a:pt x="75389" y="5972"/>
                    <a:pt x="76483" y="26922"/>
                    <a:pt x="63771" y="37023"/>
                  </a:cubicBezTo>
                  <a:lnTo>
                    <a:pt x="13673" y="37023"/>
                  </a:lnTo>
                  <a:cubicBezTo>
                    <a:pt x="4532" y="32875"/>
                    <a:pt x="0" y="13173"/>
                    <a:pt x="434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84"/>
        <p:cNvGrpSpPr/>
        <p:nvPr/>
      </p:nvGrpSpPr>
      <p:grpSpPr>
        <a:xfrm>
          <a:off x="0" y="0"/>
          <a:ext cx="0" cy="0"/>
          <a:chOff x="0" y="0"/>
          <a:chExt cx="0" cy="0"/>
        </a:xfrm>
      </p:grpSpPr>
      <p:sp>
        <p:nvSpPr>
          <p:cNvPr id="185" name="Google Shape;185;p23"/>
          <p:cNvSpPr txBox="1">
            <a:spLocks noGrp="1"/>
          </p:cNvSpPr>
          <p:nvPr>
            <p:ph type="title" hasCustomPrompt="1"/>
          </p:nvPr>
        </p:nvSpPr>
        <p:spPr>
          <a:xfrm>
            <a:off x="735300" y="591156"/>
            <a:ext cx="3836700" cy="5124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6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sp>
        <p:nvSpPr>
          <p:cNvPr id="186" name="Google Shape;186;p23"/>
          <p:cNvSpPr txBox="1">
            <a:spLocks noGrp="1"/>
          </p:cNvSpPr>
          <p:nvPr>
            <p:ph type="subTitle" idx="1"/>
          </p:nvPr>
        </p:nvSpPr>
        <p:spPr>
          <a:xfrm>
            <a:off x="735290" y="1178375"/>
            <a:ext cx="3509700" cy="471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3"/>
          <p:cNvSpPr txBox="1">
            <a:spLocks noGrp="1"/>
          </p:cNvSpPr>
          <p:nvPr>
            <p:ph type="title" idx="2" hasCustomPrompt="1"/>
          </p:nvPr>
        </p:nvSpPr>
        <p:spPr>
          <a:xfrm>
            <a:off x="735300" y="2049256"/>
            <a:ext cx="3857700" cy="5124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6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sp>
        <p:nvSpPr>
          <p:cNvPr id="188" name="Google Shape;188;p23"/>
          <p:cNvSpPr txBox="1">
            <a:spLocks noGrp="1"/>
          </p:cNvSpPr>
          <p:nvPr>
            <p:ph type="subTitle" idx="3"/>
          </p:nvPr>
        </p:nvSpPr>
        <p:spPr>
          <a:xfrm>
            <a:off x="735300" y="2649275"/>
            <a:ext cx="3509700" cy="471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3"/>
          <p:cNvSpPr txBox="1">
            <a:spLocks noGrp="1"/>
          </p:cNvSpPr>
          <p:nvPr>
            <p:ph type="title" idx="4" hasCustomPrompt="1"/>
          </p:nvPr>
        </p:nvSpPr>
        <p:spPr>
          <a:xfrm>
            <a:off x="735300" y="3507356"/>
            <a:ext cx="3836700" cy="5124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6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sp>
        <p:nvSpPr>
          <p:cNvPr id="190" name="Google Shape;190;p23"/>
          <p:cNvSpPr txBox="1">
            <a:spLocks noGrp="1"/>
          </p:cNvSpPr>
          <p:nvPr>
            <p:ph type="subTitle" idx="5"/>
          </p:nvPr>
        </p:nvSpPr>
        <p:spPr>
          <a:xfrm>
            <a:off x="735160" y="4115775"/>
            <a:ext cx="3510000" cy="471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1" name="Google Shape;191;p23"/>
          <p:cNvGrpSpPr/>
          <p:nvPr/>
        </p:nvGrpSpPr>
        <p:grpSpPr>
          <a:xfrm rot="10800000" flipH="1">
            <a:off x="6084961" y="298580"/>
            <a:ext cx="3676805" cy="4546335"/>
            <a:chOff x="6084961" y="352067"/>
            <a:chExt cx="3676805" cy="4546335"/>
          </a:xfrm>
        </p:grpSpPr>
        <p:sp>
          <p:nvSpPr>
            <p:cNvPr id="192" name="Google Shape;192;p23"/>
            <p:cNvSpPr/>
            <p:nvPr/>
          </p:nvSpPr>
          <p:spPr>
            <a:xfrm rot="10800000" flipH="1">
              <a:off x="6084961" y="3651549"/>
              <a:ext cx="2920739" cy="1246853"/>
            </a:xfrm>
            <a:custGeom>
              <a:avLst/>
              <a:gdLst/>
              <a:ahLst/>
              <a:cxnLst/>
              <a:rect l="l" t="t" r="r" b="b"/>
              <a:pathLst>
                <a:path w="68150" h="29093" fill="none" extrusionOk="0">
                  <a:moveTo>
                    <a:pt x="68149" y="29092"/>
                  </a:moveTo>
                  <a:lnTo>
                    <a:pt x="0" y="29092"/>
                  </a:lnTo>
                  <a:cubicBezTo>
                    <a:pt x="0" y="13020"/>
                    <a:pt x="15266" y="1"/>
                    <a:pt x="34084" y="1"/>
                  </a:cubicBezTo>
                  <a:cubicBezTo>
                    <a:pt x="52883" y="1"/>
                    <a:pt x="68149" y="13020"/>
                    <a:pt x="68149" y="29092"/>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rot="10800000" flipH="1">
              <a:off x="6338372" y="352067"/>
              <a:ext cx="2413777" cy="1344783"/>
            </a:xfrm>
            <a:custGeom>
              <a:avLst/>
              <a:gdLst/>
              <a:ahLst/>
              <a:cxnLst/>
              <a:rect l="l" t="t" r="r" b="b"/>
              <a:pathLst>
                <a:path w="56321" h="31378" fill="none" extrusionOk="0">
                  <a:moveTo>
                    <a:pt x="0" y="1"/>
                  </a:moveTo>
                  <a:lnTo>
                    <a:pt x="56321" y="1"/>
                  </a:lnTo>
                  <a:cubicBezTo>
                    <a:pt x="56321" y="17341"/>
                    <a:pt x="43705" y="31377"/>
                    <a:pt x="28170" y="31377"/>
                  </a:cubicBezTo>
                  <a:cubicBezTo>
                    <a:pt x="12616" y="31377"/>
                    <a:pt x="0" y="17341"/>
                    <a:pt x="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rot="10800000" flipH="1">
              <a:off x="6483853" y="1880849"/>
              <a:ext cx="3277913" cy="1586713"/>
            </a:xfrm>
            <a:custGeom>
              <a:avLst/>
              <a:gdLst/>
              <a:ahLst/>
              <a:cxnLst/>
              <a:rect l="l" t="t" r="r" b="b"/>
              <a:pathLst>
                <a:path w="76484" h="37023" fill="none" extrusionOk="0">
                  <a:moveTo>
                    <a:pt x="72489" y="1"/>
                  </a:moveTo>
                  <a:cubicBezTo>
                    <a:pt x="75389" y="5972"/>
                    <a:pt x="76483" y="26922"/>
                    <a:pt x="63771" y="37023"/>
                  </a:cubicBezTo>
                  <a:lnTo>
                    <a:pt x="13673" y="37023"/>
                  </a:lnTo>
                  <a:cubicBezTo>
                    <a:pt x="4532" y="32875"/>
                    <a:pt x="0" y="13173"/>
                    <a:pt x="434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95"/>
        <p:cNvGrpSpPr/>
        <p:nvPr/>
      </p:nvGrpSpPr>
      <p:grpSpPr>
        <a:xfrm>
          <a:off x="0" y="0"/>
          <a:ext cx="0" cy="0"/>
          <a:chOff x="0" y="0"/>
          <a:chExt cx="0" cy="0"/>
        </a:xfrm>
      </p:grpSpPr>
      <p:sp>
        <p:nvSpPr>
          <p:cNvPr id="196" name="Google Shape;196;p24"/>
          <p:cNvSpPr txBox="1">
            <a:spLocks noGrp="1"/>
          </p:cNvSpPr>
          <p:nvPr>
            <p:ph type="subTitle" idx="1"/>
          </p:nvPr>
        </p:nvSpPr>
        <p:spPr>
          <a:xfrm>
            <a:off x="714300" y="1485900"/>
            <a:ext cx="3857700" cy="118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4"/>
          <p:cNvSpPr txBox="1">
            <a:spLocks noGrp="1"/>
          </p:cNvSpPr>
          <p:nvPr>
            <p:ph type="title"/>
          </p:nvPr>
        </p:nvSpPr>
        <p:spPr>
          <a:xfrm>
            <a:off x="714300" y="549600"/>
            <a:ext cx="3522300" cy="79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Spartan"/>
              <a:buNone/>
              <a:defRPr sz="4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8" name="Google Shape;198;p24"/>
          <p:cNvSpPr txBox="1"/>
          <p:nvPr/>
        </p:nvSpPr>
        <p:spPr>
          <a:xfrm>
            <a:off x="714300" y="3543950"/>
            <a:ext cx="3188700" cy="660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Cabin"/>
                <a:ea typeface="Cabin"/>
                <a:cs typeface="Cabin"/>
                <a:sym typeface="Cabin"/>
              </a:rPr>
              <a:t>CREDITS: This presentation template was created by </a:t>
            </a:r>
            <a:r>
              <a:rPr lang="en" sz="1200">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a:solidFill>
                  <a:schemeClr val="dk1"/>
                </a:solidFill>
                <a:latin typeface="Cabin"/>
                <a:ea typeface="Cabin"/>
                <a:cs typeface="Cabin"/>
                <a:sym typeface="Cabin"/>
              </a:rPr>
              <a:t>, including icons by </a:t>
            </a:r>
            <a:r>
              <a:rPr lang="en" sz="1200">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a:solidFill>
                  <a:schemeClr val="dk1"/>
                </a:solidFill>
                <a:latin typeface="Cabin"/>
                <a:ea typeface="Cabin"/>
                <a:cs typeface="Cabin"/>
                <a:sym typeface="Cabin"/>
              </a:rPr>
              <a:t> and infographics &amp; images by </a:t>
            </a:r>
            <a:r>
              <a:rPr lang="en" sz="1200">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200">
              <a:solidFill>
                <a:schemeClr val="dk1"/>
              </a:solidFill>
              <a:latin typeface="Cabin"/>
              <a:ea typeface="Cabin"/>
              <a:cs typeface="Cabin"/>
              <a:sym typeface="Cabin"/>
            </a:endParaRPr>
          </a:p>
        </p:txBody>
      </p:sp>
      <p:cxnSp>
        <p:nvCxnSpPr>
          <p:cNvPr id="199" name="Google Shape;199;p24"/>
          <p:cNvCxnSpPr/>
          <p:nvPr/>
        </p:nvCxnSpPr>
        <p:spPr>
          <a:xfrm>
            <a:off x="238050" y="4914900"/>
            <a:ext cx="3019500" cy="0"/>
          </a:xfrm>
          <a:prstGeom prst="straightConnector1">
            <a:avLst/>
          </a:prstGeom>
          <a:noFill/>
          <a:ln w="19050" cap="flat" cmpd="sng">
            <a:solidFill>
              <a:schemeClr val="dk2"/>
            </a:solidFill>
            <a:prstDash val="solid"/>
            <a:round/>
            <a:headEnd type="none" w="med" len="med"/>
            <a:tailEnd type="none" w="med" len="med"/>
          </a:ln>
        </p:spPr>
      </p:cxnSp>
      <p:cxnSp>
        <p:nvCxnSpPr>
          <p:cNvPr id="200" name="Google Shape;200;p24"/>
          <p:cNvCxnSpPr/>
          <p:nvPr/>
        </p:nvCxnSpPr>
        <p:spPr>
          <a:xfrm>
            <a:off x="238050" y="245000"/>
            <a:ext cx="3019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0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02"/>
        <p:cNvGrpSpPr/>
        <p:nvPr/>
      </p:nvGrpSpPr>
      <p:grpSpPr>
        <a:xfrm>
          <a:off x="0" y="0"/>
          <a:ext cx="0" cy="0"/>
          <a:chOff x="0" y="0"/>
          <a:chExt cx="0" cy="0"/>
        </a:xfrm>
      </p:grpSpPr>
      <p:grpSp>
        <p:nvGrpSpPr>
          <p:cNvPr id="203" name="Google Shape;203;p26"/>
          <p:cNvGrpSpPr/>
          <p:nvPr/>
        </p:nvGrpSpPr>
        <p:grpSpPr>
          <a:xfrm rot="10800000" flipH="1">
            <a:off x="-1292178" y="298575"/>
            <a:ext cx="3852019" cy="4546340"/>
            <a:chOff x="6338372" y="352067"/>
            <a:chExt cx="3852019" cy="4546340"/>
          </a:xfrm>
        </p:grpSpPr>
        <p:sp>
          <p:nvSpPr>
            <p:cNvPr id="204" name="Google Shape;204;p26"/>
            <p:cNvSpPr/>
            <p:nvPr/>
          </p:nvSpPr>
          <p:spPr>
            <a:xfrm rot="10800000" flipH="1">
              <a:off x="6677300" y="3651554"/>
              <a:ext cx="2920739" cy="1246853"/>
            </a:xfrm>
            <a:custGeom>
              <a:avLst/>
              <a:gdLst/>
              <a:ahLst/>
              <a:cxnLst/>
              <a:rect l="l" t="t" r="r" b="b"/>
              <a:pathLst>
                <a:path w="68150" h="29093" fill="none" extrusionOk="0">
                  <a:moveTo>
                    <a:pt x="68149" y="29092"/>
                  </a:moveTo>
                  <a:lnTo>
                    <a:pt x="0" y="29092"/>
                  </a:lnTo>
                  <a:cubicBezTo>
                    <a:pt x="0" y="13020"/>
                    <a:pt x="15266" y="1"/>
                    <a:pt x="34084" y="1"/>
                  </a:cubicBezTo>
                  <a:cubicBezTo>
                    <a:pt x="52883" y="1"/>
                    <a:pt x="68149" y="13020"/>
                    <a:pt x="68149" y="29092"/>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rot="10800000" flipH="1">
              <a:off x="6338372" y="352067"/>
              <a:ext cx="2413777" cy="1344783"/>
            </a:xfrm>
            <a:custGeom>
              <a:avLst/>
              <a:gdLst/>
              <a:ahLst/>
              <a:cxnLst/>
              <a:rect l="l" t="t" r="r" b="b"/>
              <a:pathLst>
                <a:path w="56321" h="31378" fill="none" extrusionOk="0">
                  <a:moveTo>
                    <a:pt x="0" y="1"/>
                  </a:moveTo>
                  <a:lnTo>
                    <a:pt x="56321" y="1"/>
                  </a:lnTo>
                  <a:cubicBezTo>
                    <a:pt x="56321" y="17341"/>
                    <a:pt x="43705" y="31377"/>
                    <a:pt x="28170" y="31377"/>
                  </a:cubicBezTo>
                  <a:cubicBezTo>
                    <a:pt x="12616" y="31377"/>
                    <a:pt x="0" y="17341"/>
                    <a:pt x="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rot="10800000" flipH="1">
              <a:off x="6912478" y="1880849"/>
              <a:ext cx="3277913" cy="1586713"/>
            </a:xfrm>
            <a:custGeom>
              <a:avLst/>
              <a:gdLst/>
              <a:ahLst/>
              <a:cxnLst/>
              <a:rect l="l" t="t" r="r" b="b"/>
              <a:pathLst>
                <a:path w="76484" h="37023" fill="none" extrusionOk="0">
                  <a:moveTo>
                    <a:pt x="72489" y="1"/>
                  </a:moveTo>
                  <a:cubicBezTo>
                    <a:pt x="75389" y="5972"/>
                    <a:pt x="76483" y="26922"/>
                    <a:pt x="63771" y="37023"/>
                  </a:cubicBezTo>
                  <a:lnTo>
                    <a:pt x="13673" y="37023"/>
                  </a:lnTo>
                  <a:cubicBezTo>
                    <a:pt x="4532" y="32875"/>
                    <a:pt x="0" y="13173"/>
                    <a:pt x="434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 name="Google Shape;207;p26"/>
          <p:cNvCxnSpPr/>
          <p:nvPr/>
        </p:nvCxnSpPr>
        <p:spPr>
          <a:xfrm rot="-5400000">
            <a:off x="7389150" y="1754850"/>
            <a:ext cx="3019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208"/>
        <p:cNvGrpSpPr/>
        <p:nvPr/>
      </p:nvGrpSpPr>
      <p:grpSpPr>
        <a:xfrm>
          <a:off x="0" y="0"/>
          <a:ext cx="0" cy="0"/>
          <a:chOff x="0" y="0"/>
          <a:chExt cx="0" cy="0"/>
        </a:xfrm>
      </p:grpSpPr>
      <p:grpSp>
        <p:nvGrpSpPr>
          <p:cNvPr id="209" name="Google Shape;209;p27"/>
          <p:cNvGrpSpPr/>
          <p:nvPr/>
        </p:nvGrpSpPr>
        <p:grpSpPr>
          <a:xfrm rot="5400000">
            <a:off x="-42748" y="-1714997"/>
            <a:ext cx="3138193" cy="3999782"/>
            <a:chOff x="658327" y="477161"/>
            <a:chExt cx="3567344" cy="4546757"/>
          </a:xfrm>
        </p:grpSpPr>
        <p:sp>
          <p:nvSpPr>
            <p:cNvPr id="210" name="Google Shape;210;p27"/>
            <p:cNvSpPr/>
            <p:nvPr/>
          </p:nvSpPr>
          <p:spPr>
            <a:xfrm>
              <a:off x="831982" y="477161"/>
              <a:ext cx="2919841" cy="1246801"/>
            </a:xfrm>
            <a:custGeom>
              <a:avLst/>
              <a:gdLst/>
              <a:ahLst/>
              <a:cxnLst/>
              <a:rect l="l" t="t" r="r" b="b"/>
              <a:pathLst>
                <a:path w="62207" h="26563" fill="none" extrusionOk="0">
                  <a:moveTo>
                    <a:pt x="62206" y="26562"/>
                  </a:moveTo>
                  <a:lnTo>
                    <a:pt x="1" y="26562"/>
                  </a:lnTo>
                  <a:cubicBezTo>
                    <a:pt x="1" y="11888"/>
                    <a:pt x="13922" y="0"/>
                    <a:pt x="31104" y="0"/>
                  </a:cubicBezTo>
                  <a:cubicBezTo>
                    <a:pt x="48286" y="0"/>
                    <a:pt x="62206" y="11888"/>
                    <a:pt x="62206" y="26562"/>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658327" y="3679159"/>
              <a:ext cx="2413714" cy="1344759"/>
            </a:xfrm>
            <a:custGeom>
              <a:avLst/>
              <a:gdLst/>
              <a:ahLst/>
              <a:cxnLst/>
              <a:rect l="l" t="t" r="r" b="b"/>
              <a:pathLst>
                <a:path w="51424" h="28650" fill="none" extrusionOk="0">
                  <a:moveTo>
                    <a:pt x="0" y="1"/>
                  </a:moveTo>
                  <a:lnTo>
                    <a:pt x="51424" y="1"/>
                  </a:lnTo>
                  <a:cubicBezTo>
                    <a:pt x="51424" y="15815"/>
                    <a:pt x="39922" y="28649"/>
                    <a:pt x="25721" y="28649"/>
                  </a:cubicBezTo>
                  <a:cubicBezTo>
                    <a:pt x="11519" y="28649"/>
                    <a:pt x="0" y="15815"/>
                    <a:pt x="0"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947884" y="1908224"/>
              <a:ext cx="3277786" cy="1586675"/>
            </a:xfrm>
            <a:custGeom>
              <a:avLst/>
              <a:gdLst/>
              <a:ahLst/>
              <a:cxnLst/>
              <a:rect l="l" t="t" r="r" b="b"/>
              <a:pathLst>
                <a:path w="69833" h="33804" fill="none" extrusionOk="0">
                  <a:moveTo>
                    <a:pt x="66186" y="1"/>
                  </a:moveTo>
                  <a:cubicBezTo>
                    <a:pt x="68833" y="5453"/>
                    <a:pt x="69833" y="24599"/>
                    <a:pt x="58226" y="33804"/>
                  </a:cubicBezTo>
                  <a:lnTo>
                    <a:pt x="12483" y="33804"/>
                  </a:lnTo>
                  <a:cubicBezTo>
                    <a:pt x="4138" y="30017"/>
                    <a:pt x="0" y="12028"/>
                    <a:pt x="3963"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3" name="Google Shape;213;p27"/>
          <p:cNvCxnSpPr/>
          <p:nvPr/>
        </p:nvCxnSpPr>
        <p:spPr>
          <a:xfrm>
            <a:off x="5879400" y="4914900"/>
            <a:ext cx="3019500" cy="0"/>
          </a:xfrm>
          <a:prstGeom prst="straightConnector1">
            <a:avLst/>
          </a:prstGeom>
          <a:noFill/>
          <a:ln w="19050" cap="flat" cmpd="sng">
            <a:solidFill>
              <a:schemeClr val="dk2"/>
            </a:solidFill>
            <a:prstDash val="solid"/>
            <a:round/>
            <a:headEnd type="none" w="med" len="med"/>
            <a:tailEnd type="none" w="med" len="med"/>
          </a:ln>
        </p:spPr>
      </p:cxnSp>
      <p:cxnSp>
        <p:nvCxnSpPr>
          <p:cNvPr id="214" name="Google Shape;214;p27"/>
          <p:cNvCxnSpPr/>
          <p:nvPr/>
        </p:nvCxnSpPr>
        <p:spPr>
          <a:xfrm>
            <a:off x="8108450" y="-535950"/>
            <a:ext cx="0" cy="1562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714300" y="991600"/>
            <a:ext cx="3528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7"/>
          <p:cNvSpPr txBox="1">
            <a:spLocks noGrp="1"/>
          </p:cNvSpPr>
          <p:nvPr>
            <p:ph type="subTitle" idx="1"/>
          </p:nvPr>
        </p:nvSpPr>
        <p:spPr>
          <a:xfrm>
            <a:off x="714300" y="1780125"/>
            <a:ext cx="3528300" cy="237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cxnSp>
        <p:nvCxnSpPr>
          <p:cNvPr id="38" name="Google Shape;38;p7"/>
          <p:cNvCxnSpPr/>
          <p:nvPr/>
        </p:nvCxnSpPr>
        <p:spPr>
          <a:xfrm rot="10800000">
            <a:off x="228600" y="242400"/>
            <a:ext cx="0" cy="1562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876675" y="1123950"/>
            <a:ext cx="4553100" cy="26169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41" name="Google Shape;41;p8"/>
          <p:cNvGrpSpPr/>
          <p:nvPr/>
        </p:nvGrpSpPr>
        <p:grpSpPr>
          <a:xfrm rot="10800000" flipH="1">
            <a:off x="-1490264" y="1178048"/>
            <a:ext cx="3612780" cy="4546335"/>
            <a:chOff x="6084961" y="352067"/>
            <a:chExt cx="3612780" cy="4546335"/>
          </a:xfrm>
        </p:grpSpPr>
        <p:sp>
          <p:nvSpPr>
            <p:cNvPr id="42" name="Google Shape;42;p8"/>
            <p:cNvSpPr/>
            <p:nvPr/>
          </p:nvSpPr>
          <p:spPr>
            <a:xfrm rot="10800000" flipH="1">
              <a:off x="6084961" y="3651549"/>
              <a:ext cx="2920739" cy="1246853"/>
            </a:xfrm>
            <a:custGeom>
              <a:avLst/>
              <a:gdLst/>
              <a:ahLst/>
              <a:cxnLst/>
              <a:rect l="l" t="t" r="r" b="b"/>
              <a:pathLst>
                <a:path w="68150" h="29093" fill="none" extrusionOk="0">
                  <a:moveTo>
                    <a:pt x="68149" y="29092"/>
                  </a:moveTo>
                  <a:lnTo>
                    <a:pt x="0" y="29092"/>
                  </a:lnTo>
                  <a:cubicBezTo>
                    <a:pt x="0" y="13020"/>
                    <a:pt x="15266" y="1"/>
                    <a:pt x="34084" y="1"/>
                  </a:cubicBezTo>
                  <a:cubicBezTo>
                    <a:pt x="52883" y="1"/>
                    <a:pt x="68149" y="13020"/>
                    <a:pt x="68149" y="29092"/>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rot="10800000" flipH="1">
              <a:off x="6338372" y="352067"/>
              <a:ext cx="2413777" cy="1344783"/>
            </a:xfrm>
            <a:custGeom>
              <a:avLst/>
              <a:gdLst/>
              <a:ahLst/>
              <a:cxnLst/>
              <a:rect l="l" t="t" r="r" b="b"/>
              <a:pathLst>
                <a:path w="56321" h="31378" fill="none" extrusionOk="0">
                  <a:moveTo>
                    <a:pt x="0" y="1"/>
                  </a:moveTo>
                  <a:lnTo>
                    <a:pt x="56321" y="1"/>
                  </a:lnTo>
                  <a:cubicBezTo>
                    <a:pt x="56321" y="17341"/>
                    <a:pt x="43705" y="31377"/>
                    <a:pt x="28170" y="31377"/>
                  </a:cubicBezTo>
                  <a:cubicBezTo>
                    <a:pt x="12616" y="31377"/>
                    <a:pt x="0" y="17341"/>
                    <a:pt x="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10800000" flipH="1">
              <a:off x="6419828" y="1880811"/>
              <a:ext cx="3277913" cy="1586713"/>
            </a:xfrm>
            <a:custGeom>
              <a:avLst/>
              <a:gdLst/>
              <a:ahLst/>
              <a:cxnLst/>
              <a:rect l="l" t="t" r="r" b="b"/>
              <a:pathLst>
                <a:path w="76484" h="37023" fill="none" extrusionOk="0">
                  <a:moveTo>
                    <a:pt x="72489" y="1"/>
                  </a:moveTo>
                  <a:cubicBezTo>
                    <a:pt x="75389" y="5972"/>
                    <a:pt x="76483" y="26922"/>
                    <a:pt x="63771" y="37023"/>
                  </a:cubicBezTo>
                  <a:lnTo>
                    <a:pt x="13673" y="37023"/>
                  </a:lnTo>
                  <a:cubicBezTo>
                    <a:pt x="4532" y="32875"/>
                    <a:pt x="0" y="13173"/>
                    <a:pt x="434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 name="Google Shape;45;p8"/>
          <p:cNvCxnSpPr/>
          <p:nvPr/>
        </p:nvCxnSpPr>
        <p:spPr>
          <a:xfrm>
            <a:off x="5879400" y="4914900"/>
            <a:ext cx="3019500" cy="0"/>
          </a:xfrm>
          <a:prstGeom prst="straightConnector1">
            <a:avLst/>
          </a:prstGeom>
          <a:noFill/>
          <a:ln w="19050" cap="flat" cmpd="sng">
            <a:solidFill>
              <a:schemeClr val="dk2"/>
            </a:solidFill>
            <a:prstDash val="solid"/>
            <a:round/>
            <a:headEnd type="none" w="med" len="med"/>
            <a:tailEnd type="none" w="med" len="med"/>
          </a:ln>
        </p:spPr>
      </p:cxnSp>
      <p:cxnSp>
        <p:nvCxnSpPr>
          <p:cNvPr id="46" name="Google Shape;46;p8"/>
          <p:cNvCxnSpPr/>
          <p:nvPr/>
        </p:nvCxnSpPr>
        <p:spPr>
          <a:xfrm>
            <a:off x="1026150" y="-535950"/>
            <a:ext cx="0" cy="1562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2508075" y="1301168"/>
            <a:ext cx="5900700" cy="1198500"/>
          </a:xfrm>
          <a:prstGeom prst="rect">
            <a:avLst/>
          </a:prstGeom>
        </p:spPr>
        <p:txBody>
          <a:bodyPr spcFirstLastPara="1" wrap="square" lIns="91425" tIns="91425" rIns="91425" bIns="91425" anchor="b" anchorCtr="0">
            <a:noAutofit/>
          </a:bodyPr>
          <a:lstStyle>
            <a:lvl1pPr lvl="0" algn="r">
              <a:spcBef>
                <a:spcPts val="0"/>
              </a:spcBef>
              <a:spcAft>
                <a:spcPts val="0"/>
              </a:spcAft>
              <a:buSzPts val="10000"/>
              <a:buNone/>
              <a:defRPr sz="63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9" name="Google Shape;59;p11"/>
          <p:cNvSpPr txBox="1">
            <a:spLocks noGrp="1"/>
          </p:cNvSpPr>
          <p:nvPr>
            <p:ph type="subTitle" idx="1"/>
          </p:nvPr>
        </p:nvSpPr>
        <p:spPr>
          <a:xfrm>
            <a:off x="2508075" y="2862443"/>
            <a:ext cx="6710100" cy="6171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60" name="Google Shape;60;p11"/>
          <p:cNvCxnSpPr/>
          <p:nvPr/>
        </p:nvCxnSpPr>
        <p:spPr>
          <a:xfrm>
            <a:off x="5879400" y="245000"/>
            <a:ext cx="3019500" cy="0"/>
          </a:xfrm>
          <a:prstGeom prst="straightConnector1">
            <a:avLst/>
          </a:prstGeom>
          <a:noFill/>
          <a:ln w="19050" cap="flat" cmpd="sng">
            <a:solidFill>
              <a:schemeClr val="dk2"/>
            </a:solidFill>
            <a:prstDash val="solid"/>
            <a:round/>
            <a:headEnd type="none" w="med" len="med"/>
            <a:tailEnd type="none" w="med" len="med"/>
          </a:ln>
        </p:spPr>
      </p:cxnSp>
      <p:grpSp>
        <p:nvGrpSpPr>
          <p:cNvPr id="61" name="Google Shape;61;p11"/>
          <p:cNvGrpSpPr/>
          <p:nvPr/>
        </p:nvGrpSpPr>
        <p:grpSpPr>
          <a:xfrm>
            <a:off x="-1490264" y="-432652"/>
            <a:ext cx="3612780" cy="4546335"/>
            <a:chOff x="6084961" y="352067"/>
            <a:chExt cx="3612780" cy="4546335"/>
          </a:xfrm>
        </p:grpSpPr>
        <p:sp>
          <p:nvSpPr>
            <p:cNvPr id="62" name="Google Shape;62;p11"/>
            <p:cNvSpPr/>
            <p:nvPr/>
          </p:nvSpPr>
          <p:spPr>
            <a:xfrm rot="10800000" flipH="1">
              <a:off x="6084961" y="3651549"/>
              <a:ext cx="2920739" cy="1246853"/>
            </a:xfrm>
            <a:custGeom>
              <a:avLst/>
              <a:gdLst/>
              <a:ahLst/>
              <a:cxnLst/>
              <a:rect l="l" t="t" r="r" b="b"/>
              <a:pathLst>
                <a:path w="68150" h="29093" fill="none" extrusionOk="0">
                  <a:moveTo>
                    <a:pt x="68149" y="29092"/>
                  </a:moveTo>
                  <a:lnTo>
                    <a:pt x="0" y="29092"/>
                  </a:lnTo>
                  <a:cubicBezTo>
                    <a:pt x="0" y="13020"/>
                    <a:pt x="15266" y="1"/>
                    <a:pt x="34084" y="1"/>
                  </a:cubicBezTo>
                  <a:cubicBezTo>
                    <a:pt x="52883" y="1"/>
                    <a:pt x="68149" y="13020"/>
                    <a:pt x="68149" y="29092"/>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rot="10800000" flipH="1">
              <a:off x="6338372" y="352067"/>
              <a:ext cx="2413777" cy="1344783"/>
            </a:xfrm>
            <a:custGeom>
              <a:avLst/>
              <a:gdLst/>
              <a:ahLst/>
              <a:cxnLst/>
              <a:rect l="l" t="t" r="r" b="b"/>
              <a:pathLst>
                <a:path w="56321" h="31378" fill="none" extrusionOk="0">
                  <a:moveTo>
                    <a:pt x="0" y="1"/>
                  </a:moveTo>
                  <a:lnTo>
                    <a:pt x="56321" y="1"/>
                  </a:lnTo>
                  <a:cubicBezTo>
                    <a:pt x="56321" y="17341"/>
                    <a:pt x="43705" y="31377"/>
                    <a:pt x="28170" y="31377"/>
                  </a:cubicBezTo>
                  <a:cubicBezTo>
                    <a:pt x="12616" y="31377"/>
                    <a:pt x="0" y="17341"/>
                    <a:pt x="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0800000" flipH="1">
              <a:off x="6419828" y="1880811"/>
              <a:ext cx="3277913" cy="1586713"/>
            </a:xfrm>
            <a:custGeom>
              <a:avLst/>
              <a:gdLst/>
              <a:ahLst/>
              <a:cxnLst/>
              <a:rect l="l" t="t" r="r" b="b"/>
              <a:pathLst>
                <a:path w="76484" h="37023" fill="none" extrusionOk="0">
                  <a:moveTo>
                    <a:pt x="72489" y="1"/>
                  </a:moveTo>
                  <a:cubicBezTo>
                    <a:pt x="75389" y="5972"/>
                    <a:pt x="76483" y="26922"/>
                    <a:pt x="63771" y="37023"/>
                  </a:cubicBezTo>
                  <a:lnTo>
                    <a:pt x="13673" y="37023"/>
                  </a:lnTo>
                  <a:cubicBezTo>
                    <a:pt x="4532" y="32875"/>
                    <a:pt x="0" y="13173"/>
                    <a:pt x="4340" y="1"/>
                  </a:cubicBezTo>
                  <a:close/>
                </a:path>
              </a:pathLst>
            </a:custGeom>
            <a:noFill/>
            <a:ln w="19050" cap="flat" cmpd="sng">
              <a:solidFill>
                <a:schemeClr val="dk2"/>
              </a:solidFill>
              <a:prstDash val="solid"/>
              <a:miter lim="192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 name="Google Shape;65;p11"/>
          <p:cNvCxnSpPr/>
          <p:nvPr/>
        </p:nvCxnSpPr>
        <p:spPr>
          <a:xfrm>
            <a:off x="5879400" y="4914900"/>
            <a:ext cx="3019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CUSTOM_1_3">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Spartan"/>
              <a:buNone/>
              <a:defRPr b="1">
                <a:latin typeface="Spartan"/>
                <a:ea typeface="Spartan"/>
                <a:cs typeface="Spartan"/>
                <a:sym typeface="Spart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 name="Google Shape;91;p14"/>
          <p:cNvSpPr txBox="1">
            <a:spLocks noGrp="1"/>
          </p:cNvSpPr>
          <p:nvPr>
            <p:ph type="subTitle" idx="1"/>
          </p:nvPr>
        </p:nvSpPr>
        <p:spPr>
          <a:xfrm>
            <a:off x="1785000" y="3713700"/>
            <a:ext cx="23658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title" idx="2"/>
          </p:nvPr>
        </p:nvSpPr>
        <p:spPr>
          <a:xfrm>
            <a:off x="1785000" y="3304027"/>
            <a:ext cx="23658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3" name="Google Shape;93;p14"/>
          <p:cNvSpPr txBox="1">
            <a:spLocks noGrp="1"/>
          </p:cNvSpPr>
          <p:nvPr>
            <p:ph type="subTitle" idx="3"/>
          </p:nvPr>
        </p:nvSpPr>
        <p:spPr>
          <a:xfrm>
            <a:off x="5021775" y="3713700"/>
            <a:ext cx="23658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title" idx="4"/>
          </p:nvPr>
        </p:nvSpPr>
        <p:spPr>
          <a:xfrm>
            <a:off x="5021773" y="3304027"/>
            <a:ext cx="23658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95" name="Google Shape;95;p14"/>
          <p:cNvGrpSpPr/>
          <p:nvPr/>
        </p:nvGrpSpPr>
        <p:grpSpPr>
          <a:xfrm rot="5400000">
            <a:off x="6216052" y="-2027547"/>
            <a:ext cx="3077493" cy="3999782"/>
            <a:chOff x="337535" y="477161"/>
            <a:chExt cx="3498343" cy="4546757"/>
          </a:xfrm>
        </p:grpSpPr>
        <p:sp>
          <p:nvSpPr>
            <p:cNvPr id="96" name="Google Shape;96;p14"/>
            <p:cNvSpPr/>
            <p:nvPr/>
          </p:nvSpPr>
          <p:spPr>
            <a:xfrm>
              <a:off x="413331" y="477161"/>
              <a:ext cx="2919841" cy="1246801"/>
            </a:xfrm>
            <a:custGeom>
              <a:avLst/>
              <a:gdLst/>
              <a:ahLst/>
              <a:cxnLst/>
              <a:rect l="l" t="t" r="r" b="b"/>
              <a:pathLst>
                <a:path w="62207" h="26563" fill="none" extrusionOk="0">
                  <a:moveTo>
                    <a:pt x="62206" y="26562"/>
                  </a:moveTo>
                  <a:lnTo>
                    <a:pt x="1" y="26562"/>
                  </a:lnTo>
                  <a:cubicBezTo>
                    <a:pt x="1" y="11888"/>
                    <a:pt x="13922" y="0"/>
                    <a:pt x="31104" y="0"/>
                  </a:cubicBezTo>
                  <a:cubicBezTo>
                    <a:pt x="48286" y="0"/>
                    <a:pt x="62206" y="11888"/>
                    <a:pt x="62206" y="26562"/>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337535" y="3679159"/>
              <a:ext cx="2413714" cy="1344759"/>
            </a:xfrm>
            <a:custGeom>
              <a:avLst/>
              <a:gdLst/>
              <a:ahLst/>
              <a:cxnLst/>
              <a:rect l="l" t="t" r="r" b="b"/>
              <a:pathLst>
                <a:path w="51424" h="28650" fill="none" extrusionOk="0">
                  <a:moveTo>
                    <a:pt x="0" y="1"/>
                  </a:moveTo>
                  <a:lnTo>
                    <a:pt x="51424" y="1"/>
                  </a:lnTo>
                  <a:cubicBezTo>
                    <a:pt x="51424" y="15815"/>
                    <a:pt x="39922" y="28649"/>
                    <a:pt x="25721" y="28649"/>
                  </a:cubicBezTo>
                  <a:cubicBezTo>
                    <a:pt x="11519" y="28649"/>
                    <a:pt x="0" y="15815"/>
                    <a:pt x="0"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558092" y="1908224"/>
              <a:ext cx="3277786" cy="1586675"/>
            </a:xfrm>
            <a:custGeom>
              <a:avLst/>
              <a:gdLst/>
              <a:ahLst/>
              <a:cxnLst/>
              <a:rect l="l" t="t" r="r" b="b"/>
              <a:pathLst>
                <a:path w="69833" h="33804" fill="none" extrusionOk="0">
                  <a:moveTo>
                    <a:pt x="66186" y="1"/>
                  </a:moveTo>
                  <a:cubicBezTo>
                    <a:pt x="68833" y="5453"/>
                    <a:pt x="69833" y="24599"/>
                    <a:pt x="58226" y="33804"/>
                  </a:cubicBezTo>
                  <a:lnTo>
                    <a:pt x="12483" y="33804"/>
                  </a:lnTo>
                  <a:cubicBezTo>
                    <a:pt x="4138" y="30017"/>
                    <a:pt x="0" y="12028"/>
                    <a:pt x="3963"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 name="Google Shape;99;p14"/>
          <p:cNvCxnSpPr/>
          <p:nvPr/>
        </p:nvCxnSpPr>
        <p:spPr>
          <a:xfrm rot="-5400000">
            <a:off x="-1264650" y="3388650"/>
            <a:ext cx="3019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Spartan"/>
              <a:buNone/>
              <a:defRPr b="1">
                <a:latin typeface="Spartan"/>
                <a:ea typeface="Spartan"/>
                <a:cs typeface="Spartan"/>
                <a:sym typeface="Spart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5"/>
          <p:cNvSpPr txBox="1">
            <a:spLocks noGrp="1"/>
          </p:cNvSpPr>
          <p:nvPr>
            <p:ph type="subTitle" idx="1"/>
          </p:nvPr>
        </p:nvSpPr>
        <p:spPr>
          <a:xfrm>
            <a:off x="714300" y="3332700"/>
            <a:ext cx="2365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title" idx="2"/>
          </p:nvPr>
        </p:nvSpPr>
        <p:spPr>
          <a:xfrm>
            <a:off x="714300" y="2923027"/>
            <a:ext cx="23658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4" name="Google Shape;104;p15"/>
          <p:cNvSpPr txBox="1">
            <a:spLocks noGrp="1"/>
          </p:cNvSpPr>
          <p:nvPr>
            <p:ph type="subTitle" idx="3"/>
          </p:nvPr>
        </p:nvSpPr>
        <p:spPr>
          <a:xfrm>
            <a:off x="6063898" y="3332700"/>
            <a:ext cx="2365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title" idx="4"/>
          </p:nvPr>
        </p:nvSpPr>
        <p:spPr>
          <a:xfrm>
            <a:off x="6063895" y="2923027"/>
            <a:ext cx="23658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6" name="Google Shape;106;p15"/>
          <p:cNvSpPr txBox="1">
            <a:spLocks noGrp="1"/>
          </p:cNvSpPr>
          <p:nvPr>
            <p:ph type="subTitle" idx="5"/>
          </p:nvPr>
        </p:nvSpPr>
        <p:spPr>
          <a:xfrm>
            <a:off x="3389099" y="3332700"/>
            <a:ext cx="2365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title" idx="6"/>
          </p:nvPr>
        </p:nvSpPr>
        <p:spPr>
          <a:xfrm>
            <a:off x="3389098" y="2923027"/>
            <a:ext cx="23658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108" name="Google Shape;108;p15"/>
          <p:cNvGrpSpPr/>
          <p:nvPr/>
        </p:nvGrpSpPr>
        <p:grpSpPr>
          <a:xfrm rot="5400000">
            <a:off x="6216052" y="-2027547"/>
            <a:ext cx="3077493" cy="3999782"/>
            <a:chOff x="337535" y="477161"/>
            <a:chExt cx="3498343" cy="4546757"/>
          </a:xfrm>
        </p:grpSpPr>
        <p:sp>
          <p:nvSpPr>
            <p:cNvPr id="109" name="Google Shape;109;p15"/>
            <p:cNvSpPr/>
            <p:nvPr/>
          </p:nvSpPr>
          <p:spPr>
            <a:xfrm>
              <a:off x="748985" y="477161"/>
              <a:ext cx="2919841" cy="1246801"/>
            </a:xfrm>
            <a:custGeom>
              <a:avLst/>
              <a:gdLst/>
              <a:ahLst/>
              <a:cxnLst/>
              <a:rect l="l" t="t" r="r" b="b"/>
              <a:pathLst>
                <a:path w="62207" h="26563" fill="none" extrusionOk="0">
                  <a:moveTo>
                    <a:pt x="62206" y="26562"/>
                  </a:moveTo>
                  <a:lnTo>
                    <a:pt x="1" y="26562"/>
                  </a:lnTo>
                  <a:cubicBezTo>
                    <a:pt x="1" y="11888"/>
                    <a:pt x="13922" y="0"/>
                    <a:pt x="31104" y="0"/>
                  </a:cubicBezTo>
                  <a:cubicBezTo>
                    <a:pt x="48286" y="0"/>
                    <a:pt x="62206" y="11888"/>
                    <a:pt x="62206" y="26562"/>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35" y="3679159"/>
              <a:ext cx="2413714" cy="1344759"/>
            </a:xfrm>
            <a:custGeom>
              <a:avLst/>
              <a:gdLst/>
              <a:ahLst/>
              <a:cxnLst/>
              <a:rect l="l" t="t" r="r" b="b"/>
              <a:pathLst>
                <a:path w="51424" h="28650" fill="none" extrusionOk="0">
                  <a:moveTo>
                    <a:pt x="0" y="1"/>
                  </a:moveTo>
                  <a:lnTo>
                    <a:pt x="51424" y="1"/>
                  </a:lnTo>
                  <a:cubicBezTo>
                    <a:pt x="51424" y="15815"/>
                    <a:pt x="39922" y="28649"/>
                    <a:pt x="25721" y="28649"/>
                  </a:cubicBezTo>
                  <a:cubicBezTo>
                    <a:pt x="11519" y="28649"/>
                    <a:pt x="0" y="15815"/>
                    <a:pt x="0"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558092" y="1908224"/>
              <a:ext cx="3277786" cy="1586675"/>
            </a:xfrm>
            <a:custGeom>
              <a:avLst/>
              <a:gdLst/>
              <a:ahLst/>
              <a:cxnLst/>
              <a:rect l="l" t="t" r="r" b="b"/>
              <a:pathLst>
                <a:path w="69833" h="33804" fill="none" extrusionOk="0">
                  <a:moveTo>
                    <a:pt x="66186" y="1"/>
                  </a:moveTo>
                  <a:cubicBezTo>
                    <a:pt x="68833" y="5453"/>
                    <a:pt x="69833" y="24599"/>
                    <a:pt x="58226" y="33804"/>
                  </a:cubicBezTo>
                  <a:lnTo>
                    <a:pt x="12483" y="33804"/>
                  </a:lnTo>
                  <a:cubicBezTo>
                    <a:pt x="4138" y="30017"/>
                    <a:pt x="0" y="12028"/>
                    <a:pt x="3963"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15"/>
          <p:cNvCxnSpPr/>
          <p:nvPr/>
        </p:nvCxnSpPr>
        <p:spPr>
          <a:xfrm rot="10800000">
            <a:off x="228600" y="3332700"/>
            <a:ext cx="0" cy="1562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Spartan"/>
              <a:buNone/>
              <a:defRPr b="1">
                <a:latin typeface="Spartan"/>
                <a:ea typeface="Spartan"/>
                <a:cs typeface="Spartan"/>
                <a:sym typeface="Spart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1"/>
          </p:nvPr>
        </p:nvSpPr>
        <p:spPr>
          <a:xfrm>
            <a:off x="5505575" y="1536814"/>
            <a:ext cx="2924100" cy="58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title" idx="2"/>
          </p:nvPr>
        </p:nvSpPr>
        <p:spPr>
          <a:xfrm>
            <a:off x="5505586" y="1193208"/>
            <a:ext cx="2924100" cy="384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3"/>
          </p:nvPr>
        </p:nvSpPr>
        <p:spPr>
          <a:xfrm>
            <a:off x="5505575" y="3947161"/>
            <a:ext cx="2924100" cy="58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6"/>
          <p:cNvSpPr txBox="1">
            <a:spLocks noGrp="1"/>
          </p:cNvSpPr>
          <p:nvPr>
            <p:ph type="title" idx="4"/>
          </p:nvPr>
        </p:nvSpPr>
        <p:spPr>
          <a:xfrm>
            <a:off x="5505582" y="3603555"/>
            <a:ext cx="2924100" cy="384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9" name="Google Shape;119;p16"/>
          <p:cNvSpPr txBox="1">
            <a:spLocks noGrp="1"/>
          </p:cNvSpPr>
          <p:nvPr>
            <p:ph type="subTitle" idx="5"/>
          </p:nvPr>
        </p:nvSpPr>
        <p:spPr>
          <a:xfrm>
            <a:off x="5505600" y="2741971"/>
            <a:ext cx="2924100" cy="58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6"/>
          <p:cNvSpPr txBox="1">
            <a:spLocks noGrp="1"/>
          </p:cNvSpPr>
          <p:nvPr>
            <p:ph type="title" idx="6"/>
          </p:nvPr>
        </p:nvSpPr>
        <p:spPr>
          <a:xfrm>
            <a:off x="5505602" y="2398365"/>
            <a:ext cx="2924100" cy="384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cxnSp>
        <p:nvCxnSpPr>
          <p:cNvPr id="121" name="Google Shape;121;p16"/>
          <p:cNvCxnSpPr/>
          <p:nvPr/>
        </p:nvCxnSpPr>
        <p:spPr>
          <a:xfrm rot="-5400000">
            <a:off x="-1264650" y="3388650"/>
            <a:ext cx="3019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Spartan"/>
              <a:buNone/>
              <a:defRPr b="1">
                <a:latin typeface="Spartan"/>
                <a:ea typeface="Spartan"/>
                <a:cs typeface="Spartan"/>
                <a:sym typeface="Spart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7"/>
          <p:cNvSpPr txBox="1">
            <a:spLocks noGrp="1"/>
          </p:cNvSpPr>
          <p:nvPr>
            <p:ph type="subTitle" idx="1"/>
          </p:nvPr>
        </p:nvSpPr>
        <p:spPr>
          <a:xfrm>
            <a:off x="1846488" y="3576475"/>
            <a:ext cx="2375100" cy="7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7"/>
          <p:cNvSpPr txBox="1">
            <a:spLocks noGrp="1"/>
          </p:cNvSpPr>
          <p:nvPr>
            <p:ph type="title" idx="2"/>
          </p:nvPr>
        </p:nvSpPr>
        <p:spPr>
          <a:xfrm>
            <a:off x="1846488" y="3205475"/>
            <a:ext cx="2375100" cy="409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6" name="Google Shape;126;p17"/>
          <p:cNvSpPr txBox="1">
            <a:spLocks noGrp="1"/>
          </p:cNvSpPr>
          <p:nvPr>
            <p:ph type="subTitle" idx="3"/>
          </p:nvPr>
        </p:nvSpPr>
        <p:spPr>
          <a:xfrm>
            <a:off x="6054589" y="1935325"/>
            <a:ext cx="2375100" cy="7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7"/>
          <p:cNvSpPr txBox="1">
            <a:spLocks noGrp="1"/>
          </p:cNvSpPr>
          <p:nvPr>
            <p:ph type="title" idx="4"/>
          </p:nvPr>
        </p:nvSpPr>
        <p:spPr>
          <a:xfrm>
            <a:off x="6054589" y="1564325"/>
            <a:ext cx="2375100" cy="409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8" name="Google Shape;128;p17"/>
          <p:cNvSpPr txBox="1">
            <a:spLocks noGrp="1"/>
          </p:cNvSpPr>
          <p:nvPr>
            <p:ph type="subTitle" idx="5"/>
          </p:nvPr>
        </p:nvSpPr>
        <p:spPr>
          <a:xfrm>
            <a:off x="1846501" y="1935325"/>
            <a:ext cx="2375100" cy="7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7"/>
          <p:cNvSpPr txBox="1">
            <a:spLocks noGrp="1"/>
          </p:cNvSpPr>
          <p:nvPr>
            <p:ph type="title" idx="6"/>
          </p:nvPr>
        </p:nvSpPr>
        <p:spPr>
          <a:xfrm>
            <a:off x="1846501" y="1564325"/>
            <a:ext cx="2375100" cy="409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0" name="Google Shape;130;p17"/>
          <p:cNvSpPr txBox="1">
            <a:spLocks noGrp="1"/>
          </p:cNvSpPr>
          <p:nvPr>
            <p:ph type="subTitle" idx="7"/>
          </p:nvPr>
        </p:nvSpPr>
        <p:spPr>
          <a:xfrm>
            <a:off x="6054589" y="3576475"/>
            <a:ext cx="2375100" cy="7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7"/>
          <p:cNvSpPr txBox="1">
            <a:spLocks noGrp="1"/>
          </p:cNvSpPr>
          <p:nvPr>
            <p:ph type="title" idx="8"/>
          </p:nvPr>
        </p:nvSpPr>
        <p:spPr>
          <a:xfrm>
            <a:off x="6054589" y="3205475"/>
            <a:ext cx="2375100" cy="409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132" name="Google Shape;132;p17"/>
          <p:cNvGrpSpPr/>
          <p:nvPr/>
        </p:nvGrpSpPr>
        <p:grpSpPr>
          <a:xfrm rot="-5400000" flipH="1">
            <a:off x="6024052" y="-1983395"/>
            <a:ext cx="3461492" cy="3999782"/>
            <a:chOff x="342710" y="477161"/>
            <a:chExt cx="3934855" cy="4546757"/>
          </a:xfrm>
        </p:grpSpPr>
        <p:sp>
          <p:nvSpPr>
            <p:cNvPr id="133" name="Google Shape;133;p17"/>
            <p:cNvSpPr/>
            <p:nvPr/>
          </p:nvSpPr>
          <p:spPr>
            <a:xfrm>
              <a:off x="342710" y="477161"/>
              <a:ext cx="2919841" cy="1246801"/>
            </a:xfrm>
            <a:custGeom>
              <a:avLst/>
              <a:gdLst/>
              <a:ahLst/>
              <a:cxnLst/>
              <a:rect l="l" t="t" r="r" b="b"/>
              <a:pathLst>
                <a:path w="62207" h="26563" fill="none" extrusionOk="0">
                  <a:moveTo>
                    <a:pt x="62206" y="26562"/>
                  </a:moveTo>
                  <a:lnTo>
                    <a:pt x="1" y="26562"/>
                  </a:lnTo>
                  <a:cubicBezTo>
                    <a:pt x="1" y="11888"/>
                    <a:pt x="13922" y="0"/>
                    <a:pt x="31104" y="0"/>
                  </a:cubicBezTo>
                  <a:cubicBezTo>
                    <a:pt x="48286" y="0"/>
                    <a:pt x="62206" y="11888"/>
                    <a:pt x="62206" y="26562"/>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1863851" y="3679159"/>
              <a:ext cx="2413714" cy="1344759"/>
            </a:xfrm>
            <a:custGeom>
              <a:avLst/>
              <a:gdLst/>
              <a:ahLst/>
              <a:cxnLst/>
              <a:rect l="l" t="t" r="r" b="b"/>
              <a:pathLst>
                <a:path w="51424" h="28650" fill="none" extrusionOk="0">
                  <a:moveTo>
                    <a:pt x="0" y="1"/>
                  </a:moveTo>
                  <a:lnTo>
                    <a:pt x="51424" y="1"/>
                  </a:lnTo>
                  <a:cubicBezTo>
                    <a:pt x="51424" y="15815"/>
                    <a:pt x="39922" y="28649"/>
                    <a:pt x="25721" y="28649"/>
                  </a:cubicBezTo>
                  <a:cubicBezTo>
                    <a:pt x="11519" y="28649"/>
                    <a:pt x="0" y="15815"/>
                    <a:pt x="0"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558092" y="1908224"/>
              <a:ext cx="3277786" cy="1586675"/>
            </a:xfrm>
            <a:custGeom>
              <a:avLst/>
              <a:gdLst/>
              <a:ahLst/>
              <a:cxnLst/>
              <a:rect l="l" t="t" r="r" b="b"/>
              <a:pathLst>
                <a:path w="69833" h="33804" fill="none" extrusionOk="0">
                  <a:moveTo>
                    <a:pt x="66186" y="1"/>
                  </a:moveTo>
                  <a:cubicBezTo>
                    <a:pt x="68833" y="5453"/>
                    <a:pt x="69833" y="24599"/>
                    <a:pt x="58226" y="33804"/>
                  </a:cubicBezTo>
                  <a:lnTo>
                    <a:pt x="12483" y="33804"/>
                  </a:lnTo>
                  <a:cubicBezTo>
                    <a:pt x="4138" y="30017"/>
                    <a:pt x="0" y="12028"/>
                    <a:pt x="3963" y="1"/>
                  </a:cubicBezTo>
                  <a:close/>
                </a:path>
              </a:pathLst>
            </a:custGeom>
            <a:noFill/>
            <a:ln w="19050" cap="flat" cmpd="sng">
              <a:solidFill>
                <a:schemeClr val="dk2"/>
              </a:solidFill>
              <a:prstDash val="solid"/>
              <a:miter lim="175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 name="Google Shape;136;p17"/>
          <p:cNvCxnSpPr/>
          <p:nvPr/>
        </p:nvCxnSpPr>
        <p:spPr>
          <a:xfrm rot="10800000">
            <a:off x="228600" y="3332700"/>
            <a:ext cx="0" cy="1562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2800"/>
              <a:buFont typeface="Spartan"/>
              <a:buNone/>
              <a:defRPr sz="2800" b="1">
                <a:solidFill>
                  <a:schemeClr val="dk2"/>
                </a:solidFill>
                <a:latin typeface="Spartan"/>
                <a:ea typeface="Spartan"/>
                <a:cs typeface="Spartan"/>
                <a:sym typeface="Spartan"/>
              </a:defRPr>
            </a:lvl1pPr>
            <a:lvl2pPr lvl="1">
              <a:lnSpc>
                <a:spcPct val="100000"/>
              </a:lnSpc>
              <a:spcBef>
                <a:spcPts val="0"/>
              </a:spcBef>
              <a:spcAft>
                <a:spcPts val="0"/>
              </a:spcAft>
              <a:buClr>
                <a:schemeClr val="dk2"/>
              </a:buClr>
              <a:buSzPts val="2800"/>
              <a:buFont typeface="Spartan"/>
              <a:buNone/>
              <a:defRPr sz="2800" b="1">
                <a:solidFill>
                  <a:schemeClr val="dk2"/>
                </a:solidFill>
                <a:latin typeface="Spartan"/>
                <a:ea typeface="Spartan"/>
                <a:cs typeface="Spartan"/>
                <a:sym typeface="Spartan"/>
              </a:defRPr>
            </a:lvl2pPr>
            <a:lvl3pPr lvl="2">
              <a:lnSpc>
                <a:spcPct val="100000"/>
              </a:lnSpc>
              <a:spcBef>
                <a:spcPts val="0"/>
              </a:spcBef>
              <a:spcAft>
                <a:spcPts val="0"/>
              </a:spcAft>
              <a:buClr>
                <a:schemeClr val="dk2"/>
              </a:buClr>
              <a:buSzPts val="2800"/>
              <a:buFont typeface="Spartan"/>
              <a:buNone/>
              <a:defRPr sz="2800" b="1">
                <a:solidFill>
                  <a:schemeClr val="dk2"/>
                </a:solidFill>
                <a:latin typeface="Spartan"/>
                <a:ea typeface="Spartan"/>
                <a:cs typeface="Spartan"/>
                <a:sym typeface="Spartan"/>
              </a:defRPr>
            </a:lvl3pPr>
            <a:lvl4pPr lvl="3">
              <a:lnSpc>
                <a:spcPct val="100000"/>
              </a:lnSpc>
              <a:spcBef>
                <a:spcPts val="0"/>
              </a:spcBef>
              <a:spcAft>
                <a:spcPts val="0"/>
              </a:spcAft>
              <a:buClr>
                <a:schemeClr val="dk2"/>
              </a:buClr>
              <a:buSzPts val="2800"/>
              <a:buFont typeface="Spartan"/>
              <a:buNone/>
              <a:defRPr sz="2800" b="1">
                <a:solidFill>
                  <a:schemeClr val="dk2"/>
                </a:solidFill>
                <a:latin typeface="Spartan"/>
                <a:ea typeface="Spartan"/>
                <a:cs typeface="Spartan"/>
                <a:sym typeface="Spartan"/>
              </a:defRPr>
            </a:lvl4pPr>
            <a:lvl5pPr lvl="4">
              <a:lnSpc>
                <a:spcPct val="100000"/>
              </a:lnSpc>
              <a:spcBef>
                <a:spcPts val="0"/>
              </a:spcBef>
              <a:spcAft>
                <a:spcPts val="0"/>
              </a:spcAft>
              <a:buClr>
                <a:schemeClr val="dk2"/>
              </a:buClr>
              <a:buSzPts val="2800"/>
              <a:buFont typeface="Spartan"/>
              <a:buNone/>
              <a:defRPr sz="2800" b="1">
                <a:solidFill>
                  <a:schemeClr val="dk2"/>
                </a:solidFill>
                <a:latin typeface="Spartan"/>
                <a:ea typeface="Spartan"/>
                <a:cs typeface="Spartan"/>
                <a:sym typeface="Spartan"/>
              </a:defRPr>
            </a:lvl5pPr>
            <a:lvl6pPr lvl="5">
              <a:lnSpc>
                <a:spcPct val="100000"/>
              </a:lnSpc>
              <a:spcBef>
                <a:spcPts val="0"/>
              </a:spcBef>
              <a:spcAft>
                <a:spcPts val="0"/>
              </a:spcAft>
              <a:buClr>
                <a:schemeClr val="dk2"/>
              </a:buClr>
              <a:buSzPts val="2800"/>
              <a:buFont typeface="Spartan"/>
              <a:buNone/>
              <a:defRPr sz="2800" b="1">
                <a:solidFill>
                  <a:schemeClr val="dk2"/>
                </a:solidFill>
                <a:latin typeface="Spartan"/>
                <a:ea typeface="Spartan"/>
                <a:cs typeface="Spartan"/>
                <a:sym typeface="Spartan"/>
              </a:defRPr>
            </a:lvl6pPr>
            <a:lvl7pPr lvl="6">
              <a:lnSpc>
                <a:spcPct val="100000"/>
              </a:lnSpc>
              <a:spcBef>
                <a:spcPts val="0"/>
              </a:spcBef>
              <a:spcAft>
                <a:spcPts val="0"/>
              </a:spcAft>
              <a:buClr>
                <a:schemeClr val="dk2"/>
              </a:buClr>
              <a:buSzPts val="2800"/>
              <a:buFont typeface="Spartan"/>
              <a:buNone/>
              <a:defRPr sz="2800" b="1">
                <a:solidFill>
                  <a:schemeClr val="dk2"/>
                </a:solidFill>
                <a:latin typeface="Spartan"/>
                <a:ea typeface="Spartan"/>
                <a:cs typeface="Spartan"/>
                <a:sym typeface="Spartan"/>
              </a:defRPr>
            </a:lvl7pPr>
            <a:lvl8pPr lvl="7">
              <a:lnSpc>
                <a:spcPct val="100000"/>
              </a:lnSpc>
              <a:spcBef>
                <a:spcPts val="0"/>
              </a:spcBef>
              <a:spcAft>
                <a:spcPts val="0"/>
              </a:spcAft>
              <a:buClr>
                <a:schemeClr val="dk2"/>
              </a:buClr>
              <a:buSzPts val="2800"/>
              <a:buFont typeface="Spartan"/>
              <a:buNone/>
              <a:defRPr sz="2800" b="1">
                <a:solidFill>
                  <a:schemeClr val="dk2"/>
                </a:solidFill>
                <a:latin typeface="Spartan"/>
                <a:ea typeface="Spartan"/>
                <a:cs typeface="Spartan"/>
                <a:sym typeface="Spartan"/>
              </a:defRPr>
            </a:lvl8pPr>
            <a:lvl9pPr lvl="8">
              <a:lnSpc>
                <a:spcPct val="100000"/>
              </a:lnSpc>
              <a:spcBef>
                <a:spcPts val="0"/>
              </a:spcBef>
              <a:spcAft>
                <a:spcPts val="0"/>
              </a:spcAft>
              <a:buClr>
                <a:schemeClr val="dk2"/>
              </a:buClr>
              <a:buSzPts val="2800"/>
              <a:buFont typeface="Spartan"/>
              <a:buNone/>
              <a:defRPr sz="2800" b="1">
                <a:solidFill>
                  <a:schemeClr val="dk2"/>
                </a:solidFill>
                <a:latin typeface="Spartan"/>
                <a:ea typeface="Spartan"/>
                <a:cs typeface="Spartan"/>
                <a:sym typeface="Spartan"/>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1pPr>
            <a:lvl2pPr marL="914400" lvl="1"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7" r:id="rId4"/>
    <p:sldLayoutId id="2147483658" r:id="rId5"/>
    <p:sldLayoutId id="2147483660" r:id="rId6"/>
    <p:sldLayoutId id="2147483661" r:id="rId7"/>
    <p:sldLayoutId id="2147483662" r:id="rId8"/>
    <p:sldLayoutId id="2147483663" r:id="rId9"/>
    <p:sldLayoutId id="2147483664" r:id="rId10"/>
    <p:sldLayoutId id="2147483665" r:id="rId11"/>
    <p:sldLayoutId id="2147483666" r:id="rId12"/>
    <p:sldLayoutId id="2147483668" r:id="rId13"/>
    <p:sldLayoutId id="2147483669" r:id="rId14"/>
    <p:sldLayoutId id="2147483670" r:id="rId15"/>
    <p:sldLayoutId id="2147483671" r:id="rId16"/>
    <p:sldLayoutId id="2147483672" r:id="rId17"/>
    <p:sldLayoutId id="214748367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ailhead.salesforce.com/content/learn/projects/suggestion_box/suggestion_box_2" TargetMode="External"/><Relationship Id="rId2" Type="http://schemas.openxmlformats.org/officeDocument/2006/relationships/hyperlink" Target="https://trailhead.salesforce.com/content/learn/projects/suggestion_box/suggestion_box_1" TargetMode="External"/><Relationship Id="rId1" Type="http://schemas.openxmlformats.org/officeDocument/2006/relationships/slideLayout" Target="../slideLayouts/slideLayout2.xml"/><Relationship Id="rId6" Type="http://schemas.openxmlformats.org/officeDocument/2006/relationships/hyperlink" Target="https://trailhead.salesforce.com/content/learn/projects/suggestion_box/suggestion_box_5" TargetMode="External"/><Relationship Id="rId5" Type="http://schemas.openxmlformats.org/officeDocument/2006/relationships/hyperlink" Target="https://trailhead.salesforce.com/content/learn/projects/suggestion_box/suggestion_box_4" TargetMode="External"/><Relationship Id="rId4" Type="http://schemas.openxmlformats.org/officeDocument/2006/relationships/hyperlink" Target="https://trailhead.salesforce.com/content/learn/projects/suggestion_box/suggestion_box_3"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3517-329F-4542-B07C-26DACA00BB27}"/>
              </a:ext>
            </a:extLst>
          </p:cNvPr>
          <p:cNvSpPr>
            <a:spLocks noGrp="1"/>
          </p:cNvSpPr>
          <p:nvPr>
            <p:ph type="title"/>
          </p:nvPr>
        </p:nvSpPr>
        <p:spPr>
          <a:xfrm>
            <a:off x="662680" y="748252"/>
            <a:ext cx="7485803" cy="468000"/>
          </a:xfrm>
        </p:spPr>
        <p:txBody>
          <a:bodyPr/>
          <a:lstStyle/>
          <a:p>
            <a:r>
              <a:rPr lang="en-IN" dirty="0">
                <a:latin typeface="+mj-lt"/>
              </a:rPr>
              <a:t>PROJECT - </a:t>
            </a:r>
            <a:r>
              <a:rPr lang="en-US" b="1" i="0" dirty="0">
                <a:solidFill>
                  <a:srgbClr val="1E1E1E"/>
                </a:solidFill>
                <a:effectLst/>
                <a:latin typeface="+mj-lt"/>
              </a:rPr>
              <a:t>Build a Suggestion Box App</a:t>
            </a:r>
            <a:br>
              <a:rPr lang="en-US" b="1" i="0" dirty="0">
                <a:solidFill>
                  <a:srgbClr val="1E1E1E"/>
                </a:solidFill>
                <a:effectLst/>
                <a:latin typeface="+mj-lt"/>
              </a:rPr>
            </a:br>
            <a:r>
              <a:rPr lang="en-US" b="1" i="0" dirty="0">
                <a:solidFill>
                  <a:srgbClr val="1E1E1E"/>
                </a:solidFill>
                <a:effectLst/>
                <a:latin typeface="+mj-lt"/>
              </a:rPr>
              <a:t>						</a:t>
            </a:r>
            <a:r>
              <a:rPr lang="en-US" sz="1200" b="1" i="0" dirty="0">
                <a:solidFill>
                  <a:srgbClr val="1E1E1E"/>
                </a:solidFill>
                <a:effectLst/>
                <a:latin typeface="+mj-lt"/>
              </a:rPr>
              <a:t>By Dhruv Sevak</a:t>
            </a:r>
            <a:br>
              <a:rPr lang="en-US" b="1" i="0" dirty="0">
                <a:solidFill>
                  <a:srgbClr val="1E1E1E"/>
                </a:solidFill>
                <a:effectLst/>
                <a:latin typeface="+mj-lt"/>
              </a:rPr>
            </a:br>
            <a:endParaRPr lang="en-IN" dirty="0">
              <a:latin typeface="+mj-lt"/>
            </a:endParaRPr>
          </a:p>
        </p:txBody>
      </p:sp>
      <p:sp>
        <p:nvSpPr>
          <p:cNvPr id="3" name="Subtitle 2">
            <a:extLst>
              <a:ext uri="{FF2B5EF4-FFF2-40B4-BE49-F238E27FC236}">
                <a16:creationId xmlns:a16="http://schemas.microsoft.com/office/drawing/2014/main" id="{F791E0DA-6CC8-441A-9226-210A1EC5F515}"/>
              </a:ext>
            </a:extLst>
          </p:cNvPr>
          <p:cNvSpPr>
            <a:spLocks noGrp="1"/>
          </p:cNvSpPr>
          <p:nvPr>
            <p:ph type="subTitle" idx="1"/>
          </p:nvPr>
        </p:nvSpPr>
        <p:spPr>
          <a:xfrm>
            <a:off x="662680" y="2013155"/>
            <a:ext cx="8333835" cy="3200629"/>
          </a:xfrm>
        </p:spPr>
        <p:txBody>
          <a:bodyPr/>
          <a:lstStyle/>
          <a:p>
            <a:pPr marL="114300" indent="0">
              <a:buNone/>
            </a:pPr>
            <a:r>
              <a:rPr lang="en-IN" sz="1600" dirty="0">
                <a:latin typeface="+mj-lt"/>
              </a:rPr>
              <a:t>Basically there are 5 main module of the App:</a:t>
            </a:r>
          </a:p>
          <a:p>
            <a:pPr marL="114300" indent="0">
              <a:buNone/>
            </a:pPr>
            <a:endParaRPr lang="en-IN" dirty="0">
              <a:latin typeface="+mj-lt"/>
            </a:endParaRPr>
          </a:p>
          <a:p>
            <a:pPr>
              <a:buFont typeface="+mj-lt"/>
              <a:buAutoNum type="arabicPeriod"/>
            </a:pPr>
            <a:r>
              <a:rPr lang="en-IN" sz="1600" i="0" dirty="0">
                <a:solidFill>
                  <a:srgbClr val="005FB2"/>
                </a:solidFill>
                <a:effectLst/>
                <a:latin typeface="+mj-lt"/>
                <a:hlinkClick r:id="rId2"/>
              </a:rPr>
              <a:t>Create an App</a:t>
            </a:r>
            <a:endParaRPr lang="en-IN" sz="1600" i="0" dirty="0">
              <a:solidFill>
                <a:srgbClr val="005FB2"/>
              </a:solidFill>
              <a:effectLst/>
              <a:latin typeface="+mj-lt"/>
            </a:endParaRPr>
          </a:p>
          <a:p>
            <a:pPr>
              <a:buFont typeface="+mj-lt"/>
              <a:buAutoNum type="arabicPeriod"/>
            </a:pPr>
            <a:r>
              <a:rPr lang="en-IN" sz="1600" i="0" strike="noStrike" dirty="0">
                <a:solidFill>
                  <a:srgbClr val="0070D2"/>
                </a:solidFill>
                <a:effectLst/>
                <a:latin typeface="+mj-lt"/>
                <a:hlinkClick r:id="rId3"/>
              </a:rPr>
              <a:t>Add Custom Fields</a:t>
            </a:r>
            <a:endParaRPr lang="en-IN" sz="1600" i="0" strike="noStrike" dirty="0">
              <a:solidFill>
                <a:srgbClr val="0070D2"/>
              </a:solidFill>
              <a:effectLst/>
              <a:latin typeface="+mj-lt"/>
            </a:endParaRPr>
          </a:p>
          <a:p>
            <a:pPr>
              <a:buFont typeface="+mj-lt"/>
              <a:buAutoNum type="arabicPeriod"/>
            </a:pPr>
            <a:r>
              <a:rPr lang="en-IN" sz="1600" i="0" strike="noStrike" dirty="0">
                <a:solidFill>
                  <a:srgbClr val="0070D2"/>
                </a:solidFill>
                <a:effectLst/>
                <a:latin typeface="+mj-lt"/>
                <a:hlinkClick r:id="rId4"/>
              </a:rPr>
              <a:t>Modify the User Experience</a:t>
            </a:r>
            <a:endParaRPr lang="en-IN" sz="1600" dirty="0">
              <a:solidFill>
                <a:srgbClr val="0070D2"/>
              </a:solidFill>
              <a:latin typeface="+mj-lt"/>
            </a:endParaRPr>
          </a:p>
          <a:p>
            <a:pPr>
              <a:buFont typeface="+mj-lt"/>
              <a:buAutoNum type="arabicPeriod"/>
            </a:pPr>
            <a:r>
              <a:rPr lang="en-IN" sz="1600" i="0" dirty="0">
                <a:solidFill>
                  <a:srgbClr val="005FB2"/>
                </a:solidFill>
                <a:effectLst/>
                <a:latin typeface="+mj-lt"/>
                <a:hlinkClick r:id="rId5"/>
              </a:rPr>
              <a:t>Add Business Logic</a:t>
            </a:r>
            <a:endParaRPr lang="en-IN" sz="1600" i="0" dirty="0">
              <a:solidFill>
                <a:srgbClr val="0070D2"/>
              </a:solidFill>
              <a:effectLst/>
              <a:latin typeface="+mj-lt"/>
            </a:endParaRPr>
          </a:p>
          <a:p>
            <a:pPr>
              <a:buFont typeface="+mj-lt"/>
              <a:buAutoNum type="arabicPeriod"/>
            </a:pPr>
            <a:r>
              <a:rPr lang="en-IN" sz="1600" i="0" dirty="0">
                <a:solidFill>
                  <a:srgbClr val="005FB2"/>
                </a:solidFill>
                <a:effectLst/>
                <a:latin typeface="+mj-lt"/>
                <a:hlinkClick r:id="rId6"/>
              </a:rPr>
              <a:t>Create Reports and Dashboards</a:t>
            </a:r>
            <a:endParaRPr lang="en-IN" sz="1600" dirty="0">
              <a:latin typeface="+mj-lt"/>
            </a:endParaRPr>
          </a:p>
        </p:txBody>
      </p:sp>
    </p:spTree>
    <p:extLst>
      <p:ext uri="{BB962C8B-B14F-4D97-AF65-F5344CB8AC3E}">
        <p14:creationId xmlns:p14="http://schemas.microsoft.com/office/powerpoint/2010/main" val="102650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CE1B-BDD8-4588-B1E8-D3EB63DB6122}"/>
              </a:ext>
            </a:extLst>
          </p:cNvPr>
          <p:cNvSpPr>
            <a:spLocks noGrp="1"/>
          </p:cNvSpPr>
          <p:nvPr>
            <p:ph type="title"/>
          </p:nvPr>
        </p:nvSpPr>
        <p:spPr>
          <a:xfrm>
            <a:off x="316092" y="209936"/>
            <a:ext cx="8370707" cy="468000"/>
          </a:xfrm>
        </p:spPr>
        <p:txBody>
          <a:bodyPr/>
          <a:lstStyle/>
          <a:p>
            <a:r>
              <a:rPr lang="en-US" sz="1400" b="1" i="0" dirty="0">
                <a:solidFill>
                  <a:srgbClr val="333333"/>
                </a:solidFill>
                <a:effectLst/>
                <a:latin typeface="+mj-lt"/>
              </a:rPr>
              <a:t>Add a Validation Rule</a:t>
            </a:r>
            <a:br>
              <a:rPr lang="en-US" sz="1200" b="1" i="0" dirty="0">
                <a:solidFill>
                  <a:srgbClr val="333333"/>
                </a:solidFill>
                <a:effectLst/>
                <a:latin typeface="+mj-lt"/>
              </a:rPr>
            </a:br>
            <a:br>
              <a:rPr lang="en-US" sz="1200" b="1" i="0" dirty="0">
                <a:solidFill>
                  <a:srgbClr val="333333"/>
                </a:solidFill>
                <a:effectLst/>
                <a:latin typeface="+mj-lt"/>
              </a:rPr>
            </a:br>
            <a:r>
              <a:rPr lang="en-US" sz="1200" b="0" i="0" dirty="0">
                <a:solidFill>
                  <a:srgbClr val="1E1E1E"/>
                </a:solidFill>
                <a:effectLst/>
                <a:latin typeface="+mj-lt"/>
              </a:rPr>
              <a:t>Formulas are also used to ensure data quality and enforce business rules. Our employees cannot predict the future, so let’s create a validation rule to make sure that they don’t enter implementation dates that haven’t happened yet. With validation rules, you define the condition for “bad” data. When the system evaluates the rule, it blocks the user from saving the data if the condition is </a:t>
            </a:r>
            <a:r>
              <a:rPr lang="en-US" sz="1200" b="1" i="0" dirty="0">
                <a:solidFill>
                  <a:srgbClr val="1E1E1E"/>
                </a:solidFill>
                <a:effectLst/>
                <a:latin typeface="+mj-lt"/>
              </a:rPr>
              <a:t>true</a:t>
            </a:r>
            <a:r>
              <a:rPr lang="en-US" sz="1200" b="0" i="0" dirty="0">
                <a:solidFill>
                  <a:srgbClr val="1E1E1E"/>
                </a:solidFill>
                <a:effectLst/>
                <a:latin typeface="+mj-lt"/>
              </a:rPr>
              <a:t>.</a:t>
            </a:r>
            <a:br>
              <a:rPr lang="en-US" sz="1200" b="0" i="0" dirty="0">
                <a:solidFill>
                  <a:srgbClr val="1E1E1E"/>
                </a:solidFill>
                <a:effectLst/>
                <a:latin typeface="+mj-lt"/>
              </a:rPr>
            </a:br>
            <a:endParaRPr lang="en-IN" sz="1200" dirty="0">
              <a:latin typeface="+mj-lt"/>
            </a:endParaRPr>
          </a:p>
        </p:txBody>
      </p:sp>
      <p:sp>
        <p:nvSpPr>
          <p:cNvPr id="3" name="Subtitle 2">
            <a:extLst>
              <a:ext uri="{FF2B5EF4-FFF2-40B4-BE49-F238E27FC236}">
                <a16:creationId xmlns:a16="http://schemas.microsoft.com/office/drawing/2014/main" id="{6C96620F-584F-4B2B-9111-08B259BA8BAF}"/>
              </a:ext>
            </a:extLst>
          </p:cNvPr>
          <p:cNvSpPr>
            <a:spLocks noGrp="1"/>
          </p:cNvSpPr>
          <p:nvPr>
            <p:ph type="subTitle" idx="1"/>
          </p:nvPr>
        </p:nvSpPr>
        <p:spPr>
          <a:xfrm>
            <a:off x="257100" y="2488048"/>
            <a:ext cx="3528300" cy="2371800"/>
          </a:xfrm>
        </p:spPr>
        <p:txBody>
          <a:bodyPr/>
          <a:lstStyle/>
          <a:p>
            <a:endParaRPr lang="en-IN" dirty="0"/>
          </a:p>
        </p:txBody>
      </p:sp>
      <p:pic>
        <p:nvPicPr>
          <p:cNvPr id="5" name="Picture 4">
            <a:extLst>
              <a:ext uri="{FF2B5EF4-FFF2-40B4-BE49-F238E27FC236}">
                <a16:creationId xmlns:a16="http://schemas.microsoft.com/office/drawing/2014/main" id="{E5E54A16-A8DF-45A3-B052-A0405036B4F5}"/>
              </a:ext>
            </a:extLst>
          </p:cNvPr>
          <p:cNvPicPr>
            <a:picLocks noChangeAspect="1"/>
          </p:cNvPicPr>
          <p:nvPr/>
        </p:nvPicPr>
        <p:blipFill>
          <a:blip r:embed="rId2"/>
          <a:stretch>
            <a:fillRect/>
          </a:stretch>
        </p:blipFill>
        <p:spPr>
          <a:xfrm>
            <a:off x="257101" y="1496962"/>
            <a:ext cx="8732042" cy="3436602"/>
          </a:xfrm>
          <a:prstGeom prst="rect">
            <a:avLst/>
          </a:prstGeom>
        </p:spPr>
      </p:pic>
    </p:spTree>
    <p:extLst>
      <p:ext uri="{BB962C8B-B14F-4D97-AF65-F5344CB8AC3E}">
        <p14:creationId xmlns:p14="http://schemas.microsoft.com/office/powerpoint/2010/main" val="65124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DC70-4DF7-443D-9A74-166F82E6A52D}"/>
              </a:ext>
            </a:extLst>
          </p:cNvPr>
          <p:cNvSpPr>
            <a:spLocks noGrp="1"/>
          </p:cNvSpPr>
          <p:nvPr>
            <p:ph type="title"/>
          </p:nvPr>
        </p:nvSpPr>
        <p:spPr>
          <a:xfrm>
            <a:off x="316093" y="246806"/>
            <a:ext cx="8496067" cy="394749"/>
          </a:xfrm>
        </p:spPr>
        <p:txBody>
          <a:bodyPr/>
          <a:lstStyle/>
          <a:p>
            <a:r>
              <a:rPr lang="en-US" sz="1800" b="1" i="0" dirty="0">
                <a:solidFill>
                  <a:srgbClr val="333333"/>
                </a:solidFill>
                <a:effectLst/>
                <a:latin typeface="+mj-lt"/>
              </a:rPr>
              <a:t>Add a Field Update Using Process Builder</a:t>
            </a:r>
            <a:br>
              <a:rPr lang="en-US" b="1" i="0" dirty="0">
                <a:solidFill>
                  <a:srgbClr val="333333"/>
                </a:solidFill>
                <a:effectLst/>
                <a:latin typeface="+mj-lt"/>
              </a:rPr>
            </a:br>
            <a:r>
              <a:rPr lang="en-US" sz="1200" b="0" i="0" dirty="0">
                <a:solidFill>
                  <a:srgbClr val="1E1E1E"/>
                </a:solidFill>
                <a:effectLst/>
                <a:latin typeface="+mj-lt"/>
              </a:rPr>
              <a:t>Formulas are also useful when automating business processes. When a user adds an implemented date, let’s update the status automatically to Implemented.</a:t>
            </a:r>
            <a:br>
              <a:rPr lang="en-US" sz="1200" b="1" i="0" dirty="0">
                <a:solidFill>
                  <a:srgbClr val="333333"/>
                </a:solidFill>
                <a:effectLst/>
                <a:latin typeface="+mj-lt"/>
              </a:rPr>
            </a:br>
            <a:endParaRPr lang="en-IN" sz="1200" dirty="0">
              <a:latin typeface="+mj-lt"/>
            </a:endParaRPr>
          </a:p>
        </p:txBody>
      </p:sp>
      <p:sp>
        <p:nvSpPr>
          <p:cNvPr id="3" name="Subtitle 2">
            <a:extLst>
              <a:ext uri="{FF2B5EF4-FFF2-40B4-BE49-F238E27FC236}">
                <a16:creationId xmlns:a16="http://schemas.microsoft.com/office/drawing/2014/main" id="{E7C9F558-26B9-401C-8F27-96DE0947F0FB}"/>
              </a:ext>
            </a:extLst>
          </p:cNvPr>
          <p:cNvSpPr>
            <a:spLocks noGrp="1"/>
          </p:cNvSpPr>
          <p:nvPr>
            <p:ph type="subTitle" idx="1"/>
          </p:nvPr>
        </p:nvSpPr>
        <p:spPr>
          <a:xfrm>
            <a:off x="1043700" y="1385850"/>
            <a:ext cx="3528300" cy="2371800"/>
          </a:xfrm>
        </p:spPr>
        <p:txBody>
          <a:bodyPr/>
          <a:lstStyle/>
          <a:p>
            <a:endParaRPr lang="en-IN" dirty="0"/>
          </a:p>
        </p:txBody>
      </p:sp>
      <p:pic>
        <p:nvPicPr>
          <p:cNvPr id="5" name="Picture 4">
            <a:extLst>
              <a:ext uri="{FF2B5EF4-FFF2-40B4-BE49-F238E27FC236}">
                <a16:creationId xmlns:a16="http://schemas.microsoft.com/office/drawing/2014/main" id="{3C4D7086-4569-4712-B2F7-1C7FA495C3E1}"/>
              </a:ext>
            </a:extLst>
          </p:cNvPr>
          <p:cNvPicPr>
            <a:picLocks noChangeAspect="1"/>
          </p:cNvPicPr>
          <p:nvPr/>
        </p:nvPicPr>
        <p:blipFill>
          <a:blip r:embed="rId2"/>
          <a:stretch>
            <a:fillRect/>
          </a:stretch>
        </p:blipFill>
        <p:spPr>
          <a:xfrm>
            <a:off x="387145" y="1061884"/>
            <a:ext cx="8369710" cy="3834810"/>
          </a:xfrm>
          <a:prstGeom prst="rect">
            <a:avLst/>
          </a:prstGeom>
        </p:spPr>
      </p:pic>
      <p:sp>
        <p:nvSpPr>
          <p:cNvPr id="7" name="TextBox 6">
            <a:extLst>
              <a:ext uri="{FF2B5EF4-FFF2-40B4-BE49-F238E27FC236}">
                <a16:creationId xmlns:a16="http://schemas.microsoft.com/office/drawing/2014/main" id="{FC435FBA-B0C4-424C-B05E-2BEDBBA3AD4F}"/>
              </a:ext>
            </a:extLst>
          </p:cNvPr>
          <p:cNvSpPr txBox="1"/>
          <p:nvPr/>
        </p:nvSpPr>
        <p:spPr>
          <a:xfrm>
            <a:off x="3528300" y="3443922"/>
            <a:ext cx="4572000" cy="523220"/>
          </a:xfrm>
          <a:prstGeom prst="rect">
            <a:avLst/>
          </a:prstGeom>
          <a:noFill/>
        </p:spPr>
        <p:txBody>
          <a:bodyPr wrap="square">
            <a:spAutoFit/>
          </a:bodyPr>
          <a:lstStyle/>
          <a:p>
            <a:r>
              <a:rPr lang="en-IN" dirty="0"/>
              <a:t>After this Step the Implemented Date drop down validation will come in action in suggestion.</a:t>
            </a:r>
          </a:p>
        </p:txBody>
      </p:sp>
    </p:spTree>
    <p:extLst>
      <p:ext uri="{BB962C8B-B14F-4D97-AF65-F5344CB8AC3E}">
        <p14:creationId xmlns:p14="http://schemas.microsoft.com/office/powerpoint/2010/main" val="187898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E27E-8675-42D4-841A-0CE186BD90A7}"/>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04BC6CE4-AA49-4DE7-8E8B-44256A3AA61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F89B2B1-F83A-4059-88B2-659781414DE3}"/>
              </a:ext>
            </a:extLst>
          </p:cNvPr>
          <p:cNvPicPr>
            <a:picLocks noChangeAspect="1"/>
          </p:cNvPicPr>
          <p:nvPr/>
        </p:nvPicPr>
        <p:blipFill>
          <a:blip r:embed="rId2"/>
          <a:stretch>
            <a:fillRect/>
          </a:stretch>
        </p:blipFill>
        <p:spPr>
          <a:xfrm>
            <a:off x="405580" y="228138"/>
            <a:ext cx="8163233" cy="4591819"/>
          </a:xfrm>
          <a:prstGeom prst="rect">
            <a:avLst/>
          </a:prstGeom>
        </p:spPr>
      </p:pic>
    </p:spTree>
    <p:extLst>
      <p:ext uri="{BB962C8B-B14F-4D97-AF65-F5344CB8AC3E}">
        <p14:creationId xmlns:p14="http://schemas.microsoft.com/office/powerpoint/2010/main" val="238137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8057-5AA7-440F-93A3-7285D5FCEDF6}"/>
              </a:ext>
            </a:extLst>
          </p:cNvPr>
          <p:cNvSpPr>
            <a:spLocks noGrp="1"/>
          </p:cNvSpPr>
          <p:nvPr>
            <p:ph type="title"/>
          </p:nvPr>
        </p:nvSpPr>
        <p:spPr>
          <a:xfrm>
            <a:off x="301345" y="276303"/>
            <a:ext cx="8658300" cy="468000"/>
          </a:xfrm>
        </p:spPr>
        <p:txBody>
          <a:bodyPr/>
          <a:lstStyle/>
          <a:p>
            <a:r>
              <a:rPr lang="en-US" sz="1600" i="0" dirty="0">
                <a:solidFill>
                  <a:schemeClr val="bg2">
                    <a:lumMod val="75000"/>
                  </a:schemeClr>
                </a:solidFill>
                <a:effectLst/>
                <a:latin typeface="+mj-lt"/>
              </a:rPr>
              <a:t>5.Create Reports and Dashboards</a:t>
            </a:r>
            <a:br>
              <a:rPr lang="en-US" sz="1600" i="0" dirty="0">
                <a:solidFill>
                  <a:schemeClr val="bg2">
                    <a:lumMod val="75000"/>
                  </a:schemeClr>
                </a:solidFill>
                <a:effectLst/>
                <a:latin typeface="+mj-lt"/>
              </a:rPr>
            </a:br>
            <a:br>
              <a:rPr lang="en-US" sz="1600" b="0" i="0" dirty="0">
                <a:solidFill>
                  <a:schemeClr val="bg2">
                    <a:lumMod val="75000"/>
                  </a:schemeClr>
                </a:solidFill>
                <a:effectLst/>
                <a:latin typeface="+mj-lt"/>
              </a:rPr>
            </a:br>
            <a:r>
              <a:rPr lang="en-US" sz="1400" b="0" i="0" dirty="0">
                <a:solidFill>
                  <a:srgbClr val="1E1E1E"/>
                </a:solidFill>
                <a:effectLst/>
                <a:latin typeface="+mj-lt"/>
              </a:rPr>
              <a:t>The Suggestion Box app </a:t>
            </a:r>
            <a:r>
              <a:rPr lang="en-US" sz="1400" b="0" dirty="0">
                <a:solidFill>
                  <a:srgbClr val="1E1E1E"/>
                </a:solidFill>
                <a:latin typeface="+mj-lt"/>
              </a:rPr>
              <a:t>I c</a:t>
            </a:r>
            <a:r>
              <a:rPr lang="en-US" sz="1400" b="0" i="0" dirty="0">
                <a:solidFill>
                  <a:srgbClr val="1E1E1E"/>
                </a:solidFill>
                <a:effectLst/>
                <a:latin typeface="+mj-lt"/>
              </a:rPr>
              <a:t>reated includes a Reports tab and a Dashboards tab, where i can create, edit, and run reports and dashboards. These features make an app more useful by providing the business with valuable insights</a:t>
            </a:r>
            <a:br>
              <a:rPr lang="en-US" sz="1400" b="0" i="0" dirty="0">
                <a:solidFill>
                  <a:srgbClr val="1E1E1E"/>
                </a:solidFill>
                <a:effectLst/>
                <a:latin typeface="+mj-lt"/>
              </a:rPr>
            </a:br>
            <a:endParaRPr lang="en-IN" sz="1400" dirty="0">
              <a:latin typeface="+mj-lt"/>
            </a:endParaRPr>
          </a:p>
        </p:txBody>
      </p:sp>
      <p:sp>
        <p:nvSpPr>
          <p:cNvPr id="3" name="Subtitle 2">
            <a:extLst>
              <a:ext uri="{FF2B5EF4-FFF2-40B4-BE49-F238E27FC236}">
                <a16:creationId xmlns:a16="http://schemas.microsoft.com/office/drawing/2014/main" id="{B2970692-B4F4-4D50-85AF-F958FBED5BA5}"/>
              </a:ext>
            </a:extLst>
          </p:cNvPr>
          <p:cNvSpPr>
            <a:spLocks noGrp="1"/>
          </p:cNvSpPr>
          <p:nvPr>
            <p:ph type="subTitle" idx="1"/>
          </p:nvPr>
        </p:nvSpPr>
        <p:spPr>
          <a:xfrm>
            <a:off x="376085" y="1519084"/>
            <a:ext cx="8428702" cy="3443747"/>
          </a:xfrm>
        </p:spPr>
        <p:txBody>
          <a:bodyPr/>
          <a:lstStyle/>
          <a:p>
            <a:pPr marL="114300" indent="0" algn="l" fontAlgn="base">
              <a:buNone/>
            </a:pPr>
            <a:r>
              <a:rPr lang="en-US" b="1" i="0" dirty="0">
                <a:solidFill>
                  <a:srgbClr val="444444"/>
                </a:solidFill>
                <a:effectLst/>
                <a:latin typeface="+mj-lt"/>
              </a:rPr>
              <a:t>Tabular Reports</a:t>
            </a:r>
          </a:p>
          <a:p>
            <a:pPr marL="114300" indent="0" algn="l" fontAlgn="base">
              <a:buNone/>
            </a:pPr>
            <a:r>
              <a:rPr lang="en-US" b="0" i="0" dirty="0">
                <a:solidFill>
                  <a:srgbClr val="676767"/>
                </a:solidFill>
                <a:effectLst/>
                <a:latin typeface="+mj-lt"/>
              </a:rPr>
              <a:t>Tabular Reports are the most simple type of Salesforce Report. They show your data in rows and are most effective when your goal is to export it. Tabular Reports shouldn’t be used when you want to manipulate data in any way like present totals, calculations, or groups of data.</a:t>
            </a:r>
          </a:p>
          <a:p>
            <a:pPr marL="114300" indent="0" algn="l" fontAlgn="base">
              <a:buNone/>
            </a:pPr>
            <a:endParaRPr lang="en-US" b="0" i="0" dirty="0">
              <a:solidFill>
                <a:srgbClr val="676767"/>
              </a:solidFill>
              <a:effectLst/>
              <a:latin typeface="+mj-lt"/>
            </a:endParaRPr>
          </a:p>
          <a:p>
            <a:pPr marL="114300" indent="0" algn="l" fontAlgn="base">
              <a:buNone/>
            </a:pPr>
            <a:r>
              <a:rPr lang="en-US" b="1" i="0" dirty="0">
                <a:solidFill>
                  <a:srgbClr val="444444"/>
                </a:solidFill>
                <a:effectLst/>
                <a:latin typeface="+mj-lt"/>
              </a:rPr>
              <a:t>Matrix Reports</a:t>
            </a:r>
          </a:p>
          <a:p>
            <a:pPr marL="114300" indent="0" algn="l" fontAlgn="base">
              <a:buNone/>
            </a:pPr>
            <a:r>
              <a:rPr lang="en-US" b="0" i="0" dirty="0">
                <a:solidFill>
                  <a:srgbClr val="676767"/>
                </a:solidFill>
                <a:effectLst/>
                <a:latin typeface="+mj-lt"/>
              </a:rPr>
              <a:t>Matrix Reports are a step more complicated than Tabular Reports where they can show data in rows and columns. They can be used to see different totals from your data and are effective when your goal is to display a huge amount of complex data.</a:t>
            </a:r>
          </a:p>
          <a:p>
            <a:pPr marL="114300" indent="0" algn="l" fontAlgn="base">
              <a:buNone/>
            </a:pPr>
            <a:endParaRPr lang="en-US" b="1" i="0" dirty="0">
              <a:solidFill>
                <a:srgbClr val="676767"/>
              </a:solidFill>
              <a:effectLst/>
              <a:latin typeface="+mj-lt"/>
            </a:endParaRPr>
          </a:p>
          <a:p>
            <a:pPr marL="114300" indent="0" algn="l" fontAlgn="base">
              <a:buNone/>
            </a:pPr>
            <a:r>
              <a:rPr lang="en-US" b="1" i="0" dirty="0">
                <a:solidFill>
                  <a:srgbClr val="444444"/>
                </a:solidFill>
                <a:effectLst/>
                <a:latin typeface="+mj-lt"/>
              </a:rPr>
              <a:t>Summary Reports</a:t>
            </a:r>
          </a:p>
          <a:p>
            <a:pPr marL="114300" indent="0" algn="l" fontAlgn="base">
              <a:buNone/>
            </a:pPr>
            <a:r>
              <a:rPr lang="en-US" b="0" i="0" dirty="0">
                <a:solidFill>
                  <a:srgbClr val="676767"/>
                </a:solidFill>
                <a:effectLst/>
                <a:latin typeface="+mj-lt"/>
              </a:rPr>
              <a:t>Summary Reports in Salesforce are the most commonly used reports and are designed to show groups of data. With summary reports, you can group data by different accounts, and then do calculations to see totals, maximums, minimums, and averages. </a:t>
            </a:r>
            <a:endParaRPr lang="en-IN" dirty="0">
              <a:latin typeface="+mj-lt"/>
            </a:endParaRPr>
          </a:p>
        </p:txBody>
      </p:sp>
    </p:spTree>
    <p:extLst>
      <p:ext uri="{BB962C8B-B14F-4D97-AF65-F5344CB8AC3E}">
        <p14:creationId xmlns:p14="http://schemas.microsoft.com/office/powerpoint/2010/main" val="314112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2506-2FC3-440B-9760-B1D385AB4107}"/>
              </a:ext>
            </a:extLst>
          </p:cNvPr>
          <p:cNvSpPr>
            <a:spLocks noGrp="1"/>
          </p:cNvSpPr>
          <p:nvPr>
            <p:ph type="title"/>
          </p:nvPr>
        </p:nvSpPr>
        <p:spPr>
          <a:xfrm>
            <a:off x="286597" y="128819"/>
            <a:ext cx="8429700" cy="468000"/>
          </a:xfrm>
        </p:spPr>
        <p:txBody>
          <a:bodyPr/>
          <a:lstStyle/>
          <a:p>
            <a:r>
              <a:rPr lang="en-US" sz="1600" b="1" i="0" dirty="0">
                <a:solidFill>
                  <a:srgbClr val="333333"/>
                </a:solidFill>
                <a:effectLst/>
                <a:latin typeface="+mj-lt"/>
              </a:rPr>
              <a:t>Create a Summary Report and a Report Chart</a:t>
            </a:r>
            <a:br>
              <a:rPr lang="en-US" sz="1600" b="1" i="0" dirty="0">
                <a:solidFill>
                  <a:srgbClr val="333333"/>
                </a:solidFill>
                <a:effectLst/>
                <a:latin typeface="+mj-lt"/>
              </a:rPr>
            </a:br>
            <a:br>
              <a:rPr lang="en-US" sz="1600" b="1" i="0" dirty="0">
                <a:solidFill>
                  <a:srgbClr val="333333"/>
                </a:solidFill>
                <a:effectLst/>
                <a:latin typeface="+mj-lt"/>
              </a:rPr>
            </a:br>
            <a:r>
              <a:rPr lang="en-US" sz="1600" b="0" i="0" dirty="0">
                <a:solidFill>
                  <a:srgbClr val="1E1E1E"/>
                </a:solidFill>
                <a:effectLst/>
                <a:latin typeface="+mj-lt"/>
              </a:rPr>
              <a:t>It’s often a good idea to give users a visual way to understand the data in your report. Tabular reports don’t include charts</a:t>
            </a:r>
            <a:br>
              <a:rPr lang="en-US" sz="1600" b="0" i="0" dirty="0">
                <a:solidFill>
                  <a:srgbClr val="1E1E1E"/>
                </a:solidFill>
                <a:effectLst/>
                <a:latin typeface="+mj-lt"/>
              </a:rPr>
            </a:br>
            <a:endParaRPr lang="en-IN" sz="1600" dirty="0">
              <a:latin typeface="+mj-lt"/>
            </a:endParaRPr>
          </a:p>
        </p:txBody>
      </p:sp>
      <p:sp>
        <p:nvSpPr>
          <p:cNvPr id="3" name="Subtitle 2">
            <a:extLst>
              <a:ext uri="{FF2B5EF4-FFF2-40B4-BE49-F238E27FC236}">
                <a16:creationId xmlns:a16="http://schemas.microsoft.com/office/drawing/2014/main" id="{D514C652-21A7-4A0B-BD0D-6BE9D6F07710}"/>
              </a:ext>
            </a:extLst>
          </p:cNvPr>
          <p:cNvSpPr>
            <a:spLocks noGrp="1"/>
          </p:cNvSpPr>
          <p:nvPr>
            <p:ph type="subTitle" idx="1"/>
          </p:nvPr>
        </p:nvSpPr>
        <p:spPr/>
        <p:txBody>
          <a:bodyPr/>
          <a:lstStyle/>
          <a:p>
            <a:endParaRPr lang="en-IN"/>
          </a:p>
        </p:txBody>
      </p:sp>
      <p:pic>
        <p:nvPicPr>
          <p:cNvPr id="8" name="Picture 7">
            <a:extLst>
              <a:ext uri="{FF2B5EF4-FFF2-40B4-BE49-F238E27FC236}">
                <a16:creationId xmlns:a16="http://schemas.microsoft.com/office/drawing/2014/main" id="{C46496B9-33F0-4477-8CBE-0428627F5D1B}"/>
              </a:ext>
            </a:extLst>
          </p:cNvPr>
          <p:cNvPicPr>
            <a:picLocks noChangeAspect="1"/>
          </p:cNvPicPr>
          <p:nvPr/>
        </p:nvPicPr>
        <p:blipFill>
          <a:blip r:embed="rId2"/>
          <a:stretch>
            <a:fillRect/>
          </a:stretch>
        </p:blipFill>
        <p:spPr>
          <a:xfrm>
            <a:off x="286596" y="1305232"/>
            <a:ext cx="8658301" cy="3465871"/>
          </a:xfrm>
          <a:prstGeom prst="rect">
            <a:avLst/>
          </a:prstGeom>
        </p:spPr>
      </p:pic>
    </p:spTree>
    <p:extLst>
      <p:ext uri="{BB962C8B-B14F-4D97-AF65-F5344CB8AC3E}">
        <p14:creationId xmlns:p14="http://schemas.microsoft.com/office/powerpoint/2010/main" val="210894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5DD6-BA1E-48ED-AAC4-8EC7E7D3EDFA}"/>
              </a:ext>
            </a:extLst>
          </p:cNvPr>
          <p:cNvSpPr>
            <a:spLocks noGrp="1"/>
          </p:cNvSpPr>
          <p:nvPr>
            <p:ph type="title"/>
          </p:nvPr>
        </p:nvSpPr>
        <p:spPr>
          <a:xfrm>
            <a:off x="258097" y="232058"/>
            <a:ext cx="8244348" cy="468000"/>
          </a:xfrm>
        </p:spPr>
        <p:txBody>
          <a:bodyPr/>
          <a:lstStyle/>
          <a:p>
            <a:r>
              <a:rPr lang="en-US" sz="1400" b="1" i="0" dirty="0">
                <a:solidFill>
                  <a:srgbClr val="333333"/>
                </a:solidFill>
                <a:effectLst/>
                <a:latin typeface="+mj-lt"/>
              </a:rPr>
              <a:t>Create a Dashboard</a:t>
            </a:r>
            <a:br>
              <a:rPr lang="en-US" sz="1400" b="1" i="0" dirty="0">
                <a:solidFill>
                  <a:srgbClr val="333333"/>
                </a:solidFill>
                <a:effectLst/>
                <a:latin typeface="+mj-lt"/>
              </a:rPr>
            </a:br>
            <a:br>
              <a:rPr lang="en-US" sz="1400" b="1" i="0" dirty="0">
                <a:solidFill>
                  <a:srgbClr val="333333"/>
                </a:solidFill>
                <a:effectLst/>
                <a:latin typeface="+mj-lt"/>
              </a:rPr>
            </a:br>
            <a:r>
              <a:rPr lang="en-US" sz="1400" b="0" i="0" dirty="0">
                <a:solidFill>
                  <a:srgbClr val="1E1E1E"/>
                </a:solidFill>
                <a:effectLst/>
                <a:latin typeface="+mj-lt"/>
              </a:rPr>
              <a:t>Dashboards in Salesforce are like a dashboard in your car, showing you important information at a glance. Dashboards can show data in charts, gauges, tables, and metrics. Dashboards are powered by reports.</a:t>
            </a:r>
            <a:br>
              <a:rPr lang="en-US" sz="1400" b="0" i="0" dirty="0">
                <a:solidFill>
                  <a:srgbClr val="1E1E1E"/>
                </a:solidFill>
                <a:effectLst/>
                <a:latin typeface="+mj-lt"/>
              </a:rPr>
            </a:br>
            <a:endParaRPr lang="en-IN" sz="1400" dirty="0">
              <a:latin typeface="+mj-lt"/>
            </a:endParaRPr>
          </a:p>
        </p:txBody>
      </p:sp>
      <p:sp>
        <p:nvSpPr>
          <p:cNvPr id="3" name="Subtitle 2">
            <a:extLst>
              <a:ext uri="{FF2B5EF4-FFF2-40B4-BE49-F238E27FC236}">
                <a16:creationId xmlns:a16="http://schemas.microsoft.com/office/drawing/2014/main" id="{0AAA0BF6-8AE8-45F9-BD25-C1EE6AAE3B2A}"/>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2D0FDDE7-BBA1-4638-8C87-D29659AEFEA4}"/>
              </a:ext>
            </a:extLst>
          </p:cNvPr>
          <p:cNvPicPr>
            <a:picLocks noChangeAspect="1"/>
          </p:cNvPicPr>
          <p:nvPr/>
        </p:nvPicPr>
        <p:blipFill>
          <a:blip r:embed="rId2"/>
          <a:stretch>
            <a:fillRect/>
          </a:stretch>
        </p:blipFill>
        <p:spPr>
          <a:xfrm>
            <a:off x="258098" y="1511710"/>
            <a:ext cx="8613058" cy="3333136"/>
          </a:xfrm>
          <a:prstGeom prst="rect">
            <a:avLst/>
          </a:prstGeom>
        </p:spPr>
      </p:pic>
    </p:spTree>
    <p:extLst>
      <p:ext uri="{BB962C8B-B14F-4D97-AF65-F5344CB8AC3E}">
        <p14:creationId xmlns:p14="http://schemas.microsoft.com/office/powerpoint/2010/main" val="261136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36DE-90D8-4ECE-A64C-0F700756C6C8}"/>
              </a:ext>
            </a:extLst>
          </p:cNvPr>
          <p:cNvSpPr>
            <a:spLocks noGrp="1"/>
          </p:cNvSpPr>
          <p:nvPr>
            <p:ph type="title"/>
          </p:nvPr>
        </p:nvSpPr>
        <p:spPr/>
        <p:txBody>
          <a:bodyPr/>
          <a:lstStyle/>
          <a:p>
            <a:r>
              <a:rPr lang="en-IN" dirty="0"/>
              <a:t>Conclusion</a:t>
            </a:r>
          </a:p>
        </p:txBody>
      </p:sp>
      <p:sp>
        <p:nvSpPr>
          <p:cNvPr id="3" name="Subtitle 2">
            <a:extLst>
              <a:ext uri="{FF2B5EF4-FFF2-40B4-BE49-F238E27FC236}">
                <a16:creationId xmlns:a16="http://schemas.microsoft.com/office/drawing/2014/main" id="{D800DF2D-BE82-40E8-B485-FA1496488E8A}"/>
              </a:ext>
            </a:extLst>
          </p:cNvPr>
          <p:cNvSpPr>
            <a:spLocks noGrp="1"/>
          </p:cNvSpPr>
          <p:nvPr>
            <p:ph type="subTitle" idx="1"/>
          </p:nvPr>
        </p:nvSpPr>
        <p:spPr>
          <a:xfrm>
            <a:off x="714299" y="1780125"/>
            <a:ext cx="7979875" cy="2371800"/>
          </a:xfrm>
        </p:spPr>
        <p:txBody>
          <a:bodyPr/>
          <a:lstStyle/>
          <a:p>
            <a:pPr marL="0" indent="0" algn="just">
              <a:spcBef>
                <a:spcPct val="20000"/>
              </a:spcBef>
              <a:buClr>
                <a:schemeClr val="tx1"/>
              </a:buClr>
              <a:buSzPct val="60000"/>
              <a:buNone/>
              <a:defRPr/>
            </a:pPr>
            <a:endParaRPr lang="en-US" sz="1400" dirty="0">
              <a:latin typeface="Times New Roman" panose="02020603050405020304" pitchFamily="18" charset="0"/>
              <a:cs typeface="Times New Roman" panose="02020603050405020304" pitchFamily="18" charset="0"/>
            </a:endParaRPr>
          </a:p>
          <a:p>
            <a:pPr marL="0" indent="0" algn="just">
              <a:spcBef>
                <a:spcPct val="20000"/>
              </a:spcBef>
              <a:buClr>
                <a:schemeClr val="tx1"/>
              </a:buClr>
              <a:buSzPct val="60000"/>
              <a:buNone/>
              <a:defRPr/>
            </a:pPr>
            <a:r>
              <a:rPr lang="en-US" sz="1400" dirty="0">
                <a:latin typeface="Times New Roman" panose="02020603050405020304" pitchFamily="18" charset="0"/>
                <a:cs typeface="Times New Roman" panose="02020603050405020304" pitchFamily="18" charset="0"/>
              </a:rPr>
              <a:t>In the end I would like to conclude that all the above mentioned data were covered in detail and I was able to make this project based upon the learning.</a:t>
            </a:r>
          </a:p>
          <a:p>
            <a:endParaRPr lang="en-IN" dirty="0"/>
          </a:p>
        </p:txBody>
      </p:sp>
    </p:spTree>
    <p:extLst>
      <p:ext uri="{BB962C8B-B14F-4D97-AF65-F5344CB8AC3E}">
        <p14:creationId xmlns:p14="http://schemas.microsoft.com/office/powerpoint/2010/main" val="351527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8DE2-21CE-4F03-B649-BC81AB7142F1}"/>
              </a:ext>
            </a:extLst>
          </p:cNvPr>
          <p:cNvSpPr>
            <a:spLocks noGrp="1"/>
          </p:cNvSpPr>
          <p:nvPr>
            <p:ph type="title"/>
          </p:nvPr>
        </p:nvSpPr>
        <p:spPr>
          <a:xfrm>
            <a:off x="5581766" y="3756923"/>
            <a:ext cx="7124468" cy="2975716"/>
          </a:xfrm>
        </p:spPr>
        <p:txBody>
          <a:bodyPr/>
          <a:lstStyle/>
          <a:p>
            <a:r>
              <a:rPr lang="en-IN" sz="4400" dirty="0">
                <a:latin typeface="+mj-lt"/>
              </a:rPr>
              <a:t>Thank You </a:t>
            </a:r>
          </a:p>
        </p:txBody>
      </p:sp>
    </p:spTree>
    <p:extLst>
      <p:ext uri="{BB962C8B-B14F-4D97-AF65-F5344CB8AC3E}">
        <p14:creationId xmlns:p14="http://schemas.microsoft.com/office/powerpoint/2010/main" val="374627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7CB5-EB50-4EEF-B4CD-851CCF201677}"/>
              </a:ext>
            </a:extLst>
          </p:cNvPr>
          <p:cNvSpPr>
            <a:spLocks noGrp="1"/>
          </p:cNvSpPr>
          <p:nvPr>
            <p:ph type="title"/>
          </p:nvPr>
        </p:nvSpPr>
        <p:spPr>
          <a:xfrm>
            <a:off x="367713" y="209936"/>
            <a:ext cx="3528300" cy="468000"/>
          </a:xfrm>
        </p:spPr>
        <p:txBody>
          <a:bodyPr/>
          <a:lstStyle/>
          <a:p>
            <a:r>
              <a:rPr lang="en-IN" b="0" i="0" dirty="0">
                <a:solidFill>
                  <a:schemeClr val="bg2">
                    <a:lumMod val="75000"/>
                  </a:schemeClr>
                </a:solidFill>
                <a:effectLst/>
                <a:latin typeface="+mj-lt"/>
              </a:rPr>
              <a:t>1.Create an App</a:t>
            </a:r>
            <a:br>
              <a:rPr lang="en-IN" b="0" i="0" dirty="0">
                <a:solidFill>
                  <a:srgbClr val="1E1E1E"/>
                </a:solidFill>
                <a:effectLst/>
                <a:latin typeface="+mj-lt"/>
              </a:rPr>
            </a:br>
            <a:endParaRPr lang="en-IN" dirty="0">
              <a:latin typeface="+mj-lt"/>
            </a:endParaRPr>
          </a:p>
        </p:txBody>
      </p:sp>
      <p:sp>
        <p:nvSpPr>
          <p:cNvPr id="3" name="Subtitle 2">
            <a:extLst>
              <a:ext uri="{FF2B5EF4-FFF2-40B4-BE49-F238E27FC236}">
                <a16:creationId xmlns:a16="http://schemas.microsoft.com/office/drawing/2014/main" id="{DD9FB654-C80B-4C41-B5D4-96C137497312}"/>
              </a:ext>
            </a:extLst>
          </p:cNvPr>
          <p:cNvSpPr>
            <a:spLocks noGrp="1"/>
          </p:cNvSpPr>
          <p:nvPr>
            <p:ph type="subTitle" idx="1"/>
          </p:nvPr>
        </p:nvSpPr>
        <p:spPr>
          <a:xfrm>
            <a:off x="597311" y="796413"/>
            <a:ext cx="7757650" cy="4439265"/>
          </a:xfrm>
        </p:spPr>
        <p:txBody>
          <a:bodyPr/>
          <a:lstStyle/>
          <a:p>
            <a:pPr algn="l">
              <a:buFont typeface="Arial" panose="020B0604020202020204" pitchFamily="34" charset="0"/>
              <a:buChar char="•"/>
            </a:pPr>
            <a:endParaRPr lang="en-US" b="0" i="0" dirty="0">
              <a:solidFill>
                <a:srgbClr val="1E1E1E"/>
              </a:solidFill>
              <a:effectLst/>
              <a:latin typeface="+mj-lt"/>
            </a:endParaRPr>
          </a:p>
          <a:p>
            <a:pPr algn="l">
              <a:buFont typeface="Arial" panose="020B0604020202020204" pitchFamily="34" charset="0"/>
              <a:buChar char="•"/>
            </a:pPr>
            <a:endParaRPr lang="en-US" dirty="0">
              <a:solidFill>
                <a:srgbClr val="1E1E1E"/>
              </a:solidFill>
              <a:latin typeface="+mj-lt"/>
            </a:endParaRPr>
          </a:p>
          <a:p>
            <a:pPr algn="l">
              <a:buFont typeface="Arial" panose="020B0604020202020204" pitchFamily="34" charset="0"/>
              <a:buChar char="•"/>
            </a:pPr>
            <a:r>
              <a:rPr lang="en-US" b="0" i="0" dirty="0">
                <a:solidFill>
                  <a:srgbClr val="1E1E1E"/>
                </a:solidFill>
                <a:effectLst/>
                <a:latin typeface="+mj-lt"/>
              </a:rPr>
              <a:t>Create a Salesforce app that includes standard collaboration and analytics features.</a:t>
            </a:r>
          </a:p>
          <a:p>
            <a:pPr algn="l">
              <a:buFont typeface="Arial" panose="020B0604020202020204" pitchFamily="34" charset="0"/>
              <a:buChar char="•"/>
            </a:pPr>
            <a:r>
              <a:rPr lang="en-US" b="0" i="0" dirty="0">
                <a:solidFill>
                  <a:srgbClr val="1E1E1E"/>
                </a:solidFill>
                <a:effectLst/>
                <a:latin typeface="+mj-lt"/>
              </a:rPr>
              <a:t> The app’s user interface.</a:t>
            </a:r>
          </a:p>
          <a:p>
            <a:pPr algn="l">
              <a:buFont typeface="Arial" panose="020B0604020202020204" pitchFamily="34" charset="0"/>
              <a:buChar char="•"/>
            </a:pPr>
            <a:endParaRPr lang="en-US" dirty="0">
              <a:solidFill>
                <a:srgbClr val="1E1E1E"/>
              </a:solidFill>
              <a:latin typeface="+mj-lt"/>
            </a:endParaRPr>
          </a:p>
          <a:p>
            <a:pPr marL="114300" indent="0" algn="l">
              <a:buNone/>
            </a:pPr>
            <a:endParaRPr lang="en-US" dirty="0">
              <a:solidFill>
                <a:srgbClr val="1E1E1E"/>
              </a:solidFill>
              <a:latin typeface="+mj-lt"/>
            </a:endParaRPr>
          </a:p>
          <a:p>
            <a:pPr marL="114300" indent="0" algn="l">
              <a:buNone/>
            </a:pPr>
            <a:r>
              <a:rPr lang="en-US" b="0" i="0" dirty="0">
                <a:solidFill>
                  <a:srgbClr val="1E1E1E"/>
                </a:solidFill>
                <a:effectLst/>
                <a:latin typeface="+mj-lt"/>
              </a:rPr>
              <a:t>OBJECTIVE:</a:t>
            </a:r>
          </a:p>
          <a:p>
            <a:pPr marL="114300" indent="0" algn="l">
              <a:buNone/>
            </a:pPr>
            <a:r>
              <a:rPr lang="en-US" b="0" i="0" dirty="0">
                <a:solidFill>
                  <a:srgbClr val="1E1E1E"/>
                </a:solidFill>
                <a:effectLst/>
                <a:latin typeface="+mj-lt"/>
              </a:rPr>
              <a:t>You build a suggestion management app that allows employees to submit suggestions and track</a:t>
            </a:r>
          </a:p>
          <a:p>
            <a:pPr marL="114300" indent="0" algn="l">
              <a:buNone/>
            </a:pPr>
            <a:r>
              <a:rPr lang="en-US" b="0" i="0" dirty="0">
                <a:solidFill>
                  <a:srgbClr val="1E1E1E"/>
                </a:solidFill>
                <a:effectLst/>
                <a:latin typeface="+mj-lt"/>
              </a:rPr>
              <a:t>their status using these steps:</a:t>
            </a:r>
          </a:p>
          <a:p>
            <a:pPr marL="114300" indent="0" algn="l">
              <a:buNone/>
            </a:pPr>
            <a:r>
              <a:rPr lang="en-US" b="0" i="0" dirty="0">
                <a:solidFill>
                  <a:srgbClr val="1E1E1E"/>
                </a:solidFill>
                <a:effectLst/>
                <a:latin typeface="+mj-lt"/>
              </a:rPr>
              <a:t>1. Create the app definition and a data model for the application. This simple application</a:t>
            </a:r>
          </a:p>
          <a:p>
            <a:pPr marL="114300" indent="0" algn="l">
              <a:buNone/>
            </a:pPr>
            <a:r>
              <a:rPr lang="en-US" b="0" i="0" dirty="0">
                <a:solidFill>
                  <a:srgbClr val="1E1E1E"/>
                </a:solidFill>
                <a:effectLst/>
                <a:latin typeface="+mj-lt"/>
              </a:rPr>
              <a:t>requires only one custom object.</a:t>
            </a:r>
          </a:p>
          <a:p>
            <a:pPr marL="114300" indent="0" algn="l">
              <a:buNone/>
            </a:pPr>
            <a:r>
              <a:rPr lang="en-US" b="0" i="0" dirty="0">
                <a:solidFill>
                  <a:srgbClr val="1E1E1E"/>
                </a:solidFill>
                <a:effectLst/>
                <a:latin typeface="+mj-lt"/>
              </a:rPr>
              <a:t>2. Modify the user interface on the browser and on the Salesforce mobile app using page</a:t>
            </a:r>
          </a:p>
          <a:p>
            <a:pPr marL="114300" indent="0" algn="l">
              <a:buNone/>
            </a:pPr>
            <a:r>
              <a:rPr lang="en-US" b="0" i="0" dirty="0">
                <a:solidFill>
                  <a:srgbClr val="1E1E1E"/>
                </a:solidFill>
                <a:effectLst/>
                <a:latin typeface="+mj-lt"/>
              </a:rPr>
              <a:t>layouts, compact layouts, and global actions.</a:t>
            </a:r>
          </a:p>
          <a:p>
            <a:pPr marL="114300" indent="0" algn="l">
              <a:buNone/>
            </a:pPr>
            <a:r>
              <a:rPr lang="en-US" b="0" i="0" dirty="0">
                <a:solidFill>
                  <a:srgbClr val="1E1E1E"/>
                </a:solidFill>
                <a:effectLst/>
                <a:latin typeface="+mj-lt"/>
              </a:rPr>
              <a:t>3. Automate calculations, data quality, and database updates to improve the user</a:t>
            </a:r>
          </a:p>
          <a:p>
            <a:pPr marL="114300" indent="0" algn="l">
              <a:buNone/>
            </a:pPr>
            <a:r>
              <a:rPr lang="en-US" b="0" i="0" dirty="0">
                <a:solidFill>
                  <a:srgbClr val="1E1E1E"/>
                </a:solidFill>
                <a:effectLst/>
                <a:latin typeface="+mj-lt"/>
              </a:rPr>
              <a:t>experience using formulas, validation rules, and a process builder.</a:t>
            </a:r>
          </a:p>
          <a:p>
            <a:pPr marL="114300" indent="0" algn="l">
              <a:buNone/>
            </a:pPr>
            <a:r>
              <a:rPr lang="en-US" b="0" i="0" dirty="0">
                <a:solidFill>
                  <a:srgbClr val="1E1E1E"/>
                </a:solidFill>
                <a:effectLst/>
                <a:latin typeface="+mj-lt"/>
              </a:rPr>
              <a:t>4. Define reports, charts, and dashboards to track the status of suggestions and analyze</a:t>
            </a:r>
          </a:p>
          <a:p>
            <a:pPr marL="114300" indent="0" algn="l">
              <a:buNone/>
            </a:pPr>
            <a:r>
              <a:rPr lang="en-US" b="0" i="0" dirty="0">
                <a:solidFill>
                  <a:srgbClr val="1E1E1E"/>
                </a:solidFill>
                <a:effectLst/>
                <a:latin typeface="+mj-lt"/>
              </a:rPr>
              <a:t>how well the company manages suggestions.</a:t>
            </a:r>
          </a:p>
          <a:p>
            <a:endParaRPr lang="en-IN" dirty="0">
              <a:latin typeface="+mj-lt"/>
            </a:endParaRPr>
          </a:p>
        </p:txBody>
      </p:sp>
    </p:spTree>
    <p:extLst>
      <p:ext uri="{BB962C8B-B14F-4D97-AF65-F5344CB8AC3E}">
        <p14:creationId xmlns:p14="http://schemas.microsoft.com/office/powerpoint/2010/main" val="319804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5634-240B-4C5B-ACFA-739A367BF3CB}"/>
              </a:ext>
            </a:extLst>
          </p:cNvPr>
          <p:cNvSpPr>
            <a:spLocks noGrp="1"/>
          </p:cNvSpPr>
          <p:nvPr>
            <p:ph type="title"/>
          </p:nvPr>
        </p:nvSpPr>
        <p:spPr>
          <a:xfrm>
            <a:off x="264473" y="268930"/>
            <a:ext cx="7434185" cy="468000"/>
          </a:xfrm>
        </p:spPr>
        <p:txBody>
          <a:bodyPr/>
          <a:lstStyle/>
          <a:p>
            <a:r>
              <a:rPr lang="en-US" b="1" i="0" dirty="0">
                <a:solidFill>
                  <a:schemeClr val="tx1"/>
                </a:solidFill>
                <a:effectLst/>
                <a:latin typeface="+mj-lt"/>
              </a:rPr>
              <a:t>Create an App and a Custom Object</a:t>
            </a:r>
            <a:br>
              <a:rPr lang="en-US" b="1" i="0" dirty="0">
                <a:solidFill>
                  <a:srgbClr val="333333"/>
                </a:solidFill>
                <a:effectLst/>
                <a:latin typeface="+mj-lt"/>
              </a:rPr>
            </a:br>
            <a:br>
              <a:rPr lang="en-US" b="1" i="0" dirty="0">
                <a:solidFill>
                  <a:srgbClr val="333333"/>
                </a:solidFill>
                <a:effectLst/>
                <a:latin typeface="+mj-lt"/>
              </a:rPr>
            </a:br>
            <a:r>
              <a:rPr lang="en-US" sz="1400" b="1" i="0" dirty="0">
                <a:solidFill>
                  <a:srgbClr val="333333"/>
                </a:solidFill>
                <a:effectLst/>
                <a:latin typeface="+mj-lt"/>
              </a:rPr>
              <a:t>In this firs</a:t>
            </a:r>
            <a:r>
              <a:rPr lang="en-US" sz="1400" dirty="0">
                <a:solidFill>
                  <a:srgbClr val="333333"/>
                </a:solidFill>
                <a:latin typeface="+mj-lt"/>
              </a:rPr>
              <a:t>tly we create Custom Object , Custom Object Tabs, New Lighting App</a:t>
            </a:r>
            <a:endParaRPr lang="en-IN" sz="1400" dirty="0">
              <a:latin typeface="+mj-lt"/>
            </a:endParaRPr>
          </a:p>
        </p:txBody>
      </p:sp>
      <p:sp>
        <p:nvSpPr>
          <p:cNvPr id="3" name="Subtitle 2">
            <a:extLst>
              <a:ext uri="{FF2B5EF4-FFF2-40B4-BE49-F238E27FC236}">
                <a16:creationId xmlns:a16="http://schemas.microsoft.com/office/drawing/2014/main" id="{47AD7F33-4F11-4C31-B317-7F1FB4002EBA}"/>
              </a:ext>
            </a:extLst>
          </p:cNvPr>
          <p:cNvSpPr>
            <a:spLocks noGrp="1"/>
          </p:cNvSpPr>
          <p:nvPr>
            <p:ph type="subTitle" idx="1"/>
          </p:nvPr>
        </p:nvSpPr>
        <p:spPr>
          <a:xfrm>
            <a:off x="714300" y="1747684"/>
            <a:ext cx="7500552" cy="2404241"/>
          </a:xfrm>
        </p:spPr>
        <p:txBody>
          <a:bodyPr/>
          <a:lstStyle/>
          <a:p>
            <a:endParaRPr lang="en-IN" dirty="0"/>
          </a:p>
        </p:txBody>
      </p:sp>
      <p:pic>
        <p:nvPicPr>
          <p:cNvPr id="7" name="Picture 6">
            <a:extLst>
              <a:ext uri="{FF2B5EF4-FFF2-40B4-BE49-F238E27FC236}">
                <a16:creationId xmlns:a16="http://schemas.microsoft.com/office/drawing/2014/main" id="{0153EED9-DD10-4157-BA15-D4CEFD9EDDF8}"/>
              </a:ext>
            </a:extLst>
          </p:cNvPr>
          <p:cNvPicPr>
            <a:picLocks noChangeAspect="1"/>
          </p:cNvPicPr>
          <p:nvPr/>
        </p:nvPicPr>
        <p:blipFill>
          <a:blip r:embed="rId2"/>
          <a:stretch>
            <a:fillRect/>
          </a:stretch>
        </p:blipFill>
        <p:spPr>
          <a:xfrm>
            <a:off x="597310" y="1747684"/>
            <a:ext cx="8133735" cy="3075053"/>
          </a:xfrm>
          <a:prstGeom prst="rect">
            <a:avLst/>
          </a:prstGeom>
        </p:spPr>
      </p:pic>
      <p:sp>
        <p:nvSpPr>
          <p:cNvPr id="9" name="TextBox 8">
            <a:extLst>
              <a:ext uri="{FF2B5EF4-FFF2-40B4-BE49-F238E27FC236}">
                <a16:creationId xmlns:a16="http://schemas.microsoft.com/office/drawing/2014/main" id="{54625EC4-BCDA-47BF-ACD3-0178913F8A6D}"/>
              </a:ext>
            </a:extLst>
          </p:cNvPr>
          <p:cNvSpPr txBox="1"/>
          <p:nvPr/>
        </p:nvSpPr>
        <p:spPr>
          <a:xfrm>
            <a:off x="4151671" y="3533224"/>
            <a:ext cx="4321277" cy="954107"/>
          </a:xfrm>
          <a:prstGeom prst="rect">
            <a:avLst/>
          </a:prstGeom>
          <a:noFill/>
        </p:spPr>
        <p:txBody>
          <a:bodyPr wrap="square">
            <a:spAutoFit/>
          </a:bodyPr>
          <a:lstStyle/>
          <a:p>
            <a:pPr algn="l">
              <a:buFont typeface="+mj-lt"/>
              <a:buAutoNum type="arabicPeriod"/>
            </a:pPr>
            <a:r>
              <a:rPr lang="en-US" b="1" i="0" dirty="0">
                <a:solidFill>
                  <a:srgbClr val="1E1E1E"/>
                </a:solidFill>
                <a:effectLst/>
                <a:latin typeface="+mj-lt"/>
              </a:rPr>
              <a:t>App Launcher</a:t>
            </a:r>
            <a:r>
              <a:rPr lang="en-US" b="0" i="0" dirty="0">
                <a:solidFill>
                  <a:srgbClr val="1E1E1E"/>
                </a:solidFill>
                <a:effectLst/>
                <a:latin typeface="+mj-lt"/>
              </a:rPr>
              <a:t>—Displays available apps.</a:t>
            </a:r>
          </a:p>
          <a:p>
            <a:pPr algn="l">
              <a:buFont typeface="+mj-lt"/>
              <a:buAutoNum type="arabicPeriod"/>
            </a:pPr>
            <a:r>
              <a:rPr lang="en-US" b="1" i="0" dirty="0">
                <a:solidFill>
                  <a:srgbClr val="1E1E1E"/>
                </a:solidFill>
                <a:effectLst/>
                <a:latin typeface="+mj-lt"/>
              </a:rPr>
              <a:t>App name</a:t>
            </a:r>
            <a:r>
              <a:rPr lang="en-US" b="0" i="0" dirty="0">
                <a:solidFill>
                  <a:srgbClr val="1E1E1E"/>
                </a:solidFill>
                <a:effectLst/>
                <a:latin typeface="+mj-lt"/>
              </a:rPr>
              <a:t>—Displays the current selected app.</a:t>
            </a:r>
          </a:p>
          <a:p>
            <a:pPr algn="l">
              <a:buFont typeface="+mj-lt"/>
              <a:buAutoNum type="arabicPeriod"/>
            </a:pPr>
            <a:r>
              <a:rPr lang="en-US" b="1" i="0" dirty="0">
                <a:solidFill>
                  <a:srgbClr val="1E1E1E"/>
                </a:solidFill>
                <a:effectLst/>
                <a:latin typeface="+mj-lt"/>
              </a:rPr>
              <a:t>Navigation menu</a:t>
            </a:r>
            <a:r>
              <a:rPr lang="en-US" b="0" i="0" dirty="0">
                <a:solidFill>
                  <a:srgbClr val="1E1E1E"/>
                </a:solidFill>
                <a:effectLst/>
                <a:latin typeface="+mj-lt"/>
              </a:rPr>
              <a:t>—Displays the tabs available inside the app.</a:t>
            </a:r>
          </a:p>
        </p:txBody>
      </p:sp>
    </p:spTree>
    <p:extLst>
      <p:ext uri="{BB962C8B-B14F-4D97-AF65-F5344CB8AC3E}">
        <p14:creationId xmlns:p14="http://schemas.microsoft.com/office/powerpoint/2010/main" val="327376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503F-21D6-4568-BAD6-E61E64C0B725}"/>
              </a:ext>
            </a:extLst>
          </p:cNvPr>
          <p:cNvSpPr>
            <a:spLocks noGrp="1"/>
          </p:cNvSpPr>
          <p:nvPr>
            <p:ph type="title"/>
          </p:nvPr>
        </p:nvSpPr>
        <p:spPr>
          <a:xfrm>
            <a:off x="404582" y="320548"/>
            <a:ext cx="8363333" cy="468000"/>
          </a:xfrm>
        </p:spPr>
        <p:txBody>
          <a:bodyPr/>
          <a:lstStyle/>
          <a:p>
            <a:r>
              <a:rPr lang="en-IN" b="0" i="0" dirty="0">
                <a:solidFill>
                  <a:schemeClr val="bg2">
                    <a:lumMod val="75000"/>
                  </a:schemeClr>
                </a:solidFill>
                <a:effectLst/>
                <a:latin typeface="+mj-lt"/>
              </a:rPr>
              <a:t>2.Add Custom Fields</a:t>
            </a:r>
            <a:br>
              <a:rPr lang="en-IN" b="0" i="0" dirty="0">
                <a:solidFill>
                  <a:srgbClr val="1E1E1E"/>
                </a:solidFill>
                <a:effectLst/>
                <a:latin typeface="+mj-lt"/>
              </a:rPr>
            </a:br>
            <a:r>
              <a:rPr lang="en-US" sz="1400" b="0" i="0" dirty="0">
                <a:solidFill>
                  <a:srgbClr val="1E1E1E"/>
                </a:solidFill>
                <a:effectLst/>
                <a:latin typeface="+mj-lt"/>
              </a:rPr>
              <a:t>By default, custom object has some standard fields on it. </a:t>
            </a:r>
            <a:r>
              <a:rPr lang="en-US" sz="1400" b="0" dirty="0">
                <a:solidFill>
                  <a:srgbClr val="1E1E1E"/>
                </a:solidFill>
                <a:latin typeface="+mj-lt"/>
              </a:rPr>
              <a:t>We just</a:t>
            </a:r>
            <a:r>
              <a:rPr lang="en-US" sz="1400" b="0" i="0" dirty="0">
                <a:solidFill>
                  <a:srgbClr val="1E1E1E"/>
                </a:solidFill>
                <a:effectLst/>
                <a:latin typeface="+mj-lt"/>
              </a:rPr>
              <a:t> need to add more fields to store relevant information about each suggestion. Fields can store many types of data.</a:t>
            </a:r>
            <a:endParaRPr lang="en-IN" sz="1400" dirty="0">
              <a:latin typeface="+mj-lt"/>
            </a:endParaRPr>
          </a:p>
        </p:txBody>
      </p:sp>
      <p:sp>
        <p:nvSpPr>
          <p:cNvPr id="3" name="Subtitle 2">
            <a:extLst>
              <a:ext uri="{FF2B5EF4-FFF2-40B4-BE49-F238E27FC236}">
                <a16:creationId xmlns:a16="http://schemas.microsoft.com/office/drawing/2014/main" id="{8B6791C0-1B56-462D-B464-045C14E80175}"/>
              </a:ext>
            </a:extLst>
          </p:cNvPr>
          <p:cNvSpPr>
            <a:spLocks noGrp="1"/>
          </p:cNvSpPr>
          <p:nvPr>
            <p:ph type="subTitle" idx="1"/>
          </p:nvPr>
        </p:nvSpPr>
        <p:spPr>
          <a:xfrm>
            <a:off x="308719" y="2101645"/>
            <a:ext cx="3528300" cy="2441112"/>
          </a:xfrm>
        </p:spPr>
        <p:txBody>
          <a:bodyPr/>
          <a:lstStyle/>
          <a:p>
            <a:pPr marL="114300" indent="0">
              <a:buNone/>
            </a:pPr>
            <a:r>
              <a:rPr lang="en-IN" b="1" i="0" dirty="0">
                <a:solidFill>
                  <a:srgbClr val="333333"/>
                </a:solidFill>
                <a:effectLst/>
                <a:latin typeface="+mj-lt"/>
              </a:rPr>
              <a:t>Add a Description Field</a:t>
            </a:r>
          </a:p>
          <a:p>
            <a:pPr marL="114300" indent="0">
              <a:buNone/>
            </a:pPr>
            <a:endParaRPr lang="en-IN" b="1" i="0" dirty="0">
              <a:solidFill>
                <a:srgbClr val="333333"/>
              </a:solidFill>
              <a:effectLst/>
              <a:latin typeface="+mj-lt"/>
            </a:endParaRPr>
          </a:p>
          <a:p>
            <a:r>
              <a:rPr lang="en-US" sz="1200" b="0" i="0" dirty="0">
                <a:solidFill>
                  <a:srgbClr val="1E1E1E"/>
                </a:solidFill>
                <a:effectLst/>
                <a:latin typeface="+mj-lt"/>
              </a:rPr>
              <a:t>This field is used by employees when they explain their suggestion</a:t>
            </a:r>
            <a:r>
              <a:rPr lang="en-US" b="0" i="0" dirty="0">
                <a:solidFill>
                  <a:srgbClr val="1E1E1E"/>
                </a:solidFill>
                <a:effectLst/>
                <a:latin typeface="+mj-lt"/>
              </a:rPr>
              <a:t>.</a:t>
            </a:r>
          </a:p>
          <a:p>
            <a:pPr marL="114300" indent="0">
              <a:buNone/>
            </a:pPr>
            <a:endParaRPr lang="en-US" dirty="0">
              <a:solidFill>
                <a:srgbClr val="1E1E1E"/>
              </a:solidFill>
              <a:latin typeface="+mj-lt"/>
            </a:endParaRPr>
          </a:p>
          <a:p>
            <a:pPr marL="114300" indent="0">
              <a:buNone/>
            </a:pPr>
            <a:r>
              <a:rPr lang="en-IN" b="1" i="0" dirty="0">
                <a:solidFill>
                  <a:srgbClr val="333333"/>
                </a:solidFill>
                <a:effectLst/>
                <a:latin typeface="+mj-lt"/>
              </a:rPr>
              <a:t>Add a Category Field</a:t>
            </a:r>
          </a:p>
          <a:p>
            <a:pPr marL="114300" indent="0">
              <a:buNone/>
            </a:pPr>
            <a:endParaRPr lang="en-IN" b="1" i="0" dirty="0">
              <a:solidFill>
                <a:srgbClr val="333333"/>
              </a:solidFill>
              <a:effectLst/>
              <a:latin typeface="+mj-lt"/>
            </a:endParaRPr>
          </a:p>
          <a:p>
            <a:r>
              <a:rPr lang="en-US" sz="1200" b="0" i="0" dirty="0">
                <a:solidFill>
                  <a:srgbClr val="1E1E1E"/>
                </a:solidFill>
                <a:effectLst/>
                <a:latin typeface="+mj-lt"/>
              </a:rPr>
              <a:t>This field helps us categorize each suggestion. It also makes it easier for us to report on what types of suggestions we get the most.</a:t>
            </a:r>
            <a:endParaRPr lang="en-IN" sz="1200" dirty="0">
              <a:latin typeface="+mj-lt"/>
            </a:endParaRPr>
          </a:p>
        </p:txBody>
      </p:sp>
      <p:pic>
        <p:nvPicPr>
          <p:cNvPr id="5" name="Picture 4">
            <a:extLst>
              <a:ext uri="{FF2B5EF4-FFF2-40B4-BE49-F238E27FC236}">
                <a16:creationId xmlns:a16="http://schemas.microsoft.com/office/drawing/2014/main" id="{F11B9275-05AC-4A79-8358-851EE8C8B8EC}"/>
              </a:ext>
            </a:extLst>
          </p:cNvPr>
          <p:cNvPicPr>
            <a:picLocks noChangeAspect="1"/>
          </p:cNvPicPr>
          <p:nvPr/>
        </p:nvPicPr>
        <p:blipFill>
          <a:blip r:embed="rId2"/>
          <a:stretch>
            <a:fillRect/>
          </a:stretch>
        </p:blipFill>
        <p:spPr>
          <a:xfrm>
            <a:off x="4014000" y="1393723"/>
            <a:ext cx="5016136" cy="3285201"/>
          </a:xfrm>
          <a:prstGeom prst="rect">
            <a:avLst/>
          </a:prstGeom>
        </p:spPr>
      </p:pic>
    </p:spTree>
    <p:extLst>
      <p:ext uri="{BB962C8B-B14F-4D97-AF65-F5344CB8AC3E}">
        <p14:creationId xmlns:p14="http://schemas.microsoft.com/office/powerpoint/2010/main" val="211411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F3C2-B479-4E64-BC2E-936C8BCC8F6F}"/>
              </a:ext>
            </a:extLst>
          </p:cNvPr>
          <p:cNvSpPr>
            <a:spLocks noGrp="1"/>
          </p:cNvSpPr>
          <p:nvPr>
            <p:ph type="title"/>
          </p:nvPr>
        </p:nvSpPr>
        <p:spPr>
          <a:xfrm>
            <a:off x="434081" y="228600"/>
            <a:ext cx="3528300" cy="449334"/>
          </a:xfrm>
        </p:spPr>
        <p:txBody>
          <a:bodyPr/>
          <a:lstStyle/>
          <a:p>
            <a:r>
              <a:rPr lang="en-IN" sz="1400" b="0" dirty="0">
                <a:solidFill>
                  <a:schemeClr val="tx1"/>
                </a:solidFill>
                <a:latin typeface="+mj-lt"/>
              </a:rPr>
              <a:t>Suggestion Category</a:t>
            </a:r>
            <a:br>
              <a:rPr lang="en-IN" sz="1400" b="0" dirty="0">
                <a:solidFill>
                  <a:schemeClr val="tx1"/>
                </a:solidFill>
                <a:latin typeface="+mj-lt"/>
              </a:rPr>
            </a:br>
            <a:r>
              <a:rPr lang="en-IN" sz="1400" b="0" dirty="0">
                <a:solidFill>
                  <a:schemeClr val="tx1"/>
                </a:solidFill>
                <a:latin typeface="+mj-lt"/>
              </a:rPr>
              <a:t>             </a:t>
            </a:r>
            <a:r>
              <a:rPr lang="en-IN" sz="1400" b="0" i="0" dirty="0">
                <a:solidFill>
                  <a:srgbClr val="1E1E1E"/>
                </a:solidFill>
                <a:effectLst/>
                <a:latin typeface="+mj-lt"/>
              </a:rPr>
              <a:t>Data Type</a:t>
            </a:r>
            <a:r>
              <a:rPr lang="en-IN" sz="1400" b="0" i="0" dirty="0">
                <a:solidFill>
                  <a:schemeClr val="tx1"/>
                </a:solidFill>
                <a:effectLst/>
                <a:latin typeface="+mj-lt"/>
              </a:rPr>
              <a:t> - </a:t>
            </a:r>
            <a:r>
              <a:rPr lang="en-IN" sz="1400" b="0" i="0" dirty="0">
                <a:solidFill>
                  <a:srgbClr val="1E1E1E"/>
                </a:solidFill>
                <a:effectLst/>
                <a:latin typeface="+mj-lt"/>
              </a:rPr>
              <a:t>Text Area (Long)</a:t>
            </a:r>
            <a:br>
              <a:rPr lang="en-IN" sz="1400" b="0" dirty="0">
                <a:solidFill>
                  <a:schemeClr val="tx1"/>
                </a:solidFill>
                <a:latin typeface="+mj-lt"/>
              </a:rPr>
            </a:br>
            <a:br>
              <a:rPr lang="en-IN" sz="1400" b="0" dirty="0">
                <a:solidFill>
                  <a:schemeClr val="tx1"/>
                </a:solidFill>
                <a:latin typeface="+mj-lt"/>
              </a:rPr>
            </a:br>
            <a:r>
              <a:rPr lang="en-IN" sz="1400" b="0" dirty="0">
                <a:solidFill>
                  <a:schemeClr val="tx1"/>
                </a:solidFill>
                <a:latin typeface="+mj-lt"/>
              </a:rPr>
              <a:t>Suggestion Description </a:t>
            </a:r>
            <a:br>
              <a:rPr lang="en-IN" sz="1400" b="0" dirty="0">
                <a:solidFill>
                  <a:schemeClr val="tx1"/>
                </a:solidFill>
                <a:latin typeface="+mj-lt"/>
              </a:rPr>
            </a:br>
            <a:r>
              <a:rPr lang="en-IN" sz="1400" b="0" dirty="0">
                <a:solidFill>
                  <a:schemeClr val="tx1"/>
                </a:solidFill>
                <a:latin typeface="+mj-lt"/>
              </a:rPr>
              <a:t>             </a:t>
            </a:r>
            <a:r>
              <a:rPr lang="en-IN" sz="1400" b="0" i="0" dirty="0">
                <a:solidFill>
                  <a:srgbClr val="1E1E1E"/>
                </a:solidFill>
                <a:effectLst/>
                <a:latin typeface="+mj-lt"/>
              </a:rPr>
              <a:t>Data Type -  Picklist</a:t>
            </a:r>
            <a:br>
              <a:rPr lang="en-IN" sz="1400" b="0" dirty="0">
                <a:solidFill>
                  <a:schemeClr val="tx1"/>
                </a:solidFill>
                <a:latin typeface="+mj-lt"/>
              </a:rPr>
            </a:br>
            <a:br>
              <a:rPr lang="en-IN" sz="1400" b="0" dirty="0">
                <a:solidFill>
                  <a:schemeClr val="tx1"/>
                </a:solidFill>
                <a:latin typeface="+mj-lt"/>
              </a:rPr>
            </a:br>
            <a:endParaRPr lang="en-IN" sz="1400" b="0" dirty="0">
              <a:latin typeface="+mj-lt"/>
            </a:endParaRPr>
          </a:p>
        </p:txBody>
      </p:sp>
      <p:sp>
        <p:nvSpPr>
          <p:cNvPr id="3" name="Subtitle 2">
            <a:extLst>
              <a:ext uri="{FF2B5EF4-FFF2-40B4-BE49-F238E27FC236}">
                <a16:creationId xmlns:a16="http://schemas.microsoft.com/office/drawing/2014/main" id="{1DA2E427-8D41-4D87-8C70-C51CC23A70F2}"/>
              </a:ext>
            </a:extLst>
          </p:cNvPr>
          <p:cNvSpPr>
            <a:spLocks noGrp="1"/>
          </p:cNvSpPr>
          <p:nvPr>
            <p:ph type="subTitle" idx="1"/>
          </p:nvPr>
        </p:nvSpPr>
        <p:spPr>
          <a:xfrm>
            <a:off x="372646" y="2826317"/>
            <a:ext cx="2658148" cy="1413844"/>
          </a:xfrm>
        </p:spPr>
        <p:txBody>
          <a:bodyPr/>
          <a:lstStyle/>
          <a:p>
            <a:pPr marL="114300" indent="0">
              <a:buNone/>
            </a:pPr>
            <a:r>
              <a:rPr lang="en-US" b="1" i="0" dirty="0">
                <a:solidFill>
                  <a:srgbClr val="333333"/>
                </a:solidFill>
                <a:effectLst/>
                <a:latin typeface="+mj-lt"/>
              </a:rPr>
              <a:t>Viewing Objects in Schema Builder</a:t>
            </a:r>
          </a:p>
          <a:p>
            <a:pPr marL="114300" indent="0">
              <a:buNone/>
            </a:pPr>
            <a:endParaRPr lang="en-IN" dirty="0">
              <a:solidFill>
                <a:schemeClr val="tx1"/>
              </a:solidFill>
              <a:latin typeface="+mj-lt"/>
            </a:endParaRPr>
          </a:p>
          <a:p>
            <a:pPr marL="114300" indent="0">
              <a:buNone/>
            </a:pPr>
            <a:r>
              <a:rPr lang="en-US" b="0" i="0" dirty="0">
                <a:solidFill>
                  <a:srgbClr val="1E1E1E"/>
                </a:solidFill>
                <a:effectLst/>
                <a:latin typeface="+mj-lt"/>
              </a:rPr>
              <a:t>Schema Builder provides a dynamic environment to add new custom objects, custom fields, and relationships to your Salesforce database. </a:t>
            </a:r>
            <a:endParaRPr lang="en-IN" dirty="0">
              <a:solidFill>
                <a:schemeClr val="tx1"/>
              </a:solidFill>
              <a:latin typeface="+mj-lt"/>
            </a:endParaRPr>
          </a:p>
        </p:txBody>
      </p:sp>
      <p:pic>
        <p:nvPicPr>
          <p:cNvPr id="5" name="Picture 4">
            <a:extLst>
              <a:ext uri="{FF2B5EF4-FFF2-40B4-BE49-F238E27FC236}">
                <a16:creationId xmlns:a16="http://schemas.microsoft.com/office/drawing/2014/main" id="{FD69E65D-FB08-4841-B80D-427F1ACF763B}"/>
              </a:ext>
            </a:extLst>
          </p:cNvPr>
          <p:cNvPicPr>
            <a:picLocks noChangeAspect="1"/>
          </p:cNvPicPr>
          <p:nvPr/>
        </p:nvPicPr>
        <p:blipFill>
          <a:blip r:embed="rId2"/>
          <a:stretch>
            <a:fillRect/>
          </a:stretch>
        </p:blipFill>
        <p:spPr>
          <a:xfrm>
            <a:off x="3403192" y="88490"/>
            <a:ext cx="5420032" cy="2344994"/>
          </a:xfrm>
          <a:prstGeom prst="rect">
            <a:avLst/>
          </a:prstGeom>
        </p:spPr>
      </p:pic>
      <p:pic>
        <p:nvPicPr>
          <p:cNvPr id="7" name="Picture 6">
            <a:extLst>
              <a:ext uri="{FF2B5EF4-FFF2-40B4-BE49-F238E27FC236}">
                <a16:creationId xmlns:a16="http://schemas.microsoft.com/office/drawing/2014/main" id="{CC99F2B8-6850-4A43-AA64-28E1F1DF3098}"/>
              </a:ext>
            </a:extLst>
          </p:cNvPr>
          <p:cNvPicPr>
            <a:picLocks noChangeAspect="1"/>
          </p:cNvPicPr>
          <p:nvPr/>
        </p:nvPicPr>
        <p:blipFill>
          <a:blip r:embed="rId3"/>
          <a:stretch>
            <a:fillRect/>
          </a:stretch>
        </p:blipFill>
        <p:spPr>
          <a:xfrm>
            <a:off x="3403191" y="2645492"/>
            <a:ext cx="5420033" cy="2571750"/>
          </a:xfrm>
          <a:prstGeom prst="rect">
            <a:avLst/>
          </a:prstGeom>
        </p:spPr>
      </p:pic>
      <p:sp>
        <p:nvSpPr>
          <p:cNvPr id="9" name="TextBox 8">
            <a:extLst>
              <a:ext uri="{FF2B5EF4-FFF2-40B4-BE49-F238E27FC236}">
                <a16:creationId xmlns:a16="http://schemas.microsoft.com/office/drawing/2014/main" id="{D5785773-D1FB-4980-BA58-1E7D4FCA2517}"/>
              </a:ext>
            </a:extLst>
          </p:cNvPr>
          <p:cNvSpPr txBox="1"/>
          <p:nvPr/>
        </p:nvSpPr>
        <p:spPr>
          <a:xfrm>
            <a:off x="7012859" y="3318387"/>
            <a:ext cx="1297858" cy="1384995"/>
          </a:xfrm>
          <a:prstGeom prst="rect">
            <a:avLst/>
          </a:prstGeom>
          <a:noFill/>
        </p:spPr>
        <p:txBody>
          <a:bodyPr wrap="square">
            <a:spAutoFit/>
          </a:bodyPr>
          <a:lstStyle/>
          <a:p>
            <a:r>
              <a:rPr lang="en-US" dirty="0">
                <a:latin typeface="+mj-lt"/>
              </a:rPr>
              <a:t>In the Schema Builder i add Suggestion Object and User Object.</a:t>
            </a:r>
            <a:endParaRPr lang="en-IN" dirty="0">
              <a:latin typeface="+mj-lt"/>
            </a:endParaRPr>
          </a:p>
        </p:txBody>
      </p:sp>
    </p:spTree>
    <p:extLst>
      <p:ext uri="{BB962C8B-B14F-4D97-AF65-F5344CB8AC3E}">
        <p14:creationId xmlns:p14="http://schemas.microsoft.com/office/powerpoint/2010/main" val="221345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52BD-1DB5-461C-A001-CAD4DA174CC6}"/>
              </a:ext>
            </a:extLst>
          </p:cNvPr>
          <p:cNvSpPr>
            <a:spLocks noGrp="1"/>
          </p:cNvSpPr>
          <p:nvPr>
            <p:ph type="title"/>
          </p:nvPr>
        </p:nvSpPr>
        <p:spPr>
          <a:xfrm>
            <a:off x="264474" y="217309"/>
            <a:ext cx="3253016" cy="468000"/>
          </a:xfrm>
        </p:spPr>
        <p:txBody>
          <a:bodyPr/>
          <a:lstStyle/>
          <a:p>
            <a:r>
              <a:rPr lang="en-IN" sz="1400" b="1" i="0" dirty="0">
                <a:solidFill>
                  <a:srgbClr val="333333"/>
                </a:solidFill>
                <a:effectLst/>
                <a:latin typeface="+mj-lt"/>
              </a:rPr>
              <a:t>Add a Status Field</a:t>
            </a:r>
            <a:br>
              <a:rPr lang="en-IN" sz="1400" b="1" i="0" dirty="0">
                <a:solidFill>
                  <a:srgbClr val="333333"/>
                </a:solidFill>
                <a:effectLst/>
                <a:latin typeface="+mj-lt"/>
              </a:rPr>
            </a:br>
            <a:br>
              <a:rPr lang="en-IN" sz="1400" b="1" i="0" dirty="0">
                <a:solidFill>
                  <a:srgbClr val="333333"/>
                </a:solidFill>
                <a:effectLst/>
                <a:latin typeface="+mj-lt"/>
              </a:rPr>
            </a:br>
            <a:r>
              <a:rPr lang="en-US" sz="1050" b="0" i="0" dirty="0">
                <a:solidFill>
                  <a:srgbClr val="1E1E1E"/>
                </a:solidFill>
                <a:effectLst/>
                <a:latin typeface="+mj-lt"/>
              </a:rPr>
              <a:t>This field helps track the status of the suggestion. It is also a way for the suggestor to know what is going on with their suggestion.</a:t>
            </a:r>
            <a:br>
              <a:rPr lang="en-US" sz="1050" b="0" i="0" dirty="0">
                <a:solidFill>
                  <a:srgbClr val="1E1E1E"/>
                </a:solidFill>
                <a:effectLst/>
                <a:latin typeface="+mj-lt"/>
              </a:rPr>
            </a:br>
            <a:br>
              <a:rPr lang="en-IN" sz="1400" b="1" i="0" dirty="0">
                <a:solidFill>
                  <a:srgbClr val="333333"/>
                </a:solidFill>
                <a:effectLst/>
                <a:latin typeface="+mj-lt"/>
              </a:rPr>
            </a:br>
            <a:r>
              <a:rPr lang="en-US" sz="1050" b="0" i="0" dirty="0">
                <a:solidFill>
                  <a:srgbClr val="1E1E1E"/>
                </a:solidFill>
                <a:effectLst/>
                <a:latin typeface="+mj-lt"/>
              </a:rPr>
              <a:t>This field will have unique security protocols in that only admins can change the status.</a:t>
            </a:r>
            <a:br>
              <a:rPr lang="en-US" sz="1050" b="0" i="0" dirty="0">
                <a:solidFill>
                  <a:srgbClr val="1E1E1E"/>
                </a:solidFill>
                <a:effectLst/>
                <a:latin typeface="+mj-lt"/>
              </a:rPr>
            </a:br>
            <a:br>
              <a:rPr lang="en-US" sz="1050" b="0" i="0" dirty="0">
                <a:solidFill>
                  <a:srgbClr val="1E1E1E"/>
                </a:solidFill>
                <a:effectLst/>
                <a:latin typeface="+mj-lt"/>
              </a:rPr>
            </a:br>
            <a:r>
              <a:rPr lang="en-IN" sz="800" b="0" i="0" dirty="0">
                <a:solidFill>
                  <a:srgbClr val="1E1E1E"/>
                </a:solidFill>
                <a:effectLst/>
                <a:latin typeface="+mj-lt"/>
              </a:rPr>
              <a:t> </a:t>
            </a:r>
            <a:r>
              <a:rPr lang="en-IN" sz="800" b="1" i="0" dirty="0">
                <a:solidFill>
                  <a:srgbClr val="1E1E1E"/>
                </a:solidFill>
                <a:effectLst/>
                <a:latin typeface="+mj-lt"/>
              </a:rPr>
              <a:t>Elements</a:t>
            </a:r>
            <a:r>
              <a:rPr lang="en-IN" sz="800" b="0" i="0" dirty="0">
                <a:solidFill>
                  <a:srgbClr val="1E1E1E"/>
                </a:solidFill>
                <a:effectLst/>
                <a:latin typeface="+mj-lt"/>
              </a:rPr>
              <a:t> tab.</a:t>
            </a:r>
            <a:br>
              <a:rPr lang="en-US" sz="1050" b="0" i="0" dirty="0">
                <a:solidFill>
                  <a:srgbClr val="1E1E1E"/>
                </a:solidFill>
                <a:effectLst/>
                <a:latin typeface="+mj-lt"/>
              </a:rPr>
            </a:br>
            <a:br>
              <a:rPr lang="en-US" sz="1050" b="0" i="0" dirty="0">
                <a:solidFill>
                  <a:srgbClr val="1E1E1E"/>
                </a:solidFill>
                <a:effectLst/>
                <a:latin typeface="+mj-lt"/>
              </a:rPr>
            </a:br>
            <a:endParaRPr lang="en-IN" sz="1400" dirty="0">
              <a:latin typeface="+mj-lt"/>
            </a:endParaRPr>
          </a:p>
        </p:txBody>
      </p:sp>
      <p:sp>
        <p:nvSpPr>
          <p:cNvPr id="3" name="Subtitle 2">
            <a:extLst>
              <a:ext uri="{FF2B5EF4-FFF2-40B4-BE49-F238E27FC236}">
                <a16:creationId xmlns:a16="http://schemas.microsoft.com/office/drawing/2014/main" id="{DC0E35EF-E4B7-4DAA-8C3A-772C7B0CB8A9}"/>
              </a:ext>
            </a:extLst>
          </p:cNvPr>
          <p:cNvSpPr>
            <a:spLocks noGrp="1"/>
          </p:cNvSpPr>
          <p:nvPr>
            <p:ph type="subTitle" idx="1"/>
          </p:nvPr>
        </p:nvSpPr>
        <p:spPr>
          <a:xfrm>
            <a:off x="33435" y="2379404"/>
            <a:ext cx="3646287" cy="2293374"/>
          </a:xfrm>
        </p:spPr>
        <p:txBody>
          <a:bodyPr/>
          <a:lstStyle/>
          <a:p>
            <a:pPr marL="114300" indent="0" algn="l">
              <a:buNone/>
            </a:pPr>
            <a:r>
              <a:rPr lang="en-US" sz="1200" b="1" i="0" dirty="0">
                <a:solidFill>
                  <a:srgbClr val="333333"/>
                </a:solidFill>
                <a:effectLst/>
                <a:latin typeface="+mj-lt"/>
              </a:rPr>
              <a:t>Add a Status Field</a:t>
            </a:r>
          </a:p>
          <a:p>
            <a:pPr marL="114300" indent="0" algn="l">
              <a:buNone/>
            </a:pPr>
            <a:endParaRPr lang="en-US" sz="1200" b="1" i="0" dirty="0">
              <a:solidFill>
                <a:srgbClr val="333333"/>
              </a:solidFill>
              <a:effectLst/>
              <a:latin typeface="+mj-lt"/>
            </a:endParaRPr>
          </a:p>
          <a:p>
            <a:pPr marL="114300" indent="0" algn="l">
              <a:buNone/>
            </a:pPr>
            <a:r>
              <a:rPr lang="en-US" sz="1200" b="0" i="0" dirty="0">
                <a:solidFill>
                  <a:srgbClr val="1E1E1E"/>
                </a:solidFill>
                <a:effectLst/>
                <a:latin typeface="+mj-lt"/>
              </a:rPr>
              <a:t>This field helps track the status of the suggestion. It is also a way for the suggestor to know what is going on with their suggestion</a:t>
            </a:r>
          </a:p>
          <a:p>
            <a:pPr marL="114300" indent="0" algn="l">
              <a:buNone/>
            </a:pPr>
            <a:endParaRPr lang="en-US" sz="1200" dirty="0">
              <a:solidFill>
                <a:srgbClr val="1E1E1E"/>
              </a:solidFill>
              <a:latin typeface="+mj-lt"/>
            </a:endParaRPr>
          </a:p>
          <a:p>
            <a:pPr marL="114300" indent="0" algn="l">
              <a:buNone/>
            </a:pPr>
            <a:r>
              <a:rPr lang="en-US" sz="1200" b="1" i="0" dirty="0">
                <a:solidFill>
                  <a:srgbClr val="333333"/>
                </a:solidFill>
                <a:effectLst/>
                <a:latin typeface="+mj-lt"/>
              </a:rPr>
              <a:t>Add a Date Field</a:t>
            </a:r>
          </a:p>
          <a:p>
            <a:pPr marL="114300" indent="0" algn="l">
              <a:buNone/>
            </a:pPr>
            <a:endParaRPr lang="en-US" sz="1200" b="1" i="0" dirty="0">
              <a:solidFill>
                <a:srgbClr val="333333"/>
              </a:solidFill>
              <a:effectLst/>
              <a:latin typeface="+mj-lt"/>
            </a:endParaRPr>
          </a:p>
          <a:p>
            <a:pPr marL="114300" indent="0" algn="l">
              <a:buNone/>
            </a:pPr>
            <a:r>
              <a:rPr lang="en-US" sz="1200" b="0" i="0" dirty="0">
                <a:solidFill>
                  <a:srgbClr val="1E1E1E"/>
                </a:solidFill>
                <a:effectLst/>
                <a:latin typeface="+mj-lt"/>
              </a:rPr>
              <a:t>This field helps track when the Suggestion was Implemented. It’s also important because we reference this field in the formula field we create in a later exercise.</a:t>
            </a:r>
          </a:p>
          <a:p>
            <a:pPr marL="114300" indent="0" algn="l">
              <a:buNone/>
            </a:pPr>
            <a:endParaRPr lang="en-US" sz="1200" b="0" i="0" dirty="0">
              <a:solidFill>
                <a:srgbClr val="1E1E1E"/>
              </a:solidFill>
              <a:effectLst/>
              <a:latin typeface="+mj-lt"/>
            </a:endParaRPr>
          </a:p>
          <a:p>
            <a:pPr marL="114300" indent="0">
              <a:buNone/>
            </a:pPr>
            <a:endParaRPr lang="en-IN" sz="1200" dirty="0">
              <a:latin typeface="+mj-lt"/>
            </a:endParaRPr>
          </a:p>
        </p:txBody>
      </p:sp>
      <p:pic>
        <p:nvPicPr>
          <p:cNvPr id="7" name="Picture 6">
            <a:extLst>
              <a:ext uri="{FF2B5EF4-FFF2-40B4-BE49-F238E27FC236}">
                <a16:creationId xmlns:a16="http://schemas.microsoft.com/office/drawing/2014/main" id="{173A60B8-DD7F-4D5F-9959-D06CF28EC5B6}"/>
              </a:ext>
            </a:extLst>
          </p:cNvPr>
          <p:cNvPicPr>
            <a:picLocks noChangeAspect="1"/>
          </p:cNvPicPr>
          <p:nvPr/>
        </p:nvPicPr>
        <p:blipFill>
          <a:blip r:embed="rId2"/>
          <a:stretch>
            <a:fillRect/>
          </a:stretch>
        </p:blipFill>
        <p:spPr>
          <a:xfrm>
            <a:off x="3605981" y="86030"/>
            <a:ext cx="5427405" cy="2293374"/>
          </a:xfrm>
          <a:prstGeom prst="rect">
            <a:avLst/>
          </a:prstGeom>
        </p:spPr>
      </p:pic>
      <p:pic>
        <p:nvPicPr>
          <p:cNvPr id="9" name="Picture 8">
            <a:extLst>
              <a:ext uri="{FF2B5EF4-FFF2-40B4-BE49-F238E27FC236}">
                <a16:creationId xmlns:a16="http://schemas.microsoft.com/office/drawing/2014/main" id="{90F3636F-5EA2-46C9-A827-B307360F0611}"/>
              </a:ext>
            </a:extLst>
          </p:cNvPr>
          <p:cNvPicPr>
            <a:picLocks noChangeAspect="1"/>
          </p:cNvPicPr>
          <p:nvPr/>
        </p:nvPicPr>
        <p:blipFill>
          <a:blip r:embed="rId3"/>
          <a:stretch>
            <a:fillRect/>
          </a:stretch>
        </p:blipFill>
        <p:spPr>
          <a:xfrm>
            <a:off x="3605982" y="2551009"/>
            <a:ext cx="5427404" cy="2592490"/>
          </a:xfrm>
          <a:prstGeom prst="rect">
            <a:avLst/>
          </a:prstGeom>
        </p:spPr>
      </p:pic>
    </p:spTree>
    <p:extLst>
      <p:ext uri="{BB962C8B-B14F-4D97-AF65-F5344CB8AC3E}">
        <p14:creationId xmlns:p14="http://schemas.microsoft.com/office/powerpoint/2010/main" val="167313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6ECA-BB80-4C72-B9EA-D781C4886120}"/>
              </a:ext>
            </a:extLst>
          </p:cNvPr>
          <p:cNvSpPr>
            <a:spLocks noGrp="1"/>
          </p:cNvSpPr>
          <p:nvPr>
            <p:ph type="title"/>
          </p:nvPr>
        </p:nvSpPr>
        <p:spPr>
          <a:xfrm>
            <a:off x="286596" y="77200"/>
            <a:ext cx="8569810" cy="468000"/>
          </a:xfrm>
        </p:spPr>
        <p:txBody>
          <a:bodyPr/>
          <a:lstStyle/>
          <a:p>
            <a:r>
              <a:rPr lang="en-IN" b="0" i="0" dirty="0">
                <a:solidFill>
                  <a:schemeClr val="bg2">
                    <a:lumMod val="75000"/>
                  </a:schemeClr>
                </a:solidFill>
                <a:effectLst/>
                <a:latin typeface="+mj-lt"/>
              </a:rPr>
              <a:t>3.Modify the User Experience</a:t>
            </a:r>
            <a:br>
              <a:rPr lang="en-IN" b="0" i="0" dirty="0">
                <a:solidFill>
                  <a:srgbClr val="1E1E1E"/>
                </a:solidFill>
                <a:effectLst/>
                <a:latin typeface="+mj-lt"/>
              </a:rPr>
            </a:br>
            <a:r>
              <a:rPr lang="en-US" sz="1200" b="0" i="0" dirty="0">
                <a:solidFill>
                  <a:srgbClr val="1E1E1E"/>
                </a:solidFill>
                <a:effectLst/>
                <a:latin typeface="+mj-lt"/>
              </a:rPr>
              <a:t>Changing the UI for the browser pages involves modifying the Suggestion object's page layout. Add a Global Action to make it easy for employees to add suggestions wherever they are in the Salesforce app.</a:t>
            </a:r>
            <a:br>
              <a:rPr lang="en-IN" sz="1200" b="0" i="0" dirty="0">
                <a:solidFill>
                  <a:srgbClr val="1E1E1E"/>
                </a:solidFill>
                <a:effectLst/>
                <a:latin typeface="+mj-lt"/>
              </a:rPr>
            </a:br>
            <a:endParaRPr lang="en-IN" sz="1200" dirty="0">
              <a:latin typeface="+mj-lt"/>
            </a:endParaRPr>
          </a:p>
        </p:txBody>
      </p:sp>
      <p:sp>
        <p:nvSpPr>
          <p:cNvPr id="3" name="Subtitle 2">
            <a:extLst>
              <a:ext uri="{FF2B5EF4-FFF2-40B4-BE49-F238E27FC236}">
                <a16:creationId xmlns:a16="http://schemas.microsoft.com/office/drawing/2014/main" id="{C9AF1A3E-7CD1-43BC-AA45-46DF947E5760}"/>
              </a:ext>
            </a:extLst>
          </p:cNvPr>
          <p:cNvSpPr>
            <a:spLocks noGrp="1"/>
          </p:cNvSpPr>
          <p:nvPr>
            <p:ph type="subTitle" idx="1"/>
          </p:nvPr>
        </p:nvSpPr>
        <p:spPr>
          <a:xfrm>
            <a:off x="434080" y="1385850"/>
            <a:ext cx="3528300" cy="2371800"/>
          </a:xfrm>
        </p:spPr>
        <p:txBody>
          <a:bodyPr/>
          <a:lstStyle/>
          <a:p>
            <a:pPr marL="114300" indent="0">
              <a:buNone/>
            </a:pPr>
            <a:r>
              <a:rPr lang="en-IN" b="1" i="0" dirty="0">
                <a:solidFill>
                  <a:srgbClr val="333333"/>
                </a:solidFill>
                <a:effectLst/>
                <a:latin typeface="+mj-lt"/>
              </a:rPr>
              <a:t>Modify the Page Layout</a:t>
            </a:r>
          </a:p>
          <a:p>
            <a:pPr marL="114300" indent="0">
              <a:buNone/>
            </a:pPr>
            <a:endParaRPr lang="en-IN" dirty="0">
              <a:latin typeface="+mj-lt"/>
            </a:endParaRPr>
          </a:p>
        </p:txBody>
      </p:sp>
      <p:pic>
        <p:nvPicPr>
          <p:cNvPr id="5" name="Picture 4">
            <a:extLst>
              <a:ext uri="{FF2B5EF4-FFF2-40B4-BE49-F238E27FC236}">
                <a16:creationId xmlns:a16="http://schemas.microsoft.com/office/drawing/2014/main" id="{D4AAB4C6-7427-4A0F-AD06-35EB0D2C7F05}"/>
              </a:ext>
            </a:extLst>
          </p:cNvPr>
          <p:cNvPicPr>
            <a:picLocks noChangeAspect="1"/>
          </p:cNvPicPr>
          <p:nvPr/>
        </p:nvPicPr>
        <p:blipFill rotWithShape="1">
          <a:blip r:embed="rId2"/>
          <a:srcRect b="36222"/>
          <a:stretch/>
        </p:blipFill>
        <p:spPr>
          <a:xfrm>
            <a:off x="3009490" y="965525"/>
            <a:ext cx="5787922" cy="1821425"/>
          </a:xfrm>
          <a:prstGeom prst="rect">
            <a:avLst/>
          </a:prstGeom>
        </p:spPr>
      </p:pic>
      <p:sp>
        <p:nvSpPr>
          <p:cNvPr id="7" name="TextBox 6">
            <a:extLst>
              <a:ext uri="{FF2B5EF4-FFF2-40B4-BE49-F238E27FC236}">
                <a16:creationId xmlns:a16="http://schemas.microsoft.com/office/drawing/2014/main" id="{E78E93A2-418D-402A-AF9C-A9C31E89A69B}"/>
              </a:ext>
            </a:extLst>
          </p:cNvPr>
          <p:cNvSpPr txBox="1"/>
          <p:nvPr/>
        </p:nvSpPr>
        <p:spPr>
          <a:xfrm>
            <a:off x="272845" y="3178617"/>
            <a:ext cx="2639961" cy="738664"/>
          </a:xfrm>
          <a:prstGeom prst="rect">
            <a:avLst/>
          </a:prstGeom>
          <a:noFill/>
        </p:spPr>
        <p:txBody>
          <a:bodyPr wrap="square">
            <a:spAutoFit/>
          </a:bodyPr>
          <a:lstStyle/>
          <a:p>
            <a:r>
              <a:rPr lang="en-US" b="0" i="0" dirty="0">
                <a:solidFill>
                  <a:srgbClr val="1E1E1E"/>
                </a:solidFill>
                <a:effectLst/>
                <a:latin typeface="+mj-lt"/>
              </a:rPr>
              <a:t>Now add a new Description section and rearrange the remaining fields.</a:t>
            </a:r>
            <a:endParaRPr lang="en-IN" dirty="0">
              <a:latin typeface="+mj-lt"/>
            </a:endParaRPr>
          </a:p>
        </p:txBody>
      </p:sp>
      <p:pic>
        <p:nvPicPr>
          <p:cNvPr id="9" name="Picture 8">
            <a:extLst>
              <a:ext uri="{FF2B5EF4-FFF2-40B4-BE49-F238E27FC236}">
                <a16:creationId xmlns:a16="http://schemas.microsoft.com/office/drawing/2014/main" id="{4643A619-0068-4F5D-BC0A-D45C9FB3A1A1}"/>
              </a:ext>
            </a:extLst>
          </p:cNvPr>
          <p:cNvPicPr>
            <a:picLocks noChangeAspect="1"/>
          </p:cNvPicPr>
          <p:nvPr/>
        </p:nvPicPr>
        <p:blipFill>
          <a:blip r:embed="rId3"/>
          <a:stretch>
            <a:fillRect/>
          </a:stretch>
        </p:blipFill>
        <p:spPr>
          <a:xfrm>
            <a:off x="3009490" y="2802660"/>
            <a:ext cx="5802671" cy="2263640"/>
          </a:xfrm>
          <a:prstGeom prst="rect">
            <a:avLst/>
          </a:prstGeom>
        </p:spPr>
      </p:pic>
    </p:spTree>
    <p:extLst>
      <p:ext uri="{BB962C8B-B14F-4D97-AF65-F5344CB8AC3E}">
        <p14:creationId xmlns:p14="http://schemas.microsoft.com/office/powerpoint/2010/main" val="40944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BABF-8DAF-45D5-8A59-C4D98FF3D290}"/>
              </a:ext>
            </a:extLst>
          </p:cNvPr>
          <p:cNvSpPr>
            <a:spLocks noGrp="1"/>
          </p:cNvSpPr>
          <p:nvPr>
            <p:ph type="title"/>
          </p:nvPr>
        </p:nvSpPr>
        <p:spPr>
          <a:xfrm>
            <a:off x="279222" y="232058"/>
            <a:ext cx="3528300" cy="468000"/>
          </a:xfrm>
        </p:spPr>
        <p:txBody>
          <a:bodyPr/>
          <a:lstStyle/>
          <a:p>
            <a:r>
              <a:rPr lang="en-IN" sz="1400" b="1" i="0" dirty="0">
                <a:solidFill>
                  <a:srgbClr val="333333"/>
                </a:solidFill>
                <a:effectLst/>
                <a:latin typeface="+mj-lt"/>
              </a:rPr>
              <a:t>Add a Global Action</a:t>
            </a:r>
            <a:br>
              <a:rPr lang="en-IN" sz="1400" b="1" i="0" dirty="0">
                <a:solidFill>
                  <a:srgbClr val="333333"/>
                </a:solidFill>
                <a:effectLst/>
                <a:latin typeface="+mj-lt"/>
              </a:rPr>
            </a:br>
            <a:br>
              <a:rPr lang="en-IN" sz="1400" b="1" i="0" dirty="0">
                <a:solidFill>
                  <a:srgbClr val="333333"/>
                </a:solidFill>
                <a:effectLst/>
                <a:latin typeface="+mj-lt"/>
              </a:rPr>
            </a:br>
            <a:r>
              <a:rPr lang="en-US" sz="1400" b="0" i="0" dirty="0">
                <a:solidFill>
                  <a:srgbClr val="1E1E1E"/>
                </a:solidFill>
                <a:effectLst/>
                <a:latin typeface="+mj-lt"/>
              </a:rPr>
              <a:t>Things are looking pretty good, but from talking to employees about how they work, we’ve found that they think of suggestions while they’re doing other tasks and don’t want to leave what they are doing to submit a suggestion.</a:t>
            </a:r>
            <a:br>
              <a:rPr lang="en-IN" sz="1400" b="1" i="0" dirty="0">
                <a:solidFill>
                  <a:srgbClr val="333333"/>
                </a:solidFill>
                <a:effectLst/>
                <a:latin typeface="+mj-lt"/>
              </a:rPr>
            </a:br>
            <a:endParaRPr lang="en-IN" sz="1400" dirty="0">
              <a:latin typeface="+mj-lt"/>
            </a:endParaRPr>
          </a:p>
        </p:txBody>
      </p:sp>
      <p:sp>
        <p:nvSpPr>
          <p:cNvPr id="3" name="Subtitle 2">
            <a:extLst>
              <a:ext uri="{FF2B5EF4-FFF2-40B4-BE49-F238E27FC236}">
                <a16:creationId xmlns:a16="http://schemas.microsoft.com/office/drawing/2014/main" id="{3CEA1432-75E6-433E-BFC5-898E7C7A04BC}"/>
              </a:ext>
            </a:extLst>
          </p:cNvPr>
          <p:cNvSpPr>
            <a:spLocks noGrp="1"/>
          </p:cNvSpPr>
          <p:nvPr>
            <p:ph type="subTitle" idx="1"/>
          </p:nvPr>
        </p:nvSpPr>
        <p:spPr>
          <a:xfrm>
            <a:off x="4637370" y="3199773"/>
            <a:ext cx="2994920" cy="885157"/>
          </a:xfrm>
        </p:spPr>
        <p:txBody>
          <a:bodyPr/>
          <a:lstStyle/>
          <a:p>
            <a:pPr marL="114300" indent="0">
              <a:buNone/>
            </a:pPr>
            <a:r>
              <a:rPr lang="en-US" dirty="0">
                <a:solidFill>
                  <a:srgbClr val="1E1E1E"/>
                </a:solidFill>
                <a:latin typeface="+mj-lt"/>
              </a:rPr>
              <a:t>I </a:t>
            </a:r>
            <a:r>
              <a:rPr lang="en-US" b="0" i="0" dirty="0">
                <a:solidFill>
                  <a:srgbClr val="1E1E1E"/>
                </a:solidFill>
                <a:effectLst/>
                <a:latin typeface="+mj-lt"/>
              </a:rPr>
              <a:t>created a new action, but users can’t see it yet. Let's fix that next</a:t>
            </a:r>
          </a:p>
          <a:p>
            <a:pPr marL="114300" indent="0">
              <a:buNone/>
            </a:pPr>
            <a:endParaRPr lang="en-US" dirty="0">
              <a:solidFill>
                <a:srgbClr val="1E1E1E"/>
              </a:solidFill>
              <a:latin typeface="+mj-lt"/>
            </a:endParaRPr>
          </a:p>
          <a:p>
            <a:pPr marL="114300" indent="0">
              <a:buNone/>
            </a:pPr>
            <a:r>
              <a:rPr lang="en-US" dirty="0">
                <a:solidFill>
                  <a:srgbClr val="1E1E1E"/>
                </a:solidFill>
                <a:latin typeface="+mj-lt"/>
              </a:rPr>
              <a:t>Through Publisher Layouts in Global Action </a:t>
            </a:r>
            <a:endParaRPr lang="en-IN" dirty="0">
              <a:latin typeface="+mj-lt"/>
            </a:endParaRPr>
          </a:p>
        </p:txBody>
      </p:sp>
      <p:pic>
        <p:nvPicPr>
          <p:cNvPr id="5" name="Picture 4">
            <a:extLst>
              <a:ext uri="{FF2B5EF4-FFF2-40B4-BE49-F238E27FC236}">
                <a16:creationId xmlns:a16="http://schemas.microsoft.com/office/drawing/2014/main" id="{2228B230-8E7F-47AC-9939-065D6B1E91AD}"/>
              </a:ext>
            </a:extLst>
          </p:cNvPr>
          <p:cNvPicPr>
            <a:picLocks noChangeAspect="1"/>
          </p:cNvPicPr>
          <p:nvPr/>
        </p:nvPicPr>
        <p:blipFill>
          <a:blip r:embed="rId2"/>
          <a:stretch>
            <a:fillRect/>
          </a:stretch>
        </p:blipFill>
        <p:spPr>
          <a:xfrm>
            <a:off x="3807522" y="103239"/>
            <a:ext cx="5159496" cy="2558845"/>
          </a:xfrm>
          <a:prstGeom prst="rect">
            <a:avLst/>
          </a:prstGeom>
        </p:spPr>
      </p:pic>
      <p:pic>
        <p:nvPicPr>
          <p:cNvPr id="11" name="Picture 10">
            <a:extLst>
              <a:ext uri="{FF2B5EF4-FFF2-40B4-BE49-F238E27FC236}">
                <a16:creationId xmlns:a16="http://schemas.microsoft.com/office/drawing/2014/main" id="{0F95CB1E-CE01-40D1-9F18-EA91E7101371}"/>
              </a:ext>
            </a:extLst>
          </p:cNvPr>
          <p:cNvPicPr>
            <a:picLocks noChangeAspect="1"/>
          </p:cNvPicPr>
          <p:nvPr/>
        </p:nvPicPr>
        <p:blipFill>
          <a:blip r:embed="rId3"/>
          <a:stretch>
            <a:fillRect/>
          </a:stretch>
        </p:blipFill>
        <p:spPr>
          <a:xfrm>
            <a:off x="133733" y="2571751"/>
            <a:ext cx="3967316" cy="2450768"/>
          </a:xfrm>
          <a:prstGeom prst="rect">
            <a:avLst/>
          </a:prstGeom>
        </p:spPr>
      </p:pic>
    </p:spTree>
    <p:extLst>
      <p:ext uri="{BB962C8B-B14F-4D97-AF65-F5344CB8AC3E}">
        <p14:creationId xmlns:p14="http://schemas.microsoft.com/office/powerpoint/2010/main" val="317431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EAC5-0A99-45C7-B5D7-2B8731840467}"/>
              </a:ext>
            </a:extLst>
          </p:cNvPr>
          <p:cNvSpPr>
            <a:spLocks noGrp="1"/>
          </p:cNvSpPr>
          <p:nvPr>
            <p:ph type="title"/>
          </p:nvPr>
        </p:nvSpPr>
        <p:spPr>
          <a:xfrm>
            <a:off x="323468" y="221226"/>
            <a:ext cx="3528300" cy="1267871"/>
          </a:xfrm>
        </p:spPr>
        <p:txBody>
          <a:bodyPr/>
          <a:lstStyle/>
          <a:p>
            <a:r>
              <a:rPr lang="en-US" sz="2400" i="0" dirty="0">
                <a:solidFill>
                  <a:schemeClr val="bg2">
                    <a:lumMod val="75000"/>
                  </a:schemeClr>
                </a:solidFill>
                <a:effectLst/>
                <a:latin typeface="+mj-lt"/>
              </a:rPr>
              <a:t>4. Add Business Logic</a:t>
            </a:r>
            <a:br>
              <a:rPr lang="en-US" sz="2400" i="0" dirty="0">
                <a:solidFill>
                  <a:schemeClr val="bg2">
                    <a:lumMod val="75000"/>
                  </a:schemeClr>
                </a:solidFill>
                <a:effectLst/>
                <a:latin typeface="+mj-lt"/>
              </a:rPr>
            </a:br>
            <a:br>
              <a:rPr lang="en-US" sz="1400" b="0" i="0" dirty="0">
                <a:solidFill>
                  <a:srgbClr val="1E1E1E"/>
                </a:solidFill>
                <a:effectLst/>
                <a:latin typeface="+mj-lt"/>
              </a:rPr>
            </a:br>
            <a:r>
              <a:rPr lang="en-US" sz="1400" b="0" i="0" dirty="0">
                <a:solidFill>
                  <a:srgbClr val="1E1E1E"/>
                </a:solidFill>
                <a:effectLst/>
                <a:latin typeface="+mj-lt"/>
              </a:rPr>
              <a:t>So Far , App lets employees securely enter and view data about suggestions. That’s pretty cool, but let’s make the platform work a little harder for us so that our users don’t have to.</a:t>
            </a:r>
            <a:br>
              <a:rPr lang="en-US" sz="1400" b="0" i="0" dirty="0">
                <a:solidFill>
                  <a:srgbClr val="1E1E1E"/>
                </a:solidFill>
                <a:effectLst/>
                <a:latin typeface="+mj-lt"/>
              </a:rPr>
            </a:br>
            <a:endParaRPr lang="en-IN" sz="1400" dirty="0">
              <a:latin typeface="+mj-lt"/>
            </a:endParaRPr>
          </a:p>
        </p:txBody>
      </p:sp>
      <p:sp>
        <p:nvSpPr>
          <p:cNvPr id="3" name="Subtitle 2">
            <a:extLst>
              <a:ext uri="{FF2B5EF4-FFF2-40B4-BE49-F238E27FC236}">
                <a16:creationId xmlns:a16="http://schemas.microsoft.com/office/drawing/2014/main" id="{BC6A2251-FA83-4F23-97CC-E849793454CC}"/>
              </a:ext>
            </a:extLst>
          </p:cNvPr>
          <p:cNvSpPr>
            <a:spLocks noGrp="1"/>
          </p:cNvSpPr>
          <p:nvPr>
            <p:ph type="subTitle" idx="1"/>
          </p:nvPr>
        </p:nvSpPr>
        <p:spPr>
          <a:xfrm>
            <a:off x="323468" y="2274196"/>
            <a:ext cx="3528300" cy="2371800"/>
          </a:xfrm>
        </p:spPr>
        <p:txBody>
          <a:bodyPr/>
          <a:lstStyle/>
          <a:p>
            <a:pPr marL="114300" indent="0">
              <a:buNone/>
            </a:pPr>
            <a:r>
              <a:rPr lang="en-IN" b="1" i="0" dirty="0">
                <a:solidFill>
                  <a:srgbClr val="333333"/>
                </a:solidFill>
                <a:effectLst/>
                <a:latin typeface="+mj-lt"/>
              </a:rPr>
              <a:t>Add a Formula Field</a:t>
            </a:r>
          </a:p>
          <a:p>
            <a:pPr marL="114300" indent="0">
              <a:buNone/>
            </a:pPr>
            <a:endParaRPr lang="en-IN" dirty="0">
              <a:latin typeface="+mj-lt"/>
            </a:endParaRPr>
          </a:p>
          <a:p>
            <a:pPr marL="114300" indent="0">
              <a:buNone/>
            </a:pPr>
            <a:r>
              <a:rPr lang="en-US" b="0" i="0" dirty="0">
                <a:solidFill>
                  <a:srgbClr val="1E1E1E"/>
                </a:solidFill>
                <a:effectLst/>
                <a:latin typeface="+mj-lt"/>
              </a:rPr>
              <a:t>A formula field derives its value from other fields, expressions, or values, saving your users a lot of time. Let’s add a formula field to calculate the number of days from suggestion creation to implementation.</a:t>
            </a:r>
          </a:p>
          <a:p>
            <a:pPr marL="114300" indent="0">
              <a:buNone/>
            </a:pPr>
            <a:endParaRPr lang="en-US" dirty="0">
              <a:solidFill>
                <a:srgbClr val="1E1E1E"/>
              </a:solidFill>
              <a:latin typeface="+mj-lt"/>
            </a:endParaRPr>
          </a:p>
          <a:p>
            <a:pPr marL="114300" indent="0">
              <a:buNone/>
            </a:pPr>
            <a:r>
              <a:rPr lang="en-IN" dirty="0">
                <a:solidFill>
                  <a:srgbClr val="1E1E1E"/>
                </a:solidFill>
                <a:latin typeface="+mj-lt"/>
              </a:rPr>
              <a:t>D</a:t>
            </a:r>
            <a:r>
              <a:rPr lang="en-IN" b="0" i="0" dirty="0">
                <a:solidFill>
                  <a:srgbClr val="1E1E1E"/>
                </a:solidFill>
                <a:effectLst/>
                <a:latin typeface="+mj-lt"/>
              </a:rPr>
              <a:t>ata type - Formula</a:t>
            </a:r>
            <a:endParaRPr lang="en-IN" dirty="0">
              <a:latin typeface="+mj-lt"/>
            </a:endParaRPr>
          </a:p>
        </p:txBody>
      </p:sp>
      <p:pic>
        <p:nvPicPr>
          <p:cNvPr id="5" name="Picture 4">
            <a:extLst>
              <a:ext uri="{FF2B5EF4-FFF2-40B4-BE49-F238E27FC236}">
                <a16:creationId xmlns:a16="http://schemas.microsoft.com/office/drawing/2014/main" id="{B8380202-BDBD-4C37-B29D-227A9BA5CE7D}"/>
              </a:ext>
            </a:extLst>
          </p:cNvPr>
          <p:cNvPicPr>
            <a:picLocks noChangeAspect="1"/>
          </p:cNvPicPr>
          <p:nvPr/>
        </p:nvPicPr>
        <p:blipFill>
          <a:blip r:embed="rId2"/>
          <a:stretch>
            <a:fillRect/>
          </a:stretch>
        </p:blipFill>
        <p:spPr>
          <a:xfrm>
            <a:off x="3792775" y="427703"/>
            <a:ext cx="5198806" cy="4424516"/>
          </a:xfrm>
          <a:prstGeom prst="rect">
            <a:avLst/>
          </a:prstGeom>
        </p:spPr>
      </p:pic>
    </p:spTree>
    <p:extLst>
      <p:ext uri="{BB962C8B-B14F-4D97-AF65-F5344CB8AC3E}">
        <p14:creationId xmlns:p14="http://schemas.microsoft.com/office/powerpoint/2010/main" val="397401963"/>
      </p:ext>
    </p:extLst>
  </p:cSld>
  <p:clrMapOvr>
    <a:masterClrMapping/>
  </p:clrMapOvr>
</p:sld>
</file>

<file path=ppt/theme/theme1.xml><?xml version="1.0" encoding="utf-8"?>
<a:theme xmlns:a="http://schemas.openxmlformats.org/drawingml/2006/main" name=" Brain Cancer by Slidesgo">
  <a:themeElements>
    <a:clrScheme name="Simple Light">
      <a:dk1>
        <a:srgbClr val="434343"/>
      </a:dk1>
      <a:lt1>
        <a:srgbClr val="F3F3F3"/>
      </a:lt1>
      <a:dk2>
        <a:srgbClr val="FF5B5B"/>
      </a:dk2>
      <a:lt2>
        <a:srgbClr val="666666"/>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389</TotalTime>
  <Words>1192</Words>
  <Application>Microsoft Office PowerPoint</Application>
  <PresentationFormat>On-screen Show (16:9)</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Arial</vt:lpstr>
      <vt:lpstr>Cabin</vt:lpstr>
      <vt:lpstr>Spartan</vt:lpstr>
      <vt:lpstr> Brain Cancer by Slidesgo</vt:lpstr>
      <vt:lpstr>PROJECT - Build a Suggestion Box App       By Dhruv Sevak </vt:lpstr>
      <vt:lpstr>1.Create an App </vt:lpstr>
      <vt:lpstr>Create an App and a Custom Object  In this firstly we create Custom Object , Custom Object Tabs, New Lighting App</vt:lpstr>
      <vt:lpstr>2.Add Custom Fields By default, custom object has some standard fields on it. We just need to add more fields to store relevant information about each suggestion. Fields can store many types of data.</vt:lpstr>
      <vt:lpstr>Suggestion Category              Data Type - Text Area (Long)  Suggestion Description               Data Type -  Picklist  </vt:lpstr>
      <vt:lpstr>Add a Status Field  This field helps track the status of the suggestion. It is also a way for the suggestor to know what is going on with their suggestion.  This field will have unique security protocols in that only admins can change the status.   Elements tab.  </vt:lpstr>
      <vt:lpstr>3.Modify the User Experience Changing the UI for the browser pages involves modifying the Suggestion object's page layout. Add a Global Action to make it easy for employees to add suggestions wherever they are in the Salesforce app. </vt:lpstr>
      <vt:lpstr>Add a Global Action  Things are looking pretty good, but from talking to employees about how they work, we’ve found that they think of suggestions while they’re doing other tasks and don’t want to leave what they are doing to submit a suggestion. </vt:lpstr>
      <vt:lpstr>4. Add Business Logic  So Far , App lets employees securely enter and view data about suggestions. That’s pretty cool, but let’s make the platform work a little harder for us so that our users don’t have to. </vt:lpstr>
      <vt:lpstr>Add a Validation Rule  Formulas are also used to ensure data quality and enforce business rules. Our employees cannot predict the future, so let’s create a validation rule to make sure that they don’t enter implementation dates that haven’t happened yet. With validation rules, you define the condition for “bad” data. When the system evaluates the rule, it blocks the user from saving the data if the condition is true. </vt:lpstr>
      <vt:lpstr>Add a Field Update Using Process Builder Formulas are also useful when automating business processes. When a user adds an implemented date, let’s update the status automatically to Implemented. </vt:lpstr>
      <vt:lpstr>PowerPoint Presentation</vt:lpstr>
      <vt:lpstr>5.Create Reports and Dashboards  The Suggestion Box app I created includes a Reports tab and a Dashboards tab, where i can create, edit, and run reports and dashboards. These features make an app more useful by providing the business with valuable insights </vt:lpstr>
      <vt:lpstr>Create a Summary Report and a Report Chart  It’s often a good idea to give users a visual way to understand the data in your report. Tabular reports don’t include charts </vt:lpstr>
      <vt:lpstr>Create a Dashboard  Dashboards in Salesforce are like a dashboard in your car, showing you important information at a glance. Dashboards can show data in charts, gauges, tables, and metrics. Dashboards are powered by reports.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dc:title>
  <dc:creator>Dhruv Sevak</dc:creator>
  <cp:lastModifiedBy>dhruv sevak</cp:lastModifiedBy>
  <cp:revision>44</cp:revision>
  <dcterms:modified xsi:type="dcterms:W3CDTF">2021-10-22T13:57:39Z</dcterms:modified>
</cp:coreProperties>
</file>