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matic SC"/>
      <p:regular r:id="rId14"/>
      <p:bold r:id="rId15"/>
    </p:embeddedFont>
    <p:embeddedFont>
      <p:font typeface="Source Code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ece.rutgers.edu/~marsic/books/SE/projects/StockForecasters/2008report2-g1.pdf"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http://www.ece.rutgers.edu/~marsic/books/SE/projects/StockForecasters/2008report2-g1.pdf</a:t>
            </a:r>
          </a:p>
          <a:p>
            <a:pPr lvl="0" rtl="0">
              <a:spcBef>
                <a:spcPts val="0"/>
              </a:spcBef>
              <a:buNone/>
            </a:pPr>
            <a:r>
              <a:rPr lang="en"/>
              <a:t>Page 26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rtl="0" algn="ctr">
              <a:spcBef>
                <a:spcPts val="0"/>
              </a:spcBef>
              <a:buSzPct val="100000"/>
              <a:defRPr sz="8000"/>
            </a:lvl1pPr>
            <a:lvl2pPr lvl="1" rtl="0" algn="ctr">
              <a:spcBef>
                <a:spcPts val="0"/>
              </a:spcBef>
              <a:buSzPct val="100000"/>
              <a:defRPr sz="8000"/>
            </a:lvl2pPr>
            <a:lvl3pPr lvl="2" rtl="0" algn="ctr">
              <a:spcBef>
                <a:spcPts val="0"/>
              </a:spcBef>
              <a:buSzPct val="100000"/>
              <a:defRPr sz="8000"/>
            </a:lvl3pPr>
            <a:lvl4pPr lvl="3" rtl="0" algn="ctr">
              <a:spcBef>
                <a:spcPts val="0"/>
              </a:spcBef>
              <a:buSzPct val="100000"/>
              <a:defRPr sz="8000"/>
            </a:lvl4pPr>
            <a:lvl5pPr lvl="4" rtl="0" algn="ctr">
              <a:spcBef>
                <a:spcPts val="0"/>
              </a:spcBef>
              <a:buSzPct val="100000"/>
              <a:defRPr sz="8000"/>
            </a:lvl5pPr>
            <a:lvl6pPr lvl="5" rtl="0" algn="ctr">
              <a:spcBef>
                <a:spcPts val="0"/>
              </a:spcBef>
              <a:buSzPct val="100000"/>
              <a:defRPr sz="8000"/>
            </a:lvl6pPr>
            <a:lvl7pPr lvl="6" rtl="0" algn="ctr">
              <a:spcBef>
                <a:spcPts val="0"/>
              </a:spcBef>
              <a:buSzPct val="100000"/>
              <a:defRPr sz="8000"/>
            </a:lvl7pPr>
            <a:lvl8pPr lvl="7" rtl="0" algn="ctr">
              <a:spcBef>
                <a:spcPts val="0"/>
              </a:spcBef>
              <a:buSzPct val="100000"/>
              <a:defRPr sz="8000"/>
            </a:lvl8pPr>
            <a:lvl9pPr lvl="8" rtl="0"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rtl="0" algn="ctr">
              <a:lnSpc>
                <a:spcPct val="100000"/>
              </a:lnSpc>
              <a:spcBef>
                <a:spcPts val="0"/>
              </a:spcBef>
              <a:spcAft>
                <a:spcPts val="0"/>
              </a:spcAft>
              <a:buClr>
                <a:schemeClr val="accent1"/>
              </a:buClr>
              <a:buSzPct val="100000"/>
              <a:buNone/>
              <a:defRPr b="1" sz="2100">
                <a:solidFill>
                  <a:schemeClr val="accent1"/>
                </a:solidFill>
              </a:defRPr>
            </a:lvl1pPr>
            <a:lvl2pPr lvl="1" rtl="0" algn="ctr">
              <a:lnSpc>
                <a:spcPct val="100000"/>
              </a:lnSpc>
              <a:spcBef>
                <a:spcPts val="0"/>
              </a:spcBef>
              <a:spcAft>
                <a:spcPts val="0"/>
              </a:spcAft>
              <a:buClr>
                <a:schemeClr val="accent1"/>
              </a:buClr>
              <a:buSzPct val="100000"/>
              <a:buNone/>
              <a:defRPr b="1" sz="2100">
                <a:solidFill>
                  <a:schemeClr val="accent1"/>
                </a:solidFill>
              </a:defRPr>
            </a:lvl2pPr>
            <a:lvl3pPr lvl="2" rtl="0" algn="ctr">
              <a:lnSpc>
                <a:spcPct val="100000"/>
              </a:lnSpc>
              <a:spcBef>
                <a:spcPts val="0"/>
              </a:spcBef>
              <a:spcAft>
                <a:spcPts val="0"/>
              </a:spcAft>
              <a:buClr>
                <a:schemeClr val="accent1"/>
              </a:buClr>
              <a:buSzPct val="100000"/>
              <a:buNone/>
              <a:defRPr b="1" sz="2100">
                <a:solidFill>
                  <a:schemeClr val="accent1"/>
                </a:solidFill>
              </a:defRPr>
            </a:lvl3pPr>
            <a:lvl4pPr lvl="3" rtl="0" algn="ctr">
              <a:lnSpc>
                <a:spcPct val="100000"/>
              </a:lnSpc>
              <a:spcBef>
                <a:spcPts val="0"/>
              </a:spcBef>
              <a:spcAft>
                <a:spcPts val="0"/>
              </a:spcAft>
              <a:buClr>
                <a:schemeClr val="accent1"/>
              </a:buClr>
              <a:buSzPct val="100000"/>
              <a:buNone/>
              <a:defRPr b="1" sz="2100">
                <a:solidFill>
                  <a:schemeClr val="accent1"/>
                </a:solidFill>
              </a:defRPr>
            </a:lvl4pPr>
            <a:lvl5pPr lvl="4" rtl="0" algn="ctr">
              <a:lnSpc>
                <a:spcPct val="100000"/>
              </a:lnSpc>
              <a:spcBef>
                <a:spcPts val="0"/>
              </a:spcBef>
              <a:spcAft>
                <a:spcPts val="0"/>
              </a:spcAft>
              <a:buClr>
                <a:schemeClr val="accent1"/>
              </a:buClr>
              <a:buSzPct val="100000"/>
              <a:buNone/>
              <a:defRPr b="1" sz="2100">
                <a:solidFill>
                  <a:schemeClr val="accent1"/>
                </a:solidFill>
              </a:defRPr>
            </a:lvl5pPr>
            <a:lvl6pPr lvl="5" rtl="0" algn="ctr">
              <a:lnSpc>
                <a:spcPct val="100000"/>
              </a:lnSpc>
              <a:spcBef>
                <a:spcPts val="0"/>
              </a:spcBef>
              <a:spcAft>
                <a:spcPts val="0"/>
              </a:spcAft>
              <a:buClr>
                <a:schemeClr val="accent1"/>
              </a:buClr>
              <a:buSzPct val="100000"/>
              <a:buNone/>
              <a:defRPr b="1" sz="2100">
                <a:solidFill>
                  <a:schemeClr val="accent1"/>
                </a:solidFill>
              </a:defRPr>
            </a:lvl6pPr>
            <a:lvl7pPr lvl="6" rtl="0" algn="ctr">
              <a:lnSpc>
                <a:spcPct val="100000"/>
              </a:lnSpc>
              <a:spcBef>
                <a:spcPts val="0"/>
              </a:spcBef>
              <a:spcAft>
                <a:spcPts val="0"/>
              </a:spcAft>
              <a:buClr>
                <a:schemeClr val="accent1"/>
              </a:buClr>
              <a:buSzPct val="100000"/>
              <a:buNone/>
              <a:defRPr b="1" sz="2100">
                <a:solidFill>
                  <a:schemeClr val="accent1"/>
                </a:solidFill>
              </a:defRPr>
            </a:lvl7pPr>
            <a:lvl8pPr lvl="7" rtl="0" algn="ctr">
              <a:lnSpc>
                <a:spcPct val="100000"/>
              </a:lnSpc>
              <a:spcBef>
                <a:spcPts val="0"/>
              </a:spcBef>
              <a:spcAft>
                <a:spcPts val="0"/>
              </a:spcAft>
              <a:buClr>
                <a:schemeClr val="accent1"/>
              </a:buClr>
              <a:buSzPct val="100000"/>
              <a:buNone/>
              <a:defRPr b="1" sz="2100">
                <a:solidFill>
                  <a:schemeClr val="accent1"/>
                </a:solidFill>
              </a:defRPr>
            </a:lvl8pPr>
            <a:lvl9pPr lvl="8" rtl="0"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rtl="0" algn="ctr">
              <a:spcBef>
                <a:spcPts val="0"/>
              </a:spcBef>
              <a:buClr>
                <a:schemeClr val="lt1"/>
              </a:buClr>
              <a:buSzPct val="100000"/>
              <a:defRPr sz="12000">
                <a:solidFill>
                  <a:schemeClr val="lt1"/>
                </a:solidFill>
              </a:defRPr>
            </a:lvl1pPr>
            <a:lvl2pPr lvl="1" rtl="0" algn="ctr">
              <a:spcBef>
                <a:spcPts val="0"/>
              </a:spcBef>
              <a:buClr>
                <a:schemeClr val="lt1"/>
              </a:buClr>
              <a:buSzPct val="100000"/>
              <a:defRPr sz="12000">
                <a:solidFill>
                  <a:schemeClr val="lt1"/>
                </a:solidFill>
              </a:defRPr>
            </a:lvl2pPr>
            <a:lvl3pPr lvl="2" rtl="0" algn="ctr">
              <a:spcBef>
                <a:spcPts val="0"/>
              </a:spcBef>
              <a:buClr>
                <a:schemeClr val="lt1"/>
              </a:buClr>
              <a:buSzPct val="100000"/>
              <a:defRPr sz="12000">
                <a:solidFill>
                  <a:schemeClr val="lt1"/>
                </a:solidFill>
              </a:defRPr>
            </a:lvl3pPr>
            <a:lvl4pPr lvl="3" rtl="0" algn="ctr">
              <a:spcBef>
                <a:spcPts val="0"/>
              </a:spcBef>
              <a:buClr>
                <a:schemeClr val="lt1"/>
              </a:buClr>
              <a:buSzPct val="100000"/>
              <a:defRPr sz="12000">
                <a:solidFill>
                  <a:schemeClr val="lt1"/>
                </a:solidFill>
              </a:defRPr>
            </a:lvl4pPr>
            <a:lvl5pPr lvl="4" rtl="0" algn="ctr">
              <a:spcBef>
                <a:spcPts val="0"/>
              </a:spcBef>
              <a:buClr>
                <a:schemeClr val="lt1"/>
              </a:buClr>
              <a:buSzPct val="100000"/>
              <a:defRPr sz="12000">
                <a:solidFill>
                  <a:schemeClr val="lt1"/>
                </a:solidFill>
              </a:defRPr>
            </a:lvl5pPr>
            <a:lvl6pPr lvl="5" rtl="0" algn="ctr">
              <a:spcBef>
                <a:spcPts val="0"/>
              </a:spcBef>
              <a:buClr>
                <a:schemeClr val="lt1"/>
              </a:buClr>
              <a:buSzPct val="100000"/>
              <a:defRPr sz="12000">
                <a:solidFill>
                  <a:schemeClr val="lt1"/>
                </a:solidFill>
              </a:defRPr>
            </a:lvl6pPr>
            <a:lvl7pPr lvl="6" rtl="0" algn="ctr">
              <a:spcBef>
                <a:spcPts val="0"/>
              </a:spcBef>
              <a:buClr>
                <a:schemeClr val="lt1"/>
              </a:buClr>
              <a:buSzPct val="100000"/>
              <a:defRPr sz="12000">
                <a:solidFill>
                  <a:schemeClr val="lt1"/>
                </a:solidFill>
              </a:defRPr>
            </a:lvl7pPr>
            <a:lvl8pPr lvl="7" rtl="0" algn="ctr">
              <a:spcBef>
                <a:spcPts val="0"/>
              </a:spcBef>
              <a:buClr>
                <a:schemeClr val="lt1"/>
              </a:buClr>
              <a:buSzPct val="100000"/>
              <a:defRPr sz="12000">
                <a:solidFill>
                  <a:schemeClr val="lt1"/>
                </a:solidFill>
              </a:defRPr>
            </a:lvl8pPr>
            <a:lvl9pPr lvl="8" rtl="0"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rtl="0" algn="ctr">
              <a:spcBef>
                <a:spcPts val="0"/>
              </a:spcBef>
              <a:buClr>
                <a:schemeClr val="accent1"/>
              </a:buClr>
              <a:defRPr>
                <a:solidFill>
                  <a:schemeClr val="accent1"/>
                </a:solidFill>
              </a:defRPr>
            </a:lvl1pPr>
            <a:lvl2pPr lvl="1" rtl="0" algn="ctr">
              <a:spcBef>
                <a:spcPts val="0"/>
              </a:spcBef>
              <a:buClr>
                <a:schemeClr val="accent1"/>
              </a:buClr>
              <a:defRPr>
                <a:solidFill>
                  <a:schemeClr val="accent1"/>
                </a:solidFill>
              </a:defRPr>
            </a:lvl2pPr>
            <a:lvl3pPr lvl="2" rtl="0" algn="ctr">
              <a:spcBef>
                <a:spcPts val="0"/>
              </a:spcBef>
              <a:buClr>
                <a:schemeClr val="accent1"/>
              </a:buClr>
              <a:defRPr>
                <a:solidFill>
                  <a:schemeClr val="accent1"/>
                </a:solidFill>
              </a:defRPr>
            </a:lvl3pPr>
            <a:lvl4pPr lvl="3" rtl="0" algn="ctr">
              <a:spcBef>
                <a:spcPts val="0"/>
              </a:spcBef>
              <a:buClr>
                <a:schemeClr val="accent1"/>
              </a:buClr>
              <a:defRPr>
                <a:solidFill>
                  <a:schemeClr val="accent1"/>
                </a:solidFill>
              </a:defRPr>
            </a:lvl4pPr>
            <a:lvl5pPr lvl="4" rtl="0" algn="ctr">
              <a:spcBef>
                <a:spcPts val="0"/>
              </a:spcBef>
              <a:buClr>
                <a:schemeClr val="accent1"/>
              </a:buClr>
              <a:defRPr>
                <a:solidFill>
                  <a:schemeClr val="accent1"/>
                </a:solidFill>
              </a:defRPr>
            </a:lvl5pPr>
            <a:lvl6pPr lvl="5" rtl="0" algn="ctr">
              <a:spcBef>
                <a:spcPts val="0"/>
              </a:spcBef>
              <a:buClr>
                <a:schemeClr val="accent1"/>
              </a:buClr>
              <a:defRPr>
                <a:solidFill>
                  <a:schemeClr val="accent1"/>
                </a:solidFill>
              </a:defRPr>
            </a:lvl6pPr>
            <a:lvl7pPr lvl="6" rtl="0" algn="ctr">
              <a:spcBef>
                <a:spcPts val="0"/>
              </a:spcBef>
              <a:buClr>
                <a:schemeClr val="accent1"/>
              </a:buClr>
              <a:defRPr>
                <a:solidFill>
                  <a:schemeClr val="accent1"/>
                </a:solidFill>
              </a:defRPr>
            </a:lvl7pPr>
            <a:lvl8pPr lvl="7" rtl="0" algn="ctr">
              <a:spcBef>
                <a:spcPts val="0"/>
              </a:spcBef>
              <a:buClr>
                <a:schemeClr val="accent1"/>
              </a:buClr>
              <a:defRPr>
                <a:solidFill>
                  <a:schemeClr val="accent1"/>
                </a:solidFill>
              </a:defRPr>
            </a:lvl8pPr>
            <a:lvl9pPr lvl="8" rtl="0"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rtl="0">
              <a:spcBef>
                <a:spcPts val="0"/>
              </a:spcBef>
              <a:buSzPct val="100000"/>
              <a:defRPr sz="4000"/>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Clr>
                <a:schemeClr val="lt1"/>
              </a:buClr>
              <a:buSzPct val="100000"/>
              <a:defRPr sz="6000">
                <a:solidFill>
                  <a:schemeClr val="lt1"/>
                </a:solidFill>
              </a:defRPr>
            </a:lvl1pPr>
            <a:lvl2pPr lvl="1" rtl="0">
              <a:spcBef>
                <a:spcPts val="0"/>
              </a:spcBef>
              <a:buClr>
                <a:schemeClr val="lt1"/>
              </a:buClr>
              <a:buSzPct val="100000"/>
              <a:defRPr sz="6000">
                <a:solidFill>
                  <a:schemeClr val="lt1"/>
                </a:solidFill>
              </a:defRPr>
            </a:lvl2pPr>
            <a:lvl3pPr lvl="2" rtl="0">
              <a:spcBef>
                <a:spcPts val="0"/>
              </a:spcBef>
              <a:buClr>
                <a:schemeClr val="lt1"/>
              </a:buClr>
              <a:buSzPct val="100000"/>
              <a:defRPr sz="6000">
                <a:solidFill>
                  <a:schemeClr val="lt1"/>
                </a:solidFill>
              </a:defRPr>
            </a:lvl3pPr>
            <a:lvl4pPr lvl="3" rtl="0">
              <a:spcBef>
                <a:spcPts val="0"/>
              </a:spcBef>
              <a:buClr>
                <a:schemeClr val="lt1"/>
              </a:buClr>
              <a:buSzPct val="100000"/>
              <a:defRPr sz="6000">
                <a:solidFill>
                  <a:schemeClr val="lt1"/>
                </a:solidFill>
              </a:defRPr>
            </a:lvl4pPr>
            <a:lvl5pPr lvl="4" rtl="0">
              <a:spcBef>
                <a:spcPts val="0"/>
              </a:spcBef>
              <a:buClr>
                <a:schemeClr val="lt1"/>
              </a:buClr>
              <a:buSzPct val="100000"/>
              <a:defRPr sz="6000">
                <a:solidFill>
                  <a:schemeClr val="lt1"/>
                </a:solidFill>
              </a:defRPr>
            </a:lvl5pPr>
            <a:lvl6pPr lvl="5" rtl="0">
              <a:spcBef>
                <a:spcPts val="0"/>
              </a:spcBef>
              <a:buClr>
                <a:schemeClr val="lt1"/>
              </a:buClr>
              <a:buSzPct val="100000"/>
              <a:defRPr sz="6000">
                <a:solidFill>
                  <a:schemeClr val="lt1"/>
                </a:solidFill>
              </a:defRPr>
            </a:lvl6pPr>
            <a:lvl7pPr lvl="6" rtl="0">
              <a:spcBef>
                <a:spcPts val="0"/>
              </a:spcBef>
              <a:buClr>
                <a:schemeClr val="lt1"/>
              </a:buClr>
              <a:buSzPct val="100000"/>
              <a:defRPr sz="6000">
                <a:solidFill>
                  <a:schemeClr val="lt1"/>
                </a:solidFill>
              </a:defRPr>
            </a:lvl7pPr>
            <a:lvl8pPr lvl="7" rtl="0">
              <a:spcBef>
                <a:spcPts val="0"/>
              </a:spcBef>
              <a:buClr>
                <a:schemeClr val="lt1"/>
              </a:buClr>
              <a:buSzPct val="100000"/>
              <a:defRPr sz="6000">
                <a:solidFill>
                  <a:schemeClr val="lt1"/>
                </a:solidFill>
              </a:defRPr>
            </a:lvl8pPr>
            <a:lvl9pPr lvl="8" rtl="0">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5400"/>
            </a:lvl1pPr>
            <a:lvl2pPr lvl="1" rtl="0" algn="ctr">
              <a:spcBef>
                <a:spcPts val="0"/>
              </a:spcBef>
              <a:buSzPct val="100000"/>
              <a:defRPr sz="5400"/>
            </a:lvl2pPr>
            <a:lvl3pPr lvl="2" rtl="0" algn="ctr">
              <a:spcBef>
                <a:spcPts val="0"/>
              </a:spcBef>
              <a:buSzPct val="100000"/>
              <a:defRPr sz="5400"/>
            </a:lvl3pPr>
            <a:lvl4pPr lvl="3" rtl="0" algn="ctr">
              <a:spcBef>
                <a:spcPts val="0"/>
              </a:spcBef>
              <a:buSzPct val="100000"/>
              <a:defRPr sz="5400"/>
            </a:lvl4pPr>
            <a:lvl5pPr lvl="4" rtl="0" algn="ctr">
              <a:spcBef>
                <a:spcPts val="0"/>
              </a:spcBef>
              <a:buSzPct val="100000"/>
              <a:defRPr sz="5400"/>
            </a:lvl5pPr>
            <a:lvl6pPr lvl="5" rtl="0" algn="ctr">
              <a:spcBef>
                <a:spcPts val="0"/>
              </a:spcBef>
              <a:buSzPct val="100000"/>
              <a:defRPr sz="5400"/>
            </a:lvl6pPr>
            <a:lvl7pPr lvl="6" rtl="0" algn="ctr">
              <a:spcBef>
                <a:spcPts val="0"/>
              </a:spcBef>
              <a:buSzPct val="100000"/>
              <a:defRPr sz="5400"/>
            </a:lvl7pPr>
            <a:lvl8pPr lvl="7" rtl="0" algn="ctr">
              <a:spcBef>
                <a:spcPts val="0"/>
              </a:spcBef>
              <a:buSzPct val="100000"/>
              <a:defRPr sz="5400"/>
            </a:lvl8pPr>
            <a:lvl9pPr lvl="8" rtl="0"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rtl="0" algn="ctr">
              <a:lnSpc>
                <a:spcPct val="100000"/>
              </a:lnSpc>
              <a:spcBef>
                <a:spcPts val="0"/>
              </a:spcBef>
              <a:spcAft>
                <a:spcPts val="0"/>
              </a:spcAft>
              <a:buNone/>
              <a:defRPr/>
            </a:lvl1pPr>
            <a:lvl2pPr lvl="1" rtl="0" algn="ctr">
              <a:lnSpc>
                <a:spcPct val="100000"/>
              </a:lnSpc>
              <a:spcBef>
                <a:spcPts val="0"/>
              </a:spcBef>
              <a:spcAft>
                <a:spcPts val="0"/>
              </a:spcAft>
              <a:buSzPct val="100000"/>
              <a:buNone/>
              <a:defRPr sz="1800"/>
            </a:lvl2pPr>
            <a:lvl3pPr lvl="2" rtl="0" algn="ctr">
              <a:lnSpc>
                <a:spcPct val="100000"/>
              </a:lnSpc>
              <a:spcBef>
                <a:spcPts val="0"/>
              </a:spcBef>
              <a:spcAft>
                <a:spcPts val="0"/>
              </a:spcAft>
              <a:buSzPct val="100000"/>
              <a:buNone/>
              <a:defRPr sz="1800"/>
            </a:lvl3pPr>
            <a:lvl4pPr lvl="3" rtl="0" algn="ctr">
              <a:lnSpc>
                <a:spcPct val="100000"/>
              </a:lnSpc>
              <a:spcBef>
                <a:spcPts val="0"/>
              </a:spcBef>
              <a:spcAft>
                <a:spcPts val="0"/>
              </a:spcAft>
              <a:buSzPct val="100000"/>
              <a:buNone/>
              <a:defRPr sz="1800"/>
            </a:lvl4pPr>
            <a:lvl5pPr lvl="4" rtl="0" algn="ctr">
              <a:lnSpc>
                <a:spcPct val="100000"/>
              </a:lnSpc>
              <a:spcBef>
                <a:spcPts val="0"/>
              </a:spcBef>
              <a:spcAft>
                <a:spcPts val="0"/>
              </a:spcAft>
              <a:buSzPct val="100000"/>
              <a:buNone/>
              <a:defRPr sz="1800"/>
            </a:lvl5pPr>
            <a:lvl6pPr lvl="5" rtl="0" algn="ctr">
              <a:lnSpc>
                <a:spcPct val="100000"/>
              </a:lnSpc>
              <a:spcBef>
                <a:spcPts val="0"/>
              </a:spcBef>
              <a:spcAft>
                <a:spcPts val="0"/>
              </a:spcAft>
              <a:buSzPct val="100000"/>
              <a:buNone/>
              <a:defRPr sz="1800"/>
            </a:lvl6pPr>
            <a:lvl7pPr lvl="6" rtl="0" algn="ctr">
              <a:lnSpc>
                <a:spcPct val="100000"/>
              </a:lnSpc>
              <a:spcBef>
                <a:spcPts val="0"/>
              </a:spcBef>
              <a:spcAft>
                <a:spcPts val="0"/>
              </a:spcAft>
              <a:buSzPct val="100000"/>
              <a:buNone/>
              <a:defRPr sz="1800"/>
            </a:lvl7pPr>
            <a:lvl8pPr lvl="7" rtl="0" algn="ctr">
              <a:lnSpc>
                <a:spcPct val="100000"/>
              </a:lnSpc>
              <a:spcBef>
                <a:spcPts val="0"/>
              </a:spcBef>
              <a:spcAft>
                <a:spcPts val="0"/>
              </a:spcAft>
              <a:buSzPct val="100000"/>
              <a:buNone/>
              <a:defRPr sz="1800"/>
            </a:lvl8pPr>
            <a:lvl9pPr lvl="8" rtl="0"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accent1"/>
              </a:buClr>
              <a:defRPr>
                <a:solidFill>
                  <a:schemeClr val="accent1"/>
                </a:solidFill>
              </a:defRPr>
            </a:lvl1pPr>
            <a:lvl2pPr lvl="1" rtl="0">
              <a:spcBef>
                <a:spcPts val="0"/>
              </a:spcBef>
              <a:buClr>
                <a:schemeClr val="accent1"/>
              </a:buClr>
              <a:defRPr>
                <a:solidFill>
                  <a:schemeClr val="accent1"/>
                </a:solidFill>
              </a:defRPr>
            </a:lvl2pPr>
            <a:lvl3pPr lvl="2" rtl="0">
              <a:spcBef>
                <a:spcPts val="0"/>
              </a:spcBef>
              <a:buClr>
                <a:schemeClr val="accent1"/>
              </a:buClr>
              <a:defRPr>
                <a:solidFill>
                  <a:schemeClr val="accent1"/>
                </a:solidFill>
              </a:defRPr>
            </a:lvl3pPr>
            <a:lvl4pPr lvl="3" rtl="0">
              <a:spcBef>
                <a:spcPts val="0"/>
              </a:spcBef>
              <a:buClr>
                <a:schemeClr val="accent1"/>
              </a:buClr>
              <a:defRPr>
                <a:solidFill>
                  <a:schemeClr val="accent1"/>
                </a:solidFill>
              </a:defRPr>
            </a:lvl4pPr>
            <a:lvl5pPr lvl="4" rtl="0">
              <a:spcBef>
                <a:spcPts val="0"/>
              </a:spcBef>
              <a:buClr>
                <a:schemeClr val="accent1"/>
              </a:buClr>
              <a:defRPr>
                <a:solidFill>
                  <a:schemeClr val="accent1"/>
                </a:solidFill>
              </a:defRPr>
            </a:lvl5pPr>
            <a:lvl6pPr lvl="5" rtl="0">
              <a:spcBef>
                <a:spcPts val="0"/>
              </a:spcBef>
              <a:buClr>
                <a:schemeClr val="accent1"/>
              </a:buClr>
              <a:defRPr>
                <a:solidFill>
                  <a:schemeClr val="accent1"/>
                </a:solidFill>
              </a:defRPr>
            </a:lvl6pPr>
            <a:lvl7pPr lvl="6" rtl="0">
              <a:spcBef>
                <a:spcPts val="0"/>
              </a:spcBef>
              <a:buClr>
                <a:schemeClr val="accent1"/>
              </a:buClr>
              <a:defRPr>
                <a:solidFill>
                  <a:schemeClr val="accent1"/>
                </a:solidFill>
              </a:defRPr>
            </a:lvl7pPr>
            <a:lvl8pPr lvl="7" rtl="0">
              <a:spcBef>
                <a:spcPts val="0"/>
              </a:spcBef>
              <a:buClr>
                <a:schemeClr val="accent1"/>
              </a:buClr>
              <a:defRPr>
                <a:solidFill>
                  <a:schemeClr val="accent1"/>
                </a:solidFill>
              </a:defRPr>
            </a:lvl8pPr>
            <a:lvl9pPr lvl="8" rtl="0">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rt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ypi.python.org/pypi/yahoo-finan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pic>
        <p:nvPicPr>
          <p:cNvPr descr="abc.png" id="56" name="Shape 56"/>
          <p:cNvPicPr preferRelativeResize="0"/>
          <p:nvPr/>
        </p:nvPicPr>
        <p:blipFill>
          <a:blip r:embed="rId3">
            <a:alphaModFix/>
          </a:blip>
          <a:stretch>
            <a:fillRect/>
          </a:stretch>
        </p:blipFill>
        <p:spPr>
          <a:xfrm>
            <a:off x="152400" y="0"/>
            <a:ext cx="8707600" cy="4972049"/>
          </a:xfrm>
          <a:prstGeom prst="rect">
            <a:avLst/>
          </a:prstGeom>
          <a:noFill/>
          <a:ln>
            <a:noFill/>
          </a:ln>
        </p:spPr>
      </p:pic>
      <p:cxnSp>
        <p:nvCxnSpPr>
          <p:cNvPr id="57" name="Shape 57"/>
          <p:cNvCxnSpPr/>
          <p:nvPr/>
        </p:nvCxnSpPr>
        <p:spPr>
          <a:xfrm>
            <a:off x="7551200" y="4685950"/>
            <a:ext cx="27300" cy="150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System </a:t>
            </a:r>
            <a:r>
              <a:rPr lang="en"/>
              <a:t>Architecture</a:t>
            </a:r>
          </a:p>
        </p:txBody>
      </p:sp>
      <p:pic>
        <p:nvPicPr>
          <p:cNvPr id="63" name="Shape 63"/>
          <p:cNvPicPr preferRelativeResize="0"/>
          <p:nvPr/>
        </p:nvPicPr>
        <p:blipFill>
          <a:blip r:embed="rId3">
            <a:alphaModFix/>
          </a:blip>
          <a:stretch>
            <a:fillRect/>
          </a:stretch>
        </p:blipFill>
        <p:spPr>
          <a:xfrm>
            <a:off x="1857750" y="1093850"/>
            <a:ext cx="5227709" cy="37448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body"/>
          </p:nvPr>
        </p:nvSpPr>
        <p:spPr>
          <a:xfrm>
            <a:off x="235500" y="1152475"/>
            <a:ext cx="8520600" cy="3763800"/>
          </a:xfrm>
          <a:prstGeom prst="rect">
            <a:avLst/>
          </a:prstGeom>
        </p:spPr>
        <p:txBody>
          <a:bodyPr anchorCtr="0" anchor="t" bIns="91425" lIns="91425" rIns="91425" tIns="91425">
            <a:noAutofit/>
          </a:bodyPr>
          <a:lstStyle/>
          <a:p>
            <a:pPr lvl="0" rtl="0" algn="just">
              <a:spcBef>
                <a:spcPts val="0"/>
              </a:spcBef>
              <a:spcAft>
                <a:spcPts val="0"/>
              </a:spcAft>
              <a:buNone/>
            </a:pPr>
            <a:r>
              <a:rPr lang="en" sz="1000">
                <a:solidFill>
                  <a:srgbClr val="000000"/>
                </a:solidFill>
                <a:latin typeface="Calibri"/>
                <a:ea typeface="Calibri"/>
                <a:cs typeface="Calibri"/>
                <a:sym typeface="Calibri"/>
              </a:rPr>
              <a:t>UC-1: </a:t>
            </a:r>
            <a:r>
              <a:rPr b="1" lang="en" sz="1000">
                <a:solidFill>
                  <a:srgbClr val="000000"/>
                </a:solidFill>
                <a:latin typeface="Calibri"/>
                <a:ea typeface="Calibri"/>
                <a:cs typeface="Calibri"/>
                <a:sym typeface="Calibri"/>
              </a:rPr>
              <a:t>Register </a:t>
            </a:r>
            <a:r>
              <a:rPr lang="en" sz="1000">
                <a:solidFill>
                  <a:srgbClr val="000000"/>
                </a:solidFill>
                <a:latin typeface="Calibri"/>
                <a:ea typeface="Calibri"/>
                <a:cs typeface="Calibri"/>
                <a:sym typeface="Calibri"/>
              </a:rPr>
              <a:t>- Allow a visitors to fill out the a registration form and become a user.</a:t>
            </a:r>
          </a:p>
          <a:p>
            <a:pPr lvl="0" rtl="0" algn="just">
              <a:spcBef>
                <a:spcPts val="0"/>
              </a:spcBef>
              <a:spcAft>
                <a:spcPts val="0"/>
              </a:spcAft>
              <a:buNone/>
            </a:pPr>
            <a:r>
              <a:t/>
            </a:r>
            <a:endParaRPr sz="1000">
              <a:solidFill>
                <a:srgbClr val="000000"/>
              </a:solidFill>
              <a:latin typeface="Calibri"/>
              <a:ea typeface="Calibri"/>
              <a:cs typeface="Calibri"/>
              <a:sym typeface="Calibri"/>
            </a:endParaRPr>
          </a:p>
          <a:p>
            <a:pPr lvl="0" rtl="0" algn="just">
              <a:spcBef>
                <a:spcPts val="0"/>
              </a:spcBef>
              <a:spcAft>
                <a:spcPts val="0"/>
              </a:spcAft>
              <a:buNone/>
            </a:pPr>
            <a:r>
              <a:rPr lang="en" sz="1000">
                <a:solidFill>
                  <a:srgbClr val="000000"/>
                </a:solidFill>
                <a:latin typeface="Calibri"/>
                <a:ea typeface="Calibri"/>
                <a:cs typeface="Calibri"/>
                <a:sym typeface="Calibri"/>
              </a:rPr>
              <a:t>UC-2: </a:t>
            </a:r>
            <a:r>
              <a:rPr b="1" lang="en" sz="1000">
                <a:solidFill>
                  <a:srgbClr val="000000"/>
                </a:solidFill>
                <a:latin typeface="Calibri"/>
                <a:ea typeface="Calibri"/>
                <a:cs typeface="Calibri"/>
                <a:sym typeface="Calibri"/>
              </a:rPr>
              <a:t>Login </a:t>
            </a:r>
            <a:r>
              <a:rPr lang="en" sz="1000">
                <a:solidFill>
                  <a:srgbClr val="000000"/>
                </a:solidFill>
                <a:latin typeface="Calibri"/>
                <a:ea typeface="Calibri"/>
                <a:cs typeface="Calibri"/>
                <a:sym typeface="Calibri"/>
              </a:rPr>
              <a:t>- Allows user to access their account and view information for their tracked stocks.</a:t>
            </a:r>
          </a:p>
          <a:p>
            <a:pPr lvl="0" rtl="0" algn="just">
              <a:spcBef>
                <a:spcPts val="0"/>
              </a:spcBef>
              <a:spcAft>
                <a:spcPts val="0"/>
              </a:spcAft>
              <a:buNone/>
            </a:pPr>
            <a:r>
              <a:t/>
            </a:r>
            <a:endParaRPr sz="1000">
              <a:solidFill>
                <a:srgbClr val="000000"/>
              </a:solidFill>
              <a:latin typeface="Calibri"/>
              <a:ea typeface="Calibri"/>
              <a:cs typeface="Calibri"/>
              <a:sym typeface="Calibri"/>
            </a:endParaRPr>
          </a:p>
          <a:p>
            <a:pPr lvl="0" rtl="0" algn="just">
              <a:spcBef>
                <a:spcPts val="0"/>
              </a:spcBef>
              <a:spcAft>
                <a:spcPts val="0"/>
              </a:spcAft>
              <a:buNone/>
            </a:pPr>
            <a:r>
              <a:rPr lang="en" sz="1000">
                <a:solidFill>
                  <a:srgbClr val="000000"/>
                </a:solidFill>
                <a:latin typeface="Calibri"/>
                <a:ea typeface="Calibri"/>
                <a:cs typeface="Calibri"/>
                <a:sym typeface="Calibri"/>
              </a:rPr>
              <a:t>UC-3: </a:t>
            </a:r>
            <a:r>
              <a:rPr b="1" lang="en" sz="1000">
                <a:solidFill>
                  <a:srgbClr val="000000"/>
                </a:solidFill>
                <a:latin typeface="Calibri"/>
                <a:ea typeface="Calibri"/>
                <a:cs typeface="Calibri"/>
                <a:sym typeface="Calibri"/>
              </a:rPr>
              <a:t>Search Stock </a:t>
            </a:r>
            <a:r>
              <a:rPr lang="en" sz="1000">
                <a:solidFill>
                  <a:srgbClr val="000000"/>
                </a:solidFill>
                <a:latin typeface="Calibri"/>
                <a:ea typeface="Calibri"/>
                <a:cs typeface="Calibri"/>
                <a:sym typeface="Calibri"/>
              </a:rPr>
              <a:t>-</a:t>
            </a:r>
            <a:r>
              <a:rPr b="1" lang="en" sz="1000">
                <a:solidFill>
                  <a:srgbClr val="000000"/>
                </a:solidFill>
                <a:latin typeface="Calibri"/>
                <a:ea typeface="Calibri"/>
                <a:cs typeface="Calibri"/>
                <a:sym typeface="Calibri"/>
              </a:rPr>
              <a:t> </a:t>
            </a:r>
            <a:r>
              <a:rPr lang="en" sz="1000">
                <a:solidFill>
                  <a:srgbClr val="000000"/>
                </a:solidFill>
                <a:latin typeface="Calibri"/>
                <a:ea typeface="Calibri"/>
                <a:cs typeface="Calibri"/>
                <a:sym typeface="Calibri"/>
              </a:rPr>
              <a:t>User can search for a particular stock through keywords.</a:t>
            </a:r>
          </a:p>
          <a:p>
            <a:pPr lvl="0" rtl="0" algn="just">
              <a:spcBef>
                <a:spcPts val="0"/>
              </a:spcBef>
              <a:spcAft>
                <a:spcPts val="0"/>
              </a:spcAft>
              <a:buNone/>
            </a:pPr>
            <a:r>
              <a:t/>
            </a:r>
            <a:endParaRPr sz="1000">
              <a:solidFill>
                <a:srgbClr val="000000"/>
              </a:solidFill>
              <a:latin typeface="Calibri"/>
              <a:ea typeface="Calibri"/>
              <a:cs typeface="Calibri"/>
              <a:sym typeface="Calibri"/>
            </a:endParaRPr>
          </a:p>
          <a:p>
            <a:pPr lvl="0" rtl="0" algn="just">
              <a:spcBef>
                <a:spcPts val="0"/>
              </a:spcBef>
              <a:spcAft>
                <a:spcPts val="0"/>
              </a:spcAft>
              <a:buNone/>
            </a:pPr>
            <a:r>
              <a:rPr lang="en" sz="1000">
                <a:solidFill>
                  <a:srgbClr val="000000"/>
                </a:solidFill>
                <a:latin typeface="Calibri"/>
                <a:ea typeface="Calibri"/>
                <a:cs typeface="Calibri"/>
                <a:sym typeface="Calibri"/>
              </a:rPr>
              <a:t>UC-4: </a:t>
            </a:r>
            <a:r>
              <a:rPr b="1" lang="en" sz="1000">
                <a:solidFill>
                  <a:srgbClr val="000000"/>
                </a:solidFill>
                <a:latin typeface="Calibri"/>
                <a:ea typeface="Calibri"/>
                <a:cs typeface="Calibri"/>
                <a:sym typeface="Calibri"/>
              </a:rPr>
              <a:t>Add Stock</a:t>
            </a:r>
            <a:r>
              <a:rPr lang="en" sz="1000">
                <a:solidFill>
                  <a:srgbClr val="000000"/>
                </a:solidFill>
                <a:latin typeface="Calibri"/>
                <a:ea typeface="Calibri"/>
                <a:cs typeface="Calibri"/>
                <a:sym typeface="Calibri"/>
              </a:rPr>
              <a:t> - Allows user to add new stocks to his portfolio.</a:t>
            </a:r>
          </a:p>
          <a:p>
            <a:pPr lvl="0" rtl="0" algn="just">
              <a:spcBef>
                <a:spcPts val="0"/>
              </a:spcBef>
              <a:spcAft>
                <a:spcPts val="0"/>
              </a:spcAft>
              <a:buNone/>
            </a:pPr>
            <a:r>
              <a:t/>
            </a:r>
            <a:endParaRPr sz="1000">
              <a:solidFill>
                <a:srgbClr val="000000"/>
              </a:solidFill>
              <a:latin typeface="Calibri"/>
              <a:ea typeface="Calibri"/>
              <a:cs typeface="Calibri"/>
              <a:sym typeface="Calibri"/>
            </a:endParaRPr>
          </a:p>
          <a:p>
            <a:pPr lvl="0" rtl="0" algn="just">
              <a:spcBef>
                <a:spcPts val="0"/>
              </a:spcBef>
              <a:spcAft>
                <a:spcPts val="0"/>
              </a:spcAft>
              <a:buNone/>
            </a:pPr>
            <a:r>
              <a:rPr lang="en" sz="1000">
                <a:solidFill>
                  <a:srgbClr val="000000"/>
                </a:solidFill>
                <a:latin typeface="Calibri"/>
                <a:ea typeface="Calibri"/>
                <a:cs typeface="Calibri"/>
                <a:sym typeface="Calibri"/>
              </a:rPr>
              <a:t>UC-5: </a:t>
            </a:r>
            <a:r>
              <a:rPr b="1" lang="en" sz="1000">
                <a:solidFill>
                  <a:srgbClr val="000000"/>
                </a:solidFill>
                <a:latin typeface="Calibri"/>
                <a:ea typeface="Calibri"/>
                <a:cs typeface="Calibri"/>
                <a:sym typeface="Calibri"/>
              </a:rPr>
              <a:t>Sell Stock</a:t>
            </a:r>
            <a:r>
              <a:rPr lang="en" sz="1000">
                <a:solidFill>
                  <a:srgbClr val="000000"/>
                </a:solidFill>
                <a:latin typeface="Calibri"/>
                <a:ea typeface="Calibri"/>
                <a:cs typeface="Calibri"/>
                <a:sym typeface="Calibri"/>
              </a:rPr>
              <a:t> - Sell stocks from the portfolio.</a:t>
            </a:r>
          </a:p>
          <a:p>
            <a:pPr lvl="0" rtl="0" algn="just">
              <a:spcBef>
                <a:spcPts val="0"/>
              </a:spcBef>
              <a:spcAft>
                <a:spcPts val="0"/>
              </a:spcAft>
              <a:buNone/>
            </a:pPr>
            <a:r>
              <a:t/>
            </a:r>
            <a:endParaRPr sz="1000">
              <a:solidFill>
                <a:srgbClr val="000000"/>
              </a:solidFill>
              <a:latin typeface="Calibri"/>
              <a:ea typeface="Calibri"/>
              <a:cs typeface="Calibri"/>
              <a:sym typeface="Calibri"/>
            </a:endParaRPr>
          </a:p>
          <a:p>
            <a:pPr lvl="0" rtl="0" algn="just">
              <a:spcBef>
                <a:spcPts val="0"/>
              </a:spcBef>
              <a:spcAft>
                <a:spcPts val="0"/>
              </a:spcAft>
              <a:buNone/>
            </a:pPr>
            <a:r>
              <a:rPr lang="en" sz="1000">
                <a:solidFill>
                  <a:srgbClr val="000000"/>
                </a:solidFill>
                <a:latin typeface="Calibri"/>
                <a:ea typeface="Calibri"/>
                <a:cs typeface="Calibri"/>
                <a:sym typeface="Calibri"/>
              </a:rPr>
              <a:t>UC-6: </a:t>
            </a:r>
            <a:r>
              <a:rPr b="1" lang="en" sz="1000">
                <a:solidFill>
                  <a:srgbClr val="000000"/>
                </a:solidFill>
                <a:latin typeface="Calibri"/>
                <a:ea typeface="Calibri"/>
                <a:cs typeface="Calibri"/>
                <a:sym typeface="Calibri"/>
              </a:rPr>
              <a:t>Predict Actions</a:t>
            </a:r>
            <a:r>
              <a:rPr lang="en" sz="1000">
                <a:solidFill>
                  <a:srgbClr val="000000"/>
                </a:solidFill>
                <a:latin typeface="Calibri"/>
                <a:ea typeface="Calibri"/>
                <a:cs typeface="Calibri"/>
                <a:sym typeface="Calibri"/>
              </a:rPr>
              <a:t> - system gives the best possible suggestion the registered user</a:t>
            </a:r>
          </a:p>
          <a:p>
            <a:pPr lvl="0" rtl="0" algn="just">
              <a:spcBef>
                <a:spcPts val="0"/>
              </a:spcBef>
              <a:spcAft>
                <a:spcPts val="0"/>
              </a:spcAft>
              <a:buNone/>
            </a:pPr>
            <a:r>
              <a:t/>
            </a:r>
            <a:endParaRPr sz="1000">
              <a:solidFill>
                <a:srgbClr val="000000"/>
              </a:solidFill>
              <a:latin typeface="Calibri"/>
              <a:ea typeface="Calibri"/>
              <a:cs typeface="Calibri"/>
              <a:sym typeface="Calibri"/>
            </a:endParaRPr>
          </a:p>
          <a:p>
            <a:pPr lvl="0" rtl="0" algn="just">
              <a:spcBef>
                <a:spcPts val="0"/>
              </a:spcBef>
              <a:spcAft>
                <a:spcPts val="0"/>
              </a:spcAft>
              <a:buNone/>
            </a:pPr>
            <a:r>
              <a:rPr lang="en" sz="1000">
                <a:solidFill>
                  <a:srgbClr val="000000"/>
                </a:solidFill>
                <a:latin typeface="Calibri"/>
                <a:ea typeface="Calibri"/>
                <a:cs typeface="Calibri"/>
                <a:sym typeface="Calibri"/>
              </a:rPr>
              <a:t>UC-7: </a:t>
            </a:r>
            <a:r>
              <a:rPr b="1" lang="en" sz="1000">
                <a:solidFill>
                  <a:srgbClr val="000000"/>
                </a:solidFill>
                <a:latin typeface="Calibri"/>
                <a:ea typeface="Calibri"/>
                <a:cs typeface="Calibri"/>
                <a:sym typeface="Calibri"/>
              </a:rPr>
              <a:t>Display Chart - </a:t>
            </a:r>
            <a:r>
              <a:rPr lang="en" sz="1000">
                <a:solidFill>
                  <a:srgbClr val="000000"/>
                </a:solidFill>
                <a:latin typeface="Calibri"/>
                <a:ea typeface="Calibri"/>
                <a:cs typeface="Calibri"/>
                <a:sym typeface="Calibri"/>
              </a:rPr>
              <a:t>Output a chart showing movement of the stock over a long period of time. User can then check stock values at different time.</a:t>
            </a:r>
          </a:p>
          <a:p>
            <a:pPr lvl="0" rtl="0" algn="just">
              <a:spcBef>
                <a:spcPts val="0"/>
              </a:spcBef>
              <a:spcAft>
                <a:spcPts val="0"/>
              </a:spcAft>
              <a:buNone/>
            </a:pPr>
            <a:r>
              <a:t/>
            </a:r>
            <a:endParaRPr sz="1000">
              <a:solidFill>
                <a:srgbClr val="000000"/>
              </a:solidFill>
              <a:latin typeface="Calibri"/>
              <a:ea typeface="Calibri"/>
              <a:cs typeface="Calibri"/>
              <a:sym typeface="Calibri"/>
            </a:endParaRPr>
          </a:p>
          <a:p>
            <a:pPr lvl="0" rtl="0" algn="just">
              <a:spcBef>
                <a:spcPts val="0"/>
              </a:spcBef>
              <a:spcAft>
                <a:spcPts val="0"/>
              </a:spcAft>
              <a:buNone/>
            </a:pPr>
            <a:r>
              <a:rPr lang="en" sz="1000">
                <a:solidFill>
                  <a:srgbClr val="000000"/>
                </a:solidFill>
                <a:latin typeface="Calibri"/>
                <a:ea typeface="Calibri"/>
                <a:cs typeface="Calibri"/>
                <a:sym typeface="Calibri"/>
              </a:rPr>
              <a:t>UC-8: </a:t>
            </a:r>
            <a:r>
              <a:rPr b="1" lang="en" sz="1000">
                <a:solidFill>
                  <a:srgbClr val="000000"/>
                </a:solidFill>
                <a:latin typeface="Calibri"/>
                <a:ea typeface="Calibri"/>
                <a:cs typeface="Calibri"/>
                <a:sym typeface="Calibri"/>
              </a:rPr>
              <a:t>Display Portfolio Chart</a:t>
            </a:r>
            <a:r>
              <a:rPr lang="en" sz="1000">
                <a:solidFill>
                  <a:srgbClr val="000000"/>
                </a:solidFill>
                <a:latin typeface="Calibri"/>
                <a:ea typeface="Calibri"/>
                <a:cs typeface="Calibri"/>
                <a:sym typeface="Calibri"/>
              </a:rPr>
              <a:t> - Output detailed portfolio graph detailing movements of personal stocks.</a:t>
            </a:r>
          </a:p>
          <a:p>
            <a:pPr lvl="0" rtl="0" algn="just">
              <a:spcBef>
                <a:spcPts val="0"/>
              </a:spcBef>
              <a:spcAft>
                <a:spcPts val="0"/>
              </a:spcAft>
              <a:buNone/>
            </a:pPr>
            <a:r>
              <a:t/>
            </a:r>
            <a:endParaRPr sz="1000">
              <a:solidFill>
                <a:srgbClr val="000000"/>
              </a:solidFill>
              <a:latin typeface="Calibri"/>
              <a:ea typeface="Calibri"/>
              <a:cs typeface="Calibri"/>
              <a:sym typeface="Calibri"/>
            </a:endParaRPr>
          </a:p>
          <a:p>
            <a:pPr lvl="0" rtl="0" algn="just">
              <a:spcBef>
                <a:spcPts val="0"/>
              </a:spcBef>
              <a:spcAft>
                <a:spcPts val="0"/>
              </a:spcAft>
              <a:buNone/>
            </a:pPr>
            <a:r>
              <a:rPr lang="en" sz="1000">
                <a:solidFill>
                  <a:srgbClr val="000000"/>
                </a:solidFill>
                <a:latin typeface="Calibri"/>
                <a:ea typeface="Calibri"/>
                <a:cs typeface="Calibri"/>
                <a:sym typeface="Calibri"/>
              </a:rPr>
              <a:t>UC-9: </a:t>
            </a:r>
            <a:r>
              <a:rPr b="1" lang="en" sz="1000">
                <a:solidFill>
                  <a:srgbClr val="000000"/>
                </a:solidFill>
                <a:latin typeface="Calibri"/>
                <a:ea typeface="Calibri"/>
                <a:cs typeface="Calibri"/>
                <a:sym typeface="Calibri"/>
              </a:rPr>
              <a:t>Show Stock Related News</a:t>
            </a:r>
            <a:r>
              <a:rPr lang="en" sz="1000">
                <a:solidFill>
                  <a:srgbClr val="000000"/>
                </a:solidFill>
                <a:latin typeface="Calibri"/>
                <a:ea typeface="Calibri"/>
                <a:cs typeface="Calibri"/>
                <a:sym typeface="Calibri"/>
              </a:rPr>
              <a:t> - Users will have access to current events and news regarding for the given stocks in the portfolio.</a:t>
            </a:r>
          </a:p>
          <a:p>
            <a:pPr lvl="0" rtl="0" algn="just">
              <a:spcBef>
                <a:spcPts val="0"/>
              </a:spcBef>
              <a:spcAft>
                <a:spcPts val="0"/>
              </a:spcAft>
              <a:buNone/>
            </a:pPr>
            <a:r>
              <a:t/>
            </a:r>
            <a:endParaRPr sz="1000">
              <a:solidFill>
                <a:srgbClr val="000000"/>
              </a:solidFill>
              <a:latin typeface="Calibri"/>
              <a:ea typeface="Calibri"/>
              <a:cs typeface="Calibri"/>
              <a:sym typeface="Calibri"/>
            </a:endParaRPr>
          </a:p>
          <a:p>
            <a:pPr lvl="0" rtl="0" algn="just">
              <a:spcBef>
                <a:spcPts val="0"/>
              </a:spcBef>
              <a:spcAft>
                <a:spcPts val="0"/>
              </a:spcAft>
              <a:buNone/>
            </a:pPr>
            <a:r>
              <a:rPr lang="en" sz="1000">
                <a:solidFill>
                  <a:srgbClr val="000000"/>
                </a:solidFill>
                <a:latin typeface="Calibri"/>
                <a:ea typeface="Calibri"/>
                <a:cs typeface="Calibri"/>
                <a:sym typeface="Calibri"/>
              </a:rPr>
              <a:t>UC-10: </a:t>
            </a:r>
            <a:r>
              <a:rPr b="1" lang="en" sz="1000">
                <a:solidFill>
                  <a:srgbClr val="000000"/>
                </a:solidFill>
                <a:latin typeface="Calibri"/>
                <a:ea typeface="Calibri"/>
                <a:cs typeface="Calibri"/>
                <a:sym typeface="Calibri"/>
              </a:rPr>
              <a:t>Logout </a:t>
            </a:r>
            <a:r>
              <a:rPr lang="en" sz="1000">
                <a:solidFill>
                  <a:srgbClr val="000000"/>
                </a:solidFill>
                <a:latin typeface="Calibri"/>
                <a:ea typeface="Calibri"/>
                <a:cs typeface="Calibri"/>
                <a:sym typeface="Calibri"/>
              </a:rPr>
              <a:t>- Allow users to log out of the system.</a:t>
            </a:r>
          </a:p>
        </p:txBody>
      </p:sp>
      <p:sp>
        <p:nvSpPr>
          <p:cNvPr id="69" name="Shape 6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Use Cases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Special Features</a:t>
            </a:r>
          </a:p>
        </p:txBody>
      </p:sp>
      <p:sp>
        <p:nvSpPr>
          <p:cNvPr id="75" name="Shape 75"/>
          <p:cNvSpPr txBox="1"/>
          <p:nvPr>
            <p:ph idx="1" type="body"/>
          </p:nvPr>
        </p:nvSpPr>
        <p:spPr>
          <a:xfrm>
            <a:off x="311700" y="1027900"/>
            <a:ext cx="8520600" cy="3340200"/>
          </a:xfrm>
          <a:prstGeom prst="rect">
            <a:avLst/>
          </a:prstGeom>
        </p:spPr>
        <p:txBody>
          <a:bodyPr anchorCtr="0" anchor="t" bIns="91425" lIns="91425" rIns="91425" tIns="91425">
            <a:noAutofit/>
          </a:bodyPr>
          <a:lstStyle/>
          <a:p>
            <a:pPr indent="-317500" lvl="0" marL="457200" rtl="0">
              <a:spcBef>
                <a:spcPts val="0"/>
              </a:spcBef>
              <a:buSzPct val="77777"/>
            </a:pPr>
            <a:r>
              <a:rPr lang="en"/>
              <a:t>Portfolio Graph</a:t>
            </a:r>
          </a:p>
          <a:p>
            <a:pPr indent="-317500" lvl="0" marL="457200" marR="0" rtl="0" algn="l">
              <a:lnSpc>
                <a:spcPct val="115000"/>
              </a:lnSpc>
              <a:spcBef>
                <a:spcPts val="0"/>
              </a:spcBef>
              <a:spcAft>
                <a:spcPts val="1600"/>
              </a:spcAft>
              <a:buClr>
                <a:schemeClr val="dk2"/>
              </a:buClr>
              <a:buSzPct val="77777"/>
              <a:buFont typeface="Source Code Pro"/>
            </a:pPr>
            <a:r>
              <a:rPr lang="en"/>
              <a:t>News</a:t>
            </a:r>
          </a:p>
          <a:p>
            <a:pPr indent="-228600" lvl="0" marL="457200" rtl="0">
              <a:spcBef>
                <a:spcPts val="0"/>
              </a:spcBef>
            </a:pPr>
            <a:r>
              <a:rPr lang="en"/>
              <a:t>Additional Information about every stock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Technologies Used</a:t>
            </a:r>
          </a:p>
        </p:txBody>
      </p:sp>
      <p:sp>
        <p:nvSpPr>
          <p:cNvPr id="81" name="Shape 81"/>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
              <a:t>Django Framework 1.11</a:t>
            </a:r>
          </a:p>
          <a:p>
            <a:pPr indent="-228600" lvl="0" marL="457200" rtl="0">
              <a:spcBef>
                <a:spcPts val="0"/>
              </a:spcBef>
            </a:pPr>
            <a:r>
              <a:rPr lang="en"/>
              <a:t>SQLite database (included with Django)</a:t>
            </a:r>
          </a:p>
          <a:p>
            <a:pPr indent="-228600" lvl="0" marL="457200" rtl="0">
              <a:spcBef>
                <a:spcPts val="0"/>
              </a:spcBef>
            </a:pPr>
            <a:r>
              <a:rPr lang="en"/>
              <a:t>Bootstrap</a:t>
            </a:r>
          </a:p>
          <a:p>
            <a:pPr indent="-228600" lvl="0" marL="457200" rtl="0">
              <a:spcBef>
                <a:spcPts val="0"/>
              </a:spcBef>
            </a:pPr>
            <a:r>
              <a:rPr lang="en"/>
              <a:t>HTML/CSS</a:t>
            </a:r>
          </a:p>
          <a:p>
            <a:pPr indent="-228600" lvl="0" marL="457200" rtl="0">
              <a:spcBef>
                <a:spcPts val="0"/>
              </a:spcBef>
            </a:pPr>
            <a:r>
              <a:rPr lang="en"/>
              <a:t>JavaScript</a:t>
            </a:r>
          </a:p>
          <a:p>
            <a:pPr indent="-228600" lvl="0" marL="457200" rtl="0">
              <a:spcBef>
                <a:spcPts val="0"/>
              </a:spcBef>
            </a:pPr>
            <a:r>
              <a:rPr lang="en"/>
              <a:t>Python 3</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Prediction Strategy (Long term)</a:t>
            </a:r>
          </a:p>
        </p:txBody>
      </p:sp>
      <p:sp>
        <p:nvSpPr>
          <p:cNvPr id="87" name="Shape 87"/>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Support Vector Machine method</a:t>
            </a:r>
          </a:p>
          <a:p>
            <a:pPr lvl="0">
              <a:spcBef>
                <a:spcPts val="0"/>
              </a:spcBef>
              <a:buNone/>
            </a:pPr>
            <a:r>
              <a:rPr lang="en" sz="1200"/>
              <a:t>For long term prediction a large amount of data needs to be analyzed. SVMs are more suited for long term prediction because they are easy to train, computationally less intensive and efficient as compared to other techniques like Neural Networks.</a:t>
            </a:r>
          </a:p>
          <a:p>
            <a:pPr lvl="0">
              <a:spcBef>
                <a:spcPts val="0"/>
              </a:spcBef>
              <a:buNone/>
            </a:pPr>
            <a:r>
              <a:t/>
            </a:r>
            <a:endParaRPr sz="1200"/>
          </a:p>
          <a:p>
            <a:pPr lvl="0">
              <a:spcBef>
                <a:spcPts val="0"/>
              </a:spcBef>
              <a:buNone/>
            </a:pPr>
            <a:r>
              <a:rPr lang="en" sz="1200"/>
              <a:t>We trained the model on previous year data and we show the predictions for next 30 days</a:t>
            </a:r>
          </a:p>
          <a:p>
            <a:pPr lvl="0">
              <a:spcBef>
                <a:spcPts val="0"/>
              </a:spcBef>
              <a:buNone/>
            </a:pPr>
            <a:r>
              <a:t/>
            </a:r>
            <a:endParaRPr sz="1200"/>
          </a:p>
          <a:p>
            <a:pPr lvl="0">
              <a:spcBef>
                <a:spcPts val="0"/>
              </a:spcBef>
              <a:buNone/>
            </a:pPr>
            <a:r>
              <a:rPr lang="en" sz="1200"/>
              <a:t>We used indicators like Moving Averages to come up with a decision to buy, sell or hold</a:t>
            </a:r>
          </a:p>
          <a:p>
            <a:pPr lvl="0" rtl="0">
              <a:spcBef>
                <a:spcPts val="0"/>
              </a:spcBef>
              <a:buNone/>
            </a:pPr>
            <a:r>
              <a:t/>
            </a:r>
            <a:endParaRPr sz="1200"/>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
              <a:t>Prediction Strategy (short term)</a:t>
            </a:r>
          </a:p>
        </p:txBody>
      </p:sp>
      <p:sp>
        <p:nvSpPr>
          <p:cNvPr id="93" name="Shape 93"/>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spcBef>
                <a:spcPts val="0"/>
              </a:spcBef>
              <a:buNone/>
            </a:pPr>
            <a:r>
              <a:rPr lang="en"/>
              <a:t>Artificial Neural Networks and Bayesian Curve Fitting</a:t>
            </a:r>
          </a:p>
          <a:p>
            <a:pPr lvl="0">
              <a:spcBef>
                <a:spcPts val="0"/>
              </a:spcBef>
              <a:buNone/>
            </a:pPr>
            <a:r>
              <a:rPr lang="en" sz="1100">
                <a:solidFill>
                  <a:srgbClr val="000000"/>
                </a:solidFill>
              </a:rPr>
              <a:t>Although we have written the code for both ANN and Bayesian classification, we are using ANN for short term predictions as the results were more accurate. </a:t>
            </a:r>
          </a:p>
          <a:p>
            <a:pPr lvl="0">
              <a:spcBef>
                <a:spcPts val="0"/>
              </a:spcBef>
              <a:buNone/>
            </a:pPr>
            <a:r>
              <a:rPr lang="en" sz="1100">
                <a:solidFill>
                  <a:srgbClr val="000000"/>
                </a:solidFill>
              </a:rPr>
              <a:t>Neural networks can be used for prediction with various levels of success. The neural network is trained from the historical data with the hope that it will discover hidden dependencies and that it will be able to use them for predicting into future. In other words, neural network is not represented by an explicitly given model. It is more a black box that is able to learn something.</a:t>
            </a:r>
          </a:p>
          <a:p>
            <a:pPr lvl="0">
              <a:spcBef>
                <a:spcPts val="0"/>
              </a:spcBef>
              <a:buNone/>
            </a:pPr>
            <a:r>
              <a:rPr lang="en" sz="1100">
                <a:solidFill>
                  <a:srgbClr val="000000"/>
                </a:solidFill>
              </a:rPr>
              <a:t>We use a neural network with 3 input nodes, 3 hidden nodes and 1 output node and around 1000 iterations and backpropogation for training the data.</a:t>
            </a:r>
          </a:p>
          <a:p>
            <a:pPr lvl="0">
              <a:spcBef>
                <a:spcPts val="0"/>
              </a:spcBef>
              <a:buNone/>
            </a:pPr>
            <a:r>
              <a:rPr lang="en" sz="1100">
                <a:solidFill>
                  <a:srgbClr val="000000"/>
                </a:solidFill>
              </a:rPr>
              <a:t>We use data points from historical data and use a sliding window to create the input for ANN. The predicted value comes out of the output nodes</a:t>
            </a:r>
          </a:p>
          <a:p>
            <a:pPr lvl="0">
              <a:spcBef>
                <a:spcPts val="0"/>
              </a:spcBef>
              <a:buNone/>
            </a:pPr>
            <a:r>
              <a:t/>
            </a:r>
            <a:endParaRPr sz="1200">
              <a:solidFill>
                <a:srgbClr val="000000"/>
              </a:solidFill>
              <a:latin typeface="Calibri"/>
              <a:ea typeface="Calibri"/>
              <a:cs typeface="Calibri"/>
              <a:sym typeface="Calibri"/>
            </a:endParaRPr>
          </a:p>
          <a:p>
            <a:pPr lvl="0">
              <a:spcBef>
                <a:spcPts val="0"/>
              </a:spcBef>
              <a:buNone/>
            </a:pPr>
            <a:r>
              <a:t/>
            </a:r>
            <a:endParaRPr sz="1100">
              <a:solidFill>
                <a:srgbClr val="000000"/>
              </a:solidFill>
              <a:highlight>
                <a:srgbClr val="FFFFF0"/>
              </a:highlight>
              <a:latin typeface="Arial"/>
              <a:ea typeface="Arial"/>
              <a:cs typeface="Arial"/>
              <a:sym typeface="Arial"/>
            </a:endParaRPr>
          </a:p>
          <a:p>
            <a:pPr lvl="0" rtl="0">
              <a:spcBef>
                <a:spcPts val="0"/>
              </a:spcBef>
              <a:buNone/>
            </a:pPr>
            <a:r>
              <a:t/>
            </a:r>
            <a:endParaRPr sz="1100">
              <a:solidFill>
                <a:srgbClr val="000000"/>
              </a:solidFill>
              <a:highlight>
                <a:srgbClr val="FFFFF0"/>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Web sources</a:t>
            </a:r>
          </a:p>
        </p:txBody>
      </p:sp>
      <p:sp>
        <p:nvSpPr>
          <p:cNvPr id="99" name="Shape 99"/>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lnSpc>
                <a:spcPct val="100000"/>
              </a:lnSpc>
              <a:spcBef>
                <a:spcPts val="1200"/>
              </a:spcBef>
              <a:spcAft>
                <a:spcPts val="1200"/>
              </a:spcAft>
              <a:buNone/>
            </a:pPr>
            <a:r>
              <a:rPr lang="en" sz="1750">
                <a:solidFill>
                  <a:srgbClr val="234764"/>
                </a:solidFill>
                <a:highlight>
                  <a:srgbClr val="FFFFFF"/>
                </a:highlight>
                <a:latin typeface="Source Code Pro"/>
                <a:ea typeface="Source Code Pro"/>
                <a:cs typeface="Source Code Pro"/>
                <a:sym typeface="Source Code Pro"/>
              </a:rPr>
              <a:t>yahoo-finance 1.4.0:</a:t>
            </a:r>
          </a:p>
          <a:p>
            <a:pPr lvl="0" rtl="0">
              <a:lnSpc>
                <a:spcPct val="100000"/>
              </a:lnSpc>
              <a:spcBef>
                <a:spcPts val="0"/>
              </a:spcBef>
              <a:buNone/>
            </a:pPr>
            <a:r>
              <a:rPr i="1" lang="en" sz="1100">
                <a:solidFill>
                  <a:srgbClr val="000000"/>
                </a:solidFill>
                <a:highlight>
                  <a:srgbClr val="FFFFFF"/>
                </a:highlight>
                <a:latin typeface="Source Code Pro"/>
                <a:ea typeface="Source Code Pro"/>
                <a:cs typeface="Source Code Pro"/>
                <a:sym typeface="Source Code Pro"/>
              </a:rPr>
              <a:t>Python module to get stock data from Yahoo! Finance</a:t>
            </a:r>
          </a:p>
          <a:p>
            <a:pPr lvl="0">
              <a:spcBef>
                <a:spcPts val="0"/>
              </a:spcBef>
              <a:buNone/>
            </a:pPr>
            <a:r>
              <a:rPr lang="en" sz="1100" u="sng">
                <a:solidFill>
                  <a:schemeClr val="hlink"/>
                </a:solidFill>
                <a:highlight>
                  <a:srgbClr val="FFFFFF"/>
                </a:highlight>
                <a:latin typeface="Source Code Pro"/>
                <a:ea typeface="Source Code Pro"/>
                <a:cs typeface="Source Code Pro"/>
                <a:sym typeface="Source Code Pro"/>
                <a:hlinkClick r:id="rId3"/>
              </a:rPr>
              <a:t>https://pypi.python.org/pypi/yahoo-finance</a:t>
            </a:r>
          </a:p>
          <a:p>
            <a:pPr lvl="0">
              <a:spcBef>
                <a:spcPts val="0"/>
              </a:spcBef>
              <a:buNone/>
            </a:pPr>
            <a:r>
              <a:t/>
            </a:r>
            <a:endParaRPr sz="1100">
              <a:solidFill>
                <a:srgbClr val="000000"/>
              </a:solidFill>
              <a:highlight>
                <a:srgbClr val="FFFFFF"/>
              </a:highlight>
              <a:latin typeface="Source Code Pro"/>
              <a:ea typeface="Source Code Pro"/>
              <a:cs typeface="Source Code Pro"/>
              <a:sym typeface="Source Code Pro"/>
            </a:endParaRPr>
          </a:p>
          <a:p>
            <a:pPr lvl="0">
              <a:spcBef>
                <a:spcPts val="0"/>
              </a:spcBef>
              <a:buNone/>
            </a:pPr>
            <a:r>
              <a:t/>
            </a:r>
            <a:endParaRPr sz="1100">
              <a:solidFill>
                <a:srgbClr val="000000"/>
              </a:solidFill>
              <a:highlight>
                <a:srgbClr val="FFFFFF"/>
              </a:highlight>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Demo</a:t>
            </a:r>
          </a:p>
        </p:txBody>
      </p:sp>
      <p:sp>
        <p:nvSpPr>
          <p:cNvPr id="105" name="Shape 105"/>
          <p:cNvSpPr txBox="1"/>
          <p:nvPr>
            <p:ph idx="1" type="body"/>
          </p:nvPr>
        </p:nvSpPr>
        <p:spPr>
          <a:xfrm>
            <a:off x="202650" y="1692150"/>
            <a:ext cx="8520600" cy="3340200"/>
          </a:xfrm>
          <a:prstGeom prst="rect">
            <a:avLst/>
          </a:prstGeom>
        </p:spPr>
        <p:txBody>
          <a:bodyPr anchorCtr="0" anchor="t" bIns="91425" lIns="91425" rIns="91425" tIns="91425">
            <a:noAutofit/>
          </a:bodyPr>
          <a:lstStyle/>
          <a:p>
            <a:pPr lvl="0" algn="ctr">
              <a:spcBef>
                <a:spcPts val="0"/>
              </a:spcBef>
              <a:buNone/>
            </a:pPr>
            <a:r>
              <a:rPr lang="en"/>
              <a:t>Thank you!</a:t>
            </a:r>
          </a:p>
          <a:p>
            <a:pPr lvl="0" algn="ctr">
              <a:spcBef>
                <a:spcPts val="0"/>
              </a:spcBef>
              <a:buNone/>
            </a:pPr>
            <a:r>
              <a:rPr lang="en"/>
              <a:t>Questions?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