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62" r:id="rId23"/>
    <p:sldId id="263" r:id="rId24"/>
    <p:sldId id="264" r:id="rId25"/>
    <p:sldId id="26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598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1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3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35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143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0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359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342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50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365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35376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E98A545-38B5-42F6-8C06-6A007FA40BF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C3AE185-A7D8-4519-831C-CEE058EE8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50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3BDC-EDA7-FCF1-2123-40E6740787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986117"/>
            <a:ext cx="9068586" cy="2514598"/>
          </a:xfrm>
        </p:spPr>
        <p:txBody>
          <a:bodyPr/>
          <a:lstStyle/>
          <a:p>
            <a:r>
              <a:rPr lang="en-US" sz="4800" dirty="0"/>
              <a:t>Employee Salary Prediction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B7C83-E9A9-853E-0EE0-C729EFEA3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531" y="4500715"/>
            <a:ext cx="9302938" cy="943897"/>
          </a:xfrm>
        </p:spPr>
        <p:txBody>
          <a:bodyPr/>
          <a:lstStyle/>
          <a:p>
            <a:r>
              <a:rPr lang="en-US" dirty="0"/>
              <a:t>Done By: Dhruv Manoj</a:t>
            </a:r>
          </a:p>
          <a:p>
            <a:r>
              <a:rPr lang="en-US" dirty="0"/>
              <a:t>College: St Aloysius Deemed to be University</a:t>
            </a:r>
          </a:p>
          <a:p>
            <a:r>
              <a:rPr lang="en-US" dirty="0"/>
              <a:t>Department: Bachelor of Computer Applications(BCA)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91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41EBF-85C7-D061-7CF5-8BA06F130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09" y="966685"/>
            <a:ext cx="4057923" cy="4924630"/>
          </a:xfrm>
        </p:spPr>
      </p:pic>
    </p:spTree>
    <p:extLst>
      <p:ext uri="{BB962C8B-B14F-4D97-AF65-F5344CB8AC3E}">
        <p14:creationId xmlns:p14="http://schemas.microsoft.com/office/powerpoint/2010/main" val="56046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68F05-B029-0879-3ECD-799D3FCEF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862" y="1779639"/>
            <a:ext cx="8602275" cy="2925951"/>
          </a:xfrm>
        </p:spPr>
      </p:pic>
    </p:spTree>
    <p:extLst>
      <p:ext uri="{BB962C8B-B14F-4D97-AF65-F5344CB8AC3E}">
        <p14:creationId xmlns:p14="http://schemas.microsoft.com/office/powerpoint/2010/main" val="8829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130F3-A9F8-FD6E-FAF9-14A3A97CABF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8" y="1126334"/>
            <a:ext cx="4754563" cy="4605332"/>
          </a:xfr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BD0AE2B-2F4C-8EAE-6BCF-C03EF837A2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750" y="1126334"/>
            <a:ext cx="3535579" cy="4605332"/>
          </a:xfrm>
        </p:spPr>
      </p:pic>
    </p:spTree>
    <p:extLst>
      <p:ext uri="{BB962C8B-B14F-4D97-AF65-F5344CB8AC3E}">
        <p14:creationId xmlns:p14="http://schemas.microsoft.com/office/powerpoint/2010/main" val="307730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68261F9-F4B0-5614-A753-37B8A5DA17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0" y="2039890"/>
            <a:ext cx="4754563" cy="2778219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F69CEEB-332D-E624-EFCE-E619DAC453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41" y="2039890"/>
            <a:ext cx="4754562" cy="2778219"/>
          </a:xfrm>
        </p:spPr>
      </p:pic>
    </p:spTree>
    <p:extLst>
      <p:ext uri="{BB962C8B-B14F-4D97-AF65-F5344CB8AC3E}">
        <p14:creationId xmlns:p14="http://schemas.microsoft.com/office/powerpoint/2010/main" val="1951003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92617C-E475-12B7-713C-BC1B559D44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" y="2103438"/>
            <a:ext cx="4754563" cy="2222090"/>
          </a:xfrm>
        </p:spPr>
      </p:pic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2B38E2B-1824-1C14-1774-638A9A1DA7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7795" y="1340439"/>
            <a:ext cx="4219911" cy="3748087"/>
          </a:xfrm>
        </p:spPr>
      </p:pic>
    </p:spTree>
    <p:extLst>
      <p:ext uri="{BB962C8B-B14F-4D97-AF65-F5344CB8AC3E}">
        <p14:creationId xmlns:p14="http://schemas.microsoft.com/office/powerpoint/2010/main" val="311572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20F0CF-8AEF-FA74-6855-7DEF82D5F4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542" y="265471"/>
            <a:ext cx="4754563" cy="2839125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FE0C2F-7D38-FC7D-2756-3C665F884A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" y="3615813"/>
            <a:ext cx="4754562" cy="257195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CBE6D-0FFA-A0AA-B6DE-6C74A0C8F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128" y="3615813"/>
            <a:ext cx="4754562" cy="257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12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0F0FEA-8A6E-A423-B01D-7493B9AE8F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512" y="1022555"/>
            <a:ext cx="4086976" cy="4580501"/>
          </a:xfrm>
        </p:spPr>
      </p:pic>
    </p:spTree>
    <p:extLst>
      <p:ext uri="{BB962C8B-B14F-4D97-AF65-F5344CB8AC3E}">
        <p14:creationId xmlns:p14="http://schemas.microsoft.com/office/powerpoint/2010/main" val="7677212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6655ED-F820-3026-3ACE-E6B07DF7F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4" r="-1"/>
          <a:stretch>
            <a:fillRect/>
          </a:stretch>
        </p:blipFill>
        <p:spPr>
          <a:xfrm>
            <a:off x="3198009" y="1251820"/>
            <a:ext cx="5795981" cy="4354359"/>
          </a:xfrm>
        </p:spPr>
      </p:pic>
    </p:spTree>
    <p:extLst>
      <p:ext uri="{BB962C8B-B14F-4D97-AF65-F5344CB8AC3E}">
        <p14:creationId xmlns:p14="http://schemas.microsoft.com/office/powerpoint/2010/main" val="953063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895A6A5-7678-BAF0-01AD-86E21A9A45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484" y="2753431"/>
            <a:ext cx="4891549" cy="1351137"/>
          </a:xfr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0E5B2E0-0684-7781-411A-C84F812DC46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206" y="1554956"/>
            <a:ext cx="4067412" cy="3748087"/>
          </a:xfrm>
        </p:spPr>
      </p:pic>
    </p:spTree>
    <p:extLst>
      <p:ext uri="{BB962C8B-B14F-4D97-AF65-F5344CB8AC3E}">
        <p14:creationId xmlns:p14="http://schemas.microsoft.com/office/powerpoint/2010/main" val="4062460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6F4DFC-B353-791C-DCAB-47C2B668A7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310983"/>
            <a:ext cx="4754563" cy="261119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EFFDD0-9E82-8C84-2B13-26D87B1E50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9" y="3334367"/>
            <a:ext cx="4754562" cy="2587806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66EE17-F5BF-F139-0B6C-219EC0A73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081" y="613744"/>
            <a:ext cx="535379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23E8E-B183-B382-4B09-CD82B6AB7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800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971EC-2AA3-B452-B7DF-9F63A187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89703"/>
            <a:ext cx="10058400" cy="5389497"/>
          </a:xfrm>
        </p:spPr>
        <p:txBody>
          <a:bodyPr/>
          <a:lstStyle/>
          <a:p>
            <a:r>
              <a:rPr lang="en-US" sz="2800" dirty="0"/>
              <a:t>This project explores the use of machine learning to classify employees' income as above or below $50K based on demographic and employment features.</a:t>
            </a:r>
          </a:p>
          <a:p>
            <a:endParaRPr lang="en-US" sz="2800" dirty="0"/>
          </a:p>
          <a:p>
            <a:r>
              <a:rPr lang="en-US" sz="2800" dirty="0"/>
              <a:t>Dataset: 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/>
              <a:t>Adult Census Income</a:t>
            </a:r>
          </a:p>
          <a:p>
            <a:endParaRPr lang="en-US" sz="2800" dirty="0"/>
          </a:p>
          <a:p>
            <a:r>
              <a:rPr lang="en-US" sz="2800" dirty="0"/>
              <a:t>Models Used are: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/>
              <a:t>Random Forest Classifier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800" dirty="0"/>
              <a:t>Logistic Regression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79855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A0CEED-1922-4527-8D18-A1284D75A4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793" y="1973767"/>
            <a:ext cx="4754563" cy="2910466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0EC829-1444-DAA2-B5BF-399E171F38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10" y="1554956"/>
            <a:ext cx="3529780" cy="3748087"/>
          </a:xfrm>
        </p:spPr>
      </p:pic>
    </p:spTree>
    <p:extLst>
      <p:ext uri="{BB962C8B-B14F-4D97-AF65-F5344CB8AC3E}">
        <p14:creationId xmlns:p14="http://schemas.microsoft.com/office/powerpoint/2010/main" val="36554956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8550EDE-9D92-ADFD-C2CD-04CD6DB260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61" y="1285900"/>
            <a:ext cx="8745878" cy="4524964"/>
          </a:xfrm>
        </p:spPr>
      </p:pic>
    </p:spTree>
    <p:extLst>
      <p:ext uri="{BB962C8B-B14F-4D97-AF65-F5344CB8AC3E}">
        <p14:creationId xmlns:p14="http://schemas.microsoft.com/office/powerpoint/2010/main" val="152643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EB32-A192-4900-1166-D999A1C39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13" y="259136"/>
            <a:ext cx="10058400" cy="1304193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A570-CD6B-9EF5-6A35-B075DEB23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813" y="1189703"/>
            <a:ext cx="10058400" cy="5409161"/>
          </a:xfrm>
        </p:spPr>
        <p:txBody>
          <a:bodyPr>
            <a:normAutofit/>
          </a:bodyPr>
          <a:lstStyle/>
          <a:p>
            <a:r>
              <a:rPr lang="en-US" sz="3600" dirty="0"/>
              <a:t>The Random Forest model achieved high accuracy and was easier to interpret, while Logistic Regression required scaling.</a:t>
            </a:r>
          </a:p>
          <a:p>
            <a:endParaRPr lang="en-US" sz="3600" dirty="0"/>
          </a:p>
          <a:p>
            <a:r>
              <a:rPr lang="en-US" sz="3600" dirty="0"/>
              <a:t>Both models performed well, and predictions could be made on unseen data. This model pipeline can be adapted to similar classification tasks.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522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9F54-E62F-AA52-0F1B-7664A565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813" y="259136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93C4-020F-475D-3B0A-375E7FEB4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97858"/>
            <a:ext cx="10058400" cy="5301006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 advanced models like </a:t>
            </a:r>
            <a:r>
              <a:rPr lang="en-US" sz="3600" dirty="0" err="1"/>
              <a:t>XGBoost</a:t>
            </a:r>
            <a:r>
              <a:rPr lang="en-US" sz="3600" dirty="0"/>
              <a:t> or </a:t>
            </a:r>
            <a:r>
              <a:rPr lang="en-US" sz="3600" dirty="0" err="1"/>
              <a:t>LightGBM</a:t>
            </a:r>
            <a:endParaRPr lang="en-US" sz="3600" dirty="0"/>
          </a:p>
          <a:p>
            <a:r>
              <a:rPr lang="en-US" sz="3600" dirty="0"/>
              <a:t>Apply cross-validation for better generalization</a:t>
            </a:r>
          </a:p>
          <a:p>
            <a:r>
              <a:rPr lang="en-US" sz="3600" dirty="0"/>
              <a:t>Deploy as a web application with Flask or Django</a:t>
            </a:r>
          </a:p>
          <a:p>
            <a:r>
              <a:rPr lang="en-US" sz="3600" dirty="0"/>
              <a:t>Visualize feature importances using SHAP or LIME</a:t>
            </a:r>
          </a:p>
          <a:p>
            <a:r>
              <a:rPr lang="en-US" sz="3600" dirty="0"/>
              <a:t>Integrate real-time prediction capability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22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A0E1-1666-0DFA-555A-5A80FC90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471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17A39-AEEE-E0CC-FFF7-F3049CAE7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160205"/>
            <a:ext cx="10058400" cy="5458323"/>
          </a:xfrm>
        </p:spPr>
        <p:txBody>
          <a:bodyPr>
            <a:normAutofit/>
          </a:bodyPr>
          <a:lstStyle/>
          <a:p>
            <a:r>
              <a:rPr lang="en-IN" sz="2400" dirty="0"/>
              <a:t>    UCI Machine Learning Repository - https://archive.ics.uci.edu/ml/datasets/adult</a:t>
            </a:r>
          </a:p>
          <a:p>
            <a:r>
              <a:rPr lang="en-IN" sz="2400" dirty="0"/>
              <a:t>    scikit-learn Documentation - https://scikit-learn.org/stable/</a:t>
            </a:r>
          </a:p>
          <a:p>
            <a:r>
              <a:rPr lang="en-IN" sz="2400" dirty="0"/>
              <a:t>    pandas Documentation - https://pandas.pydata.org/</a:t>
            </a:r>
          </a:p>
          <a:p>
            <a:r>
              <a:rPr lang="en-IN" sz="2400" dirty="0"/>
              <a:t>    matplotlib Documentation - https://matplotlib.org/</a:t>
            </a:r>
          </a:p>
          <a:p>
            <a:r>
              <a:rPr lang="en-IN" sz="2400" dirty="0"/>
              <a:t>    seaborn Documentation - https://seaborn.pydata.org/</a:t>
            </a:r>
          </a:p>
          <a:p>
            <a:r>
              <a:rPr lang="en-IN" sz="2400" dirty="0"/>
              <a:t>    </a:t>
            </a:r>
            <a:r>
              <a:rPr lang="en-IN" sz="2400" dirty="0" err="1"/>
              <a:t>joblib</a:t>
            </a:r>
            <a:r>
              <a:rPr lang="en-IN" sz="2400" dirty="0"/>
              <a:t> Documentation - https://joblib.readthedocs.io/en/latest/</a:t>
            </a:r>
          </a:p>
          <a:p>
            <a:r>
              <a:rPr lang="en-IN" sz="2400" dirty="0"/>
              <a:t>    Python Official Docs - https://docs.python.org/3/</a:t>
            </a:r>
          </a:p>
          <a:p>
            <a:r>
              <a:rPr lang="en-IN" sz="2400" dirty="0"/>
              <a:t>    Real Python Tutorials - https://realpython.com/</a:t>
            </a:r>
          </a:p>
          <a:p>
            <a:r>
              <a:rPr lang="en-IN" sz="2400" dirty="0"/>
              <a:t>    Towards Data Science - https://towardsdatascience.com/</a:t>
            </a:r>
          </a:p>
          <a:p>
            <a:r>
              <a:rPr lang="en-IN" sz="2400" dirty="0"/>
              <a:t>    Analytics Vidhya - https://www.analyticsvidhya.com/</a:t>
            </a:r>
          </a:p>
        </p:txBody>
      </p:sp>
    </p:spTree>
    <p:extLst>
      <p:ext uri="{BB962C8B-B14F-4D97-AF65-F5344CB8AC3E}">
        <p14:creationId xmlns:p14="http://schemas.microsoft.com/office/powerpoint/2010/main" val="416886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0298-0C03-3BF3-5AA0-DE80CC45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141" y="259136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AB68-118C-EFAB-CF7E-580FDB918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7523"/>
            <a:ext cx="10058400" cy="5281341"/>
          </a:xfrm>
        </p:spPr>
        <p:txBody>
          <a:bodyPr/>
          <a:lstStyle/>
          <a:p>
            <a:r>
              <a:rPr lang="en-IN" sz="3600" dirty="0"/>
              <a:t>Dataset: UCI Adult Income</a:t>
            </a:r>
          </a:p>
          <a:p>
            <a:r>
              <a:rPr lang="en-IN" sz="3600" dirty="0"/>
              <a:t>Binary Classification: &gt;50K vs &lt;=50K</a:t>
            </a:r>
          </a:p>
          <a:p>
            <a:r>
              <a:rPr lang="en-IN" sz="3600" dirty="0"/>
              <a:t>Models: Random Forest &amp; Logistic Regression</a:t>
            </a:r>
          </a:p>
          <a:p>
            <a:r>
              <a:rPr lang="en-IN" sz="3600" dirty="0"/>
              <a:t>Preprocessing: Missing value handling, encoding, scaling</a:t>
            </a:r>
          </a:p>
          <a:p>
            <a:r>
              <a:rPr lang="en-IN" sz="3600" dirty="0"/>
              <a:t>Evaluation: Accuracy, confusion matrix, classification report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496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D097-0D9F-A0AC-B20C-AD6EC57A2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59136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036D-AA76-62B3-0C90-17D18ECA7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219200"/>
            <a:ext cx="10058400" cy="5379664"/>
          </a:xfrm>
        </p:spPr>
        <p:txBody>
          <a:bodyPr/>
          <a:lstStyle/>
          <a:p>
            <a:r>
              <a:rPr lang="en-US" sz="3200" dirty="0"/>
              <a:t>This project aims to build a machine learning model to predict whether an employee earns more than 50K annually based on demographic and work-related features.</a:t>
            </a:r>
          </a:p>
          <a:p>
            <a:endParaRPr lang="en-US" sz="3200" dirty="0"/>
          </a:p>
          <a:p>
            <a:r>
              <a:rPr lang="en-US" sz="3200" dirty="0"/>
              <a:t>It uses the Adult Census Income dataset and serves as a classification task to help organizations identify high-income potential employees using structured socio-economic data.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7800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9CE6-17AB-9B3A-E4A1-B24E2A62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System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3DE4-6FA4-5AC5-7401-A5916F56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81548"/>
            <a:ext cx="10058400" cy="5545395"/>
          </a:xfrm>
        </p:spPr>
        <p:txBody>
          <a:bodyPr>
            <a:normAutofit fontScale="62500" lnSpcReduction="20000"/>
          </a:bodyPr>
          <a:lstStyle/>
          <a:p>
            <a:r>
              <a:rPr lang="en-IN" sz="3000" dirty="0"/>
              <a:t>System Requirements: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Python 3.11,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Jupyter Notebook</a:t>
            </a:r>
          </a:p>
          <a:p>
            <a:pPr marL="0" indent="0">
              <a:buNone/>
            </a:pPr>
            <a:endParaRPr lang="en-IN" sz="3000" dirty="0"/>
          </a:p>
          <a:p>
            <a:r>
              <a:rPr lang="en-IN" sz="3000" dirty="0"/>
              <a:t>Libraries used are: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pandas,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numpy,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seaborn,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matplotlib,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 err="1"/>
              <a:t>sklearn</a:t>
            </a:r>
            <a:r>
              <a:rPr lang="en-IN" sz="3000" dirty="0"/>
              <a:t>, 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 err="1"/>
              <a:t>joblib</a:t>
            </a:r>
            <a:endParaRPr lang="en-IN" sz="3000" dirty="0"/>
          </a:p>
          <a:p>
            <a:endParaRPr lang="en-IN" sz="3000" dirty="0"/>
          </a:p>
          <a:p>
            <a:r>
              <a:rPr lang="en-IN" sz="3000" dirty="0"/>
              <a:t>Development Strategy: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Data cleaning and encoding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Feature engineering and scaling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000" dirty="0"/>
              <a:t>Model training and performance evaluation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34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6CF8-92B5-1FE2-26B5-B9AEC9C45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800"/>
            <a:ext cx="10058400" cy="1371600"/>
          </a:xfrm>
        </p:spPr>
        <p:txBody>
          <a:bodyPr/>
          <a:lstStyle/>
          <a:p>
            <a:pPr algn="ctr"/>
            <a:r>
              <a:rPr lang="en-IN" dirty="0"/>
              <a:t>Algorithm &amp;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2446C-6441-80A1-B272-7DC29685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17523"/>
            <a:ext cx="10058400" cy="5261677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/>
              <a:t>Step-by-Step Procedure:</a:t>
            </a:r>
          </a:p>
          <a:p>
            <a:pPr marL="0" indent="0">
              <a:buNone/>
            </a:pPr>
            <a:endParaRPr lang="en-IN" sz="3200" dirty="0"/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Load dataset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Handle missing values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Encode categorical columns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Train models: Random Forest &amp; Logistic Regression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Evaluate performance metrics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Save models using </a:t>
            </a:r>
            <a:r>
              <a:rPr lang="en-IN" sz="3200" dirty="0" err="1"/>
              <a:t>joblib</a:t>
            </a:r>
            <a:endParaRPr lang="en-IN" sz="3200" dirty="0"/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Reload and predict with sample input</a:t>
            </a:r>
          </a:p>
          <a:p>
            <a:pPr marL="400050" indent="-400050">
              <a:buFont typeface="+mj-lt"/>
              <a:buAutoNum type="romanLcPeriod"/>
            </a:pPr>
            <a:r>
              <a:rPr lang="en-IN" sz="3200" dirty="0"/>
              <a:t>Visualize predictions using Seaborn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335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61FC-88AC-6174-FC50-D7766CB1A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880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000" dirty="0"/>
              <a:t>Screenshots of Code Snippets &amp;  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ADCD5-B65B-C4C3-46B5-80BE71510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001" y="2535887"/>
            <a:ext cx="7830643" cy="2419688"/>
          </a:xfrm>
        </p:spPr>
      </p:pic>
    </p:spTree>
    <p:extLst>
      <p:ext uri="{BB962C8B-B14F-4D97-AF65-F5344CB8AC3E}">
        <p14:creationId xmlns:p14="http://schemas.microsoft.com/office/powerpoint/2010/main" val="3939157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DD5244-AA58-20A7-A633-D184C23A2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84" y="924232"/>
            <a:ext cx="5083277" cy="5111443"/>
          </a:xfrm>
        </p:spPr>
      </p:pic>
    </p:spTree>
    <p:extLst>
      <p:ext uri="{BB962C8B-B14F-4D97-AF65-F5344CB8AC3E}">
        <p14:creationId xmlns:p14="http://schemas.microsoft.com/office/powerpoint/2010/main" val="2243470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978290-6E4B-4EA3-9EF0-05EAAC31A0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956" y="784788"/>
            <a:ext cx="5043948" cy="5288423"/>
          </a:xfrm>
        </p:spPr>
      </p:pic>
    </p:spTree>
    <p:extLst>
      <p:ext uri="{BB962C8B-B14F-4D97-AF65-F5344CB8AC3E}">
        <p14:creationId xmlns:p14="http://schemas.microsoft.com/office/powerpoint/2010/main" val="66345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95EF81-28B3-3E82-89CB-BC6C4D521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561" y="1143665"/>
            <a:ext cx="3253587" cy="4570669"/>
          </a:xfrm>
        </p:spPr>
      </p:pic>
    </p:spTree>
    <p:extLst>
      <p:ext uri="{BB962C8B-B14F-4D97-AF65-F5344CB8AC3E}">
        <p14:creationId xmlns:p14="http://schemas.microsoft.com/office/powerpoint/2010/main" val="1602261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87</TotalTime>
  <Words>456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Century Gothic</vt:lpstr>
      <vt:lpstr>Garamond</vt:lpstr>
      <vt:lpstr>Savon</vt:lpstr>
      <vt:lpstr>Employee Salary Prediction</vt:lpstr>
      <vt:lpstr>Introduction</vt:lpstr>
      <vt:lpstr>Problem Statement</vt:lpstr>
      <vt:lpstr>System Approach</vt:lpstr>
      <vt:lpstr>Algorithm &amp; Deployment</vt:lpstr>
      <vt:lpstr>Screenshots of Code Snippets &amp; 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Manoj</dc:creator>
  <cp:lastModifiedBy>Dhruv Manoj</cp:lastModifiedBy>
  <cp:revision>10</cp:revision>
  <dcterms:created xsi:type="dcterms:W3CDTF">2025-07-23T04:11:39Z</dcterms:created>
  <dcterms:modified xsi:type="dcterms:W3CDTF">2025-07-23T05:39:06Z</dcterms:modified>
</cp:coreProperties>
</file>