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31" roundtripDataSignature="AMtx7mheUyvegOAgi0m/j7P0AmeL6F4K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DF9449-482B-43A4-ADF5-B0FCCD345E5F}">
  <a:tblStyle styleId="{8EDF9449-482B-43A4-ADF5-B0FCCD345E5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EF42DDC-64FD-4E67-8127-78DFB56084D7}" styleName="Table_1">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43" name="Google Shape;14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55" name="Google Shape;15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74" name="Google Shape;17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98" name="Google Shape;19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98" name="Google Shape;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03" name="Google Shape;10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36" name="Google Shape;13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4"/>
          <p:cNvSpPr/>
          <p:nvPr>
            <p:ph idx="2" type="pic"/>
          </p:nvPr>
        </p:nvSpPr>
        <p:spPr>
          <a:xfrm>
            <a:off x="5183188" y="987425"/>
            <a:ext cx="6172200" cy="4873625"/>
          </a:xfrm>
          <a:prstGeom prst="rect">
            <a:avLst/>
          </a:prstGeom>
          <a:noFill/>
          <a:ln>
            <a:noFill/>
          </a:ln>
        </p:spPr>
      </p:sp>
      <p:sp>
        <p:nvSpPr>
          <p:cNvPr id="68" name="Google Shape;68;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cs.python.org/3/library/stdtypes.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cs.python.org/3/library/stdtypes.html" TargetMode="External"/><Relationship Id="rId4" Type="http://schemas.openxmlformats.org/officeDocument/2006/relationships/hyperlink" Target="https://docs.python.org/3/library/codec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ocs.python.org/3/library/stdtype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docs.python.org/3/library/exception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ocs.python.org/3/library/stdtypes.html" TargetMode="External"/><Relationship Id="rId4" Type="http://schemas.openxmlformats.org/officeDocument/2006/relationships/hyperlink" Target="https://docs.python.org/3/library/stdtype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ocs.python.org/3/library/stdtyp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docs.python.org/3/tutorial/inputoutput.html" TargetMode="External"/><Relationship Id="rId4" Type="http://schemas.openxmlformats.org/officeDocument/2006/relationships/hyperlink" Target="https://docs.python.org/3/library/stdtypes.html" TargetMode="External"/><Relationship Id="rId5" Type="http://schemas.openxmlformats.org/officeDocument/2006/relationships/hyperlink" Target="https://github.com/python/cpython/blob/a65c86889e208dddb26a7ebe7840c24edbcca775/Include/internal/pycore_interp.h" TargetMode="External"/><Relationship Id="rId6" Type="http://schemas.openxmlformats.org/officeDocument/2006/relationships/hyperlink" Target="https://github.com/python/cpython/blob/a65c86889e208dddb26a7ebe7840c24edbcca775/Include/internal/pycore_interp.h" TargetMode="External"/><Relationship Id="rId7" Type="http://schemas.openxmlformats.org/officeDocument/2006/relationships/hyperlink" Target="https://peps.python.org/pep-039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ocs.python.org/3/tutorial/datastructure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String</a:t>
            </a:r>
            <a:endParaRPr/>
          </a:p>
          <a:p>
            <a:pPr indent="0" lvl="0" marL="0" rtl="0" algn="ctr">
              <a:lnSpc>
                <a:spcPct val="90000"/>
              </a:lnSpc>
              <a:spcBef>
                <a:spcPts val="0"/>
              </a:spcBef>
              <a:spcAft>
                <a:spcPts val="0"/>
              </a:spcAft>
              <a:buClr>
                <a:schemeClr val="dk1"/>
              </a:buClr>
              <a:buSzPts val="6000"/>
              <a:buFont typeface="Calibri"/>
              <a:buNone/>
            </a:pPr>
            <a:r>
              <a:rPr lang="en-US"/>
              <a:t>Data Types in Python Part 3</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By Dr Shantanu Pathak</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rPr lang="en-US"/>
              <a:t>Ref : </a:t>
            </a:r>
            <a:r>
              <a:rPr lang="en-US" u="sng">
                <a:solidFill>
                  <a:schemeClr val="hlink"/>
                </a:solidFill>
                <a:hlinkClick r:id="rId3"/>
              </a:rPr>
              <a:t>https://docs.python.org/3/library/stdtypes.html</a:t>
            </a:r>
            <a:r>
              <a:rPr lang="en-US"/>
              <a:t> </a:t>
            </a:r>
            <a:endParaRPr/>
          </a:p>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810491" y="152400"/>
            <a:ext cx="10515600" cy="928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String Slicing</a:t>
            </a:r>
            <a:endParaRPr/>
          </a:p>
        </p:txBody>
      </p:sp>
      <p:sp>
        <p:nvSpPr>
          <p:cNvPr id="146" name="Google Shape;146;p10"/>
          <p:cNvSpPr txBox="1"/>
          <p:nvPr>
            <p:ph idx="1" type="body"/>
          </p:nvPr>
        </p:nvSpPr>
        <p:spPr>
          <a:xfrm>
            <a:off x="228600" y="914400"/>
            <a:ext cx="11125200" cy="59436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Using following syntax string is cut (sliced) and copy of that part of string is returned</a:t>
            </a:r>
            <a:endParaRPr/>
          </a:p>
          <a:p>
            <a:pPr indent="-228600" lvl="0" marL="228600" rtl="0" algn="l">
              <a:lnSpc>
                <a:spcPct val="90000"/>
              </a:lnSpc>
              <a:spcBef>
                <a:spcPts val="0"/>
              </a:spcBef>
              <a:spcAft>
                <a:spcPts val="0"/>
              </a:spcAft>
              <a:buClr>
                <a:schemeClr val="dk1"/>
              </a:buClr>
              <a:buSzPts val="2800"/>
              <a:buChar char="•"/>
            </a:pPr>
            <a:r>
              <a:rPr lang="en-US"/>
              <a:t>Slicing is done using [ ]  or using slice()</a:t>
            </a:r>
            <a:endParaRPr/>
          </a:p>
          <a:p>
            <a:pPr indent="-228600" lvl="0" marL="228600" rtl="0" algn="l">
              <a:lnSpc>
                <a:spcPct val="90000"/>
              </a:lnSpc>
              <a:spcBef>
                <a:spcPts val="0"/>
              </a:spcBef>
              <a:spcAft>
                <a:spcPts val="0"/>
              </a:spcAft>
              <a:buClr>
                <a:schemeClr val="dk1"/>
              </a:buClr>
              <a:buSzPts val="2800"/>
              <a:buChar char="•"/>
            </a:pPr>
            <a:r>
              <a:rPr lang="en-US"/>
              <a:t>start : end : step</a:t>
            </a:r>
            <a:endParaRPr/>
          </a:p>
          <a:p>
            <a:pPr indent="-228600" lvl="1" marL="685800" rtl="0" algn="l">
              <a:lnSpc>
                <a:spcPct val="90000"/>
              </a:lnSpc>
              <a:spcBef>
                <a:spcPts val="500"/>
              </a:spcBef>
              <a:spcAft>
                <a:spcPts val="0"/>
              </a:spcAft>
              <a:buClr>
                <a:schemeClr val="dk1"/>
              </a:buClr>
              <a:buSzPts val="2400"/>
              <a:buChar char="•"/>
            </a:pPr>
            <a:r>
              <a:rPr b="1" lang="en-US" u="sng"/>
              <a:t>start</a:t>
            </a:r>
            <a:r>
              <a:rPr lang="en-US"/>
              <a:t> included</a:t>
            </a:r>
            <a:endParaRPr/>
          </a:p>
          <a:p>
            <a:pPr indent="-228600" lvl="1" marL="685800" rtl="0" algn="l">
              <a:lnSpc>
                <a:spcPct val="90000"/>
              </a:lnSpc>
              <a:spcBef>
                <a:spcPts val="500"/>
              </a:spcBef>
              <a:spcAft>
                <a:spcPts val="0"/>
              </a:spcAft>
              <a:buClr>
                <a:schemeClr val="dk1"/>
              </a:buClr>
              <a:buSzPts val="2400"/>
              <a:buChar char="•"/>
            </a:pPr>
            <a:r>
              <a:rPr b="1" lang="en-US" u="sng"/>
              <a:t>end</a:t>
            </a:r>
            <a:r>
              <a:rPr lang="en-US"/>
              <a:t> is excluded</a:t>
            </a:r>
            <a:endParaRPr/>
          </a:p>
          <a:p>
            <a:pPr indent="-228600" lvl="1" marL="685800" rtl="0" algn="l">
              <a:lnSpc>
                <a:spcPct val="90000"/>
              </a:lnSpc>
              <a:spcBef>
                <a:spcPts val="500"/>
              </a:spcBef>
              <a:spcAft>
                <a:spcPts val="0"/>
              </a:spcAft>
              <a:buClr>
                <a:schemeClr val="dk1"/>
              </a:buClr>
              <a:buSzPts val="2400"/>
              <a:buChar char="•"/>
            </a:pPr>
            <a:r>
              <a:rPr b="1" lang="en-US" u="sng"/>
              <a:t>step </a:t>
            </a:r>
            <a:r>
              <a:rPr lang="en-US"/>
              <a:t>=1 by default ( if not given explicitly)</a:t>
            </a:r>
            <a:endParaRPr/>
          </a:p>
          <a:p>
            <a:pPr indent="-228600" lvl="0" marL="228600" rtl="0" algn="l">
              <a:lnSpc>
                <a:spcPct val="90000"/>
              </a:lnSpc>
              <a:spcBef>
                <a:spcPts val="1000"/>
              </a:spcBef>
              <a:spcAft>
                <a:spcPts val="0"/>
              </a:spcAft>
              <a:buClr>
                <a:schemeClr val="dk1"/>
              </a:buClr>
              <a:buSzPts val="2800"/>
              <a:buChar char="•"/>
            </a:pPr>
            <a:r>
              <a:rPr lang="en-US"/>
              <a:t>Ex. S1 = “Hi_this_is_great!”    ## len(s1) is 17</a:t>
            </a:r>
            <a:endParaRPr/>
          </a:p>
          <a:p>
            <a:pPr indent="-228600" lvl="1" marL="685800" rtl="0" algn="l">
              <a:lnSpc>
                <a:spcPct val="90000"/>
              </a:lnSpc>
              <a:spcBef>
                <a:spcPts val="500"/>
              </a:spcBef>
              <a:spcAft>
                <a:spcPts val="0"/>
              </a:spcAft>
              <a:buClr>
                <a:schemeClr val="dk1"/>
              </a:buClr>
              <a:buSzPts val="2400"/>
              <a:buChar char="•"/>
            </a:pPr>
            <a:r>
              <a:rPr lang="en-US"/>
              <a:t>S1[2:10] -&gt;</a:t>
            </a:r>
            <a:endParaRPr/>
          </a:p>
          <a:p>
            <a:pPr indent="-228600" lvl="1" marL="685800" rtl="0" algn="l">
              <a:lnSpc>
                <a:spcPct val="90000"/>
              </a:lnSpc>
              <a:spcBef>
                <a:spcPts val="500"/>
              </a:spcBef>
              <a:spcAft>
                <a:spcPts val="0"/>
              </a:spcAft>
              <a:buClr>
                <a:schemeClr val="dk1"/>
              </a:buClr>
              <a:buSzPts val="2400"/>
              <a:buChar char="•"/>
            </a:pPr>
            <a:r>
              <a:rPr lang="en-US"/>
              <a:t>S1[-5:-1]-&gt;</a:t>
            </a:r>
            <a:endParaRPr/>
          </a:p>
          <a:p>
            <a:pPr indent="-228600" lvl="0" marL="228600" rtl="0" algn="l">
              <a:lnSpc>
                <a:spcPct val="90000"/>
              </a:lnSpc>
              <a:spcBef>
                <a:spcPts val="1000"/>
              </a:spcBef>
              <a:spcAft>
                <a:spcPts val="0"/>
              </a:spcAft>
              <a:buClr>
                <a:schemeClr val="dk1"/>
              </a:buClr>
              <a:buSzPts val="2800"/>
              <a:buChar char="•"/>
            </a:pPr>
            <a:r>
              <a:rPr lang="en-US"/>
              <a:t>Only start is given</a:t>
            </a:r>
            <a:endParaRPr/>
          </a:p>
          <a:p>
            <a:pPr indent="-228600" lvl="0" marL="228600" rtl="0" algn="l">
              <a:lnSpc>
                <a:spcPct val="90000"/>
              </a:lnSpc>
              <a:spcBef>
                <a:spcPts val="1000"/>
              </a:spcBef>
              <a:spcAft>
                <a:spcPts val="0"/>
              </a:spcAft>
              <a:buClr>
                <a:schemeClr val="dk1"/>
              </a:buClr>
              <a:buSzPts val="2800"/>
              <a:buChar char="•"/>
            </a:pPr>
            <a:r>
              <a:rPr lang="en-US"/>
              <a:t>Only End is given</a:t>
            </a:r>
            <a:endParaRPr/>
          </a:p>
          <a:p>
            <a:pPr indent="-228600" lvl="0" marL="228600" rtl="0" algn="l">
              <a:lnSpc>
                <a:spcPct val="90000"/>
              </a:lnSpc>
              <a:spcBef>
                <a:spcPts val="1000"/>
              </a:spcBef>
              <a:spcAft>
                <a:spcPts val="0"/>
              </a:spcAft>
              <a:buClr>
                <a:schemeClr val="dk1"/>
              </a:buClr>
              <a:buSzPts val="2800"/>
              <a:buChar char="•"/>
            </a:pPr>
            <a:r>
              <a:rPr lang="en-US"/>
              <a:t>-ve Value of Step</a:t>
            </a:r>
            <a:endParaRPr/>
          </a:p>
          <a:p>
            <a:pPr indent="-228600" lvl="1" marL="685800" rtl="0" algn="l">
              <a:lnSpc>
                <a:spcPct val="90000"/>
              </a:lnSpc>
              <a:spcBef>
                <a:spcPts val="500"/>
              </a:spcBef>
              <a:spcAft>
                <a:spcPts val="0"/>
              </a:spcAft>
              <a:buClr>
                <a:schemeClr val="dk1"/>
              </a:buClr>
              <a:buSzPts val="2400"/>
              <a:buChar char="•"/>
            </a:pPr>
            <a:r>
              <a:rPr lang="en-US"/>
              <a:t>Reversing string using –ve step value</a:t>
            </a:r>
            <a:endParaRPr/>
          </a:p>
          <a:p>
            <a:pPr indent="-76200" lvl="1" marL="6858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838200" y="365125"/>
            <a:ext cx="10515600" cy="1082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String Slicing</a:t>
            </a:r>
            <a:endParaRPr/>
          </a:p>
        </p:txBody>
      </p:sp>
      <p:sp>
        <p:nvSpPr>
          <p:cNvPr id="152" name="Google Shape;152;p11"/>
          <p:cNvSpPr txBox="1"/>
          <p:nvPr>
            <p:ph idx="1" type="body"/>
          </p:nvPr>
        </p:nvSpPr>
        <p:spPr>
          <a:xfrm>
            <a:off x="239843" y="1447800"/>
            <a:ext cx="11407514" cy="5257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S1 = “Hi_this_is_great!”    ## len(s1) is 17</a:t>
            </a:r>
            <a:endParaRPr/>
          </a:p>
          <a:p>
            <a:pPr indent="-228600" lvl="0" marL="228600" rtl="0" algn="l">
              <a:lnSpc>
                <a:spcPct val="90000"/>
              </a:lnSpc>
              <a:spcBef>
                <a:spcPts val="500"/>
              </a:spcBef>
              <a:spcAft>
                <a:spcPts val="0"/>
              </a:spcAft>
              <a:buClr>
                <a:schemeClr val="dk1"/>
              </a:buClr>
              <a:buSzPts val="2400"/>
              <a:buChar char="•"/>
            </a:pPr>
            <a:r>
              <a:rPr lang="en-US"/>
              <a:t>Special cases : </a:t>
            </a:r>
            <a:endParaRPr/>
          </a:p>
          <a:p>
            <a:pPr indent="-228600" lvl="1" marL="685800" rtl="0" algn="l">
              <a:lnSpc>
                <a:spcPct val="90000"/>
              </a:lnSpc>
              <a:spcBef>
                <a:spcPts val="500"/>
              </a:spcBef>
              <a:spcAft>
                <a:spcPts val="0"/>
              </a:spcAft>
              <a:buClr>
                <a:schemeClr val="dk1"/>
              </a:buClr>
              <a:buSzPts val="2400"/>
              <a:buChar char="•"/>
            </a:pPr>
            <a:r>
              <a:rPr lang="en-US"/>
              <a:t>No value is given only slicing syntax is written</a:t>
            </a:r>
            <a:endParaRPr/>
          </a:p>
          <a:p>
            <a:pPr indent="-228600" lvl="2" marL="1143000" rtl="0" algn="l">
              <a:lnSpc>
                <a:spcPct val="90000"/>
              </a:lnSpc>
              <a:spcBef>
                <a:spcPts val="500"/>
              </a:spcBef>
              <a:spcAft>
                <a:spcPts val="0"/>
              </a:spcAft>
              <a:buClr>
                <a:schemeClr val="dk1"/>
              </a:buClr>
              <a:buSzPts val="2400"/>
              <a:buChar char="•"/>
            </a:pPr>
            <a:r>
              <a:rPr lang="en-US"/>
              <a:t>S1[::]</a:t>
            </a:r>
            <a:endParaRPr/>
          </a:p>
          <a:p>
            <a:pPr indent="-228600" lvl="1" marL="685800" rtl="0" algn="l">
              <a:lnSpc>
                <a:spcPct val="90000"/>
              </a:lnSpc>
              <a:spcBef>
                <a:spcPts val="500"/>
              </a:spcBef>
              <a:spcAft>
                <a:spcPts val="0"/>
              </a:spcAft>
              <a:buClr>
                <a:schemeClr val="dk1"/>
              </a:buClr>
              <a:buSzPts val="2400"/>
              <a:buChar char="•"/>
            </a:pPr>
            <a:r>
              <a:rPr lang="en-US"/>
              <a:t>Out of bound values of start, end and step</a:t>
            </a:r>
            <a:endParaRPr/>
          </a:p>
          <a:p>
            <a:pPr indent="-76200" lvl="2" marL="11430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lang="en-US"/>
              <a:t>Wrong start and stop pair as per step </a:t>
            </a:r>
            <a:endParaRPr/>
          </a:p>
          <a:p>
            <a:pPr indent="-228600" lvl="2" marL="1143000" rtl="0" algn="l">
              <a:lnSpc>
                <a:spcPct val="90000"/>
              </a:lnSpc>
              <a:spcBef>
                <a:spcPts val="500"/>
              </a:spcBef>
              <a:spcAft>
                <a:spcPts val="0"/>
              </a:spcAft>
              <a:buClr>
                <a:schemeClr val="dk1"/>
              </a:buClr>
              <a:buSzPts val="2400"/>
              <a:buChar char="•"/>
            </a:pPr>
            <a:r>
              <a:rPr lang="en-US"/>
              <a:t>S1[12:1:1]</a:t>
            </a:r>
            <a:endParaRPr/>
          </a:p>
          <a:p>
            <a:pPr indent="-228600" lvl="2" marL="1143000" rtl="0" algn="l">
              <a:lnSpc>
                <a:spcPct val="90000"/>
              </a:lnSpc>
              <a:spcBef>
                <a:spcPts val="500"/>
              </a:spcBef>
              <a:spcAft>
                <a:spcPts val="0"/>
              </a:spcAft>
              <a:buClr>
                <a:schemeClr val="dk1"/>
              </a:buClr>
              <a:buSzPts val="2400"/>
              <a:buChar char="•"/>
            </a:pPr>
            <a:r>
              <a:rPr lang="en-US"/>
              <a:t>S1[1:12:-1]</a:t>
            </a:r>
            <a:endParaRPr/>
          </a:p>
          <a:p>
            <a:pPr indent="-228600" lvl="1" marL="685800" rtl="0" algn="l">
              <a:lnSpc>
                <a:spcPct val="90000"/>
              </a:lnSpc>
              <a:spcBef>
                <a:spcPts val="500"/>
              </a:spcBef>
              <a:spcAft>
                <a:spcPts val="0"/>
              </a:spcAft>
              <a:buClr>
                <a:schemeClr val="dk1"/>
              </a:buClr>
              <a:buSzPts val="2400"/>
              <a:buChar char="•"/>
            </a:pPr>
            <a:r>
              <a:rPr lang="en-US"/>
              <a:t>When complete string is selected using slicing  :  copy by assignment (old deep copy)</a:t>
            </a:r>
            <a:endParaRPr/>
          </a:p>
          <a:p>
            <a:pPr indent="-228600" lvl="2" marL="1143000" rtl="0" algn="l">
              <a:lnSpc>
                <a:spcPct val="90000"/>
              </a:lnSpc>
              <a:spcBef>
                <a:spcPts val="500"/>
              </a:spcBef>
              <a:spcAft>
                <a:spcPts val="0"/>
              </a:spcAft>
              <a:buClr>
                <a:schemeClr val="dk1"/>
              </a:buClr>
              <a:buSzPts val="2400"/>
              <a:buChar char="•"/>
            </a:pPr>
            <a:r>
              <a:rPr lang="en-US"/>
              <a:t>Reference to same string object is returned</a:t>
            </a:r>
            <a:endParaRPr/>
          </a:p>
          <a:p>
            <a:pPr indent="-228600" lvl="2" marL="1143000" rtl="0" algn="l">
              <a:lnSpc>
                <a:spcPct val="90000"/>
              </a:lnSpc>
              <a:spcBef>
                <a:spcPts val="500"/>
              </a:spcBef>
              <a:spcAft>
                <a:spcPts val="0"/>
              </a:spcAft>
              <a:buClr>
                <a:schemeClr val="dk1"/>
              </a:buClr>
              <a:buSzPts val="2400"/>
              <a:buChar char="•"/>
            </a:pPr>
            <a:r>
              <a:rPr lang="en-US"/>
              <a:t>S1 is S1[:]  -&gt; returns True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type="title"/>
          </p:nvPr>
        </p:nvSpPr>
        <p:spPr>
          <a:xfrm>
            <a:off x="627185" y="211015"/>
            <a:ext cx="10515600" cy="5769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String Common operations 1</a:t>
            </a:r>
            <a:endParaRPr/>
          </a:p>
        </p:txBody>
      </p:sp>
      <p:graphicFrame>
        <p:nvGraphicFramePr>
          <p:cNvPr id="158" name="Google Shape;158;p12"/>
          <p:cNvGraphicFramePr/>
          <p:nvPr/>
        </p:nvGraphicFramePr>
        <p:xfrm>
          <a:off x="87921" y="966128"/>
          <a:ext cx="3000000" cy="3000000"/>
        </p:xfrm>
        <a:graphic>
          <a:graphicData uri="http://schemas.openxmlformats.org/drawingml/2006/table">
            <a:tbl>
              <a:tblPr>
                <a:noFill/>
                <a:tableStyleId>{8EDF9449-482B-43A4-ADF5-B0FCCD345E5F}</a:tableStyleId>
              </a:tblPr>
              <a:tblGrid>
                <a:gridCol w="2067450"/>
                <a:gridCol w="9872500"/>
              </a:tblGrid>
              <a:tr h="343100">
                <a:tc>
                  <a:txBody>
                    <a:bodyPr/>
                    <a:lstStyle/>
                    <a:p>
                      <a:pPr indent="0" lvl="0" marL="0" marR="0" rtl="0" algn="ctr">
                        <a:spcBef>
                          <a:spcPts val="0"/>
                        </a:spcBef>
                        <a:spcAft>
                          <a:spcPts val="0"/>
                        </a:spcAft>
                        <a:buClr>
                          <a:schemeClr val="dk1"/>
                        </a:buClr>
                        <a:buSzPts val="2400"/>
                        <a:buFont typeface="Calibri"/>
                        <a:buNone/>
                      </a:pPr>
                      <a:r>
                        <a:rPr b="1" lang="en-US" sz="2400" u="none" cap="none" strike="noStrike">
                          <a:solidFill>
                            <a:schemeClr val="dk1"/>
                          </a:solidFill>
                          <a:latin typeface="Calibri"/>
                          <a:ea typeface="Calibri"/>
                          <a:cs typeface="Calibri"/>
                          <a:sym typeface="Calibri"/>
                        </a:rPr>
                        <a:t>Method</a:t>
                      </a:r>
                      <a:endParaRPr b="1" sz="1800" u="none" cap="none" strike="noStrike"/>
                    </a:p>
                  </a:txBody>
                  <a:tcPr marT="9525" marB="0" marR="9525" marL="9525" anchor="ctr"/>
                </a:tc>
                <a:tc>
                  <a:txBody>
                    <a:bodyPr/>
                    <a:lstStyle/>
                    <a:p>
                      <a:pPr indent="0" lvl="0" marL="0" marR="0" rtl="0" algn="ctr">
                        <a:spcBef>
                          <a:spcPts val="0"/>
                        </a:spcBef>
                        <a:spcAft>
                          <a:spcPts val="0"/>
                        </a:spcAft>
                        <a:buClr>
                          <a:schemeClr val="dk1"/>
                        </a:buClr>
                        <a:buSzPts val="2400"/>
                        <a:buFont typeface="Calibri"/>
                        <a:buNone/>
                      </a:pPr>
                      <a:r>
                        <a:rPr b="1" lang="en-US" sz="2400" u="none" cap="none" strike="noStrike">
                          <a:solidFill>
                            <a:schemeClr val="dk1"/>
                          </a:solidFill>
                          <a:latin typeface="Calibri"/>
                          <a:ea typeface="Calibri"/>
                          <a:cs typeface="Calibri"/>
                          <a:sym typeface="Calibri"/>
                        </a:rPr>
                        <a:t>Description</a:t>
                      </a:r>
                      <a:endParaRPr b="1" sz="1800" u="none" cap="none" strike="noStrike"/>
                    </a:p>
                  </a:txBody>
                  <a:tcPr marT="9525" marB="0" marR="9525" marL="9525" anchor="ctr"/>
                </a:tc>
              </a:tr>
              <a:tr h="343100">
                <a:tc>
                  <a:txBody>
                    <a:bodyPr/>
                    <a:lstStyle/>
                    <a:p>
                      <a:pPr indent="0" lvl="0" marL="0" marR="0" rtl="0" algn="l">
                        <a:spcBef>
                          <a:spcPts val="0"/>
                        </a:spcBef>
                        <a:spcAft>
                          <a:spcPts val="0"/>
                        </a:spcAft>
                        <a:buClr>
                          <a:schemeClr val="dk1"/>
                        </a:buClr>
                        <a:buSzPts val="2400"/>
                        <a:buFont typeface="Calibri"/>
                        <a:buNone/>
                      </a:pPr>
                      <a:r>
                        <a:rPr lang="en-US" sz="2400" u="none" cap="none" strike="noStrike">
                          <a:solidFill>
                            <a:schemeClr val="dk1"/>
                          </a:solidFill>
                          <a:latin typeface="Calibri"/>
                          <a:ea typeface="Calibri"/>
                          <a:cs typeface="Calibri"/>
                          <a:sym typeface="Calibri"/>
                        </a:rPr>
                        <a:t>capitalize()</a:t>
                      </a:r>
                      <a:endParaRPr sz="1800" u="none" cap="none" strike="noStrike"/>
                    </a:p>
                  </a:txBody>
                  <a:tcPr marT="9525" marB="0" marR="9525" marL="9525" anchor="b"/>
                </a:tc>
                <a:tc>
                  <a:txBody>
                    <a:bodyPr/>
                    <a:lstStyle/>
                    <a:p>
                      <a:pPr indent="0" lvl="0" marL="0" marR="0" rtl="0" algn="l">
                        <a:spcBef>
                          <a:spcPts val="0"/>
                        </a:spcBef>
                        <a:spcAft>
                          <a:spcPts val="0"/>
                        </a:spcAft>
                        <a:buClr>
                          <a:schemeClr val="dk1"/>
                        </a:buClr>
                        <a:buSzPts val="2400"/>
                        <a:buFont typeface="Calibri"/>
                        <a:buNone/>
                      </a:pPr>
                      <a:r>
                        <a:rPr lang="en-US" sz="2400" u="none" cap="none" strike="noStrike">
                          <a:solidFill>
                            <a:schemeClr val="dk1"/>
                          </a:solidFill>
                          <a:latin typeface="Calibri"/>
                          <a:ea typeface="Calibri"/>
                          <a:cs typeface="Calibri"/>
                          <a:sym typeface="Calibri"/>
                        </a:rPr>
                        <a:t>Return a copy of the string with its first character capitalized and the rest lowercased.</a:t>
                      </a:r>
                      <a:endParaRPr sz="2400" u="none" cap="none" strike="noStrike">
                        <a:solidFill>
                          <a:schemeClr val="dk1"/>
                        </a:solidFill>
                        <a:latin typeface="Calibri"/>
                        <a:ea typeface="Calibri"/>
                        <a:cs typeface="Calibri"/>
                        <a:sym typeface="Calibri"/>
                      </a:endParaRPr>
                    </a:p>
                  </a:txBody>
                  <a:tcPr marT="9525" marB="0" marR="9525" marL="9525" anchor="ctr"/>
                </a:tc>
              </a:tr>
              <a:tr h="343100">
                <a:tc>
                  <a:txBody>
                    <a:bodyPr/>
                    <a:lstStyle/>
                    <a:p>
                      <a:pPr indent="0" lvl="0" marL="0" marR="0" rtl="0" algn="l">
                        <a:spcBef>
                          <a:spcPts val="0"/>
                        </a:spcBef>
                        <a:spcAft>
                          <a:spcPts val="0"/>
                        </a:spcAft>
                        <a:buClr>
                          <a:schemeClr val="dk1"/>
                        </a:buClr>
                        <a:buSzPts val="2400"/>
                        <a:buFont typeface="Calibri"/>
                        <a:buNone/>
                      </a:pPr>
                      <a:r>
                        <a:rPr lang="en-US" sz="2400" u="none" cap="none" strike="noStrike">
                          <a:solidFill>
                            <a:schemeClr val="dk1"/>
                          </a:solidFill>
                          <a:latin typeface="Calibri"/>
                          <a:ea typeface="Calibri"/>
                          <a:cs typeface="Calibri"/>
                          <a:sym typeface="Calibri"/>
                        </a:rPr>
                        <a:t>casefold()</a:t>
                      </a:r>
                      <a:endParaRPr sz="1800" u="none" cap="none" strike="noStrike"/>
                    </a:p>
                  </a:txBody>
                  <a:tcPr marT="9525" marB="0" marR="9525" marL="9525" anchor="b"/>
                </a:tc>
                <a:tc>
                  <a:txBody>
                    <a:bodyPr/>
                    <a:lstStyle/>
                    <a:p>
                      <a:pPr indent="0" lvl="0" marL="0" marR="0" rtl="0" algn="l">
                        <a:spcBef>
                          <a:spcPts val="0"/>
                        </a:spcBef>
                        <a:spcAft>
                          <a:spcPts val="0"/>
                        </a:spcAft>
                        <a:buClr>
                          <a:schemeClr val="dk1"/>
                        </a:buClr>
                        <a:buSzPts val="2400"/>
                        <a:buFont typeface="Calibri"/>
                        <a:buNone/>
                      </a:pPr>
                      <a:r>
                        <a:rPr lang="en-US" sz="2400" u="none" cap="none" strike="noStrike">
                          <a:solidFill>
                            <a:schemeClr val="dk1"/>
                          </a:solidFill>
                          <a:latin typeface="Calibri"/>
                          <a:ea typeface="Calibri"/>
                          <a:cs typeface="Calibri"/>
                          <a:sym typeface="Calibri"/>
                        </a:rPr>
                        <a:t>Returns copy of string , similar to lowercasing but more aggressive </a:t>
                      </a:r>
                      <a:endParaRPr sz="2400" u="none" cap="none" strike="noStrike">
                        <a:solidFill>
                          <a:schemeClr val="dk1"/>
                        </a:solidFill>
                        <a:latin typeface="Calibri"/>
                        <a:ea typeface="Calibri"/>
                        <a:cs typeface="Calibri"/>
                        <a:sym typeface="Calibri"/>
                      </a:endParaRPr>
                    </a:p>
                  </a:txBody>
                  <a:tcPr marT="9525" marB="0" marR="9525" marL="9525" anchor="ctr"/>
                </a:tc>
              </a:tr>
              <a:tr h="343100">
                <a:tc>
                  <a:txBody>
                    <a:bodyPr/>
                    <a:lstStyle/>
                    <a:p>
                      <a:pPr indent="0" lvl="0" marL="0" marR="0" rtl="0" algn="l">
                        <a:spcBef>
                          <a:spcPts val="0"/>
                        </a:spcBef>
                        <a:spcAft>
                          <a:spcPts val="0"/>
                        </a:spcAft>
                        <a:buClr>
                          <a:schemeClr val="dk1"/>
                        </a:buClr>
                        <a:buSzPts val="2400"/>
                        <a:buFont typeface="Calibri"/>
                        <a:buNone/>
                      </a:pPr>
                      <a:r>
                        <a:rPr lang="en-US" sz="2400" u="none" cap="none" strike="noStrike">
                          <a:solidFill>
                            <a:schemeClr val="dk1"/>
                          </a:solidFill>
                          <a:latin typeface="Calibri"/>
                          <a:ea typeface="Calibri"/>
                          <a:cs typeface="Calibri"/>
                          <a:sym typeface="Calibri"/>
                        </a:rPr>
                        <a:t>center(width,  [fillchar])</a:t>
                      </a:r>
                      <a:endParaRPr sz="1800" u="none" cap="none" strike="noStrike"/>
                    </a:p>
                  </a:txBody>
                  <a:tcPr marT="9525" marB="0" marR="9525" marL="9525" anchor="b"/>
                </a:tc>
                <a:tc>
                  <a:txBody>
                    <a:bodyPr/>
                    <a:lstStyle/>
                    <a:p>
                      <a:pPr indent="0" lvl="0" marL="0" marR="0" rtl="0" algn="l">
                        <a:spcBef>
                          <a:spcPts val="0"/>
                        </a:spcBef>
                        <a:spcAft>
                          <a:spcPts val="0"/>
                        </a:spcAft>
                        <a:buClr>
                          <a:schemeClr val="dk1"/>
                        </a:buClr>
                        <a:buSzPts val="2400"/>
                        <a:buFont typeface="Calibri"/>
                        <a:buNone/>
                      </a:pPr>
                      <a:r>
                        <a:rPr lang="en-US" sz="2400" u="none" cap="none" strike="noStrike">
                          <a:solidFill>
                            <a:schemeClr val="dk1"/>
                          </a:solidFill>
                          <a:latin typeface="Calibri"/>
                          <a:ea typeface="Calibri"/>
                          <a:cs typeface="Calibri"/>
                          <a:sym typeface="Calibri"/>
                        </a:rPr>
                        <a:t>Return centered in a string of length width. Padding is done using the specified fillchar (default is an ASCII space). The original string is returned if width is less than or equal to len(s).</a:t>
                      </a:r>
                      <a:endParaRPr sz="2400" u="none" cap="none" strike="noStrike">
                        <a:solidFill>
                          <a:schemeClr val="dk1"/>
                        </a:solidFill>
                        <a:latin typeface="Calibri"/>
                        <a:ea typeface="Calibri"/>
                        <a:cs typeface="Calibri"/>
                        <a:sym typeface="Calibri"/>
                      </a:endParaRPr>
                    </a:p>
                  </a:txBody>
                  <a:tcPr marT="9525" marB="0" marR="9525" marL="9525" anchor="ctr"/>
                </a:tc>
              </a:tr>
              <a:tr h="343100">
                <a:tc>
                  <a:txBody>
                    <a:bodyPr/>
                    <a:lstStyle/>
                    <a:p>
                      <a:pPr indent="0" lvl="0" marL="0" marR="0" rtl="0" algn="l">
                        <a:spcBef>
                          <a:spcPts val="0"/>
                        </a:spcBef>
                        <a:spcAft>
                          <a:spcPts val="0"/>
                        </a:spcAft>
                        <a:buClr>
                          <a:srgbClr val="C55A11"/>
                        </a:buClr>
                        <a:buSzPts val="2400"/>
                        <a:buFont typeface="Calibri"/>
                        <a:buNone/>
                      </a:pPr>
                      <a:r>
                        <a:rPr lang="en-US" sz="2400" u="none" cap="none" strike="noStrike">
                          <a:solidFill>
                            <a:srgbClr val="C55A11"/>
                          </a:solidFill>
                          <a:latin typeface="Calibri"/>
                          <a:ea typeface="Calibri"/>
                          <a:cs typeface="Calibri"/>
                          <a:sym typeface="Calibri"/>
                        </a:rPr>
                        <a:t>count</a:t>
                      </a:r>
                      <a:r>
                        <a:rPr lang="en-US" sz="2400" u="none" cap="none" strike="noStrike">
                          <a:solidFill>
                            <a:schemeClr val="dk1"/>
                          </a:solidFill>
                          <a:latin typeface="Calibri"/>
                          <a:ea typeface="Calibri"/>
                          <a:cs typeface="Calibri"/>
                          <a:sym typeface="Calibri"/>
                        </a:rPr>
                        <a:t>(substr,  [start, end])</a:t>
                      </a:r>
                      <a:endParaRPr sz="1800" u="none" cap="none" strike="noStrike"/>
                    </a:p>
                  </a:txBody>
                  <a:tcPr marT="9525" marB="0" marR="9525" marL="9525" anchor="b"/>
                </a:tc>
                <a:tc>
                  <a:txBody>
                    <a:bodyPr/>
                    <a:lstStyle/>
                    <a:p>
                      <a:pPr indent="0" lvl="0" marL="0" marR="0" rtl="0" algn="l">
                        <a:spcBef>
                          <a:spcPts val="0"/>
                        </a:spcBef>
                        <a:spcAft>
                          <a:spcPts val="0"/>
                        </a:spcAft>
                        <a:buNone/>
                      </a:pPr>
                      <a:r>
                        <a:rPr lang="en-US" sz="2400" u="none" cap="none" strike="noStrike"/>
                        <a:t>Return the number of non-overlapping occurrences of substring </a:t>
                      </a:r>
                      <a:r>
                        <a:rPr i="1" lang="en-US" sz="2400" u="none" cap="none" strike="noStrike"/>
                        <a:t>sub</a:t>
                      </a:r>
                      <a:r>
                        <a:rPr lang="en-US" sz="2400" u="none" cap="none" strike="noStrike"/>
                        <a:t> in the range [</a:t>
                      </a:r>
                      <a:r>
                        <a:rPr i="1" lang="en-US" sz="2400" u="none" cap="none" strike="noStrike"/>
                        <a:t>start</a:t>
                      </a:r>
                      <a:r>
                        <a:rPr lang="en-US" sz="2400" u="none" cap="none" strike="noStrike"/>
                        <a:t>, </a:t>
                      </a:r>
                      <a:r>
                        <a:rPr i="1" lang="en-US" sz="2400" u="none" cap="none" strike="noStrike"/>
                        <a:t>end</a:t>
                      </a:r>
                      <a:r>
                        <a:rPr lang="en-US" sz="2400" u="none" cap="none" strike="noStrike"/>
                        <a:t>]. Optional arguments </a:t>
                      </a:r>
                      <a:r>
                        <a:rPr i="1" lang="en-US" sz="2400" u="none" cap="none" strike="noStrike"/>
                        <a:t>start</a:t>
                      </a:r>
                      <a:r>
                        <a:rPr lang="en-US" sz="2400" u="none" cap="none" strike="noStrike"/>
                        <a:t> and </a:t>
                      </a:r>
                      <a:r>
                        <a:rPr i="1" lang="en-US" sz="2400" u="none" cap="none" strike="noStrike"/>
                        <a:t>end</a:t>
                      </a:r>
                      <a:r>
                        <a:rPr lang="en-US" sz="2400" u="none" cap="none" strike="noStrike"/>
                        <a:t> are interpreted as in slice notation.</a:t>
                      </a:r>
                      <a:endParaRPr/>
                    </a:p>
                    <a:p>
                      <a:pPr indent="0" lvl="0" marL="0" marR="0" rtl="0" algn="l">
                        <a:spcBef>
                          <a:spcPts val="0"/>
                        </a:spcBef>
                        <a:spcAft>
                          <a:spcPts val="0"/>
                        </a:spcAft>
                        <a:buNone/>
                      </a:pPr>
                      <a:r>
                        <a:rPr lang="en-US" sz="2400"/>
                        <a:t>If </a:t>
                      </a:r>
                      <a:r>
                        <a:rPr i="1" lang="en-US" sz="2400"/>
                        <a:t>sub</a:t>
                      </a:r>
                      <a:r>
                        <a:rPr lang="en-US" sz="2400"/>
                        <a:t> is empty, returns the number of empty strings between characters which is the length of the string plus one.</a:t>
                      </a:r>
                      <a:endParaRPr sz="1800"/>
                    </a:p>
                  </a:txBody>
                  <a:tcPr marT="9525" marB="0" marR="9525" marL="9525" anchor="ctr"/>
                </a:tc>
              </a:tr>
              <a:tr h="343100">
                <a:tc>
                  <a:txBody>
                    <a:bodyPr/>
                    <a:lstStyle/>
                    <a:p>
                      <a:pPr indent="0" lvl="0" marL="0" marR="0" rtl="0" algn="l">
                        <a:spcBef>
                          <a:spcPts val="0"/>
                        </a:spcBef>
                        <a:spcAft>
                          <a:spcPts val="0"/>
                        </a:spcAft>
                        <a:buClr>
                          <a:schemeClr val="dk1"/>
                        </a:buClr>
                        <a:buSzPts val="2400"/>
                        <a:buFont typeface="Calibri"/>
                        <a:buNone/>
                      </a:pPr>
                      <a:r>
                        <a:rPr lang="en-US" sz="2400" u="none" strike="noStrike">
                          <a:solidFill>
                            <a:schemeClr val="dk1"/>
                          </a:solidFill>
                          <a:latin typeface="Calibri"/>
                          <a:ea typeface="Calibri"/>
                          <a:cs typeface="Calibri"/>
                          <a:sym typeface="Calibri"/>
                        </a:rPr>
                        <a:t>encode( encoding,errors)</a:t>
                      </a:r>
                      <a:endParaRPr sz="1800"/>
                    </a:p>
                  </a:txBody>
                  <a:tcPr marT="9525" marB="0" marR="9525" marL="9525" anchor="b"/>
                </a:tc>
                <a:tc>
                  <a:txBody>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Return the string encoded to </a:t>
                      </a:r>
                      <a:r>
                        <a:rPr lang="en-US" sz="2400" u="sng">
                          <a:solidFill>
                            <a:schemeClr val="dk1"/>
                          </a:solidFill>
                          <a:latin typeface="Calibri"/>
                          <a:ea typeface="Calibri"/>
                          <a:cs typeface="Calibri"/>
                          <a:sym typeface="Calibri"/>
                          <a:hlinkClick r:id="rId3">
                            <a:extLst>
                              <a:ext uri="{A12FA001-AC4F-418D-AE19-62706E023703}">
                                <ahyp:hlinkClr val="tx"/>
                              </a:ext>
                            </a:extLst>
                          </a:hlinkClick>
                        </a:rPr>
                        <a:t>bytes</a:t>
                      </a:r>
                      <a:r>
                        <a:rPr lang="en-US" sz="2400">
                          <a:solidFill>
                            <a:schemeClr val="dk1"/>
                          </a:solidFill>
                          <a:latin typeface="Calibri"/>
                          <a:ea typeface="Calibri"/>
                          <a:cs typeface="Calibri"/>
                          <a:sym typeface="Calibri"/>
                        </a:rPr>
                        <a:t>.</a:t>
                      </a:r>
                      <a:r>
                        <a:rPr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encoding defaults to 'utf-8'</a:t>
                      </a:r>
                      <a:endParaRPr/>
                    </a:p>
                  </a:txBody>
                  <a:tcPr marT="9525" marB="0" marR="9525" marL="9525" anchor="ctr"/>
                </a:tc>
              </a:tr>
            </a:tbl>
          </a:graphicData>
        </a:graphic>
      </p:graphicFrame>
      <p:sp>
        <p:nvSpPr>
          <p:cNvPr id="159" name="Google Shape;159;p12"/>
          <p:cNvSpPr txBox="1"/>
          <p:nvPr/>
        </p:nvSpPr>
        <p:spPr>
          <a:xfrm>
            <a:off x="802105" y="6488668"/>
            <a:ext cx="69355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Ref: </a:t>
            </a:r>
            <a:r>
              <a:rPr b="0" i="0" lang="en-US" sz="18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https://docs.python.org/3/library/codecs.html#standard-encodings</a:t>
            </a:r>
            <a:r>
              <a:rPr b="0" i="0" lang="en-US" sz="1800" u="none" cap="none" strike="noStrik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type="title"/>
          </p:nvPr>
        </p:nvSpPr>
        <p:spPr>
          <a:xfrm>
            <a:off x="838200" y="156579"/>
            <a:ext cx="10515600" cy="64552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String Common operations 2</a:t>
            </a:r>
            <a:endParaRPr/>
          </a:p>
        </p:txBody>
      </p:sp>
      <p:graphicFrame>
        <p:nvGraphicFramePr>
          <p:cNvPr id="165" name="Google Shape;165;p13"/>
          <p:cNvGraphicFramePr/>
          <p:nvPr/>
        </p:nvGraphicFramePr>
        <p:xfrm>
          <a:off x="171840" y="882313"/>
          <a:ext cx="3000000" cy="3000000"/>
        </p:xfrm>
        <a:graphic>
          <a:graphicData uri="http://schemas.openxmlformats.org/drawingml/2006/table">
            <a:tbl>
              <a:tblPr>
                <a:noFill/>
                <a:tableStyleId>{8EDF9449-482B-43A4-ADF5-B0FCCD345E5F}</a:tableStyleId>
              </a:tblPr>
              <a:tblGrid>
                <a:gridCol w="2067450"/>
                <a:gridCol w="9872500"/>
              </a:tblGrid>
              <a:tr h="561475">
                <a:tc>
                  <a:txBody>
                    <a:bodyPr/>
                    <a:lstStyle/>
                    <a:p>
                      <a:pPr indent="0" lvl="0" marL="0" marR="0" rtl="0" algn="ctr">
                        <a:spcBef>
                          <a:spcPts val="0"/>
                        </a:spcBef>
                        <a:spcAft>
                          <a:spcPts val="0"/>
                        </a:spcAft>
                        <a:buClr>
                          <a:schemeClr val="dk1"/>
                        </a:buClr>
                        <a:buSzPts val="2400"/>
                        <a:buFont typeface="Calibri"/>
                        <a:buNone/>
                      </a:pPr>
                      <a:r>
                        <a:rPr b="1" lang="en-US" sz="2400" u="none" strike="noStrike">
                          <a:solidFill>
                            <a:schemeClr val="dk1"/>
                          </a:solidFill>
                          <a:latin typeface="Calibri"/>
                          <a:ea typeface="Calibri"/>
                          <a:cs typeface="Calibri"/>
                          <a:sym typeface="Calibri"/>
                        </a:rPr>
                        <a:t>Method</a:t>
                      </a:r>
                      <a:endParaRPr b="1" sz="1800"/>
                    </a:p>
                  </a:txBody>
                  <a:tcPr marT="9525" marB="0" marR="9525" marL="9525" anchor="ctr"/>
                </a:tc>
                <a:tc>
                  <a:txBody>
                    <a:bodyPr/>
                    <a:lstStyle/>
                    <a:p>
                      <a:pPr indent="0" lvl="0" marL="0" marR="0" rtl="0" algn="ctr">
                        <a:spcBef>
                          <a:spcPts val="0"/>
                        </a:spcBef>
                        <a:spcAft>
                          <a:spcPts val="0"/>
                        </a:spcAft>
                        <a:buClr>
                          <a:schemeClr val="dk1"/>
                        </a:buClr>
                        <a:buSzPts val="2400"/>
                        <a:buFont typeface="Calibri"/>
                        <a:buNone/>
                      </a:pPr>
                      <a:r>
                        <a:rPr b="1" lang="en-US" sz="2400" u="none" strike="noStrike">
                          <a:solidFill>
                            <a:schemeClr val="dk1"/>
                          </a:solidFill>
                          <a:latin typeface="Calibri"/>
                          <a:ea typeface="Calibri"/>
                          <a:cs typeface="Calibri"/>
                          <a:sym typeface="Calibri"/>
                        </a:rPr>
                        <a:t>Description</a:t>
                      </a:r>
                      <a:endParaRPr b="1" sz="1800"/>
                    </a:p>
                  </a:txBody>
                  <a:tcPr marT="9525" marB="0" marR="9525" marL="9525" anchor="ctr"/>
                </a:tc>
              </a:tr>
              <a:tr h="561475">
                <a:tc>
                  <a:txBody>
                    <a:bodyPr/>
                    <a:lstStyle/>
                    <a:p>
                      <a:pPr indent="0" lvl="0" marL="0" marR="0" rtl="0" algn="l">
                        <a:spcBef>
                          <a:spcPts val="0"/>
                        </a:spcBef>
                        <a:spcAft>
                          <a:spcPts val="0"/>
                        </a:spcAft>
                        <a:buClr>
                          <a:srgbClr val="C55A11"/>
                        </a:buClr>
                        <a:buSzPts val="2400"/>
                        <a:buFont typeface="Calibri"/>
                        <a:buNone/>
                      </a:pPr>
                      <a:r>
                        <a:rPr lang="en-US" sz="2400" u="none" strike="noStrike">
                          <a:solidFill>
                            <a:srgbClr val="C55A11"/>
                          </a:solidFill>
                          <a:latin typeface="Calibri"/>
                          <a:ea typeface="Calibri"/>
                          <a:cs typeface="Calibri"/>
                          <a:sym typeface="Calibri"/>
                        </a:rPr>
                        <a:t>endswith</a:t>
                      </a:r>
                      <a:r>
                        <a:rPr lang="en-US" sz="2400" u="none" strike="noStrike">
                          <a:solidFill>
                            <a:schemeClr val="dk1"/>
                          </a:solidFill>
                          <a:latin typeface="Calibri"/>
                          <a:ea typeface="Calibri"/>
                          <a:cs typeface="Calibri"/>
                          <a:sym typeface="Calibri"/>
                        </a:rPr>
                        <a:t>(suffix,[start, end])</a:t>
                      </a:r>
                      <a:endParaRPr sz="1800"/>
                    </a:p>
                  </a:txBody>
                  <a:tcPr marT="9525" marB="0" marR="9525" marL="9525" anchor="b"/>
                </a:tc>
                <a:tc>
                  <a:txBody>
                    <a:bodyPr/>
                    <a:lstStyle/>
                    <a:p>
                      <a:pPr indent="0" lvl="0" marL="0" marR="0" rtl="0" algn="l">
                        <a:spcBef>
                          <a:spcPts val="0"/>
                        </a:spcBef>
                        <a:spcAft>
                          <a:spcPts val="0"/>
                        </a:spcAft>
                        <a:buClr>
                          <a:schemeClr val="dk1"/>
                        </a:buClr>
                        <a:buSzPts val="2400"/>
                        <a:buFont typeface="Calibri"/>
                        <a:buNone/>
                      </a:pPr>
                      <a:r>
                        <a:rPr lang="en-US" sz="2400" u="none" strike="noStrike">
                          <a:solidFill>
                            <a:schemeClr val="dk1"/>
                          </a:solidFill>
                          <a:latin typeface="Calibri"/>
                          <a:ea typeface="Calibri"/>
                          <a:cs typeface="Calibri"/>
                          <a:sym typeface="Calibri"/>
                        </a:rPr>
                        <a:t>Returns true if the string ends with the specified suffix</a:t>
                      </a:r>
                      <a:r>
                        <a:rPr lang="en-US" sz="2400" u="none" strike="noStrike">
                          <a:solidFill>
                            <a:schemeClr val="dk1"/>
                          </a:solidFill>
                          <a:latin typeface="Calibri"/>
                          <a:ea typeface="Calibri"/>
                          <a:cs typeface="Calibri"/>
                          <a:sym typeface="Calibri"/>
                        </a:rPr>
                        <a:t> string, in range between start and end (start and end are optional)</a:t>
                      </a:r>
                      <a:endParaRPr sz="1800"/>
                    </a:p>
                  </a:txBody>
                  <a:tcPr marT="9525" marB="0" marR="9525" marL="9525" anchor="ctr"/>
                </a:tc>
              </a:tr>
              <a:tr h="561475">
                <a:tc>
                  <a:txBody>
                    <a:bodyPr/>
                    <a:lstStyle/>
                    <a:p>
                      <a:pPr indent="0" lvl="0" marL="0" marR="0" rtl="0" algn="l">
                        <a:spcBef>
                          <a:spcPts val="0"/>
                        </a:spcBef>
                        <a:spcAft>
                          <a:spcPts val="0"/>
                        </a:spcAft>
                        <a:buClr>
                          <a:schemeClr val="dk1"/>
                        </a:buClr>
                        <a:buSzPts val="2400"/>
                        <a:buFont typeface="Calibri"/>
                        <a:buNone/>
                      </a:pPr>
                      <a:r>
                        <a:rPr lang="en-US" sz="2400" u="none" strike="noStrike">
                          <a:solidFill>
                            <a:schemeClr val="dk1"/>
                          </a:solidFill>
                          <a:latin typeface="Calibri"/>
                          <a:ea typeface="Calibri"/>
                          <a:cs typeface="Calibri"/>
                          <a:sym typeface="Calibri"/>
                        </a:rPr>
                        <a:t>expandtabs( tabsize=8)</a:t>
                      </a:r>
                      <a:endParaRPr sz="1800"/>
                    </a:p>
                  </a:txBody>
                  <a:tcPr marT="9525" marB="0" marR="9525" marL="9525" anchor="b"/>
                </a:tc>
                <a:tc>
                  <a:txBody>
                    <a:bodyPr/>
                    <a:lstStyle/>
                    <a:p>
                      <a:pPr indent="0" lvl="0" marL="0" marR="0" rtl="0" algn="l">
                        <a:spcBef>
                          <a:spcPts val="0"/>
                        </a:spcBef>
                        <a:spcAft>
                          <a:spcPts val="0"/>
                        </a:spcAft>
                        <a:buClr>
                          <a:schemeClr val="dk1"/>
                        </a:buClr>
                        <a:buSzPts val="2400"/>
                        <a:buFont typeface="Calibri"/>
                        <a:buNone/>
                      </a:pPr>
                      <a:r>
                        <a:rPr lang="en-US" sz="2400"/>
                        <a:t>Return a copy of the string where all tab characters are replaced by one or more spaces. Default tabsize is 8</a:t>
                      </a:r>
                      <a:endParaRPr sz="1800"/>
                    </a:p>
                  </a:txBody>
                  <a:tcPr marT="9525" marB="0" marR="9525" marL="9525" anchor="ctr"/>
                </a:tc>
              </a:tr>
              <a:tr h="561475">
                <a:tc>
                  <a:txBody>
                    <a:bodyPr/>
                    <a:lstStyle/>
                    <a:p>
                      <a:pPr indent="0" lvl="0" marL="0" marR="0" rtl="0" algn="l">
                        <a:spcBef>
                          <a:spcPts val="0"/>
                        </a:spcBef>
                        <a:spcAft>
                          <a:spcPts val="0"/>
                        </a:spcAft>
                        <a:buClr>
                          <a:srgbClr val="C55A11"/>
                        </a:buClr>
                        <a:buSzPts val="2400"/>
                        <a:buFont typeface="Calibri"/>
                        <a:buNone/>
                      </a:pPr>
                      <a:r>
                        <a:rPr lang="en-US" sz="2400" u="none" strike="noStrike">
                          <a:solidFill>
                            <a:srgbClr val="C55A11"/>
                          </a:solidFill>
                          <a:latin typeface="Calibri"/>
                          <a:ea typeface="Calibri"/>
                          <a:cs typeface="Calibri"/>
                          <a:sym typeface="Calibri"/>
                        </a:rPr>
                        <a:t>find(sub,[start,</a:t>
                      </a:r>
                      <a:r>
                        <a:rPr lang="en-US" sz="2400" u="none" strike="noStrike">
                          <a:solidFill>
                            <a:srgbClr val="C55A11"/>
                          </a:solidFill>
                          <a:latin typeface="Calibri"/>
                          <a:ea typeface="Calibri"/>
                          <a:cs typeface="Calibri"/>
                          <a:sym typeface="Calibri"/>
                        </a:rPr>
                        <a:t>  end]</a:t>
                      </a:r>
                      <a:r>
                        <a:rPr lang="en-US" sz="2400" u="none" strike="noStrike">
                          <a:solidFill>
                            <a:srgbClr val="C55A11"/>
                          </a:solidFill>
                          <a:latin typeface="Calibri"/>
                          <a:ea typeface="Calibri"/>
                          <a:cs typeface="Calibri"/>
                          <a:sym typeface="Calibri"/>
                        </a:rPr>
                        <a:t>)</a:t>
                      </a:r>
                      <a:endParaRPr sz="1800"/>
                    </a:p>
                  </a:txBody>
                  <a:tcPr marT="9525" marB="0" marR="9525" marL="9525" anchor="b"/>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Return the lowest index in the string where substring </a:t>
                      </a:r>
                      <a:r>
                        <a:rPr i="1" lang="en-US" sz="2400"/>
                        <a:t>sub</a:t>
                      </a:r>
                      <a:r>
                        <a:rPr lang="en-US" sz="2400"/>
                        <a:t> is found within the slice s[start:end]. </a:t>
                      </a:r>
                      <a:r>
                        <a:rPr b="1" lang="en-US" sz="2400" u="sng"/>
                        <a:t>Return -1</a:t>
                      </a:r>
                      <a:r>
                        <a:rPr lang="en-US" sz="2400" u="sng"/>
                        <a:t> if </a:t>
                      </a:r>
                      <a:r>
                        <a:rPr i="1" lang="en-US" sz="2400" u="sng"/>
                        <a:t>sub</a:t>
                      </a:r>
                      <a:r>
                        <a:rPr lang="en-US" sz="2400" u="sng"/>
                        <a:t> is not found.</a:t>
                      </a:r>
                      <a:endParaRPr sz="2400" u="sng"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t> Optional arguments </a:t>
                      </a:r>
                      <a:r>
                        <a:rPr i="1" lang="en-US" sz="2400"/>
                        <a:t>start</a:t>
                      </a:r>
                      <a:r>
                        <a:rPr lang="en-US" sz="2400"/>
                        <a:t> and </a:t>
                      </a:r>
                      <a:r>
                        <a:rPr i="1" lang="en-US" sz="2400"/>
                        <a:t>end</a:t>
                      </a:r>
                      <a:r>
                        <a:rPr lang="en-US" sz="2400"/>
                        <a:t> are interpreted as in slice notation. </a:t>
                      </a:r>
                      <a:endParaRPr sz="2400" u="none" strike="noStrike">
                        <a:solidFill>
                          <a:schemeClr val="dk1"/>
                        </a:solidFill>
                        <a:latin typeface="Calibri"/>
                        <a:ea typeface="Calibri"/>
                        <a:cs typeface="Calibri"/>
                        <a:sym typeface="Calibri"/>
                      </a:endParaRPr>
                    </a:p>
                  </a:txBody>
                  <a:tcPr marT="9525" marB="0" marR="9525" marL="9525" anchor="ctr"/>
                </a:tc>
              </a:tr>
              <a:tr h="561475">
                <a:tc>
                  <a:txBody>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format()</a:t>
                      </a:r>
                      <a:endParaRPr sz="2400">
                        <a:solidFill>
                          <a:schemeClr val="dk1"/>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Perform a string formatting operation.</a:t>
                      </a:r>
                      <a:endParaRPr sz="2400">
                        <a:solidFill>
                          <a:schemeClr val="dk1"/>
                        </a:solidFill>
                        <a:latin typeface="Calibri"/>
                        <a:ea typeface="Calibri"/>
                        <a:cs typeface="Calibri"/>
                        <a:sym typeface="Calibri"/>
                      </a:endParaRPr>
                    </a:p>
                  </a:txBody>
                  <a:tcPr marT="9525" marB="0" marR="9525" marL="9525" anchor="ctr"/>
                </a:tc>
              </a:tr>
              <a:tr h="561475">
                <a:tc>
                  <a:txBody>
                    <a:bodyPr/>
                    <a:lstStyle/>
                    <a:p>
                      <a:pPr indent="0" lvl="0" marL="0" marR="0" rtl="0" algn="l">
                        <a:spcBef>
                          <a:spcPts val="0"/>
                        </a:spcBef>
                        <a:spcAft>
                          <a:spcPts val="0"/>
                        </a:spcAft>
                        <a:buClr>
                          <a:schemeClr val="dk1"/>
                        </a:buClr>
                        <a:buSzPts val="2400"/>
                        <a:buFont typeface="Calibri"/>
                        <a:buNone/>
                      </a:pPr>
                      <a:r>
                        <a:rPr lang="en-US" sz="2400" u="none" strike="noStrike">
                          <a:solidFill>
                            <a:schemeClr val="dk1"/>
                          </a:solidFill>
                          <a:latin typeface="Calibri"/>
                          <a:ea typeface="Calibri"/>
                          <a:cs typeface="Calibri"/>
                          <a:sym typeface="Calibri"/>
                        </a:rPr>
                        <a:t>format_map( **mappings)</a:t>
                      </a:r>
                      <a:endParaRPr sz="1800"/>
                    </a:p>
                  </a:txBody>
                  <a:tcPr marT="9525" marB="0" marR="9525" marL="9525" anchor="ctr"/>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Perform a string formatting operation.</a:t>
                      </a:r>
                      <a:r>
                        <a:rPr lang="en-US" sz="2400">
                          <a:solidFill>
                            <a:schemeClr val="dk1"/>
                          </a:solidFill>
                          <a:latin typeface="Calibri"/>
                          <a:ea typeface="Calibri"/>
                          <a:cs typeface="Calibri"/>
                          <a:sym typeface="Calibri"/>
                        </a:rPr>
                        <a:t> </a:t>
                      </a:r>
                      <a:r>
                        <a:rPr lang="en-US" sz="2400" u="none" strike="noStrike">
                          <a:solidFill>
                            <a:schemeClr val="dk1"/>
                          </a:solidFill>
                          <a:latin typeface="Calibri"/>
                          <a:ea typeface="Calibri"/>
                          <a:cs typeface="Calibri"/>
                          <a:sym typeface="Calibri"/>
                        </a:rPr>
                        <a:t>Mapping dictionary is used directly here</a:t>
                      </a:r>
                      <a:endParaRPr/>
                    </a:p>
                    <a:p>
                      <a:pPr indent="0" lvl="0" marL="0" marR="0" rtl="0" algn="l">
                        <a:lnSpc>
                          <a:spcPct val="100000"/>
                        </a:lnSpc>
                        <a:spcBef>
                          <a:spcPts val="0"/>
                        </a:spcBef>
                        <a:spcAft>
                          <a:spcPts val="0"/>
                        </a:spcAft>
                        <a:buClr>
                          <a:schemeClr val="dk1"/>
                        </a:buClr>
                        <a:buSzPts val="2400"/>
                        <a:buFont typeface="Calibri"/>
                        <a:buNone/>
                      </a:pPr>
                      <a:r>
                        <a:rPr lang="en-US" sz="2400" u="none" strike="noStrike">
                          <a:solidFill>
                            <a:schemeClr val="dk1"/>
                          </a:solidFill>
                          <a:latin typeface="Calibri"/>
                          <a:ea typeface="Calibri"/>
                          <a:cs typeface="Calibri"/>
                          <a:sym typeface="Calibri"/>
                        </a:rPr>
                        <a:t>Ex. '{name} was born in {country}'.format_map({'name':'Guido','country':'ff'})</a:t>
                      </a:r>
                      <a:endParaRPr sz="1800"/>
                    </a:p>
                  </a:txBody>
                  <a:tcPr marT="9525" marB="0" marR="9525" marL="9525" anchor="ctr"/>
                </a:tc>
              </a:tr>
              <a:tr h="561475">
                <a:tc>
                  <a:txBody>
                    <a:bodyPr/>
                    <a:lstStyle/>
                    <a:p>
                      <a:pPr indent="0" lvl="0" marL="0" marR="0" rtl="0" algn="l">
                        <a:spcBef>
                          <a:spcPts val="0"/>
                        </a:spcBef>
                        <a:spcAft>
                          <a:spcPts val="0"/>
                        </a:spcAft>
                        <a:buClr>
                          <a:srgbClr val="C55A11"/>
                        </a:buClr>
                        <a:buSzPts val="2400"/>
                        <a:buFont typeface="Calibri"/>
                        <a:buNone/>
                      </a:pPr>
                      <a:r>
                        <a:rPr lang="en-US" sz="2400" u="none" strike="noStrike">
                          <a:solidFill>
                            <a:srgbClr val="C55A11"/>
                          </a:solidFill>
                          <a:latin typeface="Calibri"/>
                          <a:ea typeface="Calibri"/>
                          <a:cs typeface="Calibri"/>
                          <a:sym typeface="Calibri"/>
                        </a:rPr>
                        <a:t>index(substr, [start, end])</a:t>
                      </a:r>
                      <a:endParaRPr sz="2400" u="none" strike="noStrike">
                        <a:solidFill>
                          <a:srgbClr val="C55A11"/>
                        </a:solidFill>
                        <a:latin typeface="Calibri"/>
                        <a:ea typeface="Calibri"/>
                        <a:cs typeface="Calibri"/>
                        <a:sym typeface="Calibri"/>
                      </a:endParaRPr>
                    </a:p>
                  </a:txBody>
                  <a:tcPr marT="9525" marB="0" marR="9525" marL="9525" anchor="b"/>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Return the lowest index in the string where substring sub is found within the slice s[start:end]. Give </a:t>
                      </a:r>
                      <a:r>
                        <a:rPr b="1" lang="en-US" sz="2400">
                          <a:solidFill>
                            <a:schemeClr val="dk1"/>
                          </a:solidFill>
                          <a:latin typeface="Calibri"/>
                          <a:ea typeface="Calibri"/>
                          <a:cs typeface="Calibri"/>
                          <a:sym typeface="Calibri"/>
                        </a:rPr>
                        <a:t>ValueError</a:t>
                      </a:r>
                      <a:r>
                        <a:rPr lang="en-US" sz="2400">
                          <a:solidFill>
                            <a:schemeClr val="dk1"/>
                          </a:solidFill>
                          <a:latin typeface="Calibri"/>
                          <a:ea typeface="Calibri"/>
                          <a:cs typeface="Calibri"/>
                          <a:sym typeface="Calibri"/>
                        </a:rPr>
                        <a:t> if sub is not found.</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Optional arguments start and end are interpreted as in slice notation. </a:t>
                      </a:r>
                      <a:endParaRPr sz="2400">
                        <a:solidFill>
                          <a:schemeClr val="dk1"/>
                        </a:solidFill>
                        <a:latin typeface="Calibri"/>
                        <a:ea typeface="Calibri"/>
                        <a:cs typeface="Calibri"/>
                        <a:sym typeface="Calibri"/>
                      </a:endParaRPr>
                    </a:p>
                  </a:txBody>
                  <a:tcPr marT="9525" marB="0" marR="9525" marL="95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ph type="title"/>
          </p:nvPr>
        </p:nvSpPr>
        <p:spPr>
          <a:xfrm>
            <a:off x="727910" y="204705"/>
            <a:ext cx="10515600" cy="67761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String Common operations 3</a:t>
            </a:r>
            <a:endParaRPr/>
          </a:p>
        </p:txBody>
      </p:sp>
      <p:graphicFrame>
        <p:nvGraphicFramePr>
          <p:cNvPr id="171" name="Google Shape;171;p14"/>
          <p:cNvGraphicFramePr/>
          <p:nvPr/>
        </p:nvGraphicFramePr>
        <p:xfrm>
          <a:off x="324852" y="882317"/>
          <a:ext cx="3000000" cy="3000000"/>
        </p:xfrm>
        <a:graphic>
          <a:graphicData uri="http://schemas.openxmlformats.org/drawingml/2006/table">
            <a:tbl>
              <a:tblPr>
                <a:noFill/>
                <a:tableStyleId>{8EDF9449-482B-43A4-ADF5-B0FCCD345E5F}</a:tableStyleId>
              </a:tblPr>
              <a:tblGrid>
                <a:gridCol w="2007625"/>
                <a:gridCol w="9586800"/>
              </a:tblGrid>
              <a:tr h="418800">
                <a:tc>
                  <a:txBody>
                    <a:bodyPr/>
                    <a:lstStyle/>
                    <a:p>
                      <a:pPr indent="0" lvl="0" marL="0" marR="0" rtl="0" algn="ctr">
                        <a:spcBef>
                          <a:spcPts val="0"/>
                        </a:spcBef>
                        <a:spcAft>
                          <a:spcPts val="0"/>
                        </a:spcAft>
                        <a:buClr>
                          <a:schemeClr val="dk1"/>
                        </a:buClr>
                        <a:buSzPts val="2400"/>
                        <a:buFont typeface="Calibri"/>
                        <a:buNone/>
                      </a:pPr>
                      <a:r>
                        <a:rPr b="1" lang="en-US" sz="2400" u="none" strike="noStrike">
                          <a:solidFill>
                            <a:schemeClr val="dk1"/>
                          </a:solidFill>
                          <a:latin typeface="Calibri"/>
                          <a:ea typeface="Calibri"/>
                          <a:cs typeface="Calibri"/>
                          <a:sym typeface="Calibri"/>
                        </a:rPr>
                        <a:t>Method</a:t>
                      </a:r>
                      <a:endParaRPr b="1" sz="1800"/>
                    </a:p>
                  </a:txBody>
                  <a:tcPr marT="9525" marB="0" marR="9525" marL="9525" anchor="ctr"/>
                </a:tc>
                <a:tc>
                  <a:txBody>
                    <a:bodyPr/>
                    <a:lstStyle/>
                    <a:p>
                      <a:pPr indent="0" lvl="0" marL="0" marR="0" rtl="0" algn="ctr">
                        <a:spcBef>
                          <a:spcPts val="0"/>
                        </a:spcBef>
                        <a:spcAft>
                          <a:spcPts val="0"/>
                        </a:spcAft>
                        <a:buClr>
                          <a:schemeClr val="dk1"/>
                        </a:buClr>
                        <a:buSzPts val="2400"/>
                        <a:buFont typeface="Calibri"/>
                        <a:buNone/>
                      </a:pPr>
                      <a:r>
                        <a:rPr b="1" lang="en-US" sz="2400" u="none" strike="noStrike">
                          <a:solidFill>
                            <a:schemeClr val="dk1"/>
                          </a:solidFill>
                          <a:latin typeface="Calibri"/>
                          <a:ea typeface="Calibri"/>
                          <a:cs typeface="Calibri"/>
                          <a:sym typeface="Calibri"/>
                        </a:rPr>
                        <a:t>Description</a:t>
                      </a:r>
                      <a:endParaRPr b="1" sz="1800"/>
                    </a:p>
                  </a:txBody>
                  <a:tcPr marT="9525" marB="0" marR="9525" marL="9525" anchor="ctr"/>
                </a:tc>
              </a:tr>
              <a:tr h="479575">
                <a:tc>
                  <a:txBody>
                    <a:bodyPr/>
                    <a:lstStyle/>
                    <a:p>
                      <a:pPr indent="0" lvl="0" marL="0" marR="0" rtl="0" algn="l">
                        <a:spcBef>
                          <a:spcPts val="0"/>
                        </a:spcBef>
                        <a:spcAft>
                          <a:spcPts val="0"/>
                        </a:spcAft>
                        <a:buClr>
                          <a:schemeClr val="dk1"/>
                        </a:buClr>
                        <a:buSzPts val="2400"/>
                        <a:buFont typeface="Calibri"/>
                        <a:buNone/>
                      </a:pPr>
                      <a:r>
                        <a:rPr lang="en-US" sz="2400" u="none" strike="noStrike">
                          <a:solidFill>
                            <a:schemeClr val="dk1"/>
                          </a:solidFill>
                          <a:latin typeface="Calibri"/>
                          <a:ea typeface="Calibri"/>
                          <a:cs typeface="Calibri"/>
                          <a:sym typeface="Calibri"/>
                        </a:rPr>
                        <a:t>isalnum()</a:t>
                      </a:r>
                      <a:endParaRPr sz="1800"/>
                    </a:p>
                  </a:txBody>
                  <a:tcPr marT="9525" marB="0" marR="9525" marL="9525" anchor="b"/>
                </a:tc>
                <a:tc>
                  <a:txBody>
                    <a:bodyPr/>
                    <a:lstStyle/>
                    <a:p>
                      <a:pPr indent="0" lvl="0" marL="0" marR="0" rtl="0" algn="l">
                        <a:spcBef>
                          <a:spcPts val="0"/>
                        </a:spcBef>
                        <a:spcAft>
                          <a:spcPts val="0"/>
                        </a:spcAft>
                        <a:buClr>
                          <a:schemeClr val="dk1"/>
                        </a:buClr>
                        <a:buSzPts val="2400"/>
                        <a:buFont typeface="Calibri"/>
                        <a:buNone/>
                      </a:pPr>
                      <a:r>
                        <a:rPr lang="en-US" sz="2400" u="none" strike="noStrike">
                          <a:solidFill>
                            <a:schemeClr val="dk1"/>
                          </a:solidFill>
                          <a:latin typeface="Calibri"/>
                          <a:ea typeface="Calibri"/>
                          <a:cs typeface="Calibri"/>
                          <a:sym typeface="Calibri"/>
                        </a:rPr>
                        <a:t>Returns True if all characters in the string are alpha-numeric (alphabets/nos) and min one character present</a:t>
                      </a:r>
                      <a:endParaRPr sz="1800"/>
                    </a:p>
                  </a:txBody>
                  <a:tcPr marT="9525" marB="0" marR="9525" marL="9525" anchor="ctr"/>
                </a:tc>
              </a:tr>
              <a:tr h="418800">
                <a:tc>
                  <a:txBody>
                    <a:bodyPr/>
                    <a:lstStyle/>
                    <a:p>
                      <a:pPr indent="0" lvl="0" marL="0" marR="0" rtl="0" algn="l">
                        <a:spcBef>
                          <a:spcPts val="0"/>
                        </a:spcBef>
                        <a:spcAft>
                          <a:spcPts val="0"/>
                        </a:spcAft>
                        <a:buClr>
                          <a:srgbClr val="C55A11"/>
                        </a:buClr>
                        <a:buSzPts val="2400"/>
                        <a:buFont typeface="Calibri"/>
                        <a:buNone/>
                      </a:pPr>
                      <a:r>
                        <a:rPr lang="en-US" sz="2400" u="none" strike="noStrike">
                          <a:solidFill>
                            <a:srgbClr val="C55A11"/>
                          </a:solidFill>
                          <a:latin typeface="Calibri"/>
                          <a:ea typeface="Calibri"/>
                          <a:cs typeface="Calibri"/>
                          <a:sym typeface="Calibri"/>
                        </a:rPr>
                        <a:t>isalpha</a:t>
                      </a:r>
                      <a:r>
                        <a:rPr lang="en-US" sz="2400" u="none" strike="noStrike">
                          <a:solidFill>
                            <a:schemeClr val="dk1"/>
                          </a:solidFill>
                          <a:latin typeface="Calibri"/>
                          <a:ea typeface="Calibri"/>
                          <a:cs typeface="Calibri"/>
                          <a:sym typeface="Calibri"/>
                        </a:rPr>
                        <a:t>()</a:t>
                      </a:r>
                      <a:endParaRPr sz="1800"/>
                    </a:p>
                  </a:txBody>
                  <a:tcPr marT="9525" marB="0" marR="9525" marL="9525" anchor="b"/>
                </a:tc>
                <a:tc>
                  <a:txBody>
                    <a:bodyPr/>
                    <a:lstStyle/>
                    <a:p>
                      <a:pPr indent="0" lvl="0" marL="0" marR="0" rtl="0" algn="l">
                        <a:spcBef>
                          <a:spcPts val="0"/>
                        </a:spcBef>
                        <a:spcAft>
                          <a:spcPts val="0"/>
                        </a:spcAft>
                        <a:buClr>
                          <a:schemeClr val="dk1"/>
                        </a:buClr>
                        <a:buSzPts val="2400"/>
                        <a:buFont typeface="Calibri"/>
                        <a:buNone/>
                      </a:pPr>
                      <a:r>
                        <a:rPr lang="en-US" sz="2400" u="none" strike="noStrike">
                          <a:solidFill>
                            <a:schemeClr val="dk1"/>
                          </a:solidFill>
                          <a:latin typeface="Calibri"/>
                          <a:ea typeface="Calibri"/>
                          <a:cs typeface="Calibri"/>
                          <a:sym typeface="Calibri"/>
                        </a:rPr>
                        <a:t>Returns True if all characters in the string are in the alphabet and min one character is present</a:t>
                      </a:r>
                      <a:endParaRPr sz="1800"/>
                    </a:p>
                  </a:txBody>
                  <a:tcPr marT="9525" marB="0" marR="9525" marL="9525" anchor="ctr"/>
                </a:tc>
              </a:tr>
              <a:tr h="418800">
                <a:tc>
                  <a:txBody>
                    <a:bodyPr/>
                    <a:lstStyle/>
                    <a:p>
                      <a:pPr indent="0" lvl="0" marL="0" marR="0" rtl="0" algn="l">
                        <a:spcBef>
                          <a:spcPts val="0"/>
                        </a:spcBef>
                        <a:spcAft>
                          <a:spcPts val="0"/>
                        </a:spcAft>
                        <a:buClr>
                          <a:schemeClr val="dk1"/>
                        </a:buClr>
                        <a:buSzPts val="2400"/>
                        <a:buFont typeface="Calibri"/>
                        <a:buNone/>
                      </a:pPr>
                      <a:r>
                        <a:rPr lang="en-US" sz="2400" u="none" strike="noStrike">
                          <a:solidFill>
                            <a:schemeClr val="dk1"/>
                          </a:solidFill>
                          <a:latin typeface="Calibri"/>
                          <a:ea typeface="Calibri"/>
                          <a:cs typeface="Calibri"/>
                          <a:sym typeface="Calibri"/>
                        </a:rPr>
                        <a:t>isascii()</a:t>
                      </a:r>
                      <a:endParaRPr sz="1800"/>
                    </a:p>
                  </a:txBody>
                  <a:tcPr marT="9525" marB="0" marR="9525" marL="9525" anchor="b"/>
                </a:tc>
                <a:tc>
                  <a:txBody>
                    <a:bodyPr/>
                    <a:lstStyle/>
                    <a:p>
                      <a:pPr indent="0" lvl="0" marL="0" marR="0" rtl="0" algn="l">
                        <a:spcBef>
                          <a:spcPts val="0"/>
                        </a:spcBef>
                        <a:spcAft>
                          <a:spcPts val="0"/>
                        </a:spcAft>
                        <a:buClr>
                          <a:schemeClr val="dk1"/>
                        </a:buClr>
                        <a:buSzPts val="2400"/>
                        <a:buFont typeface="Calibri"/>
                        <a:buNone/>
                      </a:pPr>
                      <a:r>
                        <a:rPr lang="en-US" sz="2400" u="none" strike="noStrike">
                          <a:solidFill>
                            <a:schemeClr val="dk1"/>
                          </a:solidFill>
                          <a:latin typeface="Calibri"/>
                          <a:ea typeface="Calibri"/>
                          <a:cs typeface="Calibri"/>
                          <a:sym typeface="Calibri"/>
                        </a:rPr>
                        <a:t>Returns True if all characters in the string are ascii characters </a:t>
                      </a:r>
                      <a:r>
                        <a:rPr b="1" lang="en-US" sz="2400" u="sng" strike="noStrike">
                          <a:solidFill>
                            <a:schemeClr val="dk1"/>
                          </a:solidFill>
                          <a:latin typeface="Calibri"/>
                          <a:ea typeface="Calibri"/>
                          <a:cs typeface="Calibri"/>
                          <a:sym typeface="Calibri"/>
                        </a:rPr>
                        <a:t>or empty</a:t>
                      </a:r>
                      <a:r>
                        <a:rPr b="1" lang="en-US" sz="2400" u="sng" strike="noStrike">
                          <a:solidFill>
                            <a:schemeClr val="dk1"/>
                          </a:solidFill>
                          <a:latin typeface="Calibri"/>
                          <a:ea typeface="Calibri"/>
                          <a:cs typeface="Calibri"/>
                          <a:sym typeface="Calibri"/>
                        </a:rPr>
                        <a:t> string</a:t>
                      </a:r>
                      <a:endParaRPr b="1" sz="1800" u="sng"/>
                    </a:p>
                  </a:txBody>
                  <a:tcPr marT="9525" marB="0" marR="9525" marL="9525" anchor="ctr"/>
                </a:tc>
              </a:tr>
              <a:tr h="418800">
                <a:tc>
                  <a:txBody>
                    <a:bodyPr/>
                    <a:lstStyle/>
                    <a:p>
                      <a:pPr indent="0" lvl="0" marL="0" marR="0" rtl="0" algn="l">
                        <a:spcBef>
                          <a:spcPts val="0"/>
                        </a:spcBef>
                        <a:spcAft>
                          <a:spcPts val="0"/>
                        </a:spcAft>
                        <a:buClr>
                          <a:schemeClr val="dk1"/>
                        </a:buClr>
                        <a:buSzPts val="2400"/>
                        <a:buFont typeface="Calibri"/>
                        <a:buNone/>
                      </a:pPr>
                      <a:r>
                        <a:rPr lang="en-US" sz="2400" u="none" strike="noStrike"/>
                        <a:t>isdecimal()</a:t>
                      </a:r>
                      <a:endParaRPr b="0" i="0" sz="24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Clr>
                          <a:schemeClr val="dk1"/>
                        </a:buClr>
                        <a:buSzPts val="2400"/>
                        <a:buFont typeface="Calibri"/>
                        <a:buNone/>
                      </a:pPr>
                      <a:r>
                        <a:rPr lang="en-US" sz="2400" u="none" strike="noStrike"/>
                        <a:t>Returns True if all characters in the string are decimals and min one character</a:t>
                      </a:r>
                      <a:endParaRPr b="0" i="0" sz="2400" u="none" strike="noStrike">
                        <a:solidFill>
                          <a:srgbClr val="000000"/>
                        </a:solidFill>
                        <a:latin typeface="Calibri"/>
                        <a:ea typeface="Calibri"/>
                        <a:cs typeface="Calibri"/>
                        <a:sym typeface="Calibri"/>
                      </a:endParaRPr>
                    </a:p>
                  </a:txBody>
                  <a:tcPr marT="9525" marB="0" marR="9525" marL="9525" anchor="ctr"/>
                </a:tc>
              </a:tr>
              <a:tr h="418800">
                <a:tc>
                  <a:txBody>
                    <a:bodyPr/>
                    <a:lstStyle/>
                    <a:p>
                      <a:pPr indent="0" lvl="0" marL="0" marR="0" rtl="0" algn="l">
                        <a:spcBef>
                          <a:spcPts val="0"/>
                        </a:spcBef>
                        <a:spcAft>
                          <a:spcPts val="0"/>
                        </a:spcAft>
                        <a:buClr>
                          <a:srgbClr val="C55A11"/>
                        </a:buClr>
                        <a:buSzPts val="2400"/>
                        <a:buFont typeface="Calibri"/>
                        <a:buNone/>
                      </a:pPr>
                      <a:r>
                        <a:rPr lang="en-US" sz="2400" u="none" strike="noStrike">
                          <a:solidFill>
                            <a:srgbClr val="C55A11"/>
                          </a:solidFill>
                        </a:rPr>
                        <a:t>isdigit</a:t>
                      </a:r>
                      <a:r>
                        <a:rPr lang="en-US" sz="2400" u="none" strike="noStrike"/>
                        <a:t>()</a:t>
                      </a:r>
                      <a:endParaRPr b="0" i="0" sz="24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Clr>
                          <a:schemeClr val="dk1"/>
                        </a:buClr>
                        <a:buSzPts val="2400"/>
                        <a:buFont typeface="Calibri"/>
                        <a:buNone/>
                      </a:pPr>
                      <a:r>
                        <a:rPr lang="en-US" sz="2400" u="none" strike="noStrike"/>
                        <a:t>Returns True if all characters in the string are digits and min one character</a:t>
                      </a:r>
                      <a:endParaRPr b="0" i="0" sz="2400" u="none" strike="noStrike">
                        <a:solidFill>
                          <a:srgbClr val="000000"/>
                        </a:solidFill>
                        <a:latin typeface="Calibri"/>
                        <a:ea typeface="Calibri"/>
                        <a:cs typeface="Calibri"/>
                        <a:sym typeface="Calibri"/>
                      </a:endParaRPr>
                    </a:p>
                  </a:txBody>
                  <a:tcPr marT="9525" marB="0" marR="9525" marL="9525" anchor="ctr"/>
                </a:tc>
              </a:tr>
              <a:tr h="418800">
                <a:tc>
                  <a:txBody>
                    <a:bodyPr/>
                    <a:lstStyle/>
                    <a:p>
                      <a:pPr indent="0" lvl="0" marL="0" marR="0" rtl="0" algn="l">
                        <a:spcBef>
                          <a:spcPts val="0"/>
                        </a:spcBef>
                        <a:spcAft>
                          <a:spcPts val="0"/>
                        </a:spcAft>
                        <a:buClr>
                          <a:schemeClr val="dk1"/>
                        </a:buClr>
                        <a:buSzPts val="2400"/>
                        <a:buFont typeface="Calibri"/>
                        <a:buNone/>
                      </a:pPr>
                      <a:r>
                        <a:rPr lang="en-US" sz="2400" u="none" strike="noStrike"/>
                        <a:t>isidentifier()</a:t>
                      </a:r>
                      <a:endParaRPr b="0" i="0" sz="24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Clr>
                          <a:schemeClr val="dk1"/>
                        </a:buClr>
                        <a:buSzPts val="2400"/>
                        <a:buFont typeface="Calibri"/>
                        <a:buNone/>
                      </a:pPr>
                      <a:r>
                        <a:rPr lang="en-US" sz="2400" u="none" strike="noStrike"/>
                        <a:t>Returns True if the string is a valid identifier as per language rules</a:t>
                      </a:r>
                      <a:endParaRPr/>
                    </a:p>
                  </a:txBody>
                  <a:tcPr marT="9525" marB="0" marR="9525" marL="9525" anchor="ctr"/>
                </a:tc>
              </a:tr>
              <a:tr h="418800">
                <a:tc>
                  <a:txBody>
                    <a:bodyPr/>
                    <a:lstStyle/>
                    <a:p>
                      <a:pPr indent="0" lvl="0" marL="0" marR="0" rtl="0" algn="l">
                        <a:spcBef>
                          <a:spcPts val="0"/>
                        </a:spcBef>
                        <a:spcAft>
                          <a:spcPts val="0"/>
                        </a:spcAft>
                        <a:buClr>
                          <a:schemeClr val="dk1"/>
                        </a:buClr>
                        <a:buSzPts val="2400"/>
                        <a:buFont typeface="Calibri"/>
                        <a:buNone/>
                      </a:pPr>
                      <a:r>
                        <a:rPr lang="en-US" sz="2400" u="none" strike="noStrike"/>
                        <a:t>islower()</a:t>
                      </a:r>
                      <a:endParaRPr b="0" i="0" sz="24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Clr>
                          <a:schemeClr val="dk1"/>
                        </a:buClr>
                        <a:buSzPts val="2400"/>
                        <a:buFont typeface="Calibri"/>
                        <a:buNone/>
                      </a:pPr>
                      <a:r>
                        <a:rPr lang="en-US" sz="2400" u="none" strike="noStrike"/>
                        <a:t>Returns True if all characters in the string are lower case and min one character</a:t>
                      </a:r>
                      <a:endParaRPr b="0" i="0" sz="2400" u="none" strike="noStrike">
                        <a:solidFill>
                          <a:srgbClr val="000000"/>
                        </a:solidFill>
                        <a:latin typeface="Calibri"/>
                        <a:ea typeface="Calibri"/>
                        <a:cs typeface="Calibri"/>
                        <a:sym typeface="Calibri"/>
                      </a:endParaRPr>
                    </a:p>
                  </a:txBody>
                  <a:tcPr marT="9525" marB="0" marR="9525" marL="9525" anchor="ctr"/>
                </a:tc>
              </a:tr>
              <a:tr h="418800">
                <a:tc>
                  <a:txBody>
                    <a:bodyPr/>
                    <a:lstStyle/>
                    <a:p>
                      <a:pPr indent="0" lvl="0" marL="0" marR="0" rtl="0" algn="l">
                        <a:spcBef>
                          <a:spcPts val="0"/>
                        </a:spcBef>
                        <a:spcAft>
                          <a:spcPts val="0"/>
                        </a:spcAft>
                        <a:buClr>
                          <a:schemeClr val="dk1"/>
                        </a:buClr>
                        <a:buSzPts val="2400"/>
                        <a:buFont typeface="Calibri"/>
                        <a:buNone/>
                      </a:pPr>
                      <a:r>
                        <a:rPr lang="en-US" sz="2400" u="none" strike="noStrike"/>
                        <a:t>isnumeric()</a:t>
                      </a:r>
                      <a:endParaRPr b="0" i="0" sz="24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lnSpc>
                          <a:spcPct val="100000"/>
                        </a:lnSpc>
                        <a:spcBef>
                          <a:spcPts val="0"/>
                        </a:spcBef>
                        <a:spcAft>
                          <a:spcPts val="0"/>
                        </a:spcAft>
                        <a:buClr>
                          <a:schemeClr val="dk1"/>
                        </a:buClr>
                        <a:buSzPts val="2400"/>
                        <a:buFont typeface="Calibri"/>
                        <a:buNone/>
                      </a:pPr>
                      <a:r>
                        <a:rPr lang="en-US" sz="2400" u="none" strike="noStrike"/>
                        <a:t>Returns True if all characters in the string are numeric and min one character</a:t>
                      </a:r>
                      <a:endParaRPr b="0" i="0" sz="2400" u="none" strike="noStrike">
                        <a:solidFill>
                          <a:srgbClr val="000000"/>
                        </a:solidFill>
                        <a:latin typeface="Calibri"/>
                        <a:ea typeface="Calibri"/>
                        <a:cs typeface="Calibri"/>
                        <a:sym typeface="Calibri"/>
                      </a:endParaRPr>
                    </a:p>
                  </a:txBody>
                  <a:tcPr marT="9525" marB="0" marR="9525" marL="9525" anchor="ctr"/>
                </a:tc>
              </a:tr>
              <a:tr h="418800">
                <a:tc>
                  <a:txBody>
                    <a:bodyPr/>
                    <a:lstStyle/>
                    <a:p>
                      <a:pPr indent="0" lvl="0" marL="0" marR="0" rtl="0" algn="l">
                        <a:spcBef>
                          <a:spcPts val="0"/>
                        </a:spcBef>
                        <a:spcAft>
                          <a:spcPts val="0"/>
                        </a:spcAft>
                        <a:buClr>
                          <a:schemeClr val="dk1"/>
                        </a:buClr>
                        <a:buSzPts val="2400"/>
                        <a:buFont typeface="Calibri"/>
                        <a:buNone/>
                      </a:pPr>
                      <a:r>
                        <a:rPr lang="en-US" sz="2400" u="none" strike="noStrike"/>
                        <a:t>isprintable()</a:t>
                      </a:r>
                      <a:endParaRPr b="0" i="0" sz="24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Clr>
                          <a:schemeClr val="dk1"/>
                        </a:buClr>
                        <a:buSzPts val="2400"/>
                        <a:buFont typeface="Calibri"/>
                        <a:buNone/>
                      </a:pPr>
                      <a:r>
                        <a:rPr lang="en-US" sz="2400" u="none" strike="noStrike"/>
                        <a:t>Returns True if all characters in the string are printable </a:t>
                      </a:r>
                      <a:r>
                        <a:rPr b="1" lang="en-US" sz="2400" u="sng" strike="noStrike"/>
                        <a:t>or empty string</a:t>
                      </a:r>
                      <a:endParaRPr b="1" i="0" sz="2400" u="sng" strike="noStrike">
                        <a:solidFill>
                          <a:srgbClr val="000000"/>
                        </a:solidFill>
                        <a:latin typeface="Calibri"/>
                        <a:ea typeface="Calibri"/>
                        <a:cs typeface="Calibri"/>
                        <a:sym typeface="Calibri"/>
                      </a:endParaRPr>
                    </a:p>
                  </a:txBody>
                  <a:tcPr marT="9525" marB="0" marR="9525" marL="9525" anchor="ctr"/>
                </a:tc>
              </a:tr>
              <a:tr h="418800">
                <a:tc>
                  <a:txBody>
                    <a:bodyPr/>
                    <a:lstStyle/>
                    <a:p>
                      <a:pPr indent="0" lvl="0" marL="0" marR="0" rtl="0" algn="l">
                        <a:spcBef>
                          <a:spcPts val="0"/>
                        </a:spcBef>
                        <a:spcAft>
                          <a:spcPts val="0"/>
                        </a:spcAft>
                        <a:buClr>
                          <a:schemeClr val="dk1"/>
                        </a:buClr>
                        <a:buSzPts val="2400"/>
                        <a:buFont typeface="Calibri"/>
                        <a:buNone/>
                      </a:pPr>
                      <a:r>
                        <a:rPr lang="en-US" sz="2400" u="none" strike="noStrike"/>
                        <a:t>isspace()</a:t>
                      </a:r>
                      <a:endParaRPr b="0" i="0" sz="24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Clr>
                          <a:schemeClr val="dk1"/>
                        </a:buClr>
                        <a:buSzPts val="2400"/>
                        <a:buFont typeface="Calibri"/>
                        <a:buNone/>
                      </a:pPr>
                      <a:r>
                        <a:rPr lang="en-US" sz="2400" u="none" strike="noStrike"/>
                        <a:t>Returns True if all characters in the string are whitespaces and min one character</a:t>
                      </a:r>
                      <a:endParaRPr b="0" i="0" sz="2400" u="none" strike="noStrike">
                        <a:solidFill>
                          <a:srgbClr val="000000"/>
                        </a:solidFill>
                        <a:latin typeface="Calibri"/>
                        <a:ea typeface="Calibri"/>
                        <a:cs typeface="Calibri"/>
                        <a:sym typeface="Calibri"/>
                      </a:endParaRPr>
                    </a:p>
                  </a:txBody>
                  <a:tcPr marT="9525" marB="0" marR="9525" marL="95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type="title"/>
          </p:nvPr>
        </p:nvSpPr>
        <p:spPr>
          <a:xfrm>
            <a:off x="568569" y="82062"/>
            <a:ext cx="10515600" cy="9990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String Common operations 4</a:t>
            </a:r>
            <a:endParaRPr/>
          </a:p>
        </p:txBody>
      </p:sp>
      <p:graphicFrame>
        <p:nvGraphicFramePr>
          <p:cNvPr id="177" name="Google Shape;177;p15"/>
          <p:cNvGraphicFramePr/>
          <p:nvPr/>
        </p:nvGraphicFramePr>
        <p:xfrm>
          <a:off x="445477" y="1081088"/>
          <a:ext cx="3000000" cy="3000000"/>
        </p:xfrm>
        <a:graphic>
          <a:graphicData uri="http://schemas.openxmlformats.org/drawingml/2006/table">
            <a:tbl>
              <a:tblPr>
                <a:noFill/>
                <a:tableStyleId>{8EDF9449-482B-43A4-ADF5-B0FCCD345E5F}</a:tableStyleId>
              </a:tblPr>
              <a:tblGrid>
                <a:gridCol w="1627575"/>
                <a:gridCol w="9579700"/>
              </a:tblGrid>
              <a:tr h="312625">
                <a:tc>
                  <a:txBody>
                    <a:bodyPr/>
                    <a:lstStyle/>
                    <a:p>
                      <a:pPr indent="0" lvl="0" marL="0" marR="0" rtl="0" algn="ctr">
                        <a:spcBef>
                          <a:spcPts val="0"/>
                        </a:spcBef>
                        <a:spcAft>
                          <a:spcPts val="0"/>
                        </a:spcAft>
                        <a:buClr>
                          <a:schemeClr val="dk1"/>
                        </a:buClr>
                        <a:buSzPts val="2400"/>
                        <a:buFont typeface="Calibri"/>
                        <a:buNone/>
                      </a:pPr>
                      <a:r>
                        <a:rPr b="1" lang="en-US" sz="2400" u="none" strike="noStrike"/>
                        <a:t>Method</a:t>
                      </a:r>
                      <a:endParaRPr b="1" i="0" sz="2400" u="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Clr>
                          <a:schemeClr val="dk1"/>
                        </a:buClr>
                        <a:buSzPts val="2400"/>
                        <a:buFont typeface="Calibri"/>
                        <a:buNone/>
                      </a:pPr>
                      <a:r>
                        <a:rPr b="1" lang="en-US" sz="2400" u="none" strike="noStrike"/>
                        <a:t>Description</a:t>
                      </a:r>
                      <a:endParaRPr b="1" i="0" sz="2400" u="none" strike="noStrike">
                        <a:solidFill>
                          <a:srgbClr val="000000"/>
                        </a:solidFill>
                        <a:latin typeface="Calibri"/>
                        <a:ea typeface="Calibri"/>
                        <a:cs typeface="Calibri"/>
                        <a:sym typeface="Calibri"/>
                      </a:endParaRPr>
                    </a:p>
                  </a:txBody>
                  <a:tcPr marT="9525" marB="0" marR="9525" marL="9525" anchor="ctr"/>
                </a:tc>
              </a:tr>
              <a:tr h="312625">
                <a:tc>
                  <a:txBody>
                    <a:bodyPr/>
                    <a:lstStyle/>
                    <a:p>
                      <a:pPr indent="0" lvl="0" marL="0" marR="0" rtl="0" algn="l">
                        <a:spcBef>
                          <a:spcPts val="0"/>
                        </a:spcBef>
                        <a:spcAft>
                          <a:spcPts val="0"/>
                        </a:spcAft>
                        <a:buClr>
                          <a:schemeClr val="dk1"/>
                        </a:buClr>
                        <a:buSzPts val="2400"/>
                        <a:buFont typeface="Calibri"/>
                        <a:buNone/>
                      </a:pPr>
                      <a:r>
                        <a:rPr lang="en-US" sz="2400" u="none" strike="noStrike"/>
                        <a:t>istitle()</a:t>
                      </a:r>
                      <a:endParaRPr b="0" i="0" sz="24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Clr>
                          <a:schemeClr val="dk1"/>
                        </a:buClr>
                        <a:buSzPts val="2400"/>
                        <a:buFont typeface="Calibri"/>
                        <a:buNone/>
                      </a:pPr>
                      <a:r>
                        <a:rPr lang="en-US" sz="2400"/>
                        <a:t>Return True if the string is a titlecased string </a:t>
                      </a:r>
                      <a:r>
                        <a:rPr lang="en-US" sz="2400" u="none" strike="noStrike"/>
                        <a:t>and min one character</a:t>
                      </a:r>
                      <a:endParaRPr b="0" i="0" sz="2400" u="none" strike="noStrike">
                        <a:solidFill>
                          <a:srgbClr val="000000"/>
                        </a:solidFill>
                        <a:latin typeface="Calibri"/>
                        <a:ea typeface="Calibri"/>
                        <a:cs typeface="Calibri"/>
                        <a:sym typeface="Calibri"/>
                      </a:endParaRPr>
                    </a:p>
                  </a:txBody>
                  <a:tcPr marT="9525" marB="0" marR="9525" marL="9525" anchor="ctr"/>
                </a:tc>
              </a:tr>
              <a:tr h="312625">
                <a:tc>
                  <a:txBody>
                    <a:bodyPr/>
                    <a:lstStyle/>
                    <a:p>
                      <a:pPr indent="0" lvl="0" marL="0" marR="0" rtl="0" algn="l">
                        <a:spcBef>
                          <a:spcPts val="0"/>
                        </a:spcBef>
                        <a:spcAft>
                          <a:spcPts val="0"/>
                        </a:spcAft>
                        <a:buClr>
                          <a:schemeClr val="dk1"/>
                        </a:buClr>
                        <a:buSzPts val="2400"/>
                        <a:buFont typeface="Calibri"/>
                        <a:buNone/>
                      </a:pPr>
                      <a:r>
                        <a:rPr lang="en-US" sz="2400" u="none" strike="noStrike"/>
                        <a:t>isupper()</a:t>
                      </a:r>
                      <a:endParaRPr b="0" i="0" sz="24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lnSpc>
                          <a:spcPct val="100000"/>
                        </a:lnSpc>
                        <a:spcBef>
                          <a:spcPts val="0"/>
                        </a:spcBef>
                        <a:spcAft>
                          <a:spcPts val="0"/>
                        </a:spcAft>
                        <a:buClr>
                          <a:schemeClr val="dk1"/>
                        </a:buClr>
                        <a:buSzPts val="2400"/>
                        <a:buFont typeface="Calibri"/>
                        <a:buNone/>
                      </a:pPr>
                      <a:r>
                        <a:rPr lang="en-US" sz="2400" u="none" strike="noStrike"/>
                        <a:t>Returns True if all characters in the string are upper case and min one character</a:t>
                      </a:r>
                      <a:endParaRPr b="0" i="0" sz="2400" u="none" strike="noStrike">
                        <a:solidFill>
                          <a:srgbClr val="000000"/>
                        </a:solidFill>
                        <a:latin typeface="Calibri"/>
                        <a:ea typeface="Calibri"/>
                        <a:cs typeface="Calibri"/>
                        <a:sym typeface="Calibri"/>
                      </a:endParaRPr>
                    </a:p>
                  </a:txBody>
                  <a:tcPr marT="9525" marB="0" marR="9525" marL="9525" anchor="ctr"/>
                </a:tc>
              </a:tr>
              <a:tr h="312625">
                <a:tc>
                  <a:txBody>
                    <a:bodyPr/>
                    <a:lstStyle/>
                    <a:p>
                      <a:pPr indent="0" lvl="0" marL="0" marR="0" rtl="0" algn="l">
                        <a:spcBef>
                          <a:spcPts val="0"/>
                        </a:spcBef>
                        <a:spcAft>
                          <a:spcPts val="0"/>
                        </a:spcAft>
                        <a:buClr>
                          <a:srgbClr val="C55A11"/>
                        </a:buClr>
                        <a:buSzPts val="2400"/>
                        <a:buFont typeface="Calibri"/>
                        <a:buNone/>
                      </a:pPr>
                      <a:r>
                        <a:rPr lang="en-US" sz="2400" u="none" strike="noStrike">
                          <a:solidFill>
                            <a:srgbClr val="C55A11"/>
                          </a:solidFill>
                        </a:rPr>
                        <a:t>join()</a:t>
                      </a:r>
                      <a:endParaRPr b="0" i="0" sz="2400" u="none" strike="noStrike">
                        <a:solidFill>
                          <a:srgbClr val="C55A11"/>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Clr>
                          <a:schemeClr val="dk1"/>
                        </a:buClr>
                        <a:buSzPts val="2400"/>
                        <a:buFont typeface="Calibri"/>
                        <a:buNone/>
                      </a:pPr>
                      <a:r>
                        <a:rPr lang="en-US" sz="2400" u="none" strike="noStrike"/>
                        <a:t>Converts the elements of an iterable into a string. If there are non string elements</a:t>
                      </a:r>
                      <a:r>
                        <a:rPr lang="en-US" sz="2400" u="none" strike="noStrike"/>
                        <a:t> in iterable then TypeError is given. If iterable is empty then empty string is created</a:t>
                      </a:r>
                      <a:endParaRPr b="0" i="0" sz="2400" u="none" strike="noStrike">
                        <a:solidFill>
                          <a:srgbClr val="000000"/>
                        </a:solidFill>
                        <a:latin typeface="Calibri"/>
                        <a:ea typeface="Calibri"/>
                        <a:cs typeface="Calibri"/>
                        <a:sym typeface="Calibri"/>
                      </a:endParaRPr>
                    </a:p>
                  </a:txBody>
                  <a:tcPr marT="9525" marB="0" marR="9525" marL="9525" anchor="ctr"/>
                </a:tc>
              </a:tr>
              <a:tr h="312625">
                <a:tc>
                  <a:txBody>
                    <a:bodyPr/>
                    <a:lstStyle/>
                    <a:p>
                      <a:pPr indent="0" lvl="0" marL="0" marR="0" rtl="0" algn="l">
                        <a:spcBef>
                          <a:spcPts val="0"/>
                        </a:spcBef>
                        <a:spcAft>
                          <a:spcPts val="0"/>
                        </a:spcAft>
                        <a:buClr>
                          <a:schemeClr val="dk1"/>
                        </a:buClr>
                        <a:buSzPts val="2400"/>
                        <a:buFont typeface="Calibri"/>
                        <a:buNone/>
                      </a:pPr>
                      <a:r>
                        <a:rPr lang="en-US" sz="2400" u="none" strike="noStrike"/>
                        <a:t>ljust(width, [fillchar])</a:t>
                      </a:r>
                      <a:endParaRPr b="0" i="0" sz="24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Clr>
                          <a:schemeClr val="dk1"/>
                        </a:buClr>
                        <a:buSzPts val="2400"/>
                        <a:buFont typeface="Calibri"/>
                        <a:buNone/>
                      </a:pPr>
                      <a:r>
                        <a:rPr lang="en-US" sz="2400"/>
                        <a:t>Return the string left justified in a string of length </a:t>
                      </a:r>
                      <a:r>
                        <a:rPr i="1" lang="en-US" sz="2400"/>
                        <a:t>width</a:t>
                      </a:r>
                      <a:r>
                        <a:rPr lang="en-US" sz="2400"/>
                        <a:t>. Padding is done using the specified </a:t>
                      </a:r>
                      <a:r>
                        <a:rPr i="1" lang="en-US" sz="2400"/>
                        <a:t>fillchar</a:t>
                      </a:r>
                      <a:r>
                        <a:rPr lang="en-US" sz="2400"/>
                        <a:t> (default is an ASCII space). The original string is returned if </a:t>
                      </a:r>
                      <a:r>
                        <a:rPr i="1" lang="en-US" sz="2400"/>
                        <a:t>width</a:t>
                      </a:r>
                      <a:r>
                        <a:rPr lang="en-US" sz="2400"/>
                        <a:t> is less than or equal to len(s).</a:t>
                      </a:r>
                      <a:endParaRPr b="0" i="0" sz="2400" u="none" strike="noStrike">
                        <a:solidFill>
                          <a:srgbClr val="000000"/>
                        </a:solidFill>
                        <a:latin typeface="Calibri"/>
                        <a:ea typeface="Calibri"/>
                        <a:cs typeface="Calibri"/>
                        <a:sym typeface="Calibri"/>
                      </a:endParaRPr>
                    </a:p>
                  </a:txBody>
                  <a:tcPr marT="9525" marB="0" marR="9525" marL="9525" anchor="ctr"/>
                </a:tc>
              </a:tr>
              <a:tr h="312625">
                <a:tc>
                  <a:txBody>
                    <a:bodyPr/>
                    <a:lstStyle/>
                    <a:p>
                      <a:pPr indent="0" lvl="0" marL="0" marR="0" rtl="0" algn="l">
                        <a:spcBef>
                          <a:spcPts val="0"/>
                        </a:spcBef>
                        <a:spcAft>
                          <a:spcPts val="0"/>
                        </a:spcAft>
                        <a:buClr>
                          <a:srgbClr val="C55A11"/>
                        </a:buClr>
                        <a:buSzPts val="2400"/>
                        <a:buFont typeface="Calibri"/>
                        <a:buNone/>
                      </a:pPr>
                      <a:r>
                        <a:rPr lang="en-US" sz="2400" u="none" strike="noStrike">
                          <a:solidFill>
                            <a:srgbClr val="C55A11"/>
                          </a:solidFill>
                        </a:rPr>
                        <a:t>lower()</a:t>
                      </a:r>
                      <a:endParaRPr b="0" i="0" sz="2400" u="none" strike="noStrike">
                        <a:solidFill>
                          <a:srgbClr val="C55A11"/>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Clr>
                          <a:schemeClr val="dk1"/>
                        </a:buClr>
                        <a:buSzPts val="2400"/>
                        <a:buFont typeface="Calibri"/>
                        <a:buNone/>
                      </a:pPr>
                      <a:r>
                        <a:rPr lang="en-US" sz="2400" u="none" strike="noStrike"/>
                        <a:t>Returns copy of</a:t>
                      </a:r>
                      <a:r>
                        <a:rPr lang="en-US" sz="2400" u="none" strike="noStrike"/>
                        <a:t> string after </a:t>
                      </a:r>
                      <a:r>
                        <a:rPr lang="en-US" sz="2400" u="none" strike="noStrike"/>
                        <a:t>Converting given string into lower case</a:t>
                      </a:r>
                      <a:endParaRPr b="0" i="0" sz="2400" u="none" strike="noStrike">
                        <a:solidFill>
                          <a:srgbClr val="000000"/>
                        </a:solidFill>
                        <a:latin typeface="Calibri"/>
                        <a:ea typeface="Calibri"/>
                        <a:cs typeface="Calibri"/>
                        <a:sym typeface="Calibri"/>
                      </a:endParaRPr>
                    </a:p>
                  </a:txBody>
                  <a:tcPr marT="9525" marB="0" marR="9525" marL="9525" anchor="ctr"/>
                </a:tc>
              </a:tr>
              <a:tr h="312625">
                <a:tc>
                  <a:txBody>
                    <a:bodyPr/>
                    <a:lstStyle/>
                    <a:p>
                      <a:pPr indent="0" lvl="0" marL="0" marR="0" rtl="0" algn="l">
                        <a:spcBef>
                          <a:spcPts val="0"/>
                        </a:spcBef>
                        <a:spcAft>
                          <a:spcPts val="0"/>
                        </a:spcAft>
                        <a:buClr>
                          <a:schemeClr val="dk1"/>
                        </a:buClr>
                        <a:buSzPts val="2400"/>
                        <a:buFont typeface="Calibri"/>
                        <a:buNone/>
                      </a:pPr>
                      <a:r>
                        <a:rPr lang="en-US" sz="2400" u="none" strike="noStrike"/>
                        <a:t>lstrip( [chars])</a:t>
                      </a:r>
                      <a:endParaRPr b="0" i="0" sz="24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Clr>
                          <a:schemeClr val="dk1"/>
                        </a:buClr>
                        <a:buSzPts val="2400"/>
                        <a:buFont typeface="Calibri"/>
                        <a:buNone/>
                      </a:pPr>
                      <a:r>
                        <a:rPr lang="en-US" sz="2400" u="none" strike="noStrike"/>
                        <a:t>Returns a copy of  left trim version of the string.</a:t>
                      </a:r>
                      <a:r>
                        <a:rPr lang="en-US" sz="2400" u="none" strike="noStrike"/>
                        <a:t> All characters from ‘chars’ are removed from left side. By default white spaces are removed</a:t>
                      </a:r>
                      <a:endParaRPr b="0" i="0" sz="2400" u="none" strike="noStrike">
                        <a:solidFill>
                          <a:srgbClr val="000000"/>
                        </a:solidFill>
                        <a:latin typeface="Calibri"/>
                        <a:ea typeface="Calibri"/>
                        <a:cs typeface="Calibri"/>
                        <a:sym typeface="Calibri"/>
                      </a:endParaRPr>
                    </a:p>
                  </a:txBody>
                  <a:tcPr marT="9525" marB="0" marR="9525" marL="952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838200" y="220747"/>
            <a:ext cx="10515600" cy="64552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String Common operations 5</a:t>
            </a:r>
            <a:endParaRPr/>
          </a:p>
        </p:txBody>
      </p:sp>
      <p:graphicFrame>
        <p:nvGraphicFramePr>
          <p:cNvPr id="183" name="Google Shape;183;p16"/>
          <p:cNvGraphicFramePr/>
          <p:nvPr/>
        </p:nvGraphicFramePr>
        <p:xfrm>
          <a:off x="177535" y="1108811"/>
          <a:ext cx="3000000" cy="3000000"/>
        </p:xfrm>
        <a:graphic>
          <a:graphicData uri="http://schemas.openxmlformats.org/drawingml/2006/table">
            <a:tbl>
              <a:tblPr>
                <a:noFill/>
                <a:tableStyleId>{8EDF9449-482B-43A4-ADF5-B0FCCD345E5F}</a:tableStyleId>
              </a:tblPr>
              <a:tblGrid>
                <a:gridCol w="1719025"/>
                <a:gridCol w="10117925"/>
              </a:tblGrid>
              <a:tr h="312625">
                <a:tc>
                  <a:txBody>
                    <a:bodyPr/>
                    <a:lstStyle/>
                    <a:p>
                      <a:pPr indent="0" lvl="0" marL="0" marR="0" rtl="0" algn="ctr">
                        <a:spcBef>
                          <a:spcPts val="0"/>
                        </a:spcBef>
                        <a:spcAft>
                          <a:spcPts val="0"/>
                        </a:spcAft>
                        <a:buClr>
                          <a:schemeClr val="dk1"/>
                        </a:buClr>
                        <a:buSzPts val="2400"/>
                        <a:buFont typeface="Calibri"/>
                        <a:buNone/>
                      </a:pPr>
                      <a:r>
                        <a:rPr lang="en-US" sz="2400" u="none" strike="noStrike">
                          <a:solidFill>
                            <a:schemeClr val="dk1"/>
                          </a:solidFill>
                          <a:latin typeface="Calibri"/>
                          <a:ea typeface="Calibri"/>
                          <a:cs typeface="Calibri"/>
                          <a:sym typeface="Calibri"/>
                        </a:rPr>
                        <a:t>Method</a:t>
                      </a:r>
                      <a:endParaRPr sz="2400" u="none" strike="noStrike">
                        <a:solidFill>
                          <a:schemeClr val="dk1"/>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Clr>
                          <a:schemeClr val="dk1"/>
                        </a:buClr>
                        <a:buSzPts val="2400"/>
                        <a:buFont typeface="Calibri"/>
                        <a:buNone/>
                      </a:pPr>
                      <a:r>
                        <a:rPr lang="en-US" sz="2400" u="none" strike="noStrike">
                          <a:solidFill>
                            <a:schemeClr val="dk1"/>
                          </a:solidFill>
                          <a:latin typeface="Calibri"/>
                          <a:ea typeface="Calibri"/>
                          <a:cs typeface="Calibri"/>
                          <a:sym typeface="Calibri"/>
                        </a:rPr>
                        <a:t>Description</a:t>
                      </a:r>
                      <a:endParaRPr sz="2400" u="none" strike="noStrike">
                        <a:solidFill>
                          <a:schemeClr val="dk1"/>
                        </a:solidFill>
                        <a:latin typeface="Calibri"/>
                        <a:ea typeface="Calibri"/>
                        <a:cs typeface="Calibri"/>
                        <a:sym typeface="Calibri"/>
                      </a:endParaRPr>
                    </a:p>
                  </a:txBody>
                  <a:tcPr marT="9525" marB="0" marR="9525" marL="9525" anchor="ctr"/>
                </a:tc>
              </a:tr>
              <a:tr h="312625">
                <a:tc>
                  <a:txBody>
                    <a:bodyPr/>
                    <a:lstStyle/>
                    <a:p>
                      <a:pPr indent="0" lvl="0" marL="0" marR="0" rtl="0" algn="l">
                        <a:spcBef>
                          <a:spcPts val="0"/>
                        </a:spcBef>
                        <a:spcAft>
                          <a:spcPts val="0"/>
                        </a:spcAft>
                        <a:buClr>
                          <a:schemeClr val="dk1"/>
                        </a:buClr>
                        <a:buSzPts val="2400"/>
                        <a:buFont typeface="Calibri"/>
                        <a:buNone/>
                      </a:pPr>
                      <a:r>
                        <a:rPr lang="en-US" sz="2400" u="none" strike="noStrike">
                          <a:solidFill>
                            <a:schemeClr val="dk1"/>
                          </a:solidFill>
                          <a:latin typeface="Calibri"/>
                          <a:ea typeface="Calibri"/>
                          <a:cs typeface="Calibri"/>
                          <a:sym typeface="Calibri"/>
                        </a:rPr>
                        <a:t>maketrans()</a:t>
                      </a:r>
                      <a:endParaRPr sz="2400" u="none" strike="noStrike">
                        <a:solidFill>
                          <a:schemeClr val="dk1"/>
                        </a:solidFill>
                        <a:latin typeface="Calibri"/>
                        <a:ea typeface="Calibri"/>
                        <a:cs typeface="Calibri"/>
                        <a:sym typeface="Calibri"/>
                      </a:endParaRPr>
                    </a:p>
                  </a:txBody>
                  <a:tcPr marT="9525" marB="0" marR="9525" marL="9525" anchor="ctr"/>
                </a:tc>
                <a:tc>
                  <a:txBody>
                    <a:bodyPr/>
                    <a:lstStyle/>
                    <a:p>
                      <a:pPr indent="0" lvl="0" marL="0" marR="0" rtl="0" algn="l">
                        <a:spcBef>
                          <a:spcPts val="0"/>
                        </a:spcBef>
                        <a:spcAft>
                          <a:spcPts val="0"/>
                        </a:spcAft>
                        <a:buNone/>
                      </a:pPr>
                      <a:r>
                        <a:rPr lang="en-US" sz="2400" u="none" strike="noStrike">
                          <a:solidFill>
                            <a:schemeClr val="dk1"/>
                          </a:solidFill>
                          <a:latin typeface="Calibri"/>
                          <a:ea typeface="Calibri"/>
                          <a:cs typeface="Calibri"/>
                          <a:sym typeface="Calibri"/>
                        </a:rPr>
                        <a:t>This static method returns a translation table usable for </a:t>
                      </a:r>
                      <a:r>
                        <a:rPr lang="en-US" sz="2400" u="sng" strike="noStrike">
                          <a:solidFill>
                            <a:schemeClr val="dk1"/>
                          </a:solidFill>
                          <a:latin typeface="Calibri"/>
                          <a:ea typeface="Calibri"/>
                          <a:cs typeface="Calibri"/>
                          <a:sym typeface="Calibri"/>
                          <a:hlinkClick r:id="rId3">
                            <a:extLst>
                              <a:ext uri="{A12FA001-AC4F-418D-AE19-62706E023703}">
                                <ahyp:hlinkClr val="tx"/>
                              </a:ext>
                            </a:extLst>
                          </a:hlinkClick>
                        </a:rPr>
                        <a:t>str.translate()</a:t>
                      </a:r>
                      <a:r>
                        <a:rPr lang="en-US" sz="2400" u="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400" u="none" strike="noStrike">
                          <a:solidFill>
                            <a:schemeClr val="dk1"/>
                          </a:solidFill>
                          <a:latin typeface="Calibri"/>
                          <a:ea typeface="Calibri"/>
                          <a:cs typeface="Calibri"/>
                          <a:sym typeface="Calibri"/>
                        </a:rPr>
                        <a:t>If there is only one argument, it must be a dictionary mapping Unicode ordinals (integers) or characters (strings of length 1) to Unicode ordinals, strings (of arbitrary lengths) or None. Character keys will then be converted to ordinals.</a:t>
                      </a:r>
                      <a:endParaRPr/>
                    </a:p>
                    <a:p>
                      <a:pPr indent="0" lvl="0" marL="0" marR="0" rtl="0" algn="l">
                        <a:spcBef>
                          <a:spcPts val="0"/>
                        </a:spcBef>
                        <a:spcAft>
                          <a:spcPts val="0"/>
                        </a:spcAft>
                        <a:buNone/>
                      </a:pPr>
                      <a:r>
                        <a:rPr lang="en-US" sz="2400" u="none" strike="noStrike">
                          <a:solidFill>
                            <a:schemeClr val="dk1"/>
                          </a:solidFill>
                          <a:latin typeface="Calibri"/>
                          <a:ea typeface="Calibri"/>
                          <a:cs typeface="Calibri"/>
                          <a:sym typeface="Calibri"/>
                        </a:rPr>
                        <a:t>If there are two arguments, they must be strings of equal length, and in the resulting dictionary, each character in x will be mapped to the character at the same position in y. </a:t>
                      </a:r>
                      <a:endParaRPr/>
                    </a:p>
                    <a:p>
                      <a:pPr indent="0" lvl="0" marL="0" marR="0" rtl="0" algn="l">
                        <a:spcBef>
                          <a:spcPts val="0"/>
                        </a:spcBef>
                        <a:spcAft>
                          <a:spcPts val="0"/>
                        </a:spcAft>
                        <a:buNone/>
                      </a:pPr>
                      <a:r>
                        <a:rPr lang="en-US" sz="2400" u="none" strike="noStrike">
                          <a:solidFill>
                            <a:schemeClr val="dk1"/>
                          </a:solidFill>
                          <a:latin typeface="Calibri"/>
                          <a:ea typeface="Calibri"/>
                          <a:cs typeface="Calibri"/>
                          <a:sym typeface="Calibri"/>
                        </a:rPr>
                        <a:t>If there is a third argument, it must be a string, whose characters will be mapped to None in the result.</a:t>
                      </a:r>
                      <a:endParaRPr sz="2400" u="none" strike="noStrike">
                        <a:solidFill>
                          <a:schemeClr val="dk1"/>
                        </a:solidFill>
                        <a:latin typeface="Calibri"/>
                        <a:ea typeface="Calibri"/>
                        <a:cs typeface="Calibri"/>
                        <a:sym typeface="Calibri"/>
                      </a:endParaRPr>
                    </a:p>
                  </a:txBody>
                  <a:tcPr marT="9525" marB="0" marR="9525" marL="9525" anchor="ctr"/>
                </a:tc>
              </a:tr>
              <a:tr h="292125">
                <a:tc>
                  <a:txBody>
                    <a:bodyPr/>
                    <a:lstStyle/>
                    <a:p>
                      <a:pPr indent="0" lvl="0" marL="0" marR="0" rtl="0" algn="l">
                        <a:spcBef>
                          <a:spcPts val="0"/>
                        </a:spcBef>
                        <a:spcAft>
                          <a:spcPts val="0"/>
                        </a:spcAft>
                        <a:buClr>
                          <a:schemeClr val="dk1"/>
                        </a:buClr>
                        <a:buSzPts val="2400"/>
                        <a:buFont typeface="Calibri"/>
                        <a:buNone/>
                      </a:pPr>
                      <a:r>
                        <a:rPr lang="en-US" sz="2400" u="none" strike="noStrike">
                          <a:solidFill>
                            <a:schemeClr val="dk1"/>
                          </a:solidFill>
                          <a:latin typeface="Calibri"/>
                          <a:ea typeface="Calibri"/>
                          <a:cs typeface="Calibri"/>
                          <a:sym typeface="Calibri"/>
                        </a:rPr>
                        <a:t>partition( sep)</a:t>
                      </a:r>
                      <a:endParaRPr sz="2400" u="none" strike="noStrike">
                        <a:solidFill>
                          <a:schemeClr val="dk1"/>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Clr>
                          <a:schemeClr val="dk1"/>
                        </a:buClr>
                        <a:buSzPts val="2400"/>
                        <a:buFont typeface="Calibri"/>
                        <a:buNone/>
                      </a:pPr>
                      <a:r>
                        <a:rPr lang="en-US" sz="2400" u="none" strike="noStrike">
                          <a:solidFill>
                            <a:schemeClr val="dk1"/>
                          </a:solidFill>
                          <a:latin typeface="Calibri"/>
                          <a:ea typeface="Calibri"/>
                          <a:cs typeface="Calibri"/>
                          <a:sym typeface="Calibri"/>
                        </a:rPr>
                        <a:t>Split the string at the first occurrence of sep, and return a 3-tuple containing the part before the separator, the separator itself, and the part after the separator. If the separator is not found, return a 3-tuple containing the string itself, followed by two empty strings.</a:t>
                      </a:r>
                      <a:endParaRPr sz="2400" u="none" strike="noStrike">
                        <a:solidFill>
                          <a:schemeClr val="dk1"/>
                        </a:solidFill>
                        <a:latin typeface="Calibri"/>
                        <a:ea typeface="Calibri"/>
                        <a:cs typeface="Calibri"/>
                        <a:sym typeface="Calibri"/>
                      </a:endParaRPr>
                    </a:p>
                  </a:txBody>
                  <a:tcPr marT="9525" marB="0" marR="9525" marL="952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type="title"/>
          </p:nvPr>
        </p:nvSpPr>
        <p:spPr>
          <a:xfrm>
            <a:off x="838200" y="169181"/>
            <a:ext cx="10515600" cy="67990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String Common operations 6</a:t>
            </a:r>
            <a:endParaRPr/>
          </a:p>
        </p:txBody>
      </p:sp>
      <p:graphicFrame>
        <p:nvGraphicFramePr>
          <p:cNvPr id="189" name="Google Shape;189;p17"/>
          <p:cNvGraphicFramePr/>
          <p:nvPr/>
        </p:nvGraphicFramePr>
        <p:xfrm>
          <a:off x="428897" y="924284"/>
          <a:ext cx="3000000" cy="3000000"/>
        </p:xfrm>
        <a:graphic>
          <a:graphicData uri="http://schemas.openxmlformats.org/drawingml/2006/table">
            <a:tbl>
              <a:tblPr>
                <a:noFill/>
                <a:tableStyleId>{8EDF9449-482B-43A4-ADF5-B0FCCD345E5F}</a:tableStyleId>
              </a:tblPr>
              <a:tblGrid>
                <a:gridCol w="1646025"/>
                <a:gridCol w="9688200"/>
              </a:tblGrid>
              <a:tr h="325825">
                <a:tc>
                  <a:txBody>
                    <a:bodyPr/>
                    <a:lstStyle/>
                    <a:p>
                      <a:pPr indent="0" lvl="0" marL="0" marR="0" rtl="0" algn="ctr">
                        <a:spcBef>
                          <a:spcPts val="0"/>
                        </a:spcBef>
                        <a:spcAft>
                          <a:spcPts val="0"/>
                        </a:spcAft>
                        <a:buClr>
                          <a:schemeClr val="dk1"/>
                        </a:buClr>
                        <a:buSzPts val="2000"/>
                        <a:buFont typeface="Calibri"/>
                        <a:buNone/>
                      </a:pPr>
                      <a:r>
                        <a:rPr b="1" lang="en-US" sz="2000" u="none" strike="noStrike">
                          <a:solidFill>
                            <a:schemeClr val="dk1"/>
                          </a:solidFill>
                          <a:latin typeface="Calibri"/>
                          <a:ea typeface="Calibri"/>
                          <a:cs typeface="Calibri"/>
                          <a:sym typeface="Calibri"/>
                        </a:rPr>
                        <a:t>Method</a:t>
                      </a:r>
                      <a:endParaRPr b="1" sz="1800"/>
                    </a:p>
                  </a:txBody>
                  <a:tcPr marT="9525" marB="0" marR="9525" marL="9525" anchor="ctr"/>
                </a:tc>
                <a:tc>
                  <a:txBody>
                    <a:bodyPr/>
                    <a:lstStyle/>
                    <a:p>
                      <a:pPr indent="0" lvl="0" marL="0" marR="0" rtl="0" algn="ctr">
                        <a:spcBef>
                          <a:spcPts val="0"/>
                        </a:spcBef>
                        <a:spcAft>
                          <a:spcPts val="0"/>
                        </a:spcAft>
                        <a:buClr>
                          <a:schemeClr val="dk1"/>
                        </a:buClr>
                        <a:buSzPts val="2000"/>
                        <a:buFont typeface="Calibri"/>
                        <a:buNone/>
                      </a:pPr>
                      <a:r>
                        <a:rPr b="1" lang="en-US" sz="2000" u="none" strike="noStrike">
                          <a:solidFill>
                            <a:schemeClr val="dk1"/>
                          </a:solidFill>
                          <a:latin typeface="Calibri"/>
                          <a:ea typeface="Calibri"/>
                          <a:cs typeface="Calibri"/>
                          <a:sym typeface="Calibri"/>
                        </a:rPr>
                        <a:t>Description</a:t>
                      </a:r>
                      <a:endParaRPr b="1" sz="1800"/>
                    </a:p>
                  </a:txBody>
                  <a:tcPr marT="9525" marB="0" marR="9525" marL="9525" anchor="ctr"/>
                </a:tc>
              </a:tr>
              <a:tr h="578575">
                <a:tc>
                  <a:txBody>
                    <a:bodyPr/>
                    <a:lstStyle/>
                    <a:p>
                      <a:pPr indent="0" lvl="0" marL="0" marR="0" rtl="0" algn="l">
                        <a:spcBef>
                          <a:spcPts val="0"/>
                        </a:spcBef>
                        <a:spcAft>
                          <a:spcPts val="0"/>
                        </a:spcAft>
                        <a:buClr>
                          <a:schemeClr val="dk1"/>
                        </a:buClr>
                        <a:buSzPts val="1800"/>
                        <a:buFont typeface="Calibri"/>
                        <a:buNone/>
                      </a:pPr>
                      <a:r>
                        <a:rPr lang="en-US" sz="1800"/>
                        <a:t>removeprefix( </a:t>
                      </a:r>
                      <a:r>
                        <a:rPr i="1" lang="en-US" sz="1800"/>
                        <a:t>prefix</a:t>
                      </a:r>
                      <a:r>
                        <a:rPr lang="en-US" sz="1800"/>
                        <a:t>, </a:t>
                      </a:r>
                      <a:r>
                        <a:rPr i="1" lang="en-US" sz="1800"/>
                        <a:t>/</a:t>
                      </a:r>
                      <a:r>
                        <a:rPr lang="en-US" sz="1800"/>
                        <a:t>)</a:t>
                      </a:r>
                      <a:endParaRPr sz="1800"/>
                    </a:p>
                  </a:txBody>
                  <a:tcPr marT="9525" marB="0" marR="9525" marL="9525" anchor="ctr"/>
                </a:tc>
                <a:tc>
                  <a:txBody>
                    <a:bodyPr/>
                    <a:lstStyle/>
                    <a:p>
                      <a:pPr indent="0" lvl="0" marL="0" marR="0" rtl="0" algn="l">
                        <a:spcBef>
                          <a:spcPts val="0"/>
                        </a:spcBef>
                        <a:spcAft>
                          <a:spcPts val="0"/>
                        </a:spcAft>
                        <a:buClr>
                          <a:schemeClr val="dk1"/>
                        </a:buClr>
                        <a:buSzPts val="1800"/>
                        <a:buFont typeface="Calibri"/>
                        <a:buNone/>
                      </a:pPr>
                      <a:r>
                        <a:rPr lang="en-US" sz="1800"/>
                        <a:t>If the string starts with the </a:t>
                      </a:r>
                      <a:r>
                        <a:rPr i="1" lang="en-US" sz="1800"/>
                        <a:t>prefix</a:t>
                      </a:r>
                      <a:r>
                        <a:rPr lang="en-US" sz="1800"/>
                        <a:t> string, remove it and return string[len(prefix):]. Otherwise, return a copy of the original string ( Python 3.8+)</a:t>
                      </a:r>
                      <a:endParaRPr sz="1800"/>
                    </a:p>
                  </a:txBody>
                  <a:tcPr marT="9525" marB="0" marR="9525" marL="9525" anchor="ctr"/>
                </a:tc>
              </a:tr>
              <a:tr h="578575">
                <a:tc>
                  <a:txBody>
                    <a:bodyPr/>
                    <a:lstStyle/>
                    <a:p>
                      <a:pPr indent="0" lvl="0" marL="0" marR="0" rtl="0" algn="l">
                        <a:spcBef>
                          <a:spcPts val="0"/>
                        </a:spcBef>
                        <a:spcAft>
                          <a:spcPts val="0"/>
                        </a:spcAft>
                        <a:buClr>
                          <a:schemeClr val="dk1"/>
                        </a:buClr>
                        <a:buSzPts val="1800"/>
                        <a:buFont typeface="Calibri"/>
                        <a:buNone/>
                      </a:pPr>
                      <a:r>
                        <a:rPr lang="en-US" sz="1800"/>
                        <a:t>removesuffix( </a:t>
                      </a:r>
                      <a:r>
                        <a:rPr i="1" lang="en-US" sz="1800"/>
                        <a:t>suffix</a:t>
                      </a:r>
                      <a:r>
                        <a:rPr lang="en-US" sz="1800"/>
                        <a:t>, </a:t>
                      </a:r>
                      <a:r>
                        <a:rPr i="1" lang="en-US" sz="1800"/>
                        <a:t>/</a:t>
                      </a:r>
                      <a:r>
                        <a:rPr lang="en-US" sz="1800"/>
                        <a:t>)</a:t>
                      </a:r>
                      <a:endParaRPr sz="1800"/>
                    </a:p>
                  </a:txBody>
                  <a:tcPr marT="9525" marB="0" marR="9525" marL="9525" anchor="ctr"/>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If the string ends with the </a:t>
                      </a:r>
                      <a:r>
                        <a:rPr i="1" lang="en-US" sz="1800"/>
                        <a:t>suffix</a:t>
                      </a:r>
                      <a:r>
                        <a:rPr lang="en-US" sz="1800"/>
                        <a:t> string and that </a:t>
                      </a:r>
                      <a:r>
                        <a:rPr i="1" lang="en-US" sz="1800"/>
                        <a:t>suffix</a:t>
                      </a:r>
                      <a:r>
                        <a:rPr lang="en-US" sz="1800"/>
                        <a:t> is not empty, return string[:-len(suffix)]. Otherwise, return a copy of the original string ( Python 3.8+)</a:t>
                      </a:r>
                      <a:endParaRPr/>
                    </a:p>
                  </a:txBody>
                  <a:tcPr marT="9525" marB="0" marR="9525" marL="9525" anchor="ctr"/>
                </a:tc>
              </a:tr>
              <a:tr h="641775">
                <a:tc>
                  <a:txBody>
                    <a:bodyPr/>
                    <a:lstStyle/>
                    <a:p>
                      <a:pPr indent="0" lvl="0" marL="0" marR="0" rtl="0" algn="l">
                        <a:spcBef>
                          <a:spcPts val="0"/>
                        </a:spcBef>
                        <a:spcAft>
                          <a:spcPts val="0"/>
                        </a:spcAft>
                        <a:buClr>
                          <a:schemeClr val="dk1"/>
                        </a:buClr>
                        <a:buSzPts val="2000"/>
                        <a:buFont typeface="Calibri"/>
                        <a:buNone/>
                      </a:pPr>
                      <a:r>
                        <a:rPr lang="en-US" sz="2000"/>
                        <a:t>replace(</a:t>
                      </a:r>
                      <a:r>
                        <a:rPr i="1" lang="en-US" sz="2000"/>
                        <a:t>old</a:t>
                      </a:r>
                      <a:r>
                        <a:rPr lang="en-US" sz="2000"/>
                        <a:t>, </a:t>
                      </a:r>
                      <a:r>
                        <a:rPr i="1" lang="en-US" sz="2000"/>
                        <a:t>new</a:t>
                      </a:r>
                      <a:r>
                        <a:rPr lang="en-US" sz="2000"/>
                        <a:t>[, </a:t>
                      </a:r>
                      <a:r>
                        <a:rPr i="1" lang="en-US" sz="2000"/>
                        <a:t>count</a:t>
                      </a:r>
                      <a:r>
                        <a:rPr lang="en-US" sz="2000"/>
                        <a:t>])</a:t>
                      </a:r>
                      <a:endParaRPr sz="1800"/>
                    </a:p>
                  </a:txBody>
                  <a:tcPr marT="9525" marB="0" marR="9525" marL="9525" anchor="ctr"/>
                </a:tc>
                <a:tc>
                  <a:txBody>
                    <a:bodyPr/>
                    <a:lstStyle/>
                    <a:p>
                      <a:pPr indent="0" lvl="0" marL="0" marR="0" rtl="0" algn="l">
                        <a:spcBef>
                          <a:spcPts val="0"/>
                        </a:spcBef>
                        <a:spcAft>
                          <a:spcPts val="0"/>
                        </a:spcAft>
                        <a:buClr>
                          <a:schemeClr val="dk1"/>
                        </a:buClr>
                        <a:buSzPts val="2000"/>
                        <a:buFont typeface="Calibri"/>
                        <a:buNone/>
                      </a:pPr>
                      <a:r>
                        <a:rPr lang="en-US" sz="2000"/>
                        <a:t>Return a copy of the string with all occurrences of substring </a:t>
                      </a:r>
                      <a:r>
                        <a:rPr i="1" lang="en-US" sz="2000"/>
                        <a:t>old</a:t>
                      </a:r>
                      <a:r>
                        <a:rPr lang="en-US" sz="2000"/>
                        <a:t> replaced by </a:t>
                      </a:r>
                      <a:r>
                        <a:rPr i="1" lang="en-US" sz="2000"/>
                        <a:t>new</a:t>
                      </a:r>
                      <a:r>
                        <a:rPr lang="en-US" sz="2000"/>
                        <a:t>. If the optional argument </a:t>
                      </a:r>
                      <a:r>
                        <a:rPr i="1" lang="en-US" sz="2000"/>
                        <a:t>count</a:t>
                      </a:r>
                      <a:r>
                        <a:rPr lang="en-US" sz="2000"/>
                        <a:t> is given, only the first </a:t>
                      </a:r>
                      <a:r>
                        <a:rPr i="1" lang="en-US" sz="2000"/>
                        <a:t>count</a:t>
                      </a:r>
                      <a:r>
                        <a:rPr lang="en-US" sz="2000"/>
                        <a:t> occurrences are replaced.</a:t>
                      </a:r>
                      <a:endParaRPr sz="1800"/>
                    </a:p>
                  </a:txBody>
                  <a:tcPr marT="9525" marB="0" marR="9525" marL="9525" anchor="ctr"/>
                </a:tc>
              </a:tr>
              <a:tr h="957725">
                <a:tc>
                  <a:txBody>
                    <a:bodyPr/>
                    <a:lstStyle/>
                    <a:p>
                      <a:pPr indent="0" lvl="0" marL="0" marR="0" rtl="0" algn="l">
                        <a:spcBef>
                          <a:spcPts val="0"/>
                        </a:spcBef>
                        <a:spcAft>
                          <a:spcPts val="0"/>
                        </a:spcAft>
                        <a:buClr>
                          <a:srgbClr val="C55A11"/>
                        </a:buClr>
                        <a:buSzPts val="2000"/>
                        <a:buFont typeface="Calibri"/>
                        <a:buNone/>
                      </a:pPr>
                      <a:r>
                        <a:rPr lang="en-US" sz="2000">
                          <a:solidFill>
                            <a:srgbClr val="C55A11"/>
                          </a:solidFill>
                        </a:rPr>
                        <a:t>rfind(</a:t>
                      </a:r>
                      <a:r>
                        <a:rPr i="1" lang="en-US" sz="2000">
                          <a:solidFill>
                            <a:srgbClr val="C55A11"/>
                          </a:solidFill>
                        </a:rPr>
                        <a:t>sub</a:t>
                      </a:r>
                      <a:r>
                        <a:rPr lang="en-US" sz="2000">
                          <a:solidFill>
                            <a:srgbClr val="C55A11"/>
                          </a:solidFill>
                        </a:rPr>
                        <a:t>[, </a:t>
                      </a:r>
                      <a:r>
                        <a:rPr i="1" lang="en-US" sz="2000">
                          <a:solidFill>
                            <a:srgbClr val="C55A11"/>
                          </a:solidFill>
                        </a:rPr>
                        <a:t>start</a:t>
                      </a:r>
                      <a:r>
                        <a:rPr lang="en-US" sz="2000">
                          <a:solidFill>
                            <a:srgbClr val="C55A11"/>
                          </a:solidFill>
                        </a:rPr>
                        <a:t>[, </a:t>
                      </a:r>
                      <a:r>
                        <a:rPr i="1" lang="en-US" sz="2000">
                          <a:solidFill>
                            <a:srgbClr val="C55A11"/>
                          </a:solidFill>
                        </a:rPr>
                        <a:t>end</a:t>
                      </a:r>
                      <a:r>
                        <a:rPr lang="en-US" sz="2000">
                          <a:solidFill>
                            <a:srgbClr val="C55A11"/>
                          </a:solidFill>
                        </a:rPr>
                        <a:t>]])</a:t>
                      </a:r>
                      <a:endParaRPr sz="1800">
                        <a:solidFill>
                          <a:srgbClr val="C55A11"/>
                        </a:solidFill>
                      </a:endParaRPr>
                    </a:p>
                  </a:txBody>
                  <a:tcPr marT="9525" marB="0" marR="9525" marL="9525" anchor="ctr"/>
                </a:tc>
                <a:tc>
                  <a:txBody>
                    <a:bodyPr/>
                    <a:lstStyle/>
                    <a:p>
                      <a:pPr indent="0" lvl="0" marL="0" marR="0" rtl="0" algn="l">
                        <a:spcBef>
                          <a:spcPts val="0"/>
                        </a:spcBef>
                        <a:spcAft>
                          <a:spcPts val="0"/>
                        </a:spcAft>
                        <a:buClr>
                          <a:schemeClr val="dk1"/>
                        </a:buClr>
                        <a:buSzPts val="2000"/>
                        <a:buFont typeface="Calibri"/>
                        <a:buNone/>
                      </a:pPr>
                      <a:r>
                        <a:rPr lang="en-US" sz="2000"/>
                        <a:t>Return the highest index (rightmost occurrence)  in the string where substring </a:t>
                      </a:r>
                      <a:r>
                        <a:rPr i="1" lang="en-US" sz="2000"/>
                        <a:t>sub</a:t>
                      </a:r>
                      <a:r>
                        <a:rPr lang="en-US" sz="2000"/>
                        <a:t> is found, such that </a:t>
                      </a:r>
                      <a:r>
                        <a:rPr i="1" lang="en-US" sz="2000"/>
                        <a:t>sub</a:t>
                      </a:r>
                      <a:r>
                        <a:rPr lang="en-US" sz="2000"/>
                        <a:t> is contained within s[start:end]. Optional arguments </a:t>
                      </a:r>
                      <a:r>
                        <a:rPr i="1" lang="en-US" sz="2000"/>
                        <a:t>start</a:t>
                      </a:r>
                      <a:r>
                        <a:rPr lang="en-US" sz="2000"/>
                        <a:t> and </a:t>
                      </a:r>
                      <a:r>
                        <a:rPr i="1" lang="en-US" sz="2000"/>
                        <a:t>end</a:t>
                      </a:r>
                      <a:r>
                        <a:rPr lang="en-US" sz="2000"/>
                        <a:t> are interpreted as in slice notation. Return -1 on failure.</a:t>
                      </a:r>
                      <a:endParaRPr sz="1800"/>
                    </a:p>
                  </a:txBody>
                  <a:tcPr marT="9525" marB="0" marR="9525" marL="9525" anchor="ctr"/>
                </a:tc>
              </a:tr>
              <a:tr h="641775">
                <a:tc>
                  <a:txBody>
                    <a:bodyPr/>
                    <a:lstStyle/>
                    <a:p>
                      <a:pPr indent="0" lvl="0" marL="0" marR="0" rtl="0" algn="l">
                        <a:spcBef>
                          <a:spcPts val="0"/>
                        </a:spcBef>
                        <a:spcAft>
                          <a:spcPts val="0"/>
                        </a:spcAft>
                        <a:buClr>
                          <a:srgbClr val="C55A11"/>
                        </a:buClr>
                        <a:buSzPts val="2000"/>
                        <a:buFont typeface="Calibri"/>
                        <a:buNone/>
                      </a:pPr>
                      <a:r>
                        <a:rPr lang="en-US" sz="2000">
                          <a:solidFill>
                            <a:srgbClr val="C55A11"/>
                          </a:solidFill>
                        </a:rPr>
                        <a:t>rindex(</a:t>
                      </a:r>
                      <a:r>
                        <a:rPr i="1" lang="en-US" sz="2000">
                          <a:solidFill>
                            <a:srgbClr val="C55A11"/>
                          </a:solidFill>
                        </a:rPr>
                        <a:t>sub</a:t>
                      </a:r>
                      <a:r>
                        <a:rPr lang="en-US" sz="2000">
                          <a:solidFill>
                            <a:srgbClr val="C55A11"/>
                          </a:solidFill>
                        </a:rPr>
                        <a:t>[, </a:t>
                      </a:r>
                      <a:r>
                        <a:rPr i="1" lang="en-US" sz="2000">
                          <a:solidFill>
                            <a:srgbClr val="C55A11"/>
                          </a:solidFill>
                        </a:rPr>
                        <a:t>start</a:t>
                      </a:r>
                      <a:r>
                        <a:rPr lang="en-US" sz="2000">
                          <a:solidFill>
                            <a:srgbClr val="C55A11"/>
                          </a:solidFill>
                        </a:rPr>
                        <a:t>[, </a:t>
                      </a:r>
                      <a:r>
                        <a:rPr i="1" lang="en-US" sz="2000">
                          <a:solidFill>
                            <a:srgbClr val="C55A11"/>
                          </a:solidFill>
                        </a:rPr>
                        <a:t>end</a:t>
                      </a:r>
                      <a:r>
                        <a:rPr lang="en-US" sz="2000">
                          <a:solidFill>
                            <a:srgbClr val="C55A11"/>
                          </a:solidFill>
                        </a:rPr>
                        <a:t>]])</a:t>
                      </a:r>
                      <a:endParaRPr sz="1800">
                        <a:solidFill>
                          <a:srgbClr val="C55A11"/>
                        </a:solidFill>
                      </a:endParaRPr>
                    </a:p>
                  </a:txBody>
                  <a:tcPr marT="9525" marB="0" marR="9525" marL="9525" anchor="ctr"/>
                </a:tc>
                <a:tc>
                  <a:txBody>
                    <a:bodyPr/>
                    <a:lstStyle/>
                    <a:p>
                      <a:pPr indent="0" lvl="0" marL="0" marR="0" rtl="0" algn="l">
                        <a:spcBef>
                          <a:spcPts val="0"/>
                        </a:spcBef>
                        <a:spcAft>
                          <a:spcPts val="0"/>
                        </a:spcAft>
                        <a:buClr>
                          <a:srgbClr val="0C0C0C"/>
                        </a:buClr>
                        <a:buSzPts val="2000"/>
                        <a:buFont typeface="Calibri"/>
                        <a:buNone/>
                      </a:pPr>
                      <a:r>
                        <a:rPr lang="en-US" sz="2000">
                          <a:solidFill>
                            <a:srgbClr val="0C0C0C"/>
                          </a:solidFill>
                        </a:rPr>
                        <a:t>Like  rfind() but raises </a:t>
                      </a:r>
                      <a:r>
                        <a:rPr lang="en-US" sz="2000" u="sng">
                          <a:solidFill>
                            <a:srgbClr val="0C0C0C"/>
                          </a:solidFill>
                          <a:hlinkClick r:id="rId3">
                            <a:extLst>
                              <a:ext uri="{A12FA001-AC4F-418D-AE19-62706E023703}">
                                <ahyp:hlinkClr val="tx"/>
                              </a:ext>
                            </a:extLst>
                          </a:hlinkClick>
                        </a:rPr>
                        <a:t>ValueError</a:t>
                      </a:r>
                      <a:r>
                        <a:rPr lang="en-US" sz="2000">
                          <a:solidFill>
                            <a:srgbClr val="0C0C0C"/>
                          </a:solidFill>
                        </a:rPr>
                        <a:t> when the substring </a:t>
                      </a:r>
                      <a:r>
                        <a:rPr i="1" lang="en-US" sz="2000">
                          <a:solidFill>
                            <a:srgbClr val="0C0C0C"/>
                          </a:solidFill>
                        </a:rPr>
                        <a:t>sub</a:t>
                      </a:r>
                      <a:r>
                        <a:rPr lang="en-US" sz="2000">
                          <a:solidFill>
                            <a:srgbClr val="0C0C0C"/>
                          </a:solidFill>
                        </a:rPr>
                        <a:t> is not found.</a:t>
                      </a:r>
                      <a:endParaRPr sz="2000" u="none" strike="noStrike">
                        <a:solidFill>
                          <a:srgbClr val="0C0C0C"/>
                        </a:solidFill>
                        <a:latin typeface="Calibri"/>
                        <a:ea typeface="Calibri"/>
                        <a:cs typeface="Calibri"/>
                        <a:sym typeface="Calibri"/>
                      </a:endParaRPr>
                    </a:p>
                  </a:txBody>
                  <a:tcPr marT="9525" marB="0" marR="9525" marL="9525" anchor="ctr"/>
                </a:tc>
              </a:tr>
              <a:tr h="957725">
                <a:tc>
                  <a:txBody>
                    <a:bodyPr/>
                    <a:lstStyle/>
                    <a:p>
                      <a:pPr indent="0" lvl="0" marL="0" marR="0" rtl="0" algn="l">
                        <a:spcBef>
                          <a:spcPts val="0"/>
                        </a:spcBef>
                        <a:spcAft>
                          <a:spcPts val="0"/>
                        </a:spcAft>
                        <a:buClr>
                          <a:schemeClr val="dk1"/>
                        </a:buClr>
                        <a:buSzPts val="2000"/>
                        <a:buFont typeface="Calibri"/>
                        <a:buNone/>
                      </a:pPr>
                      <a:r>
                        <a:rPr lang="en-US" sz="2000"/>
                        <a:t>rjust(</a:t>
                      </a:r>
                      <a:r>
                        <a:rPr i="1" lang="en-US" sz="2000"/>
                        <a:t>width</a:t>
                      </a:r>
                      <a:r>
                        <a:rPr lang="en-US" sz="2000"/>
                        <a:t>[, </a:t>
                      </a:r>
                      <a:r>
                        <a:rPr i="1" lang="en-US" sz="2000"/>
                        <a:t>fillchar</a:t>
                      </a:r>
                      <a:r>
                        <a:rPr lang="en-US" sz="2000"/>
                        <a:t>])</a:t>
                      </a:r>
                      <a:endParaRPr sz="1800"/>
                    </a:p>
                  </a:txBody>
                  <a:tcPr marT="9525" marB="0" marR="9525" marL="9525" anchor="ctr"/>
                </a:tc>
                <a:tc>
                  <a:txBody>
                    <a:bodyPr/>
                    <a:lstStyle/>
                    <a:p>
                      <a:pPr indent="0" lvl="0" marL="0" marR="0" rtl="0" algn="l">
                        <a:spcBef>
                          <a:spcPts val="0"/>
                        </a:spcBef>
                        <a:spcAft>
                          <a:spcPts val="0"/>
                        </a:spcAft>
                        <a:buClr>
                          <a:schemeClr val="dk1"/>
                        </a:buClr>
                        <a:buSzPts val="2000"/>
                        <a:buFont typeface="Calibri"/>
                        <a:buNone/>
                      </a:pPr>
                      <a:r>
                        <a:rPr lang="en-US" sz="2000"/>
                        <a:t>Return the string right justified in a string of length </a:t>
                      </a:r>
                      <a:r>
                        <a:rPr i="1" lang="en-US" sz="2000"/>
                        <a:t>width</a:t>
                      </a:r>
                      <a:r>
                        <a:rPr lang="en-US" sz="2000"/>
                        <a:t>. Padding is done using the specified </a:t>
                      </a:r>
                      <a:r>
                        <a:rPr i="1" lang="en-US" sz="2000"/>
                        <a:t>fillchar</a:t>
                      </a:r>
                      <a:r>
                        <a:rPr lang="en-US" sz="2000"/>
                        <a:t> (default is an ASCII space). The original string is returned if </a:t>
                      </a:r>
                      <a:r>
                        <a:rPr i="1" lang="en-US" sz="2000"/>
                        <a:t>width</a:t>
                      </a:r>
                      <a:r>
                        <a:rPr lang="en-US" sz="2000"/>
                        <a:t> is less than or equal to len(s).  </a:t>
                      </a:r>
                      <a:r>
                        <a:rPr lang="en-US" sz="2000" u="none" strike="noStrike">
                          <a:solidFill>
                            <a:schemeClr val="dk1"/>
                          </a:solidFill>
                          <a:latin typeface="Calibri"/>
                          <a:ea typeface="Calibri"/>
                          <a:cs typeface="Calibri"/>
                          <a:sym typeface="Calibri"/>
                        </a:rPr>
                        <a:t>(opposite of ljust())</a:t>
                      </a:r>
                      <a:endParaRPr sz="1800"/>
                    </a:p>
                  </a:txBody>
                  <a:tcPr marT="9525" marB="0" marR="9525" marL="9525" anchor="ctr"/>
                </a:tc>
              </a:tr>
              <a:tr h="1147275">
                <a:tc>
                  <a:txBody>
                    <a:bodyPr/>
                    <a:lstStyle/>
                    <a:p>
                      <a:pPr indent="0" lvl="0" marL="0" marR="0" rtl="0" algn="l">
                        <a:spcBef>
                          <a:spcPts val="0"/>
                        </a:spcBef>
                        <a:spcAft>
                          <a:spcPts val="0"/>
                        </a:spcAft>
                        <a:buClr>
                          <a:schemeClr val="dk1"/>
                        </a:buClr>
                        <a:buSzPts val="2000"/>
                        <a:buFont typeface="Calibri"/>
                        <a:buNone/>
                      </a:pPr>
                      <a:r>
                        <a:rPr lang="en-US" sz="2000"/>
                        <a:t>rpartition(</a:t>
                      </a:r>
                      <a:r>
                        <a:rPr i="1" lang="en-US" sz="2000"/>
                        <a:t>sep</a:t>
                      </a:r>
                      <a:r>
                        <a:rPr lang="en-US" sz="2000"/>
                        <a:t>)</a:t>
                      </a:r>
                      <a:endParaRPr sz="1800"/>
                    </a:p>
                  </a:txBody>
                  <a:tcPr marT="9525" marB="0" marR="9525" marL="9525" anchor="ctr"/>
                </a:tc>
                <a:tc>
                  <a:txBody>
                    <a:bodyPr/>
                    <a:lstStyle/>
                    <a:p>
                      <a:pPr indent="0" lvl="0" marL="0" marR="0" rtl="0" algn="l">
                        <a:spcBef>
                          <a:spcPts val="0"/>
                        </a:spcBef>
                        <a:spcAft>
                          <a:spcPts val="0"/>
                        </a:spcAft>
                        <a:buClr>
                          <a:schemeClr val="dk1"/>
                        </a:buClr>
                        <a:buSzPts val="1800"/>
                        <a:buFont typeface="Calibri"/>
                        <a:buNone/>
                      </a:pPr>
                      <a:r>
                        <a:rPr lang="en-US" sz="1800"/>
                        <a:t>Split the string at the last occurrence of </a:t>
                      </a:r>
                      <a:r>
                        <a:rPr i="1" lang="en-US" sz="1800"/>
                        <a:t>sep</a:t>
                      </a:r>
                      <a:r>
                        <a:rPr lang="en-US" sz="1800"/>
                        <a:t>, and return a 3-tuple</a:t>
                      </a:r>
                      <a:r>
                        <a:rPr lang="en-US" sz="1800"/>
                        <a:t> </a:t>
                      </a:r>
                      <a:r>
                        <a:rPr lang="en-US" sz="1800"/>
                        <a:t>containing the part before the separator, the separator itself, and the part after the separator. If the separator is not found, return a 3-tuple containing two empty strings, followed by the string itself. </a:t>
                      </a:r>
                      <a:endParaRPr/>
                    </a:p>
                    <a:p>
                      <a:pPr indent="0" lvl="0" marL="0" marR="0" rtl="0" algn="l">
                        <a:spcBef>
                          <a:spcPts val="0"/>
                        </a:spcBef>
                        <a:spcAft>
                          <a:spcPts val="0"/>
                        </a:spcAft>
                        <a:buClr>
                          <a:schemeClr val="dk1"/>
                        </a:buClr>
                        <a:buSzPts val="1800"/>
                        <a:buFont typeface="Calibri"/>
                        <a:buNone/>
                      </a:pPr>
                      <a:r>
                        <a:rPr lang="en-US" sz="1800"/>
                        <a:t>Like partition but return value sequence is different</a:t>
                      </a:r>
                      <a:endParaRPr sz="1800"/>
                    </a:p>
                  </a:txBody>
                  <a:tcPr marT="9525" marB="0" marR="9525" marL="9525"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910041" y="116931"/>
            <a:ext cx="10515600" cy="64071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String Common operations 7</a:t>
            </a:r>
            <a:endParaRPr/>
          </a:p>
        </p:txBody>
      </p:sp>
      <p:graphicFrame>
        <p:nvGraphicFramePr>
          <p:cNvPr id="195" name="Google Shape;195;p18"/>
          <p:cNvGraphicFramePr/>
          <p:nvPr/>
        </p:nvGraphicFramePr>
        <p:xfrm>
          <a:off x="224241" y="757646"/>
          <a:ext cx="3000000" cy="3000000"/>
        </p:xfrm>
        <a:graphic>
          <a:graphicData uri="http://schemas.openxmlformats.org/drawingml/2006/table">
            <a:tbl>
              <a:tblPr>
                <a:noFill/>
                <a:tableStyleId>{8EDF9449-482B-43A4-ADF5-B0FCCD345E5F}</a:tableStyleId>
              </a:tblPr>
              <a:tblGrid>
                <a:gridCol w="1726325"/>
                <a:gridCol w="10160875"/>
              </a:tblGrid>
              <a:tr h="258900">
                <a:tc>
                  <a:txBody>
                    <a:bodyPr/>
                    <a:lstStyle/>
                    <a:p>
                      <a:pPr indent="0" lvl="0" marL="0" marR="0" rtl="0" algn="ctr">
                        <a:spcBef>
                          <a:spcPts val="0"/>
                        </a:spcBef>
                        <a:spcAft>
                          <a:spcPts val="0"/>
                        </a:spcAft>
                        <a:buClr>
                          <a:schemeClr val="dk1"/>
                        </a:buClr>
                        <a:buSzPts val="2000"/>
                        <a:buFont typeface="Calibri"/>
                        <a:buNone/>
                      </a:pPr>
                      <a:r>
                        <a:rPr b="1" lang="en-US" sz="2000" u="none" strike="noStrike">
                          <a:solidFill>
                            <a:schemeClr val="dk1"/>
                          </a:solidFill>
                          <a:latin typeface="Calibri"/>
                          <a:ea typeface="Calibri"/>
                          <a:cs typeface="Calibri"/>
                          <a:sym typeface="Calibri"/>
                        </a:rPr>
                        <a:t>Method</a:t>
                      </a:r>
                      <a:endParaRPr b="1" sz="1800"/>
                    </a:p>
                  </a:txBody>
                  <a:tcPr marT="9525" marB="0" marR="9525" marL="9525" anchor="ctr"/>
                </a:tc>
                <a:tc>
                  <a:txBody>
                    <a:bodyPr/>
                    <a:lstStyle/>
                    <a:p>
                      <a:pPr indent="0" lvl="0" marL="0" marR="0" rtl="0" algn="ctr">
                        <a:spcBef>
                          <a:spcPts val="0"/>
                        </a:spcBef>
                        <a:spcAft>
                          <a:spcPts val="0"/>
                        </a:spcAft>
                        <a:buClr>
                          <a:schemeClr val="dk1"/>
                        </a:buClr>
                        <a:buSzPts val="2000"/>
                        <a:buFont typeface="Calibri"/>
                        <a:buNone/>
                      </a:pPr>
                      <a:r>
                        <a:rPr b="1" lang="en-US" sz="2000" u="none" strike="noStrike">
                          <a:solidFill>
                            <a:schemeClr val="dk1"/>
                          </a:solidFill>
                          <a:latin typeface="Calibri"/>
                          <a:ea typeface="Calibri"/>
                          <a:cs typeface="Calibri"/>
                          <a:sym typeface="Calibri"/>
                        </a:rPr>
                        <a:t>Description</a:t>
                      </a:r>
                      <a:endParaRPr b="1" sz="1800"/>
                    </a:p>
                  </a:txBody>
                  <a:tcPr marT="9525" marB="0" marR="9525" marL="9525" anchor="ctr"/>
                </a:tc>
              </a:tr>
              <a:tr h="272100">
                <a:tc>
                  <a:txBody>
                    <a:bodyPr/>
                    <a:lstStyle/>
                    <a:p>
                      <a:pPr indent="0" lvl="0" marL="0" marR="0" rtl="0" algn="l">
                        <a:spcBef>
                          <a:spcPts val="0"/>
                        </a:spcBef>
                        <a:spcAft>
                          <a:spcPts val="0"/>
                        </a:spcAft>
                        <a:buClr>
                          <a:schemeClr val="dk1"/>
                        </a:buClr>
                        <a:buSzPts val="2000"/>
                        <a:buFont typeface="Calibri"/>
                        <a:buNone/>
                      </a:pPr>
                      <a:r>
                        <a:rPr lang="en-US" sz="2000" u="none" strike="noStrike">
                          <a:solidFill>
                            <a:schemeClr val="dk1"/>
                          </a:solidFill>
                          <a:latin typeface="Calibri"/>
                          <a:ea typeface="Calibri"/>
                          <a:cs typeface="Calibri"/>
                          <a:sym typeface="Calibri"/>
                        </a:rPr>
                        <a:t>rstrip()</a:t>
                      </a:r>
                      <a:endParaRPr sz="1800"/>
                    </a:p>
                  </a:txBody>
                  <a:tcPr marT="9525" marB="0" marR="9525" marL="9525" anchor="ctr"/>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rstrip([</a:t>
                      </a:r>
                      <a:r>
                        <a:rPr i="1" lang="en-US" sz="1800"/>
                        <a:t>chars</a:t>
                      </a:r>
                      <a:r>
                        <a:rPr lang="en-US" sz="1800"/>
                        <a:t>]) Return a copy of the string with trailing characters removed. The </a:t>
                      </a:r>
                      <a:r>
                        <a:rPr i="1" lang="en-US" sz="1800"/>
                        <a:t>chars</a:t>
                      </a:r>
                      <a:r>
                        <a:rPr lang="en-US" sz="1800"/>
                        <a:t> argument is a string specifying the set of characters to be removed. If omitted or None, the </a:t>
                      </a:r>
                      <a:r>
                        <a:rPr i="1" lang="en-US" sz="1800"/>
                        <a:t>chars</a:t>
                      </a:r>
                      <a:r>
                        <a:rPr lang="en-US" sz="1800"/>
                        <a:t> argument defaults to removing whitespace. The </a:t>
                      </a:r>
                      <a:r>
                        <a:rPr i="1" lang="en-US" sz="1800"/>
                        <a:t>chars</a:t>
                      </a:r>
                      <a:r>
                        <a:rPr lang="en-US" sz="1800"/>
                        <a:t> argument is not a suffix; rather, all combinations of its values are stripped</a:t>
                      </a:r>
                      <a:endParaRPr/>
                    </a:p>
                  </a:txBody>
                  <a:tcPr marT="9525" marB="0" marR="9525" marL="9525" anchor="ctr"/>
                </a:tc>
              </a:tr>
              <a:tr h="272100">
                <a:tc>
                  <a:txBody>
                    <a:bodyPr/>
                    <a:lstStyle/>
                    <a:p>
                      <a:pPr indent="0" lvl="0" marL="0" marR="0" rtl="0" algn="l">
                        <a:spcBef>
                          <a:spcPts val="0"/>
                        </a:spcBef>
                        <a:spcAft>
                          <a:spcPts val="0"/>
                        </a:spcAft>
                        <a:buClr>
                          <a:schemeClr val="dk1"/>
                        </a:buClr>
                        <a:buSzPts val="2000"/>
                        <a:buFont typeface="Calibri"/>
                        <a:buNone/>
                      </a:pPr>
                      <a:r>
                        <a:rPr lang="en-US" sz="2000"/>
                        <a:t>rsplit(</a:t>
                      </a:r>
                      <a:r>
                        <a:rPr i="1" lang="en-US" sz="2000"/>
                        <a:t>sep=None</a:t>
                      </a:r>
                      <a:r>
                        <a:rPr lang="en-US" sz="2000"/>
                        <a:t>, </a:t>
                      </a:r>
                      <a:r>
                        <a:rPr i="1" lang="en-US" sz="2000"/>
                        <a:t>maxsplit=- 1</a:t>
                      </a:r>
                      <a:r>
                        <a:rPr lang="en-US" sz="2000"/>
                        <a:t>)</a:t>
                      </a:r>
                      <a:endParaRPr sz="1800"/>
                    </a:p>
                  </a:txBody>
                  <a:tcPr marT="9525" marB="0" marR="9525" marL="9525" anchor="ctr"/>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rsplit(</a:t>
                      </a:r>
                      <a:r>
                        <a:rPr i="1" lang="en-US" sz="1800"/>
                        <a:t>sep=None</a:t>
                      </a:r>
                      <a:r>
                        <a:rPr lang="en-US" sz="1800"/>
                        <a:t>, </a:t>
                      </a:r>
                      <a:r>
                        <a:rPr i="1" lang="en-US" sz="1800"/>
                        <a:t>maxsplit=- 1</a:t>
                      </a:r>
                      <a:r>
                        <a:rPr lang="en-US" sz="1800"/>
                        <a:t>) Return a list of the words in the string, using </a:t>
                      </a:r>
                      <a:r>
                        <a:rPr i="1" lang="en-US" sz="1800"/>
                        <a:t>sep</a:t>
                      </a:r>
                      <a:r>
                        <a:rPr lang="en-US" sz="1800"/>
                        <a:t> as the delimiter string. If </a:t>
                      </a:r>
                      <a:r>
                        <a:rPr i="1" lang="en-US" sz="1800"/>
                        <a:t>maxsplit</a:t>
                      </a:r>
                      <a:r>
                        <a:rPr lang="en-US" sz="1800"/>
                        <a:t> is given, at most </a:t>
                      </a:r>
                      <a:r>
                        <a:rPr i="1" lang="en-US" sz="1800"/>
                        <a:t>maxsplit</a:t>
                      </a:r>
                      <a:r>
                        <a:rPr lang="en-US" sz="1800"/>
                        <a:t> splits are done, the </a:t>
                      </a:r>
                      <a:r>
                        <a:rPr i="1" lang="en-US" sz="1800"/>
                        <a:t>rightmost</a:t>
                      </a:r>
                      <a:r>
                        <a:rPr lang="en-US" sz="1800"/>
                        <a:t> ones. If </a:t>
                      </a:r>
                      <a:r>
                        <a:rPr i="1" lang="en-US" sz="1800"/>
                        <a:t>sep</a:t>
                      </a:r>
                      <a:r>
                        <a:rPr lang="en-US" sz="1800"/>
                        <a:t> is not specified or None, any whitespace string is a separator. Except for splitting from the right, </a:t>
                      </a:r>
                      <a:r>
                        <a:rPr lang="en-US" sz="1800" u="sng">
                          <a:solidFill>
                            <a:schemeClr val="hlink"/>
                          </a:solidFill>
                          <a:hlinkClick r:id="rId3"/>
                        </a:rPr>
                        <a:t>rsplit()</a:t>
                      </a:r>
                      <a:r>
                        <a:rPr lang="en-US" sz="1800"/>
                        <a:t> behaves like </a:t>
                      </a:r>
                      <a:r>
                        <a:rPr lang="en-US" sz="1800" u="sng">
                          <a:solidFill>
                            <a:schemeClr val="hlink"/>
                          </a:solidFill>
                          <a:hlinkClick r:id="rId4"/>
                        </a:rPr>
                        <a:t>split()</a:t>
                      </a:r>
                      <a:r>
                        <a:rPr lang="en-US" sz="1800"/>
                        <a:t> which is described in detail below.</a:t>
                      </a:r>
                      <a:endParaRPr/>
                    </a:p>
                  </a:txBody>
                  <a:tcPr marT="9525" marB="0" marR="9525" marL="9525" anchor="ctr"/>
                </a:tc>
              </a:tr>
              <a:tr h="272100">
                <a:tc>
                  <a:txBody>
                    <a:bodyPr/>
                    <a:lstStyle/>
                    <a:p>
                      <a:pPr indent="0" lvl="0" marL="0" marR="0" rtl="0" algn="l">
                        <a:spcBef>
                          <a:spcPts val="0"/>
                        </a:spcBef>
                        <a:spcAft>
                          <a:spcPts val="0"/>
                        </a:spcAft>
                        <a:buClr>
                          <a:schemeClr val="accent2"/>
                        </a:buClr>
                        <a:buSzPts val="2000"/>
                        <a:buFont typeface="Calibri"/>
                        <a:buNone/>
                      </a:pPr>
                      <a:r>
                        <a:rPr lang="en-US" sz="2000">
                          <a:solidFill>
                            <a:schemeClr val="accent2"/>
                          </a:solidFill>
                        </a:rPr>
                        <a:t>split(</a:t>
                      </a:r>
                      <a:r>
                        <a:rPr i="1" lang="en-US" sz="2000">
                          <a:solidFill>
                            <a:schemeClr val="accent2"/>
                          </a:solidFill>
                        </a:rPr>
                        <a:t>sep=None</a:t>
                      </a:r>
                      <a:r>
                        <a:rPr lang="en-US" sz="2000">
                          <a:solidFill>
                            <a:schemeClr val="accent2"/>
                          </a:solidFill>
                        </a:rPr>
                        <a:t>, </a:t>
                      </a:r>
                      <a:r>
                        <a:rPr i="1" lang="en-US" sz="2000">
                          <a:solidFill>
                            <a:schemeClr val="accent2"/>
                          </a:solidFill>
                        </a:rPr>
                        <a:t>maxsplit=- 1</a:t>
                      </a:r>
                      <a:r>
                        <a:rPr lang="en-US" sz="2000">
                          <a:solidFill>
                            <a:schemeClr val="accent2"/>
                          </a:solidFill>
                        </a:rPr>
                        <a:t>)</a:t>
                      </a:r>
                      <a:endParaRPr sz="1800">
                        <a:solidFill>
                          <a:schemeClr val="accent2"/>
                        </a:solidFill>
                      </a:endParaRPr>
                    </a:p>
                  </a:txBody>
                  <a:tcPr marT="9525" marB="0" marR="9525" marL="9525" anchor="ctr"/>
                </a:tc>
                <a:tc>
                  <a:txBody>
                    <a:bodyPr/>
                    <a:lstStyle/>
                    <a:p>
                      <a:pPr indent="0" lvl="0" marL="0" marR="0" rtl="0" algn="l">
                        <a:spcBef>
                          <a:spcPts val="0"/>
                        </a:spcBef>
                        <a:spcAft>
                          <a:spcPts val="0"/>
                        </a:spcAft>
                        <a:buNone/>
                      </a:pPr>
                      <a:r>
                        <a:rPr lang="en-US" sz="1800"/>
                        <a:t>Return a list of the words in the string, using </a:t>
                      </a:r>
                      <a:r>
                        <a:rPr i="1" lang="en-US" sz="1800"/>
                        <a:t>sep</a:t>
                      </a:r>
                      <a:r>
                        <a:rPr lang="en-US" sz="1800"/>
                        <a:t> as the delimiter string. If </a:t>
                      </a:r>
                      <a:r>
                        <a:rPr i="1" lang="en-US" sz="1800"/>
                        <a:t>maxsplit</a:t>
                      </a:r>
                      <a:r>
                        <a:rPr lang="en-US" sz="1800"/>
                        <a:t> is given, at most </a:t>
                      </a:r>
                      <a:r>
                        <a:rPr i="1" lang="en-US" sz="1800"/>
                        <a:t>maxsplit</a:t>
                      </a:r>
                      <a:r>
                        <a:rPr lang="en-US" sz="1800"/>
                        <a:t> splits are done (thus, the list will have at most maxsplit+1 elements). If </a:t>
                      </a:r>
                      <a:r>
                        <a:rPr i="1" lang="en-US" sz="1800"/>
                        <a:t>maxsplit</a:t>
                      </a:r>
                      <a:r>
                        <a:rPr lang="en-US" sz="1800"/>
                        <a:t> is not specified or -1, then there is no limit on the number of splits (all possible splits are made).</a:t>
                      </a:r>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If </a:t>
                      </a:r>
                      <a:r>
                        <a:rPr i="1" lang="en-US" sz="1800"/>
                        <a:t>sep</a:t>
                      </a:r>
                      <a:r>
                        <a:rPr lang="en-US" sz="1800"/>
                        <a:t> is given, consecutive delimiters are not grouped together and are deemed to delimit empty strings </a:t>
                      </a:r>
                      <a:endParaRPr/>
                    </a:p>
                    <a:p>
                      <a:pPr indent="0" lvl="0" marL="0" marR="0" rtl="0" algn="l">
                        <a:spcBef>
                          <a:spcPts val="0"/>
                        </a:spcBef>
                        <a:spcAft>
                          <a:spcPts val="0"/>
                        </a:spcAft>
                        <a:buNone/>
                      </a:pPr>
                      <a:r>
                        <a:rPr lang="en-US" sz="1800"/>
                        <a:t>for example, '1,,2'.split(',') returns ['1', '', '2']). </a:t>
                      </a:r>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The </a:t>
                      </a:r>
                      <a:r>
                        <a:rPr i="1" lang="en-US" sz="1800"/>
                        <a:t>sep</a:t>
                      </a:r>
                      <a:r>
                        <a:rPr lang="en-US" sz="1800"/>
                        <a:t> argument may consist of multiple characters (for example, '1&lt;&gt;2&lt;&gt;3'.split('&lt;&gt;') returns ['1', '2', '3']). </a:t>
                      </a:r>
                      <a:endParaRPr/>
                    </a:p>
                    <a:p>
                      <a:pPr indent="0" lvl="0" marL="0" marR="0" rtl="0" algn="l">
                        <a:spcBef>
                          <a:spcPts val="0"/>
                        </a:spcBef>
                        <a:spcAft>
                          <a:spcPts val="0"/>
                        </a:spcAft>
                        <a:buNone/>
                      </a:pPr>
                      <a:r>
                        <a:rPr lang="en-US" sz="1800"/>
                        <a:t>Splitting an empty string with a specified separator returns [''].</a:t>
                      </a:r>
                      <a:endParaRPr/>
                    </a:p>
                    <a:p>
                      <a:pPr indent="0" lvl="0" marL="0" marR="0" rtl="0" algn="l">
                        <a:spcBef>
                          <a:spcPts val="0"/>
                        </a:spcBef>
                        <a:spcAft>
                          <a:spcPts val="0"/>
                        </a:spcAft>
                        <a:buClr>
                          <a:schemeClr val="dk1"/>
                        </a:buClr>
                        <a:buSzPts val="1800"/>
                        <a:buFont typeface="Calibri"/>
                        <a:buNone/>
                      </a:pPr>
                      <a:r>
                        <a:t/>
                      </a:r>
                      <a:endParaRPr sz="1800"/>
                    </a:p>
                    <a:p>
                      <a:pPr indent="0" lvl="0" marL="0" marR="0" rtl="0" algn="l">
                        <a:spcBef>
                          <a:spcPts val="0"/>
                        </a:spcBef>
                        <a:spcAft>
                          <a:spcPts val="0"/>
                        </a:spcAft>
                        <a:buClr>
                          <a:schemeClr val="dk1"/>
                        </a:buClr>
                        <a:buSzPts val="1800"/>
                        <a:buFont typeface="Calibri"/>
                        <a:buNone/>
                      </a:pPr>
                      <a:r>
                        <a:rPr lang="en-US" sz="1800"/>
                        <a:t>If </a:t>
                      </a:r>
                      <a:r>
                        <a:rPr i="1" lang="en-US" sz="1800"/>
                        <a:t>sep</a:t>
                      </a:r>
                      <a:r>
                        <a:rPr lang="en-US" sz="1800"/>
                        <a:t> is not specified or is None, a different splitting algorithm is applied: runs of consecutive whitespace are regarded as a single separator, and the result will contain no empty strings at the start or end if the string has leading or trailing whitespace. Consequently, splitting an empty string or a string consisting of just whitespace with a None separator returns [].</a:t>
                      </a:r>
                      <a:endParaRPr sz="1800"/>
                    </a:p>
                  </a:txBody>
                  <a:tcPr marT="9525" marB="0" marR="9525" marL="9525"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744415" y="199292"/>
            <a:ext cx="10515600" cy="63561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String Common operations  ( Home work )</a:t>
            </a:r>
            <a:endParaRPr/>
          </a:p>
        </p:txBody>
      </p:sp>
      <p:graphicFrame>
        <p:nvGraphicFramePr>
          <p:cNvPr id="201" name="Google Shape;201;p19"/>
          <p:cNvGraphicFramePr/>
          <p:nvPr/>
        </p:nvGraphicFramePr>
        <p:xfrm>
          <a:off x="304800" y="1710115"/>
          <a:ext cx="3000000" cy="3000000"/>
        </p:xfrm>
        <a:graphic>
          <a:graphicData uri="http://schemas.openxmlformats.org/drawingml/2006/table">
            <a:tbl>
              <a:tblPr>
                <a:noFill/>
                <a:tableStyleId>{8EDF9449-482B-43A4-ADF5-B0FCCD345E5F}</a:tableStyleId>
              </a:tblPr>
              <a:tblGrid>
                <a:gridCol w="1726325"/>
                <a:gridCol w="10160875"/>
              </a:tblGrid>
              <a:tr h="272100">
                <a:tc>
                  <a:txBody>
                    <a:bodyPr/>
                    <a:lstStyle/>
                    <a:p>
                      <a:pPr indent="0" lvl="0" marL="0" marR="0" rtl="0" algn="ctr">
                        <a:spcBef>
                          <a:spcPts val="0"/>
                        </a:spcBef>
                        <a:spcAft>
                          <a:spcPts val="0"/>
                        </a:spcAft>
                        <a:buClr>
                          <a:schemeClr val="dk1"/>
                        </a:buClr>
                        <a:buSzPts val="2000"/>
                        <a:buFont typeface="Calibri"/>
                        <a:buNone/>
                      </a:pPr>
                      <a:r>
                        <a:rPr b="1" lang="en-US" sz="2000" u="none" strike="noStrike">
                          <a:solidFill>
                            <a:schemeClr val="dk1"/>
                          </a:solidFill>
                          <a:latin typeface="Calibri"/>
                          <a:ea typeface="Calibri"/>
                          <a:cs typeface="Calibri"/>
                          <a:sym typeface="Calibri"/>
                        </a:rPr>
                        <a:t>Method</a:t>
                      </a:r>
                      <a:endParaRPr b="1" sz="1800"/>
                    </a:p>
                  </a:txBody>
                  <a:tcPr marT="9525" marB="0" marR="9525" marL="9525" anchor="ctr"/>
                </a:tc>
                <a:tc>
                  <a:txBody>
                    <a:bodyPr/>
                    <a:lstStyle/>
                    <a:p>
                      <a:pPr indent="0" lvl="0" marL="0" marR="0" rtl="0" algn="ctr">
                        <a:spcBef>
                          <a:spcPts val="0"/>
                        </a:spcBef>
                        <a:spcAft>
                          <a:spcPts val="0"/>
                        </a:spcAft>
                        <a:buClr>
                          <a:schemeClr val="dk1"/>
                        </a:buClr>
                        <a:buSzPts val="2000"/>
                        <a:buFont typeface="Calibri"/>
                        <a:buNone/>
                      </a:pPr>
                      <a:r>
                        <a:rPr b="1" lang="en-US" sz="2000" u="none" strike="noStrike">
                          <a:solidFill>
                            <a:schemeClr val="dk1"/>
                          </a:solidFill>
                          <a:latin typeface="Calibri"/>
                          <a:ea typeface="Calibri"/>
                          <a:cs typeface="Calibri"/>
                          <a:sym typeface="Calibri"/>
                        </a:rPr>
                        <a:t>Description</a:t>
                      </a:r>
                      <a:endParaRPr b="1" sz="1800"/>
                    </a:p>
                  </a:txBody>
                  <a:tcPr marT="9525" marB="0" marR="9525" marL="9525" anchor="ctr"/>
                </a:tc>
              </a:tr>
              <a:tr h="272100">
                <a:tc>
                  <a:txBody>
                    <a:bodyPr/>
                    <a:lstStyle/>
                    <a:p>
                      <a:pPr indent="0" lvl="0" marL="0" marR="0" rtl="0" algn="l">
                        <a:spcBef>
                          <a:spcPts val="0"/>
                        </a:spcBef>
                        <a:spcAft>
                          <a:spcPts val="0"/>
                        </a:spcAft>
                        <a:buClr>
                          <a:schemeClr val="dk1"/>
                        </a:buClr>
                        <a:buSzPts val="2000"/>
                        <a:buFont typeface="Calibri"/>
                        <a:buNone/>
                      </a:pPr>
                      <a:r>
                        <a:rPr lang="en-US" sz="2000">
                          <a:solidFill>
                            <a:schemeClr val="dk1"/>
                          </a:solidFill>
                        </a:rPr>
                        <a:t>splitlines(</a:t>
                      </a:r>
                      <a:r>
                        <a:rPr i="1" lang="en-US" sz="2000">
                          <a:solidFill>
                            <a:schemeClr val="dk1"/>
                          </a:solidFill>
                        </a:rPr>
                        <a:t>keepends=False</a:t>
                      </a:r>
                      <a:r>
                        <a:rPr lang="en-US" sz="2000">
                          <a:solidFill>
                            <a:schemeClr val="dk1"/>
                          </a:solidFill>
                        </a:rPr>
                        <a:t>) </a:t>
                      </a:r>
                      <a:endParaRPr sz="1800">
                        <a:solidFill>
                          <a:schemeClr val="dk1"/>
                        </a:solidFill>
                      </a:endParaRPr>
                    </a:p>
                  </a:txBody>
                  <a:tcPr marT="9525" marB="0" marR="9525" marL="9525" anchor="b"/>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Return a list of the lines in the string, breaking at line boundaries. Line breaks are not included in the resulting list unless </a:t>
                      </a:r>
                      <a:r>
                        <a:rPr i="1" lang="en-US" sz="1800"/>
                        <a:t>keepends</a:t>
                      </a:r>
                      <a:r>
                        <a:rPr lang="en-US" sz="1800"/>
                        <a:t> is given and true.</a:t>
                      </a:r>
                      <a:endParaRPr/>
                    </a:p>
                  </a:txBody>
                  <a:tcPr marT="9525" marB="0" marR="9525" marL="9525" anchor="ctr"/>
                </a:tc>
              </a:tr>
              <a:tr h="272100">
                <a:tc>
                  <a:txBody>
                    <a:bodyPr/>
                    <a:lstStyle/>
                    <a:p>
                      <a:pPr indent="0" lvl="0" marL="0" marR="0" rtl="0" algn="l">
                        <a:spcBef>
                          <a:spcPts val="0"/>
                        </a:spcBef>
                        <a:spcAft>
                          <a:spcPts val="0"/>
                        </a:spcAft>
                        <a:buClr>
                          <a:schemeClr val="dk1"/>
                        </a:buClr>
                        <a:buSzPts val="2000"/>
                        <a:buFont typeface="Calibri"/>
                        <a:buNone/>
                      </a:pPr>
                      <a:r>
                        <a:rPr lang="en-US" sz="2000" u="none" strike="noStrike">
                          <a:solidFill>
                            <a:schemeClr val="dk1"/>
                          </a:solidFill>
                          <a:latin typeface="Calibri"/>
                          <a:ea typeface="Calibri"/>
                          <a:cs typeface="Calibri"/>
                          <a:sym typeface="Calibri"/>
                        </a:rPr>
                        <a:t>startswith()</a:t>
                      </a:r>
                      <a:endParaRPr sz="1800"/>
                    </a:p>
                  </a:txBody>
                  <a:tcPr marT="9525" marB="0" marR="9525" marL="9525" anchor="b"/>
                </a:tc>
                <a:tc>
                  <a:txBody>
                    <a:bodyPr/>
                    <a:lstStyle/>
                    <a:p>
                      <a:pPr indent="0" lvl="0" marL="0" marR="0" rtl="0" algn="l">
                        <a:spcBef>
                          <a:spcPts val="0"/>
                        </a:spcBef>
                        <a:spcAft>
                          <a:spcPts val="0"/>
                        </a:spcAft>
                        <a:buClr>
                          <a:schemeClr val="dk1"/>
                        </a:buClr>
                        <a:buSzPts val="2000"/>
                        <a:buFont typeface="Calibri"/>
                        <a:buNone/>
                      </a:pPr>
                      <a:r>
                        <a:rPr lang="en-US" sz="2000" u="none" strike="noStrike">
                          <a:solidFill>
                            <a:schemeClr val="dk1"/>
                          </a:solidFill>
                          <a:latin typeface="Calibri"/>
                          <a:ea typeface="Calibri"/>
                          <a:cs typeface="Calibri"/>
                          <a:sym typeface="Calibri"/>
                        </a:rPr>
                        <a:t>Returns true if the string starts with the specified value</a:t>
                      </a:r>
                      <a:endParaRPr sz="1800"/>
                    </a:p>
                  </a:txBody>
                  <a:tcPr marT="9525" marB="0" marR="9525" marL="9525" anchor="ctr"/>
                </a:tc>
              </a:tr>
              <a:tr h="272100">
                <a:tc>
                  <a:txBody>
                    <a:bodyPr/>
                    <a:lstStyle/>
                    <a:p>
                      <a:pPr indent="0" lvl="0" marL="0" marR="0" rtl="0" algn="l">
                        <a:spcBef>
                          <a:spcPts val="0"/>
                        </a:spcBef>
                        <a:spcAft>
                          <a:spcPts val="0"/>
                        </a:spcAft>
                        <a:buClr>
                          <a:srgbClr val="C55A11"/>
                        </a:buClr>
                        <a:buSzPts val="2000"/>
                        <a:buFont typeface="Calibri"/>
                        <a:buNone/>
                      </a:pPr>
                      <a:r>
                        <a:rPr lang="en-US" sz="2000" u="none" strike="noStrike">
                          <a:solidFill>
                            <a:srgbClr val="C55A11"/>
                          </a:solidFill>
                          <a:latin typeface="Calibri"/>
                          <a:ea typeface="Calibri"/>
                          <a:cs typeface="Calibri"/>
                          <a:sym typeface="Calibri"/>
                        </a:rPr>
                        <a:t>strip()</a:t>
                      </a:r>
                      <a:endParaRPr sz="1800"/>
                    </a:p>
                  </a:txBody>
                  <a:tcPr marT="9525" marB="0" marR="9525" marL="9525" anchor="b"/>
                </a:tc>
                <a:tc>
                  <a:txBody>
                    <a:bodyPr/>
                    <a:lstStyle/>
                    <a:p>
                      <a:pPr indent="0" lvl="0" marL="0" marR="0" rtl="0" algn="l">
                        <a:spcBef>
                          <a:spcPts val="0"/>
                        </a:spcBef>
                        <a:spcAft>
                          <a:spcPts val="0"/>
                        </a:spcAft>
                        <a:buClr>
                          <a:schemeClr val="dk1"/>
                        </a:buClr>
                        <a:buSzPts val="2000"/>
                        <a:buFont typeface="Calibri"/>
                        <a:buNone/>
                      </a:pPr>
                      <a:r>
                        <a:rPr lang="en-US" sz="2000" u="none" strike="noStrike">
                          <a:solidFill>
                            <a:schemeClr val="dk1"/>
                          </a:solidFill>
                          <a:latin typeface="Calibri"/>
                          <a:ea typeface="Calibri"/>
                          <a:cs typeface="Calibri"/>
                          <a:sym typeface="Calibri"/>
                        </a:rPr>
                        <a:t>Returns a trimmed version of the string</a:t>
                      </a:r>
                      <a:endParaRPr sz="1800"/>
                    </a:p>
                  </a:txBody>
                  <a:tcPr marT="9525" marB="0" marR="9525" marL="9525" anchor="ctr"/>
                </a:tc>
              </a:tr>
              <a:tr h="272100">
                <a:tc>
                  <a:txBody>
                    <a:bodyPr/>
                    <a:lstStyle/>
                    <a:p>
                      <a:pPr indent="0" lvl="0" marL="0" marR="0" rtl="0" algn="l">
                        <a:spcBef>
                          <a:spcPts val="0"/>
                        </a:spcBef>
                        <a:spcAft>
                          <a:spcPts val="0"/>
                        </a:spcAft>
                        <a:buClr>
                          <a:schemeClr val="dk1"/>
                        </a:buClr>
                        <a:buSzPts val="2000"/>
                        <a:buFont typeface="Calibri"/>
                        <a:buNone/>
                      </a:pPr>
                      <a:r>
                        <a:rPr lang="en-US" sz="2000" u="none" strike="noStrike">
                          <a:solidFill>
                            <a:schemeClr val="dk1"/>
                          </a:solidFill>
                          <a:latin typeface="Calibri"/>
                          <a:ea typeface="Calibri"/>
                          <a:cs typeface="Calibri"/>
                          <a:sym typeface="Calibri"/>
                        </a:rPr>
                        <a:t>swapcase()</a:t>
                      </a:r>
                      <a:endParaRPr sz="1800"/>
                    </a:p>
                  </a:txBody>
                  <a:tcPr marT="9525" marB="0" marR="9525" marL="9525" anchor="b"/>
                </a:tc>
                <a:tc>
                  <a:txBody>
                    <a:bodyPr/>
                    <a:lstStyle/>
                    <a:p>
                      <a:pPr indent="0" lvl="0" marL="0" marR="0" rtl="0" algn="l">
                        <a:spcBef>
                          <a:spcPts val="0"/>
                        </a:spcBef>
                        <a:spcAft>
                          <a:spcPts val="0"/>
                        </a:spcAft>
                        <a:buClr>
                          <a:schemeClr val="dk1"/>
                        </a:buClr>
                        <a:buSzPts val="2000"/>
                        <a:buFont typeface="Calibri"/>
                        <a:buNone/>
                      </a:pPr>
                      <a:r>
                        <a:rPr lang="en-US" sz="2000" u="none" strike="noStrike">
                          <a:solidFill>
                            <a:schemeClr val="dk1"/>
                          </a:solidFill>
                          <a:latin typeface="Calibri"/>
                          <a:ea typeface="Calibri"/>
                          <a:cs typeface="Calibri"/>
                          <a:sym typeface="Calibri"/>
                        </a:rPr>
                        <a:t>Swaps cases, lower case becomes upper case and vice versa</a:t>
                      </a:r>
                      <a:endParaRPr sz="1800"/>
                    </a:p>
                  </a:txBody>
                  <a:tcPr marT="9525" marB="0" marR="9525" marL="9525" anchor="ctr"/>
                </a:tc>
              </a:tr>
              <a:tr h="272100">
                <a:tc>
                  <a:txBody>
                    <a:bodyPr/>
                    <a:lstStyle/>
                    <a:p>
                      <a:pPr indent="0" lvl="0" marL="0" marR="0" rtl="0" algn="l">
                        <a:spcBef>
                          <a:spcPts val="0"/>
                        </a:spcBef>
                        <a:spcAft>
                          <a:spcPts val="0"/>
                        </a:spcAft>
                        <a:buClr>
                          <a:schemeClr val="dk1"/>
                        </a:buClr>
                        <a:buSzPts val="2000"/>
                        <a:buFont typeface="Calibri"/>
                        <a:buNone/>
                      </a:pPr>
                      <a:r>
                        <a:rPr lang="en-US" sz="2000" u="none" strike="noStrike">
                          <a:solidFill>
                            <a:schemeClr val="dk1"/>
                          </a:solidFill>
                          <a:latin typeface="Calibri"/>
                          <a:ea typeface="Calibri"/>
                          <a:cs typeface="Calibri"/>
                          <a:sym typeface="Calibri"/>
                        </a:rPr>
                        <a:t>title()</a:t>
                      </a:r>
                      <a:endParaRPr sz="1800"/>
                    </a:p>
                  </a:txBody>
                  <a:tcPr marT="9525" marB="0" marR="9525" marL="9525" anchor="b"/>
                </a:tc>
                <a:tc>
                  <a:txBody>
                    <a:bodyPr/>
                    <a:lstStyle/>
                    <a:p>
                      <a:pPr indent="0" lvl="0" marL="0" marR="0" rtl="0" algn="l">
                        <a:spcBef>
                          <a:spcPts val="0"/>
                        </a:spcBef>
                        <a:spcAft>
                          <a:spcPts val="0"/>
                        </a:spcAft>
                        <a:buClr>
                          <a:schemeClr val="dk1"/>
                        </a:buClr>
                        <a:buSzPts val="2000"/>
                        <a:buFont typeface="Calibri"/>
                        <a:buNone/>
                      </a:pPr>
                      <a:r>
                        <a:rPr lang="en-US" sz="2000" u="none" strike="noStrike">
                          <a:solidFill>
                            <a:schemeClr val="dk1"/>
                          </a:solidFill>
                          <a:latin typeface="Calibri"/>
                          <a:ea typeface="Calibri"/>
                          <a:cs typeface="Calibri"/>
                          <a:sym typeface="Calibri"/>
                        </a:rPr>
                        <a:t>Converts the first character of each word to upper case</a:t>
                      </a:r>
                      <a:endParaRPr sz="1800"/>
                    </a:p>
                  </a:txBody>
                  <a:tcPr marT="9525" marB="0" marR="9525" marL="9525" anchor="ctr"/>
                </a:tc>
              </a:tr>
              <a:tr h="272100">
                <a:tc>
                  <a:txBody>
                    <a:bodyPr/>
                    <a:lstStyle/>
                    <a:p>
                      <a:pPr indent="0" lvl="0" marL="0" marR="0" rtl="0" algn="l">
                        <a:spcBef>
                          <a:spcPts val="0"/>
                        </a:spcBef>
                        <a:spcAft>
                          <a:spcPts val="0"/>
                        </a:spcAft>
                        <a:buClr>
                          <a:schemeClr val="dk1"/>
                        </a:buClr>
                        <a:buSzPts val="2000"/>
                        <a:buFont typeface="Calibri"/>
                        <a:buNone/>
                      </a:pPr>
                      <a:r>
                        <a:rPr lang="en-US" sz="2000" u="none" strike="noStrike">
                          <a:solidFill>
                            <a:schemeClr val="dk1"/>
                          </a:solidFill>
                          <a:latin typeface="Calibri"/>
                          <a:ea typeface="Calibri"/>
                          <a:cs typeface="Calibri"/>
                          <a:sym typeface="Calibri"/>
                        </a:rPr>
                        <a:t>translate()</a:t>
                      </a:r>
                      <a:endParaRPr sz="1800"/>
                    </a:p>
                  </a:txBody>
                  <a:tcPr marT="9525" marB="0" marR="9525" marL="9525" anchor="b"/>
                </a:tc>
                <a:tc>
                  <a:txBody>
                    <a:bodyPr/>
                    <a:lstStyle/>
                    <a:p>
                      <a:pPr indent="0" lvl="0" marL="0" marR="0" rtl="0" algn="l">
                        <a:spcBef>
                          <a:spcPts val="0"/>
                        </a:spcBef>
                        <a:spcAft>
                          <a:spcPts val="0"/>
                        </a:spcAft>
                        <a:buClr>
                          <a:schemeClr val="dk1"/>
                        </a:buClr>
                        <a:buSzPts val="2000"/>
                        <a:buFont typeface="Calibri"/>
                        <a:buNone/>
                      </a:pPr>
                      <a:r>
                        <a:rPr lang="en-US" sz="2000" u="none" strike="noStrike">
                          <a:solidFill>
                            <a:schemeClr val="dk1"/>
                          </a:solidFill>
                          <a:latin typeface="Calibri"/>
                          <a:ea typeface="Calibri"/>
                          <a:cs typeface="Calibri"/>
                          <a:sym typeface="Calibri"/>
                        </a:rPr>
                        <a:t>Returns a translated string</a:t>
                      </a:r>
                      <a:endParaRPr sz="1800"/>
                    </a:p>
                  </a:txBody>
                  <a:tcPr marT="9525" marB="0" marR="9525" marL="9525" anchor="ctr"/>
                </a:tc>
              </a:tr>
              <a:tr h="272100">
                <a:tc>
                  <a:txBody>
                    <a:bodyPr/>
                    <a:lstStyle/>
                    <a:p>
                      <a:pPr indent="0" lvl="0" marL="0" marR="0" rtl="0" algn="l">
                        <a:spcBef>
                          <a:spcPts val="0"/>
                        </a:spcBef>
                        <a:spcAft>
                          <a:spcPts val="0"/>
                        </a:spcAft>
                        <a:buClr>
                          <a:schemeClr val="dk1"/>
                        </a:buClr>
                        <a:buSzPts val="2000"/>
                        <a:buFont typeface="Calibri"/>
                        <a:buNone/>
                      </a:pPr>
                      <a:r>
                        <a:rPr lang="en-US" sz="2000" u="none" strike="noStrike">
                          <a:solidFill>
                            <a:schemeClr val="dk1"/>
                          </a:solidFill>
                          <a:latin typeface="Calibri"/>
                          <a:ea typeface="Calibri"/>
                          <a:cs typeface="Calibri"/>
                          <a:sym typeface="Calibri"/>
                        </a:rPr>
                        <a:t>upper()</a:t>
                      </a:r>
                      <a:endParaRPr sz="1800"/>
                    </a:p>
                  </a:txBody>
                  <a:tcPr marT="9525" marB="0" marR="9525" marL="9525" anchor="b"/>
                </a:tc>
                <a:tc>
                  <a:txBody>
                    <a:bodyPr/>
                    <a:lstStyle/>
                    <a:p>
                      <a:pPr indent="0" lvl="0" marL="0" marR="0" rtl="0" algn="l">
                        <a:spcBef>
                          <a:spcPts val="0"/>
                        </a:spcBef>
                        <a:spcAft>
                          <a:spcPts val="0"/>
                        </a:spcAft>
                        <a:buClr>
                          <a:schemeClr val="dk1"/>
                        </a:buClr>
                        <a:buSzPts val="2000"/>
                        <a:buFont typeface="Calibri"/>
                        <a:buNone/>
                      </a:pPr>
                      <a:r>
                        <a:rPr lang="en-US" sz="2000" u="none" strike="noStrike">
                          <a:solidFill>
                            <a:schemeClr val="dk1"/>
                          </a:solidFill>
                          <a:latin typeface="Calibri"/>
                          <a:ea typeface="Calibri"/>
                          <a:cs typeface="Calibri"/>
                          <a:sym typeface="Calibri"/>
                        </a:rPr>
                        <a:t>Converts a string into upper case</a:t>
                      </a:r>
                      <a:endParaRPr sz="1800"/>
                    </a:p>
                  </a:txBody>
                  <a:tcPr marT="9525" marB="0" marR="9525" marL="9525" anchor="ctr"/>
                </a:tc>
              </a:tr>
              <a:tr h="272100">
                <a:tc>
                  <a:txBody>
                    <a:bodyPr/>
                    <a:lstStyle/>
                    <a:p>
                      <a:pPr indent="0" lvl="0" marL="0" marR="0" rtl="0" algn="l">
                        <a:spcBef>
                          <a:spcPts val="0"/>
                        </a:spcBef>
                        <a:spcAft>
                          <a:spcPts val="0"/>
                        </a:spcAft>
                        <a:buClr>
                          <a:schemeClr val="dk1"/>
                        </a:buClr>
                        <a:buSzPts val="2000"/>
                        <a:buFont typeface="Calibri"/>
                        <a:buNone/>
                      </a:pPr>
                      <a:r>
                        <a:rPr lang="en-US" sz="2000" u="none" strike="noStrike">
                          <a:solidFill>
                            <a:schemeClr val="dk1"/>
                          </a:solidFill>
                          <a:latin typeface="Calibri"/>
                          <a:ea typeface="Calibri"/>
                          <a:cs typeface="Calibri"/>
                          <a:sym typeface="Calibri"/>
                        </a:rPr>
                        <a:t>zfill()</a:t>
                      </a:r>
                      <a:endParaRPr sz="1800"/>
                    </a:p>
                  </a:txBody>
                  <a:tcPr marT="9525" marB="0" marR="9525" marL="9525" anchor="b"/>
                </a:tc>
                <a:tc>
                  <a:txBody>
                    <a:bodyPr/>
                    <a:lstStyle/>
                    <a:p>
                      <a:pPr indent="0" lvl="0" marL="0" marR="0" rtl="0" algn="l">
                        <a:spcBef>
                          <a:spcPts val="0"/>
                        </a:spcBef>
                        <a:spcAft>
                          <a:spcPts val="0"/>
                        </a:spcAft>
                        <a:buClr>
                          <a:schemeClr val="dk1"/>
                        </a:buClr>
                        <a:buSzPts val="2000"/>
                        <a:buFont typeface="Calibri"/>
                        <a:buNone/>
                      </a:pPr>
                      <a:r>
                        <a:rPr lang="en-US" sz="2000" u="none" strike="noStrike">
                          <a:solidFill>
                            <a:schemeClr val="dk1"/>
                          </a:solidFill>
                          <a:latin typeface="Calibri"/>
                          <a:ea typeface="Calibri"/>
                          <a:cs typeface="Calibri"/>
                          <a:sym typeface="Calibri"/>
                        </a:rPr>
                        <a:t>Fills the string with a specified number of 0 values at the beginning</a:t>
                      </a:r>
                      <a:endParaRPr sz="1800"/>
                    </a:p>
                  </a:txBody>
                  <a:tcPr marT="9525" marB="0" marR="9525" marL="9525" anchor="ctr"/>
                </a:tc>
              </a:tr>
            </a:tbl>
          </a:graphicData>
        </a:graphic>
      </p:graphicFrame>
      <p:sp>
        <p:nvSpPr>
          <p:cNvPr id="202" name="Google Shape;202;p19"/>
          <p:cNvSpPr txBox="1"/>
          <p:nvPr/>
        </p:nvSpPr>
        <p:spPr>
          <a:xfrm>
            <a:off x="836022" y="1087843"/>
            <a:ext cx="59289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Ref: </a:t>
            </a:r>
            <a:r>
              <a:rPr lang="en-US" sz="1800" u="sng">
                <a:solidFill>
                  <a:schemeClr val="dk1"/>
                </a:solidFill>
                <a:latin typeface="Calibri"/>
                <a:ea typeface="Calibri"/>
                <a:cs typeface="Calibri"/>
                <a:sym typeface="Calibri"/>
                <a:hlinkClick r:id="rId3">
                  <a:extLst>
                    <a:ext uri="{A12FA001-AC4F-418D-AE19-62706E023703}">
                      <ahyp:hlinkClr val="tx"/>
                    </a:ext>
                  </a:extLst>
                </a:hlinkClick>
              </a:rPr>
              <a:t>https://docs.python.org/3/library/stdtypes.html#textseq</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Contents</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String Data type &amp; Operations</a:t>
            </a:r>
            <a:endParaRPr/>
          </a:p>
          <a:p>
            <a:pPr indent="-64135" lvl="0" marL="228600" rtl="0" algn="l">
              <a:lnSpc>
                <a:spcPct val="90000"/>
              </a:lnSpc>
              <a:spcBef>
                <a:spcPts val="1000"/>
              </a:spcBef>
              <a:spcAft>
                <a:spcPts val="0"/>
              </a:spcAft>
              <a:buClr>
                <a:schemeClr val="dk1"/>
              </a:buClr>
              <a:buSzPts val="2800"/>
              <a:buNone/>
            </a:pPr>
            <a:r>
              <a:t/>
            </a:r>
            <a:endParaRPr/>
          </a:p>
          <a:p>
            <a:pPr indent="-64135"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ph type="title"/>
          </p:nvPr>
        </p:nvSpPr>
        <p:spPr>
          <a:xfrm>
            <a:off x="838200" y="0"/>
            <a:ext cx="10515600" cy="8988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String Prefixes</a:t>
            </a:r>
            <a:endParaRPr/>
          </a:p>
        </p:txBody>
      </p:sp>
      <p:sp>
        <p:nvSpPr>
          <p:cNvPr id="208" name="Google Shape;208;p20"/>
          <p:cNvSpPr txBox="1"/>
          <p:nvPr>
            <p:ph idx="1" type="body"/>
          </p:nvPr>
        </p:nvSpPr>
        <p:spPr>
          <a:xfrm>
            <a:off x="376518" y="898899"/>
            <a:ext cx="11591364" cy="5717054"/>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While creating a string literal, following prefixes can be used</a:t>
            </a:r>
            <a:endParaRPr/>
          </a:p>
          <a:p>
            <a:pPr indent="-228600" lvl="0" marL="228600" rtl="0" algn="l">
              <a:lnSpc>
                <a:spcPct val="90000"/>
              </a:lnSpc>
              <a:spcBef>
                <a:spcPts val="1000"/>
              </a:spcBef>
              <a:spcAft>
                <a:spcPts val="0"/>
              </a:spcAft>
              <a:buClr>
                <a:schemeClr val="dk1"/>
              </a:buClr>
              <a:buSzPct val="100000"/>
              <a:buChar char="•"/>
            </a:pPr>
            <a:r>
              <a:rPr lang="en-US"/>
              <a:t>Prefix ‘b’ or ‘B’</a:t>
            </a:r>
            <a:endParaRPr/>
          </a:p>
          <a:p>
            <a:pPr indent="-228600" lvl="1" marL="685800" rtl="0" algn="l">
              <a:lnSpc>
                <a:spcPct val="90000"/>
              </a:lnSpc>
              <a:spcBef>
                <a:spcPts val="500"/>
              </a:spcBef>
              <a:spcAft>
                <a:spcPts val="0"/>
              </a:spcAft>
              <a:buClr>
                <a:schemeClr val="dk1"/>
              </a:buClr>
              <a:buSzPct val="100000"/>
              <a:buChar char="•"/>
            </a:pPr>
            <a:r>
              <a:rPr lang="en-US"/>
              <a:t>they produce an instance of the bytes type instead of the str type. </a:t>
            </a:r>
            <a:endParaRPr/>
          </a:p>
          <a:p>
            <a:pPr indent="-228600" lvl="1" marL="685800" rtl="0" algn="l">
              <a:lnSpc>
                <a:spcPct val="90000"/>
              </a:lnSpc>
              <a:spcBef>
                <a:spcPts val="500"/>
              </a:spcBef>
              <a:spcAft>
                <a:spcPts val="0"/>
              </a:spcAft>
              <a:buClr>
                <a:schemeClr val="dk1"/>
              </a:buClr>
              <a:buSzPct val="100000"/>
              <a:buChar char="•"/>
            </a:pPr>
            <a:r>
              <a:rPr lang="en-US"/>
              <a:t>They may only contain ASCII characters</a:t>
            </a:r>
            <a:endParaRPr/>
          </a:p>
          <a:p>
            <a:pPr indent="-228600" lvl="1" marL="685800" rtl="0" algn="l">
              <a:lnSpc>
                <a:spcPct val="90000"/>
              </a:lnSpc>
              <a:spcBef>
                <a:spcPts val="500"/>
              </a:spcBef>
              <a:spcAft>
                <a:spcPts val="0"/>
              </a:spcAft>
              <a:buClr>
                <a:schemeClr val="dk1"/>
              </a:buClr>
              <a:buSzPct val="100000"/>
              <a:buChar char="•"/>
            </a:pPr>
            <a:r>
              <a:rPr lang="en-US"/>
              <a:t>bytes with a numeric value of 128 or greater must be expressed with escapes.</a:t>
            </a:r>
            <a:endParaRPr/>
          </a:p>
          <a:p>
            <a:pPr indent="-228600" lvl="1" marL="685800" rtl="0" algn="l">
              <a:lnSpc>
                <a:spcPct val="90000"/>
              </a:lnSpc>
              <a:spcBef>
                <a:spcPts val="500"/>
              </a:spcBef>
              <a:spcAft>
                <a:spcPts val="0"/>
              </a:spcAft>
              <a:buClr>
                <a:schemeClr val="dk1"/>
              </a:buClr>
              <a:buSzPct val="100000"/>
              <a:buChar char="•"/>
            </a:pPr>
            <a:r>
              <a:rPr lang="en-US"/>
              <a:t>Ex. print(b'iacsd'[0])  -&gt; 105 # So ‘i’ is printed as 105 (byte)</a:t>
            </a:r>
            <a:endParaRPr/>
          </a:p>
          <a:p>
            <a:pPr indent="-228600" lvl="0" marL="228600" rtl="0" algn="l">
              <a:lnSpc>
                <a:spcPct val="90000"/>
              </a:lnSpc>
              <a:spcBef>
                <a:spcPts val="1000"/>
              </a:spcBef>
              <a:spcAft>
                <a:spcPts val="0"/>
              </a:spcAft>
              <a:buClr>
                <a:schemeClr val="dk1"/>
              </a:buClr>
              <a:buSzPct val="100000"/>
              <a:buChar char="•"/>
            </a:pPr>
            <a:r>
              <a:rPr lang="en-US"/>
              <a:t>Prefix ‘r’ or ‘R’</a:t>
            </a:r>
            <a:endParaRPr/>
          </a:p>
          <a:p>
            <a:pPr indent="-228600" lvl="1" marL="685800" rtl="0" algn="l">
              <a:lnSpc>
                <a:spcPct val="90000"/>
              </a:lnSpc>
              <a:spcBef>
                <a:spcPts val="500"/>
              </a:spcBef>
              <a:spcAft>
                <a:spcPts val="0"/>
              </a:spcAft>
              <a:buClr>
                <a:schemeClr val="dk1"/>
              </a:buClr>
              <a:buSzPct val="100000"/>
              <a:buChar char="•"/>
            </a:pPr>
            <a:r>
              <a:rPr lang="en-US"/>
              <a:t>such strings are called </a:t>
            </a:r>
            <a:r>
              <a:rPr b="1" lang="en-US" u="sng"/>
              <a:t>raw strings </a:t>
            </a:r>
            <a:endParaRPr b="1" u="sng"/>
          </a:p>
          <a:p>
            <a:pPr indent="-228600" lvl="1" marL="685800" rtl="0" algn="l">
              <a:lnSpc>
                <a:spcPct val="90000"/>
              </a:lnSpc>
              <a:spcBef>
                <a:spcPts val="500"/>
              </a:spcBef>
              <a:spcAft>
                <a:spcPts val="0"/>
              </a:spcAft>
              <a:buClr>
                <a:schemeClr val="dk1"/>
              </a:buClr>
              <a:buSzPct val="100000"/>
              <a:buChar char="•"/>
            </a:pPr>
            <a:r>
              <a:rPr lang="en-US"/>
              <a:t>They treat backslashes as literal characters.</a:t>
            </a:r>
            <a:endParaRPr/>
          </a:p>
          <a:p>
            <a:pPr indent="-228600" lvl="0" marL="228600" rtl="0" algn="l">
              <a:lnSpc>
                <a:spcPct val="90000"/>
              </a:lnSpc>
              <a:spcBef>
                <a:spcPts val="1000"/>
              </a:spcBef>
              <a:spcAft>
                <a:spcPts val="0"/>
              </a:spcAft>
              <a:buClr>
                <a:schemeClr val="dk1"/>
              </a:buClr>
              <a:buSzPct val="100000"/>
              <a:buChar char="•"/>
            </a:pPr>
            <a:r>
              <a:rPr lang="en-US"/>
              <a:t>Prefix ‘u’ or ‘U’</a:t>
            </a:r>
            <a:endParaRPr/>
          </a:p>
          <a:p>
            <a:pPr indent="-228600" lvl="1" marL="685800" rtl="0" algn="l">
              <a:lnSpc>
                <a:spcPct val="90000"/>
              </a:lnSpc>
              <a:spcBef>
                <a:spcPts val="500"/>
              </a:spcBef>
              <a:spcAft>
                <a:spcPts val="0"/>
              </a:spcAft>
              <a:buClr>
                <a:schemeClr val="dk1"/>
              </a:buClr>
              <a:buSzPct val="100000"/>
              <a:buChar char="•"/>
            </a:pPr>
            <a:r>
              <a:rPr b="1" lang="en-US"/>
              <a:t>Doesn’t affect </a:t>
            </a:r>
            <a:r>
              <a:rPr lang="en-US"/>
              <a:t>the string</a:t>
            </a:r>
            <a:endParaRPr/>
          </a:p>
          <a:p>
            <a:pPr indent="-228600" lvl="1" marL="685800" rtl="0" algn="l">
              <a:lnSpc>
                <a:spcPct val="90000"/>
              </a:lnSpc>
              <a:spcBef>
                <a:spcPts val="500"/>
              </a:spcBef>
              <a:spcAft>
                <a:spcPts val="0"/>
              </a:spcAft>
              <a:buClr>
                <a:schemeClr val="dk1"/>
              </a:buClr>
              <a:buSzPct val="100000"/>
              <a:buChar char="•"/>
            </a:pPr>
            <a:r>
              <a:rPr lang="en-US"/>
              <a:t>Used for backward compatibility  only</a:t>
            </a:r>
            <a:endParaRPr/>
          </a:p>
          <a:p>
            <a:pPr indent="-228600" lvl="0" marL="228600" rtl="0" algn="l">
              <a:lnSpc>
                <a:spcPct val="90000"/>
              </a:lnSpc>
              <a:spcBef>
                <a:spcPts val="1000"/>
              </a:spcBef>
              <a:spcAft>
                <a:spcPts val="0"/>
              </a:spcAft>
              <a:buClr>
                <a:schemeClr val="dk1"/>
              </a:buClr>
              <a:buSzPct val="100000"/>
              <a:buChar char="•"/>
            </a:pPr>
            <a:r>
              <a:rPr lang="en-US"/>
              <a:t>Prefix ‘f’ or ’F’</a:t>
            </a:r>
            <a:endParaRPr/>
          </a:p>
          <a:p>
            <a:pPr indent="-228600" lvl="1" marL="685800" rtl="0" algn="l">
              <a:lnSpc>
                <a:spcPct val="90000"/>
              </a:lnSpc>
              <a:spcBef>
                <a:spcPts val="500"/>
              </a:spcBef>
              <a:spcAft>
                <a:spcPts val="0"/>
              </a:spcAft>
              <a:buClr>
                <a:schemeClr val="dk1"/>
              </a:buClr>
              <a:buSzPct val="100000"/>
              <a:buChar char="•"/>
            </a:pPr>
            <a:r>
              <a:rPr lang="en-US"/>
              <a:t>Creates a </a:t>
            </a:r>
            <a:r>
              <a:rPr b="1" lang="en-US"/>
              <a:t>formatted string literal</a:t>
            </a:r>
            <a:endParaRPr/>
          </a:p>
          <a:p>
            <a:pPr indent="-228600" lvl="1" marL="685800" rtl="0" algn="l">
              <a:lnSpc>
                <a:spcPct val="90000"/>
              </a:lnSpc>
              <a:spcBef>
                <a:spcPts val="500"/>
              </a:spcBef>
              <a:spcAft>
                <a:spcPts val="0"/>
              </a:spcAft>
              <a:buClr>
                <a:schemeClr val="dk1"/>
              </a:buClr>
              <a:buSzPct val="100000"/>
              <a:buChar char="•"/>
            </a:pPr>
            <a:r>
              <a:rPr lang="en-US"/>
              <a:t> The 'f' may be combined with 'r', but not with 'b' or 'u’</a:t>
            </a:r>
            <a:endParaRPr/>
          </a:p>
          <a:p>
            <a:pPr indent="-228600" lvl="0" marL="228600" rtl="0" algn="l">
              <a:lnSpc>
                <a:spcPct val="90000"/>
              </a:lnSpc>
              <a:spcBef>
                <a:spcPts val="1000"/>
              </a:spcBef>
              <a:spcAft>
                <a:spcPts val="0"/>
              </a:spcAft>
              <a:buClr>
                <a:schemeClr val="dk1"/>
              </a:buClr>
              <a:buSzPct val="100000"/>
              <a:buChar char="•"/>
            </a:pPr>
            <a:r>
              <a:rPr lang="en-US"/>
              <a:t>Allowed Combinations of prefixes:</a:t>
            </a:r>
            <a:endParaRPr/>
          </a:p>
          <a:p>
            <a:pPr indent="-228600" lvl="1" marL="685800" rtl="0" algn="l">
              <a:lnSpc>
                <a:spcPct val="90000"/>
              </a:lnSpc>
              <a:spcBef>
                <a:spcPts val="500"/>
              </a:spcBef>
              <a:spcAft>
                <a:spcPts val="0"/>
              </a:spcAft>
              <a:buClr>
                <a:schemeClr val="dk1"/>
              </a:buClr>
              <a:buSzPct val="100000"/>
              <a:buChar char="•"/>
            </a:pPr>
            <a:r>
              <a:rPr lang="en-US"/>
              <a:t>“fr" | "Fr" | "fR" | "FR" | "rf" | "rF" | "Rf" | "RF" | "br" | "Br" | "bR" | "BR" | "rb" | "rB" | "Rb" | "RB"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Raw Strings</a:t>
            </a:r>
            <a:endParaRPr/>
          </a:p>
        </p:txBody>
      </p:sp>
      <p:sp>
        <p:nvSpPr>
          <p:cNvPr id="214" name="Google Shape;214;p21"/>
          <p:cNvSpPr txBox="1"/>
          <p:nvPr>
            <p:ph idx="1" type="body"/>
          </p:nvPr>
        </p:nvSpPr>
        <p:spPr>
          <a:xfrm>
            <a:off x="838200" y="1825625"/>
            <a:ext cx="10515600" cy="187116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They treat backslashes as literal characters.</a:t>
            </a:r>
            <a:endParaRPr/>
          </a:p>
          <a:p>
            <a:pPr indent="-228600" lvl="0" marL="228600" rtl="0" algn="l">
              <a:lnSpc>
                <a:spcPct val="90000"/>
              </a:lnSpc>
              <a:spcBef>
                <a:spcPts val="1000"/>
              </a:spcBef>
              <a:spcAft>
                <a:spcPts val="0"/>
              </a:spcAft>
              <a:buClr>
                <a:schemeClr val="dk1"/>
              </a:buClr>
              <a:buSzPts val="2800"/>
              <a:buChar char="•"/>
            </a:pPr>
            <a:r>
              <a:rPr lang="en-US"/>
              <a:t>Backslash will not have special meaning here </a:t>
            </a:r>
            <a:endParaRPr/>
          </a:p>
          <a:p>
            <a:pPr indent="-228600" lvl="0" marL="228600" rtl="0" algn="l">
              <a:lnSpc>
                <a:spcPct val="90000"/>
              </a:lnSpc>
              <a:spcBef>
                <a:spcPts val="1000"/>
              </a:spcBef>
              <a:spcAft>
                <a:spcPts val="0"/>
              </a:spcAft>
              <a:buClr>
                <a:schemeClr val="dk1"/>
              </a:buClr>
              <a:buSzPts val="2800"/>
              <a:buChar char="•"/>
            </a:pPr>
            <a:r>
              <a:rPr lang="en-US"/>
              <a:t>Means r”\n” will be printed as it but “\n” will print newline</a:t>
            </a:r>
            <a:endParaRPr/>
          </a:p>
        </p:txBody>
      </p:sp>
      <p:pic>
        <p:nvPicPr>
          <p:cNvPr id="215" name="Google Shape;215;p21"/>
          <p:cNvPicPr preferRelativeResize="0"/>
          <p:nvPr/>
        </p:nvPicPr>
        <p:blipFill rotWithShape="1">
          <a:blip r:embed="rId3">
            <a:alphaModFix/>
          </a:blip>
          <a:srcRect b="0" l="0" r="0" t="0"/>
          <a:stretch/>
        </p:blipFill>
        <p:spPr>
          <a:xfrm>
            <a:off x="3088144" y="3696789"/>
            <a:ext cx="5676077" cy="210741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838200" y="78378"/>
            <a:ext cx="10515600" cy="64071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Formatted Strings ( Python 3.6+)</a:t>
            </a:r>
            <a:endParaRPr/>
          </a:p>
        </p:txBody>
      </p:sp>
      <p:sp>
        <p:nvSpPr>
          <p:cNvPr id="221" name="Google Shape;221;p22"/>
          <p:cNvSpPr txBox="1"/>
          <p:nvPr>
            <p:ph idx="1" type="body"/>
          </p:nvPr>
        </p:nvSpPr>
        <p:spPr>
          <a:xfrm>
            <a:off x="838200" y="821227"/>
            <a:ext cx="10515600" cy="40904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prefixed with 'f' or 'F'. </a:t>
            </a:r>
            <a:endParaRPr/>
          </a:p>
          <a:p>
            <a:pPr indent="-228600" lvl="0" marL="228600" rtl="0" algn="l">
              <a:lnSpc>
                <a:spcPct val="90000"/>
              </a:lnSpc>
              <a:spcBef>
                <a:spcPts val="1000"/>
              </a:spcBef>
              <a:spcAft>
                <a:spcPts val="0"/>
              </a:spcAft>
              <a:buClr>
                <a:schemeClr val="dk1"/>
              </a:buClr>
              <a:buSzPts val="2800"/>
              <a:buChar char="•"/>
            </a:pPr>
            <a:r>
              <a:rPr lang="en-US"/>
              <a:t>may contain replacement fields</a:t>
            </a:r>
            <a:endParaRPr/>
          </a:p>
          <a:p>
            <a:pPr indent="-228600" lvl="1" marL="685800" rtl="0" algn="l">
              <a:lnSpc>
                <a:spcPct val="90000"/>
              </a:lnSpc>
              <a:spcBef>
                <a:spcPts val="500"/>
              </a:spcBef>
              <a:spcAft>
                <a:spcPts val="0"/>
              </a:spcAft>
              <a:buClr>
                <a:schemeClr val="dk1"/>
              </a:buClr>
              <a:buSzPts val="2400"/>
              <a:buChar char="•"/>
            </a:pPr>
            <a:r>
              <a:rPr lang="en-US"/>
              <a:t>Replacement fields are expressions delimited by curly braces {}</a:t>
            </a:r>
            <a:endParaRPr/>
          </a:p>
          <a:p>
            <a:pPr indent="-228600" lvl="1" marL="685800" rtl="0" algn="l">
              <a:lnSpc>
                <a:spcPct val="90000"/>
              </a:lnSpc>
              <a:spcBef>
                <a:spcPts val="500"/>
              </a:spcBef>
              <a:spcAft>
                <a:spcPts val="0"/>
              </a:spcAft>
              <a:buClr>
                <a:schemeClr val="dk1"/>
              </a:buClr>
              <a:buSzPts val="2400"/>
              <a:buChar char="•"/>
            </a:pPr>
            <a:r>
              <a:rPr lang="en-US"/>
              <a:t>The parts of the string outside curly braces are treated literally </a:t>
            </a:r>
            <a:endParaRPr/>
          </a:p>
          <a:p>
            <a:pPr indent="-228600" lvl="1" marL="685800" rtl="0" algn="l">
              <a:lnSpc>
                <a:spcPct val="90000"/>
              </a:lnSpc>
              <a:spcBef>
                <a:spcPts val="500"/>
              </a:spcBef>
              <a:spcAft>
                <a:spcPts val="0"/>
              </a:spcAft>
              <a:buClr>
                <a:schemeClr val="dk1"/>
              </a:buClr>
              <a:buSzPts val="2400"/>
              <a:buChar char="•"/>
            </a:pPr>
            <a:r>
              <a:rPr lang="en-US"/>
              <a:t>doubled curly braces '{{' or '}}' -&gt; replaced with -&gt;  single curly brace</a:t>
            </a:r>
            <a:endParaRPr/>
          </a:p>
          <a:p>
            <a:pPr indent="-228600" lvl="0" marL="228600" rtl="0" algn="l">
              <a:lnSpc>
                <a:spcPct val="90000"/>
              </a:lnSpc>
              <a:spcBef>
                <a:spcPts val="1000"/>
              </a:spcBef>
              <a:spcAft>
                <a:spcPts val="0"/>
              </a:spcAft>
              <a:buClr>
                <a:schemeClr val="dk1"/>
              </a:buClr>
              <a:buSzPts val="2800"/>
              <a:buChar char="•"/>
            </a:pPr>
            <a:r>
              <a:rPr lang="en-US"/>
              <a:t>are really expressions evaluated at run time.</a:t>
            </a:r>
            <a:endParaRPr/>
          </a:p>
          <a:p>
            <a:pPr indent="-228600" lvl="0" marL="228600" rtl="0" algn="l">
              <a:lnSpc>
                <a:spcPct val="90000"/>
              </a:lnSpc>
              <a:spcBef>
                <a:spcPts val="1000"/>
              </a:spcBef>
              <a:spcAft>
                <a:spcPts val="0"/>
              </a:spcAft>
              <a:buClr>
                <a:schemeClr val="dk1"/>
              </a:buClr>
              <a:buSzPts val="2800"/>
              <a:buChar char="•"/>
            </a:pPr>
            <a:r>
              <a:rPr lang="en-US"/>
              <a:t>Escape sequences are decoded like in ordinary string literals</a:t>
            </a:r>
            <a:endParaRPr/>
          </a:p>
          <a:p>
            <a:pPr indent="-228600" lvl="1" marL="685800" rtl="0" algn="l">
              <a:lnSpc>
                <a:spcPct val="90000"/>
              </a:lnSpc>
              <a:spcBef>
                <a:spcPts val="500"/>
              </a:spcBef>
              <a:spcAft>
                <a:spcPts val="0"/>
              </a:spcAft>
              <a:buClr>
                <a:schemeClr val="dk1"/>
              </a:buClr>
              <a:buSzPts val="2400"/>
              <a:buChar char="•"/>
            </a:pPr>
            <a:r>
              <a:rPr lang="en-US"/>
              <a:t>Except if prefix contains ‘r’ or ‘R’ (raw string)</a:t>
            </a:r>
            <a:endParaRPr/>
          </a:p>
          <a:p>
            <a:pPr indent="-228600" lvl="0" marL="228600" rtl="0" algn="l">
              <a:lnSpc>
                <a:spcPct val="90000"/>
              </a:lnSpc>
              <a:spcBef>
                <a:spcPts val="1000"/>
              </a:spcBef>
              <a:spcAft>
                <a:spcPts val="0"/>
              </a:spcAft>
              <a:buClr>
                <a:schemeClr val="dk1"/>
              </a:buClr>
              <a:buSzPts val="2400"/>
              <a:buChar char="•"/>
            </a:pPr>
            <a:r>
              <a:rPr lang="en-US" sz="2400"/>
              <a:t>Note: Same result can be achieved using simple print with commas</a:t>
            </a:r>
            <a:endParaRPr/>
          </a:p>
        </p:txBody>
      </p:sp>
      <p:pic>
        <p:nvPicPr>
          <p:cNvPr id="222" name="Google Shape;222;p22"/>
          <p:cNvPicPr preferRelativeResize="0"/>
          <p:nvPr/>
        </p:nvPicPr>
        <p:blipFill rotWithShape="1">
          <a:blip r:embed="rId3">
            <a:alphaModFix/>
          </a:blip>
          <a:srcRect b="0" l="0" r="0" t="0"/>
          <a:stretch/>
        </p:blipFill>
        <p:spPr>
          <a:xfrm>
            <a:off x="446310" y="4961190"/>
            <a:ext cx="7621466" cy="145267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223" name="Google Shape;223;p22"/>
          <p:cNvPicPr preferRelativeResize="0"/>
          <p:nvPr/>
        </p:nvPicPr>
        <p:blipFill rotWithShape="1">
          <a:blip r:embed="rId4">
            <a:alphaModFix/>
          </a:blip>
          <a:srcRect b="0" l="0" r="0" t="0"/>
          <a:stretch/>
        </p:blipFill>
        <p:spPr>
          <a:xfrm>
            <a:off x="8519157" y="4935071"/>
            <a:ext cx="3372394" cy="125403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851647" y="55843"/>
            <a:ext cx="10515600" cy="68374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Escape Sequences in String Literals</a:t>
            </a:r>
            <a:endParaRPr/>
          </a:p>
        </p:txBody>
      </p:sp>
      <p:graphicFrame>
        <p:nvGraphicFramePr>
          <p:cNvPr id="229" name="Google Shape;229;p23"/>
          <p:cNvGraphicFramePr/>
          <p:nvPr/>
        </p:nvGraphicFramePr>
        <p:xfrm>
          <a:off x="484094" y="609191"/>
          <a:ext cx="3000000" cy="3000000"/>
        </p:xfrm>
        <a:graphic>
          <a:graphicData uri="http://schemas.openxmlformats.org/drawingml/2006/table">
            <a:tbl>
              <a:tblPr>
                <a:noFill/>
                <a:tableStyleId>{DEF42DDC-64FD-4E67-8127-78DFB56084D7}</a:tableStyleId>
              </a:tblPr>
              <a:tblGrid>
                <a:gridCol w="2489600"/>
                <a:gridCol w="8994200"/>
              </a:tblGrid>
              <a:tr h="352500">
                <a:tc>
                  <a:txBody>
                    <a:bodyPr/>
                    <a:lstStyle/>
                    <a:p>
                      <a:pPr indent="0" lvl="0" marL="0" marR="0" rtl="0" algn="ctr">
                        <a:spcBef>
                          <a:spcPts val="0"/>
                        </a:spcBef>
                        <a:spcAft>
                          <a:spcPts val="0"/>
                        </a:spcAft>
                        <a:buNone/>
                      </a:pPr>
                      <a:r>
                        <a:rPr b="1" lang="en-US" sz="2400"/>
                        <a:t>Escape Sequence</a:t>
                      </a:r>
                      <a:endParaRPr/>
                    </a:p>
                  </a:txBody>
                  <a:tcPr marT="38850" marB="38850" marR="77700" marL="77700" anchor="ctr"/>
                </a:tc>
                <a:tc>
                  <a:txBody>
                    <a:bodyPr/>
                    <a:lstStyle/>
                    <a:p>
                      <a:pPr indent="0" lvl="0" marL="0" marR="0" rtl="0" algn="ctr">
                        <a:spcBef>
                          <a:spcPts val="0"/>
                        </a:spcBef>
                        <a:spcAft>
                          <a:spcPts val="0"/>
                        </a:spcAft>
                        <a:buNone/>
                      </a:pPr>
                      <a:r>
                        <a:rPr b="1" lang="en-US" sz="2400"/>
                        <a:t>Meaning</a:t>
                      </a:r>
                      <a:endParaRPr/>
                    </a:p>
                  </a:txBody>
                  <a:tcPr marT="38850" marB="38850" marR="77700" marL="77700" anchor="ctr"/>
                </a:tc>
              </a:tr>
              <a:tr h="352500">
                <a:tc>
                  <a:txBody>
                    <a:bodyPr/>
                    <a:lstStyle/>
                    <a:p>
                      <a:pPr indent="0" lvl="0" marL="0" marR="0" rtl="0" algn="l">
                        <a:spcBef>
                          <a:spcPts val="0"/>
                        </a:spcBef>
                        <a:spcAft>
                          <a:spcPts val="0"/>
                        </a:spcAft>
                        <a:buNone/>
                      </a:pPr>
                      <a:r>
                        <a:rPr lang="en-US" sz="2400"/>
                        <a:t>\&lt;newline&gt;</a:t>
                      </a:r>
                      <a:endParaRPr/>
                    </a:p>
                  </a:txBody>
                  <a:tcPr marT="38850" marB="38850" marR="77700" marL="77700" anchor="ctr"/>
                </a:tc>
                <a:tc>
                  <a:txBody>
                    <a:bodyPr/>
                    <a:lstStyle/>
                    <a:p>
                      <a:pPr indent="0" lvl="0" marL="0" marR="0" rtl="0" algn="l">
                        <a:spcBef>
                          <a:spcPts val="0"/>
                        </a:spcBef>
                        <a:spcAft>
                          <a:spcPts val="0"/>
                        </a:spcAft>
                        <a:buNone/>
                      </a:pPr>
                      <a:r>
                        <a:rPr lang="en-US" sz="2400"/>
                        <a:t>Backslash and newline ignored</a:t>
                      </a:r>
                      <a:endParaRPr/>
                    </a:p>
                  </a:txBody>
                  <a:tcPr marT="38850" marB="38850" marR="77700" marL="77700" anchor="ctr"/>
                </a:tc>
              </a:tr>
              <a:tr h="352500">
                <a:tc>
                  <a:txBody>
                    <a:bodyPr/>
                    <a:lstStyle/>
                    <a:p>
                      <a:pPr indent="0" lvl="0" marL="0" marR="0" rtl="0" algn="l">
                        <a:spcBef>
                          <a:spcPts val="0"/>
                        </a:spcBef>
                        <a:spcAft>
                          <a:spcPts val="0"/>
                        </a:spcAft>
                        <a:buNone/>
                      </a:pPr>
                      <a:r>
                        <a:rPr lang="en-US" sz="2400"/>
                        <a:t>\\</a:t>
                      </a:r>
                      <a:endParaRPr/>
                    </a:p>
                  </a:txBody>
                  <a:tcPr marT="38850" marB="38850" marR="77700" marL="77700" anchor="ctr"/>
                </a:tc>
                <a:tc>
                  <a:txBody>
                    <a:bodyPr/>
                    <a:lstStyle/>
                    <a:p>
                      <a:pPr indent="0" lvl="0" marL="0" marR="0" rtl="0" algn="l">
                        <a:spcBef>
                          <a:spcPts val="0"/>
                        </a:spcBef>
                        <a:spcAft>
                          <a:spcPts val="0"/>
                        </a:spcAft>
                        <a:buNone/>
                      </a:pPr>
                      <a:r>
                        <a:rPr lang="en-US" sz="2400"/>
                        <a:t>Backslash (\)</a:t>
                      </a:r>
                      <a:endParaRPr/>
                    </a:p>
                  </a:txBody>
                  <a:tcPr marT="38850" marB="38850" marR="77700" marL="77700" anchor="ctr"/>
                </a:tc>
              </a:tr>
              <a:tr h="352500">
                <a:tc>
                  <a:txBody>
                    <a:bodyPr/>
                    <a:lstStyle/>
                    <a:p>
                      <a:pPr indent="0" lvl="0" marL="0" marR="0" rtl="0" algn="l">
                        <a:spcBef>
                          <a:spcPts val="0"/>
                        </a:spcBef>
                        <a:spcAft>
                          <a:spcPts val="0"/>
                        </a:spcAft>
                        <a:buNone/>
                      </a:pPr>
                      <a:r>
                        <a:rPr lang="en-US" sz="2400"/>
                        <a:t>\'</a:t>
                      </a:r>
                      <a:endParaRPr/>
                    </a:p>
                  </a:txBody>
                  <a:tcPr marT="38850" marB="38850" marR="77700" marL="77700" anchor="ctr"/>
                </a:tc>
                <a:tc>
                  <a:txBody>
                    <a:bodyPr/>
                    <a:lstStyle/>
                    <a:p>
                      <a:pPr indent="0" lvl="0" marL="0" marR="0" rtl="0" algn="l">
                        <a:spcBef>
                          <a:spcPts val="0"/>
                        </a:spcBef>
                        <a:spcAft>
                          <a:spcPts val="0"/>
                        </a:spcAft>
                        <a:buNone/>
                      </a:pPr>
                      <a:r>
                        <a:rPr lang="en-US" sz="2400"/>
                        <a:t>Single quote (')</a:t>
                      </a:r>
                      <a:endParaRPr/>
                    </a:p>
                  </a:txBody>
                  <a:tcPr marT="38850" marB="38850" marR="77700" marL="77700" anchor="ctr"/>
                </a:tc>
              </a:tr>
              <a:tr h="352500">
                <a:tc>
                  <a:txBody>
                    <a:bodyPr/>
                    <a:lstStyle/>
                    <a:p>
                      <a:pPr indent="0" lvl="0" marL="0" marR="0" rtl="0" algn="l">
                        <a:spcBef>
                          <a:spcPts val="0"/>
                        </a:spcBef>
                        <a:spcAft>
                          <a:spcPts val="0"/>
                        </a:spcAft>
                        <a:buNone/>
                      </a:pPr>
                      <a:r>
                        <a:rPr lang="en-US" sz="2400"/>
                        <a:t>\"</a:t>
                      </a:r>
                      <a:endParaRPr/>
                    </a:p>
                  </a:txBody>
                  <a:tcPr marT="38850" marB="38850" marR="77700" marL="77700" anchor="ctr"/>
                </a:tc>
                <a:tc>
                  <a:txBody>
                    <a:bodyPr/>
                    <a:lstStyle/>
                    <a:p>
                      <a:pPr indent="0" lvl="0" marL="0" marR="0" rtl="0" algn="l">
                        <a:spcBef>
                          <a:spcPts val="0"/>
                        </a:spcBef>
                        <a:spcAft>
                          <a:spcPts val="0"/>
                        </a:spcAft>
                        <a:buNone/>
                      </a:pPr>
                      <a:r>
                        <a:rPr lang="en-US" sz="2400"/>
                        <a:t>Double quote (")</a:t>
                      </a:r>
                      <a:endParaRPr/>
                    </a:p>
                  </a:txBody>
                  <a:tcPr marT="38850" marB="38850" marR="77700" marL="77700" anchor="ctr"/>
                </a:tc>
              </a:tr>
              <a:tr h="352500">
                <a:tc>
                  <a:txBody>
                    <a:bodyPr/>
                    <a:lstStyle/>
                    <a:p>
                      <a:pPr indent="0" lvl="0" marL="0" marR="0" rtl="0" algn="l">
                        <a:spcBef>
                          <a:spcPts val="0"/>
                        </a:spcBef>
                        <a:spcAft>
                          <a:spcPts val="0"/>
                        </a:spcAft>
                        <a:buNone/>
                      </a:pPr>
                      <a:r>
                        <a:rPr lang="en-US" sz="2400"/>
                        <a:t>\a</a:t>
                      </a:r>
                      <a:endParaRPr/>
                    </a:p>
                  </a:txBody>
                  <a:tcPr marT="38850" marB="38850" marR="77700" marL="77700" anchor="ctr"/>
                </a:tc>
                <a:tc>
                  <a:txBody>
                    <a:bodyPr/>
                    <a:lstStyle/>
                    <a:p>
                      <a:pPr indent="0" lvl="0" marL="0" marR="0" rtl="0" algn="l">
                        <a:spcBef>
                          <a:spcPts val="0"/>
                        </a:spcBef>
                        <a:spcAft>
                          <a:spcPts val="0"/>
                        </a:spcAft>
                        <a:buNone/>
                      </a:pPr>
                      <a:r>
                        <a:rPr lang="en-US" sz="2400"/>
                        <a:t>ASCII Bell (BEL)</a:t>
                      </a:r>
                      <a:endParaRPr/>
                    </a:p>
                  </a:txBody>
                  <a:tcPr marT="38850" marB="38850" marR="77700" marL="77700" anchor="ctr"/>
                </a:tc>
              </a:tr>
              <a:tr h="352500">
                <a:tc>
                  <a:txBody>
                    <a:bodyPr/>
                    <a:lstStyle/>
                    <a:p>
                      <a:pPr indent="0" lvl="0" marL="0" marR="0" rtl="0" algn="l">
                        <a:spcBef>
                          <a:spcPts val="0"/>
                        </a:spcBef>
                        <a:spcAft>
                          <a:spcPts val="0"/>
                        </a:spcAft>
                        <a:buNone/>
                      </a:pPr>
                      <a:r>
                        <a:rPr lang="en-US" sz="2400"/>
                        <a:t>\b</a:t>
                      </a:r>
                      <a:endParaRPr/>
                    </a:p>
                  </a:txBody>
                  <a:tcPr marT="38850" marB="38850" marR="77700" marL="77700" anchor="ctr"/>
                </a:tc>
                <a:tc>
                  <a:txBody>
                    <a:bodyPr/>
                    <a:lstStyle/>
                    <a:p>
                      <a:pPr indent="0" lvl="0" marL="0" marR="0" rtl="0" algn="l">
                        <a:spcBef>
                          <a:spcPts val="0"/>
                        </a:spcBef>
                        <a:spcAft>
                          <a:spcPts val="0"/>
                        </a:spcAft>
                        <a:buNone/>
                      </a:pPr>
                      <a:r>
                        <a:rPr lang="en-US" sz="2400"/>
                        <a:t>ASCII Backspace (BS)</a:t>
                      </a:r>
                      <a:endParaRPr/>
                    </a:p>
                  </a:txBody>
                  <a:tcPr marT="38850" marB="38850" marR="77700" marL="77700" anchor="ctr"/>
                </a:tc>
              </a:tr>
              <a:tr h="352500">
                <a:tc>
                  <a:txBody>
                    <a:bodyPr/>
                    <a:lstStyle/>
                    <a:p>
                      <a:pPr indent="0" lvl="0" marL="0" marR="0" rtl="0" algn="l">
                        <a:spcBef>
                          <a:spcPts val="0"/>
                        </a:spcBef>
                        <a:spcAft>
                          <a:spcPts val="0"/>
                        </a:spcAft>
                        <a:buNone/>
                      </a:pPr>
                      <a:r>
                        <a:rPr lang="en-US" sz="2400"/>
                        <a:t>\f</a:t>
                      </a:r>
                      <a:endParaRPr/>
                    </a:p>
                  </a:txBody>
                  <a:tcPr marT="38850" marB="38850" marR="77700" marL="77700" anchor="ctr"/>
                </a:tc>
                <a:tc>
                  <a:txBody>
                    <a:bodyPr/>
                    <a:lstStyle/>
                    <a:p>
                      <a:pPr indent="0" lvl="0" marL="0" marR="0" rtl="0" algn="l">
                        <a:spcBef>
                          <a:spcPts val="0"/>
                        </a:spcBef>
                        <a:spcAft>
                          <a:spcPts val="0"/>
                        </a:spcAft>
                        <a:buNone/>
                      </a:pPr>
                      <a:r>
                        <a:rPr lang="en-US" sz="2400"/>
                        <a:t>ASCII Formfeed (FF)</a:t>
                      </a:r>
                      <a:endParaRPr/>
                    </a:p>
                  </a:txBody>
                  <a:tcPr marT="38850" marB="38850" marR="77700" marL="77700" anchor="ctr"/>
                </a:tc>
              </a:tr>
              <a:tr h="352500">
                <a:tc>
                  <a:txBody>
                    <a:bodyPr/>
                    <a:lstStyle/>
                    <a:p>
                      <a:pPr indent="0" lvl="0" marL="0" marR="0" rtl="0" algn="l">
                        <a:spcBef>
                          <a:spcPts val="0"/>
                        </a:spcBef>
                        <a:spcAft>
                          <a:spcPts val="0"/>
                        </a:spcAft>
                        <a:buNone/>
                      </a:pPr>
                      <a:r>
                        <a:rPr lang="en-US" sz="2400"/>
                        <a:t>\n</a:t>
                      </a:r>
                      <a:endParaRPr/>
                    </a:p>
                  </a:txBody>
                  <a:tcPr marT="38850" marB="38850" marR="77700" marL="77700" anchor="ctr"/>
                </a:tc>
                <a:tc>
                  <a:txBody>
                    <a:bodyPr/>
                    <a:lstStyle/>
                    <a:p>
                      <a:pPr indent="0" lvl="0" marL="0" marR="0" rtl="0" algn="l">
                        <a:spcBef>
                          <a:spcPts val="0"/>
                        </a:spcBef>
                        <a:spcAft>
                          <a:spcPts val="0"/>
                        </a:spcAft>
                        <a:buNone/>
                      </a:pPr>
                      <a:r>
                        <a:rPr lang="en-US" sz="2400"/>
                        <a:t>ASCII Linefeed (LF)</a:t>
                      </a:r>
                      <a:endParaRPr/>
                    </a:p>
                  </a:txBody>
                  <a:tcPr marT="38850" marB="38850" marR="77700" marL="77700" anchor="ctr"/>
                </a:tc>
              </a:tr>
              <a:tr h="352500">
                <a:tc>
                  <a:txBody>
                    <a:bodyPr/>
                    <a:lstStyle/>
                    <a:p>
                      <a:pPr indent="0" lvl="0" marL="0" marR="0" rtl="0" algn="l">
                        <a:spcBef>
                          <a:spcPts val="0"/>
                        </a:spcBef>
                        <a:spcAft>
                          <a:spcPts val="0"/>
                        </a:spcAft>
                        <a:buNone/>
                      </a:pPr>
                      <a:r>
                        <a:rPr lang="en-US" sz="2400"/>
                        <a:t>\r</a:t>
                      </a:r>
                      <a:endParaRPr/>
                    </a:p>
                  </a:txBody>
                  <a:tcPr marT="38850" marB="38850" marR="77700" marL="77700" anchor="ctr"/>
                </a:tc>
                <a:tc>
                  <a:txBody>
                    <a:bodyPr/>
                    <a:lstStyle/>
                    <a:p>
                      <a:pPr indent="0" lvl="0" marL="0" marR="0" rtl="0" algn="l">
                        <a:spcBef>
                          <a:spcPts val="0"/>
                        </a:spcBef>
                        <a:spcAft>
                          <a:spcPts val="0"/>
                        </a:spcAft>
                        <a:buNone/>
                      </a:pPr>
                      <a:r>
                        <a:rPr lang="en-US" sz="2400"/>
                        <a:t>ASCII Carriage Return (CR)</a:t>
                      </a:r>
                      <a:endParaRPr/>
                    </a:p>
                  </a:txBody>
                  <a:tcPr marT="38850" marB="38850" marR="77700" marL="77700" anchor="ctr"/>
                </a:tc>
              </a:tr>
              <a:tr h="352500">
                <a:tc>
                  <a:txBody>
                    <a:bodyPr/>
                    <a:lstStyle/>
                    <a:p>
                      <a:pPr indent="0" lvl="0" marL="0" marR="0" rtl="0" algn="l">
                        <a:spcBef>
                          <a:spcPts val="0"/>
                        </a:spcBef>
                        <a:spcAft>
                          <a:spcPts val="0"/>
                        </a:spcAft>
                        <a:buNone/>
                      </a:pPr>
                      <a:r>
                        <a:rPr lang="en-US" sz="2400"/>
                        <a:t>\t</a:t>
                      </a:r>
                      <a:endParaRPr/>
                    </a:p>
                  </a:txBody>
                  <a:tcPr marT="38850" marB="38850" marR="77700" marL="77700" anchor="ctr"/>
                </a:tc>
                <a:tc>
                  <a:txBody>
                    <a:bodyPr/>
                    <a:lstStyle/>
                    <a:p>
                      <a:pPr indent="0" lvl="0" marL="0" marR="0" rtl="0" algn="l">
                        <a:spcBef>
                          <a:spcPts val="0"/>
                        </a:spcBef>
                        <a:spcAft>
                          <a:spcPts val="0"/>
                        </a:spcAft>
                        <a:buNone/>
                      </a:pPr>
                      <a:r>
                        <a:rPr lang="en-US" sz="2400"/>
                        <a:t>ASCII Horizontal Tab (TAB)</a:t>
                      </a:r>
                      <a:endParaRPr/>
                    </a:p>
                  </a:txBody>
                  <a:tcPr marT="38850" marB="38850" marR="77700" marL="77700" anchor="ctr"/>
                </a:tc>
              </a:tr>
              <a:tr h="352500">
                <a:tc>
                  <a:txBody>
                    <a:bodyPr/>
                    <a:lstStyle/>
                    <a:p>
                      <a:pPr indent="0" lvl="0" marL="0" marR="0" rtl="0" algn="l">
                        <a:spcBef>
                          <a:spcPts val="0"/>
                        </a:spcBef>
                        <a:spcAft>
                          <a:spcPts val="0"/>
                        </a:spcAft>
                        <a:buNone/>
                      </a:pPr>
                      <a:r>
                        <a:rPr lang="en-US" sz="2400"/>
                        <a:t>\v</a:t>
                      </a:r>
                      <a:endParaRPr/>
                    </a:p>
                  </a:txBody>
                  <a:tcPr marT="38850" marB="38850" marR="77700" marL="77700" anchor="ctr"/>
                </a:tc>
                <a:tc>
                  <a:txBody>
                    <a:bodyPr/>
                    <a:lstStyle/>
                    <a:p>
                      <a:pPr indent="0" lvl="0" marL="0" marR="0" rtl="0" algn="l">
                        <a:spcBef>
                          <a:spcPts val="0"/>
                        </a:spcBef>
                        <a:spcAft>
                          <a:spcPts val="0"/>
                        </a:spcAft>
                        <a:buNone/>
                      </a:pPr>
                      <a:r>
                        <a:rPr lang="en-US" sz="2400"/>
                        <a:t>ASCII Vertical Tab (VT)</a:t>
                      </a:r>
                      <a:endParaRPr/>
                    </a:p>
                  </a:txBody>
                  <a:tcPr marT="38850" marB="38850" marR="77700" marL="77700" anchor="ctr"/>
                </a:tc>
              </a:tr>
              <a:tr h="352500">
                <a:tc>
                  <a:txBody>
                    <a:bodyPr/>
                    <a:lstStyle/>
                    <a:p>
                      <a:pPr indent="0" lvl="0" marL="0" marR="0" rtl="0" algn="l">
                        <a:spcBef>
                          <a:spcPts val="0"/>
                        </a:spcBef>
                        <a:spcAft>
                          <a:spcPts val="0"/>
                        </a:spcAft>
                        <a:buNone/>
                      </a:pPr>
                      <a:r>
                        <a:rPr lang="en-US" sz="2400"/>
                        <a:t>\ooo</a:t>
                      </a:r>
                      <a:endParaRPr/>
                    </a:p>
                  </a:txBody>
                  <a:tcPr marT="38850" marB="38850" marR="77700" marL="77700" anchor="ctr"/>
                </a:tc>
                <a:tc>
                  <a:txBody>
                    <a:bodyPr/>
                    <a:lstStyle/>
                    <a:p>
                      <a:pPr indent="0" lvl="0" marL="0" marR="0" rtl="0" algn="l">
                        <a:spcBef>
                          <a:spcPts val="0"/>
                        </a:spcBef>
                        <a:spcAft>
                          <a:spcPts val="0"/>
                        </a:spcAft>
                        <a:buNone/>
                      </a:pPr>
                      <a:r>
                        <a:rPr lang="en-US" sz="2400"/>
                        <a:t>Character with octal value ooo  Ex. ‘\333’ treated</a:t>
                      </a:r>
                      <a:r>
                        <a:rPr lang="en-US" sz="2400"/>
                        <a:t> as  octal 333 value</a:t>
                      </a:r>
                      <a:endParaRPr sz="2400"/>
                    </a:p>
                  </a:txBody>
                  <a:tcPr marT="38850" marB="38850" marR="77700" marL="77700" anchor="ctr"/>
                </a:tc>
              </a:tr>
              <a:tr h="352500">
                <a:tc>
                  <a:txBody>
                    <a:bodyPr/>
                    <a:lstStyle/>
                    <a:p>
                      <a:pPr indent="0" lvl="0" marL="0" marR="0" rtl="0" algn="l">
                        <a:spcBef>
                          <a:spcPts val="0"/>
                        </a:spcBef>
                        <a:spcAft>
                          <a:spcPts val="0"/>
                        </a:spcAft>
                        <a:buNone/>
                      </a:pPr>
                      <a:r>
                        <a:rPr lang="en-US" sz="2400"/>
                        <a:t>\xhh</a:t>
                      </a:r>
                      <a:endParaRPr/>
                    </a:p>
                  </a:txBody>
                  <a:tcPr marT="38850" marB="38850" marR="77700" marL="77700" anchor="ctr"/>
                </a:tc>
                <a:tc>
                  <a:txBody>
                    <a:bodyPr/>
                    <a:lstStyle/>
                    <a:p>
                      <a:pPr indent="0" lvl="0" marL="0" marR="0" rtl="0" algn="l">
                        <a:spcBef>
                          <a:spcPts val="0"/>
                        </a:spcBef>
                        <a:spcAft>
                          <a:spcPts val="0"/>
                        </a:spcAft>
                        <a:buNone/>
                      </a:pPr>
                      <a:r>
                        <a:rPr lang="en-US" sz="2400"/>
                        <a:t>Character with hex value hh  Ex. ‘\x45’ treated</a:t>
                      </a:r>
                      <a:r>
                        <a:rPr lang="en-US" sz="2400"/>
                        <a:t> as hex 45 value</a:t>
                      </a:r>
                      <a:endParaRPr sz="2400"/>
                    </a:p>
                  </a:txBody>
                  <a:tcPr marT="38850" marB="38850" marR="77700" marL="77700"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Extra String</a:t>
            </a:r>
            <a:endParaRPr/>
          </a:p>
        </p:txBody>
      </p:sp>
      <p:sp>
        <p:nvSpPr>
          <p:cNvPr id="235" name="Google Shape;235;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Formatted String More details</a:t>
            </a:r>
            <a:endParaRPr/>
          </a:p>
          <a:p>
            <a:pPr indent="-228600" lvl="1" marL="685800" rtl="0" algn="l">
              <a:lnSpc>
                <a:spcPct val="90000"/>
              </a:lnSpc>
              <a:spcBef>
                <a:spcPts val="500"/>
              </a:spcBef>
              <a:spcAft>
                <a:spcPts val="0"/>
              </a:spcAft>
              <a:buClr>
                <a:schemeClr val="dk1"/>
              </a:buClr>
              <a:buSzPts val="2400"/>
              <a:buChar char="•"/>
            </a:pPr>
            <a:r>
              <a:rPr lang="en-US"/>
              <a:t>Ref </a:t>
            </a:r>
            <a:r>
              <a:rPr lang="en-US" u="sng">
                <a:solidFill>
                  <a:schemeClr val="hlink"/>
                </a:solidFill>
                <a:hlinkClick r:id="rId3"/>
              </a:rPr>
              <a:t>https://docs.python.org/3/tutorial/inputoutput.html#tut-f-strings</a:t>
            </a:r>
            <a:r>
              <a:rPr lang="en-US"/>
              <a:t> </a:t>
            </a:r>
            <a:endParaRPr/>
          </a:p>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0"/>
              </a:spcBef>
              <a:spcAft>
                <a:spcPts val="0"/>
              </a:spcAft>
              <a:buClr>
                <a:schemeClr val="dk1"/>
              </a:buClr>
              <a:buSzPts val="2800"/>
              <a:buChar char="•"/>
            </a:pPr>
            <a:r>
              <a:rPr lang="en-US"/>
              <a:t>String references :</a:t>
            </a:r>
            <a:endParaRPr/>
          </a:p>
          <a:p>
            <a:pPr indent="-228600" lvl="0" marL="228600" rtl="0" algn="l">
              <a:lnSpc>
                <a:spcPct val="90000"/>
              </a:lnSpc>
              <a:spcBef>
                <a:spcPts val="1000"/>
              </a:spcBef>
              <a:spcAft>
                <a:spcPts val="0"/>
              </a:spcAft>
              <a:buClr>
                <a:schemeClr val="dk1"/>
              </a:buClr>
              <a:buSzPts val="2800"/>
              <a:buChar char="•"/>
            </a:pPr>
            <a:r>
              <a:rPr lang="en-US"/>
              <a:t>Ref: </a:t>
            </a:r>
            <a:r>
              <a:rPr lang="en-US" u="sng">
                <a:solidFill>
                  <a:schemeClr val="hlink"/>
                </a:solidFill>
                <a:hlinkClick r:id="rId4"/>
              </a:rPr>
              <a:t>https://docs.python.org/3/library/stdtypes.html#str</a:t>
            </a:r>
            <a:endParaRPr u="sng">
              <a:solidFill>
                <a:schemeClr val="hlink"/>
              </a:solidFill>
            </a:endParaRPr>
          </a:p>
          <a:p>
            <a:pPr indent="-228600" lvl="0" marL="228600" rtl="0" algn="l">
              <a:lnSpc>
                <a:spcPct val="90000"/>
              </a:lnSpc>
              <a:spcBef>
                <a:spcPts val="1000"/>
              </a:spcBef>
              <a:spcAft>
                <a:spcPts val="0"/>
              </a:spcAft>
              <a:buClr>
                <a:schemeClr val="dk1"/>
              </a:buClr>
              <a:buSzPts val="2800"/>
              <a:buChar char="•"/>
            </a:pPr>
            <a:r>
              <a:rPr lang="en-US"/>
              <a:t>Cache of ASCII characters and empty strings: </a:t>
            </a:r>
            <a:endParaRPr u="sng">
              <a:solidFill>
                <a:schemeClr val="hlink"/>
              </a:solidFill>
              <a:hlinkClick r:id="rId5"/>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6"/>
              </a:rPr>
              <a:t>https://github.com/python/cpython/blob/a65c86889e208dddb26a7ebe7840c24edbcca775/Include/internal/pycore_interp.h#L71</a:t>
            </a:r>
            <a:r>
              <a:rPr lang="en-US"/>
              <a:t> </a:t>
            </a:r>
            <a:endParaRPr/>
          </a:p>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0"/>
              </a:spcBef>
              <a:spcAft>
                <a:spcPts val="0"/>
              </a:spcAft>
              <a:buClr>
                <a:schemeClr val="dk1"/>
              </a:buClr>
              <a:buSzPts val="2800"/>
              <a:buChar char="•"/>
            </a:pPr>
            <a:r>
              <a:rPr lang="en-US"/>
              <a:t>Flexible String Representation</a:t>
            </a:r>
            <a:endParaRPr/>
          </a:p>
          <a:p>
            <a:pPr indent="-228600" lvl="0" marL="228600" rtl="0" algn="l">
              <a:lnSpc>
                <a:spcPct val="90000"/>
              </a:lnSpc>
              <a:spcBef>
                <a:spcPts val="0"/>
              </a:spcBef>
              <a:spcAft>
                <a:spcPts val="0"/>
              </a:spcAft>
              <a:buClr>
                <a:schemeClr val="dk1"/>
              </a:buClr>
              <a:buSzPts val="2800"/>
              <a:buChar char="•"/>
            </a:pPr>
            <a:r>
              <a:rPr lang="en-US"/>
              <a:t>Ref </a:t>
            </a:r>
            <a:r>
              <a:rPr lang="en-US" u="sng">
                <a:solidFill>
                  <a:schemeClr val="hlink"/>
                </a:solidFill>
                <a:hlinkClick r:id="rId7"/>
              </a:rPr>
              <a:t>https://peps.python.org/pep-0393/</a:t>
            </a:r>
            <a:r>
              <a:rPr lang="en-US"/>
              <a:t>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1995055" y="2438588"/>
            <a:ext cx="879961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String Data Type &amp; Operations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838200" y="152400"/>
            <a:ext cx="10515600" cy="8540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String (class name ‘str’)</a:t>
            </a:r>
            <a:endParaRPr/>
          </a:p>
        </p:txBody>
      </p:sp>
      <p:sp>
        <p:nvSpPr>
          <p:cNvPr id="106" name="Google Shape;106;p4"/>
          <p:cNvSpPr txBox="1"/>
          <p:nvPr>
            <p:ph idx="1" type="body"/>
          </p:nvPr>
        </p:nvSpPr>
        <p:spPr>
          <a:xfrm>
            <a:off x="838200" y="1006474"/>
            <a:ext cx="10515600" cy="577532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String (str class) is list of characters </a:t>
            </a:r>
            <a:endParaRPr/>
          </a:p>
          <a:p>
            <a:pPr indent="-228600" lvl="0" marL="228600" rtl="0" algn="l">
              <a:lnSpc>
                <a:spcPct val="90000"/>
              </a:lnSpc>
              <a:spcBef>
                <a:spcPts val="1000"/>
              </a:spcBef>
              <a:spcAft>
                <a:spcPts val="0"/>
              </a:spcAft>
              <a:buClr>
                <a:schemeClr val="dk1"/>
              </a:buClr>
              <a:buSzPct val="100000"/>
              <a:buChar char="•"/>
            </a:pPr>
            <a:r>
              <a:rPr lang="en-US"/>
              <a:t>Even a single character is ‘str’</a:t>
            </a:r>
            <a:endParaRPr/>
          </a:p>
          <a:p>
            <a:pPr indent="-228600" lvl="0" marL="228600" rtl="0" algn="l">
              <a:lnSpc>
                <a:spcPct val="90000"/>
              </a:lnSpc>
              <a:spcBef>
                <a:spcPts val="1000"/>
              </a:spcBef>
              <a:spcAft>
                <a:spcPts val="0"/>
              </a:spcAft>
              <a:buClr>
                <a:schemeClr val="dk1"/>
              </a:buClr>
              <a:buSzPct val="100000"/>
              <a:buChar char="•"/>
            </a:pPr>
            <a:r>
              <a:rPr lang="en-US"/>
              <a:t>String can be created using single quotes or double quotes or triple quotes ( Single / Double)</a:t>
            </a:r>
            <a:endParaRPr/>
          </a:p>
          <a:p>
            <a:pPr indent="-228600" lvl="1" marL="685800" rtl="0" algn="l">
              <a:lnSpc>
                <a:spcPct val="90000"/>
              </a:lnSpc>
              <a:spcBef>
                <a:spcPts val="1000"/>
              </a:spcBef>
              <a:spcAft>
                <a:spcPts val="0"/>
              </a:spcAft>
              <a:buClr>
                <a:schemeClr val="dk1"/>
              </a:buClr>
              <a:buSzPct val="100000"/>
              <a:buChar char="•"/>
            </a:pPr>
            <a:r>
              <a:rPr lang="en-US"/>
              <a:t>Ex. S1 = ‘Single Quote’</a:t>
            </a:r>
            <a:endParaRPr/>
          </a:p>
          <a:p>
            <a:pPr indent="-228600" lvl="1" marL="685800" rtl="0" algn="l">
              <a:lnSpc>
                <a:spcPct val="90000"/>
              </a:lnSpc>
              <a:spcBef>
                <a:spcPts val="1000"/>
              </a:spcBef>
              <a:spcAft>
                <a:spcPts val="0"/>
              </a:spcAft>
              <a:buClr>
                <a:schemeClr val="dk1"/>
              </a:buClr>
              <a:buSzPct val="100000"/>
              <a:buChar char="•"/>
            </a:pPr>
            <a:r>
              <a:rPr lang="en-US"/>
              <a:t>S2 = “Double Quote”</a:t>
            </a:r>
            <a:endParaRPr/>
          </a:p>
          <a:p>
            <a:pPr indent="-228600" lvl="1" marL="685800" rtl="0" algn="l">
              <a:lnSpc>
                <a:spcPct val="90000"/>
              </a:lnSpc>
              <a:spcBef>
                <a:spcPts val="1000"/>
              </a:spcBef>
              <a:spcAft>
                <a:spcPts val="0"/>
              </a:spcAft>
              <a:buClr>
                <a:schemeClr val="dk1"/>
              </a:buClr>
              <a:buSzPct val="100000"/>
              <a:buChar char="•"/>
            </a:pPr>
            <a:r>
              <a:rPr lang="en-US"/>
              <a:t>S3 = “““ Triple Double Quote ”””</a:t>
            </a:r>
            <a:endParaRPr/>
          </a:p>
          <a:p>
            <a:pPr indent="-228600" lvl="1" marL="685800" rtl="0" algn="l">
              <a:lnSpc>
                <a:spcPct val="90000"/>
              </a:lnSpc>
              <a:spcBef>
                <a:spcPts val="1000"/>
              </a:spcBef>
              <a:spcAft>
                <a:spcPts val="0"/>
              </a:spcAft>
              <a:buClr>
                <a:schemeClr val="dk1"/>
              </a:buClr>
              <a:buSzPct val="100000"/>
              <a:buChar char="•"/>
            </a:pPr>
            <a:r>
              <a:rPr lang="en-US"/>
              <a:t>S4 = ‘‘‘ Triple Single Quote ’’’</a:t>
            </a:r>
            <a:endParaRPr/>
          </a:p>
          <a:p>
            <a:pPr indent="-228600" lvl="0" marL="228600" rtl="0" algn="l">
              <a:lnSpc>
                <a:spcPct val="90000"/>
              </a:lnSpc>
              <a:spcBef>
                <a:spcPts val="1000"/>
              </a:spcBef>
              <a:spcAft>
                <a:spcPts val="0"/>
              </a:spcAft>
              <a:buClr>
                <a:schemeClr val="dk1"/>
              </a:buClr>
              <a:buSzPct val="100000"/>
              <a:buChar char="•"/>
            </a:pPr>
            <a:r>
              <a:rPr lang="en-US"/>
              <a:t>Also can be created by sending object to str() constructor</a:t>
            </a:r>
            <a:endParaRPr/>
          </a:p>
          <a:p>
            <a:pPr indent="-228600" lvl="0" marL="228600" rtl="0" algn="l">
              <a:lnSpc>
                <a:spcPct val="90000"/>
              </a:lnSpc>
              <a:spcBef>
                <a:spcPts val="1000"/>
              </a:spcBef>
              <a:spcAft>
                <a:spcPts val="0"/>
              </a:spcAft>
              <a:buClr>
                <a:schemeClr val="dk1"/>
              </a:buClr>
              <a:buSzPct val="100000"/>
              <a:buChar char="•"/>
            </a:pPr>
            <a:r>
              <a:rPr lang="en-US"/>
              <a:t>str is </a:t>
            </a:r>
            <a:r>
              <a:rPr lang="en-US">
                <a:solidFill>
                  <a:srgbClr val="2F5496"/>
                </a:solidFill>
              </a:rPr>
              <a:t>immutable</a:t>
            </a:r>
            <a:endParaRPr b="1" u="sng">
              <a:solidFill>
                <a:srgbClr val="2F5496"/>
              </a:solidFill>
            </a:endParaRPr>
          </a:p>
          <a:p>
            <a:pPr indent="-228600" lvl="0" marL="228600" rtl="0" algn="l">
              <a:lnSpc>
                <a:spcPct val="90000"/>
              </a:lnSpc>
              <a:spcBef>
                <a:spcPts val="1000"/>
              </a:spcBef>
              <a:spcAft>
                <a:spcPts val="0"/>
              </a:spcAft>
              <a:buClr>
                <a:schemeClr val="dk1"/>
              </a:buClr>
              <a:buSzPct val="100000"/>
              <a:buChar char="•"/>
            </a:pPr>
            <a:r>
              <a:rPr lang="en-US"/>
              <a:t>If you assign new string value to same variable then new object is created</a:t>
            </a:r>
            <a:endParaRPr/>
          </a:p>
          <a:p>
            <a:pPr indent="-228600" lvl="0" marL="228600" rtl="0" algn="l">
              <a:lnSpc>
                <a:spcPct val="90000"/>
              </a:lnSpc>
              <a:spcBef>
                <a:spcPts val="1000"/>
              </a:spcBef>
              <a:spcAft>
                <a:spcPts val="0"/>
              </a:spcAft>
              <a:buClr>
                <a:schemeClr val="dk1"/>
              </a:buClr>
              <a:buSzPct val="100000"/>
              <a:buChar char="•"/>
            </a:pPr>
            <a:r>
              <a:rPr lang="en-US"/>
              <a:t>Cannot change one single character from a string bcz String is </a:t>
            </a:r>
            <a:r>
              <a:rPr lang="en-US">
                <a:solidFill>
                  <a:srgbClr val="2F5496"/>
                </a:solidFill>
              </a:rPr>
              <a:t>immutable</a:t>
            </a:r>
            <a:endParaRPr/>
          </a:p>
          <a:p>
            <a:pPr indent="-228600" lvl="1" marL="685800" rtl="0" algn="l">
              <a:lnSpc>
                <a:spcPct val="90000"/>
              </a:lnSpc>
              <a:spcBef>
                <a:spcPts val="500"/>
              </a:spcBef>
              <a:spcAft>
                <a:spcPts val="0"/>
              </a:spcAft>
              <a:buClr>
                <a:schemeClr val="dk1"/>
              </a:buClr>
              <a:buSzPct val="100000"/>
              <a:buChar char="•"/>
            </a:pPr>
            <a:r>
              <a:rPr lang="en-US"/>
              <a:t>Ex. S1 = “abc”, we cannot replace ‘b’ with ‘h’</a:t>
            </a:r>
            <a:endParaRPr/>
          </a:p>
          <a:p>
            <a:pPr indent="-228600" lvl="0" marL="228600" rtl="0" algn="l">
              <a:lnSpc>
                <a:spcPct val="90000"/>
              </a:lnSpc>
              <a:spcBef>
                <a:spcPts val="500"/>
              </a:spcBef>
              <a:spcAft>
                <a:spcPts val="0"/>
              </a:spcAft>
              <a:buClr>
                <a:schemeClr val="dk1"/>
              </a:buClr>
              <a:buSzPct val="100000"/>
              <a:buChar char="•"/>
            </a:pPr>
            <a:r>
              <a:rPr b="1" lang="en-US" u="sng"/>
              <a:t>NOTE</a:t>
            </a:r>
            <a:r>
              <a:rPr lang="en-US"/>
              <a:t>: Strings created using triple quotes(single or double) are doc strings and can be written on multiple lines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838200" y="365125"/>
            <a:ext cx="10515600" cy="930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String (class name ‘str’)</a:t>
            </a:r>
            <a:endParaRPr/>
          </a:p>
        </p:txBody>
      </p:sp>
      <p:sp>
        <p:nvSpPr>
          <p:cNvPr id="112" name="Google Shape;112;p5"/>
          <p:cNvSpPr txBox="1"/>
          <p:nvPr>
            <p:ph idx="1" type="body"/>
          </p:nvPr>
        </p:nvSpPr>
        <p:spPr>
          <a:xfrm>
            <a:off x="838200" y="1447800"/>
            <a:ext cx="10515600" cy="49908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String literals that are part of a single expression and have only whitespace between them will be implicitly converted to a single string literal. </a:t>
            </a:r>
            <a:endParaRPr/>
          </a:p>
          <a:p>
            <a:pPr indent="-228600" lvl="1" marL="685800" rtl="0" algn="l">
              <a:lnSpc>
                <a:spcPct val="90000"/>
              </a:lnSpc>
              <a:spcBef>
                <a:spcPts val="500"/>
              </a:spcBef>
              <a:spcAft>
                <a:spcPts val="0"/>
              </a:spcAft>
              <a:buClr>
                <a:schemeClr val="dk1"/>
              </a:buClr>
              <a:buSzPts val="2400"/>
              <a:buChar char="•"/>
            </a:pPr>
            <a:r>
              <a:rPr lang="en-US"/>
              <a:t>Ex. "IACSD" "Pune" == ("IACSD" "Pune") == "IACSD Pune"</a:t>
            </a:r>
            <a:endParaRPr/>
          </a:p>
          <a:p>
            <a:pPr indent="-228600" lvl="0" marL="228600" rtl="0" algn="l">
              <a:lnSpc>
                <a:spcPct val="90000"/>
              </a:lnSpc>
              <a:spcBef>
                <a:spcPts val="1000"/>
              </a:spcBef>
              <a:spcAft>
                <a:spcPts val="0"/>
              </a:spcAft>
              <a:buClr>
                <a:schemeClr val="dk1"/>
              </a:buClr>
              <a:buSzPts val="2800"/>
              <a:buChar char="•"/>
            </a:pPr>
            <a:r>
              <a:rPr lang="en-US"/>
              <a:t>Strings with prefix r are considered as raw and escape sequences are not considered</a:t>
            </a:r>
            <a:endParaRPr/>
          </a:p>
          <a:p>
            <a:pPr indent="-228600" lvl="1" marL="685800" rtl="0" algn="l">
              <a:lnSpc>
                <a:spcPct val="90000"/>
              </a:lnSpc>
              <a:spcBef>
                <a:spcPts val="500"/>
              </a:spcBef>
              <a:spcAft>
                <a:spcPts val="0"/>
              </a:spcAft>
              <a:buClr>
                <a:schemeClr val="dk1"/>
              </a:buClr>
              <a:buSzPts val="2400"/>
              <a:buChar char="•"/>
            </a:pPr>
            <a:r>
              <a:rPr lang="en-US"/>
              <a:t>Ex. r “abc\nde”</a:t>
            </a:r>
            <a:endParaRPr/>
          </a:p>
          <a:p>
            <a:pPr indent="-228600" lvl="0" marL="228600" rtl="0" algn="l">
              <a:lnSpc>
                <a:spcPct val="90000"/>
              </a:lnSpc>
              <a:spcBef>
                <a:spcPts val="1000"/>
              </a:spcBef>
              <a:spcAft>
                <a:spcPts val="0"/>
              </a:spcAft>
              <a:buClr>
                <a:schemeClr val="dk1"/>
              </a:buClr>
              <a:buSzPts val="2800"/>
              <a:buChar char="•"/>
            </a:pPr>
            <a:r>
              <a:rPr lang="en-US"/>
              <a:t>Interning in string</a:t>
            </a:r>
            <a:endParaRPr/>
          </a:p>
          <a:p>
            <a:pPr indent="-292100" lvl="1" marL="685800" rtl="0" algn="l">
              <a:lnSpc>
                <a:spcPct val="90000"/>
              </a:lnSpc>
              <a:spcBef>
                <a:spcPts val="1000"/>
              </a:spcBef>
              <a:spcAft>
                <a:spcPts val="0"/>
              </a:spcAft>
              <a:buClr>
                <a:schemeClr val="dk1"/>
              </a:buClr>
              <a:buSzPts val="2800"/>
              <a:buChar char="•"/>
            </a:pPr>
            <a:r>
              <a:rPr lang="en-US"/>
              <a:t>PVM caches first 128 ASCII values (latin 1), </a:t>
            </a:r>
            <a:endParaRPr/>
          </a:p>
          <a:p>
            <a:pPr indent="-292100" lvl="2" marL="1143000" rtl="0" algn="l">
              <a:lnSpc>
                <a:spcPct val="90000"/>
              </a:lnSpc>
              <a:spcBef>
                <a:spcPts val="1000"/>
              </a:spcBef>
              <a:spcAft>
                <a:spcPts val="0"/>
              </a:spcAft>
              <a:buClr>
                <a:schemeClr val="dk1"/>
              </a:buClr>
              <a:buSzPts val="2800"/>
              <a:buChar char="•"/>
            </a:pPr>
            <a:r>
              <a:rPr lang="en-US"/>
              <a:t>so ‘a-z’,’A-Z’ &amp; ‘0-9’ will have fixed location allotted</a:t>
            </a:r>
            <a:endParaRPr/>
          </a:p>
          <a:p>
            <a:pPr indent="-228600" lvl="1" marL="685800" rtl="0" algn="l">
              <a:lnSpc>
                <a:spcPct val="90000"/>
              </a:lnSpc>
              <a:spcBef>
                <a:spcPts val="1000"/>
              </a:spcBef>
              <a:spcAft>
                <a:spcPts val="0"/>
              </a:spcAft>
              <a:buSzPts val="1800"/>
              <a:buChar char="•"/>
            </a:pPr>
            <a:r>
              <a:rPr lang="en-US"/>
              <a:t>String literals are cached in bytecode </a:t>
            </a:r>
            <a:endParaRPr/>
          </a:p>
          <a:p>
            <a:pPr indent="-228600" lvl="2" marL="1143000" rtl="0" algn="l">
              <a:lnSpc>
                <a:spcPct val="90000"/>
              </a:lnSpc>
              <a:spcBef>
                <a:spcPts val="1000"/>
              </a:spcBef>
              <a:spcAft>
                <a:spcPts val="0"/>
              </a:spcAft>
              <a:buSzPts val="1800"/>
              <a:buChar char="•"/>
            </a:pPr>
            <a:r>
              <a:rPr lang="en-US"/>
              <a:t>Ex ‘IACSD’ is ‘IACSD’   - - &gt; this gives True as output, because literal ‘IACSD’ is cached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838200" y="365126"/>
            <a:ext cx="10515600" cy="771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String Common How tos</a:t>
            </a:r>
            <a:endParaRPr/>
          </a:p>
        </p:txBody>
      </p:sp>
      <p:sp>
        <p:nvSpPr>
          <p:cNvPr id="118" name="Google Shape;118;p6"/>
          <p:cNvSpPr txBox="1"/>
          <p:nvPr>
            <p:ph idx="1" type="body"/>
          </p:nvPr>
        </p:nvSpPr>
        <p:spPr>
          <a:xfrm>
            <a:off x="838200" y="113647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How to create a string?</a:t>
            </a:r>
            <a:endParaRPr/>
          </a:p>
          <a:p>
            <a:pPr indent="-228600" lvl="1" marL="685800" rtl="0" algn="l">
              <a:lnSpc>
                <a:spcPct val="90000"/>
              </a:lnSpc>
              <a:spcBef>
                <a:spcPts val="500"/>
              </a:spcBef>
              <a:spcAft>
                <a:spcPts val="0"/>
              </a:spcAft>
              <a:buClr>
                <a:schemeClr val="dk1"/>
              </a:buClr>
              <a:buSzPts val="2400"/>
              <a:buChar char="•"/>
            </a:pPr>
            <a:r>
              <a:rPr lang="en-US"/>
              <a:t>Use single or double quotes or triple quotes</a:t>
            </a:r>
            <a:endParaRPr/>
          </a:p>
          <a:p>
            <a:pPr indent="-228600" lvl="1" marL="685800" rtl="0" algn="l">
              <a:lnSpc>
                <a:spcPct val="90000"/>
              </a:lnSpc>
              <a:spcBef>
                <a:spcPts val="500"/>
              </a:spcBef>
              <a:spcAft>
                <a:spcPts val="0"/>
              </a:spcAft>
              <a:buClr>
                <a:schemeClr val="dk1"/>
              </a:buClr>
              <a:buSzPts val="2400"/>
              <a:buChar char="•"/>
            </a:pPr>
            <a:r>
              <a:rPr lang="en-US"/>
              <a:t>Ex. s1=“DBDA”</a:t>
            </a:r>
            <a:endParaRPr/>
          </a:p>
          <a:p>
            <a:pPr indent="-228600" lvl="1" marL="685800" rtl="0" algn="l">
              <a:lnSpc>
                <a:spcPct val="90000"/>
              </a:lnSpc>
              <a:spcBef>
                <a:spcPts val="500"/>
              </a:spcBef>
              <a:spcAft>
                <a:spcPts val="0"/>
              </a:spcAft>
              <a:buClr>
                <a:schemeClr val="dk1"/>
              </a:buClr>
              <a:buSzPts val="2400"/>
              <a:buChar char="•"/>
            </a:pPr>
            <a:r>
              <a:rPr lang="en-US"/>
              <a:t>Use input() function -&gt; it always returns a string</a:t>
            </a:r>
            <a:endParaRPr/>
          </a:p>
          <a:p>
            <a:pPr indent="-228600" lvl="0" marL="228600" rtl="0" algn="l">
              <a:lnSpc>
                <a:spcPct val="90000"/>
              </a:lnSpc>
              <a:spcBef>
                <a:spcPts val="1000"/>
              </a:spcBef>
              <a:spcAft>
                <a:spcPts val="0"/>
              </a:spcAft>
              <a:buClr>
                <a:schemeClr val="dk1"/>
              </a:buClr>
              <a:buSzPts val="2800"/>
              <a:buChar char="•"/>
            </a:pPr>
            <a:r>
              <a:rPr lang="en-US"/>
              <a:t>How to print a string ?</a:t>
            </a:r>
            <a:endParaRPr/>
          </a:p>
          <a:p>
            <a:pPr indent="-228600" lvl="1" marL="685800" rtl="0" algn="l">
              <a:lnSpc>
                <a:spcPct val="90000"/>
              </a:lnSpc>
              <a:spcBef>
                <a:spcPts val="500"/>
              </a:spcBef>
              <a:spcAft>
                <a:spcPts val="0"/>
              </a:spcAft>
              <a:buClr>
                <a:schemeClr val="dk1"/>
              </a:buClr>
              <a:buSzPts val="2400"/>
              <a:buChar char="•"/>
            </a:pPr>
            <a:r>
              <a:rPr lang="en-US"/>
              <a:t>print(s1)</a:t>
            </a:r>
            <a:endParaRPr/>
          </a:p>
          <a:p>
            <a:pPr indent="-228600" lvl="0" marL="228600" rtl="0" algn="l">
              <a:lnSpc>
                <a:spcPct val="90000"/>
              </a:lnSpc>
              <a:spcBef>
                <a:spcPts val="1000"/>
              </a:spcBef>
              <a:spcAft>
                <a:spcPts val="0"/>
              </a:spcAft>
              <a:buClr>
                <a:schemeClr val="dk1"/>
              </a:buClr>
              <a:buSzPts val="2800"/>
              <a:buChar char="•"/>
            </a:pPr>
            <a:r>
              <a:rPr lang="en-US"/>
              <a:t>How to print every character in string separately?</a:t>
            </a:r>
            <a:endParaRPr/>
          </a:p>
        </p:txBody>
      </p:sp>
      <p:pic>
        <p:nvPicPr>
          <p:cNvPr id="119" name="Google Shape;119;p6"/>
          <p:cNvPicPr preferRelativeResize="0"/>
          <p:nvPr/>
        </p:nvPicPr>
        <p:blipFill rotWithShape="1">
          <a:blip r:embed="rId3">
            <a:alphaModFix/>
          </a:blip>
          <a:srcRect b="0" l="0" r="0" t="0"/>
          <a:stretch/>
        </p:blipFill>
        <p:spPr>
          <a:xfrm>
            <a:off x="1273160" y="4144596"/>
            <a:ext cx="5075389" cy="21145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200" y="195308"/>
            <a:ext cx="10515600" cy="66684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String Common How tos</a:t>
            </a:r>
            <a:endParaRPr/>
          </a:p>
        </p:txBody>
      </p:sp>
      <p:sp>
        <p:nvSpPr>
          <p:cNvPr id="125" name="Google Shape;125;p7"/>
          <p:cNvSpPr txBox="1"/>
          <p:nvPr>
            <p:ph idx="1" type="body"/>
          </p:nvPr>
        </p:nvSpPr>
        <p:spPr>
          <a:xfrm>
            <a:off x="838200" y="94635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How to convert string to list of characters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How to take input number from user and separate each digit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26" name="Google Shape;126;p7"/>
          <p:cNvPicPr preferRelativeResize="0"/>
          <p:nvPr/>
        </p:nvPicPr>
        <p:blipFill rotWithShape="1">
          <a:blip r:embed="rId3">
            <a:alphaModFix/>
          </a:blip>
          <a:srcRect b="0" l="0" r="0" t="0"/>
          <a:stretch/>
        </p:blipFill>
        <p:spPr>
          <a:xfrm>
            <a:off x="1189670" y="1479609"/>
            <a:ext cx="5916524" cy="845581"/>
          </a:xfrm>
          <a:prstGeom prst="rect">
            <a:avLst/>
          </a:prstGeom>
          <a:noFill/>
          <a:ln>
            <a:noFill/>
          </a:ln>
        </p:spPr>
      </p:pic>
      <p:pic>
        <p:nvPicPr>
          <p:cNvPr id="127" name="Google Shape;127;p7"/>
          <p:cNvPicPr preferRelativeResize="0"/>
          <p:nvPr/>
        </p:nvPicPr>
        <p:blipFill rotWithShape="1">
          <a:blip r:embed="rId4">
            <a:alphaModFix/>
          </a:blip>
          <a:srcRect b="0" l="0" r="0" t="0"/>
          <a:stretch/>
        </p:blipFill>
        <p:spPr>
          <a:xfrm>
            <a:off x="1189669" y="3081307"/>
            <a:ext cx="7183621" cy="29667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String Common How tos</a:t>
            </a:r>
            <a:endParaRPr/>
          </a:p>
        </p:txBody>
      </p:sp>
      <p:sp>
        <p:nvSpPr>
          <p:cNvPr id="133" name="Google Shape;133;p8"/>
          <p:cNvSpPr txBox="1"/>
          <p:nvPr>
            <p:ph idx="1" type="body"/>
          </p:nvPr>
        </p:nvSpPr>
        <p:spPr>
          <a:xfrm>
            <a:off x="838200" y="1319348"/>
            <a:ext cx="10515600" cy="544721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How to check if both strings are same object?</a:t>
            </a:r>
            <a:endParaRPr/>
          </a:p>
          <a:p>
            <a:pPr indent="-228600" lvl="1" marL="685800" rtl="0" algn="l">
              <a:lnSpc>
                <a:spcPct val="90000"/>
              </a:lnSpc>
              <a:spcBef>
                <a:spcPts val="500"/>
              </a:spcBef>
              <a:spcAft>
                <a:spcPts val="0"/>
              </a:spcAft>
              <a:buClr>
                <a:schemeClr val="dk1"/>
              </a:buClr>
              <a:buSzPct val="100000"/>
              <a:buChar char="•"/>
            </a:pPr>
            <a:r>
              <a:rPr lang="en-US"/>
              <a:t>Use ‘is’ operator </a:t>
            </a:r>
            <a:endParaRPr/>
          </a:p>
          <a:p>
            <a:pPr indent="-228600" lvl="0" marL="228600" rtl="0" algn="l">
              <a:lnSpc>
                <a:spcPct val="90000"/>
              </a:lnSpc>
              <a:spcBef>
                <a:spcPts val="1000"/>
              </a:spcBef>
              <a:spcAft>
                <a:spcPts val="0"/>
              </a:spcAft>
              <a:buClr>
                <a:schemeClr val="dk1"/>
              </a:buClr>
              <a:buSzPct val="100000"/>
              <a:buChar char="•"/>
            </a:pPr>
            <a:r>
              <a:rPr lang="en-US"/>
              <a:t>How comparison (==, &lt; , &gt;) works on  two Strings ?</a:t>
            </a:r>
            <a:endParaRPr/>
          </a:p>
          <a:p>
            <a:pPr indent="-228600" lvl="1" marL="685800" rtl="0" algn="l">
              <a:lnSpc>
                <a:spcPct val="90000"/>
              </a:lnSpc>
              <a:spcBef>
                <a:spcPts val="500"/>
              </a:spcBef>
              <a:spcAft>
                <a:spcPts val="0"/>
              </a:spcAft>
              <a:buClr>
                <a:schemeClr val="dk1"/>
              </a:buClr>
              <a:buSzPct val="100000"/>
              <a:buChar char="•"/>
            </a:pPr>
            <a:r>
              <a:rPr lang="en-US"/>
              <a:t>Sequence objects typically may be compared to other objects with the same sequence type. The comparison uses </a:t>
            </a:r>
            <a:r>
              <a:rPr i="1" lang="en-US"/>
              <a:t>lexicographical</a:t>
            </a:r>
            <a:r>
              <a:rPr lang="en-US"/>
              <a:t> ordering: first the first two items are compared, and if they differ this determines the outcome of the comparison; if they are equal, the next two items are compared, and so on, until either sequence is exhausted. If two items to be compared are themselves sequences of the same type, the lexicographical comparison is carried out recursively. If all items of two sequences compare equal, the sequences are considered equal. If one sequence is an initial sub-sequence of the other, the shorter sequence is the smaller (lesser) one.</a:t>
            </a:r>
            <a:endParaRPr/>
          </a:p>
          <a:p>
            <a:pPr indent="-228600" lvl="1" marL="685800" rtl="0" algn="l">
              <a:lnSpc>
                <a:spcPct val="90000"/>
              </a:lnSpc>
              <a:spcBef>
                <a:spcPts val="500"/>
              </a:spcBef>
              <a:spcAft>
                <a:spcPts val="0"/>
              </a:spcAft>
              <a:buClr>
                <a:schemeClr val="dk1"/>
              </a:buClr>
              <a:buSzPct val="100000"/>
              <a:buChar char="•"/>
            </a:pPr>
            <a:r>
              <a:rPr lang="en-US"/>
              <a:t>Lexicographical ordering for strings uses the Unicode code point number to order individual characters. So, </a:t>
            </a:r>
            <a:r>
              <a:rPr lang="en-US" u="sng"/>
              <a:t>lower case letters have higher ASCII value than capital letters</a:t>
            </a:r>
            <a:endParaRPr/>
          </a:p>
          <a:p>
            <a:pPr indent="-228600" lvl="1" marL="685800" rtl="0" algn="l">
              <a:lnSpc>
                <a:spcPct val="90000"/>
              </a:lnSpc>
              <a:spcBef>
                <a:spcPts val="500"/>
              </a:spcBef>
              <a:spcAft>
                <a:spcPts val="0"/>
              </a:spcAft>
              <a:buClr>
                <a:schemeClr val="dk1"/>
              </a:buClr>
              <a:buSzPct val="100000"/>
              <a:buChar char="•"/>
            </a:pPr>
            <a:r>
              <a:rPr lang="en-US"/>
              <a:t>Ex. “Apple” is less than “apple”</a:t>
            </a:r>
            <a:endParaRPr/>
          </a:p>
          <a:p>
            <a:pPr indent="-87630" lvl="1" marL="685800" rtl="0" algn="l">
              <a:lnSpc>
                <a:spcPct val="90000"/>
              </a:lnSpc>
              <a:spcBef>
                <a:spcPts val="500"/>
              </a:spcBef>
              <a:spcAft>
                <a:spcPts val="0"/>
              </a:spcAft>
              <a:buClr>
                <a:schemeClr val="dk1"/>
              </a:buClr>
              <a:buSzPct val="100000"/>
              <a:buNone/>
            </a:pPr>
            <a:r>
              <a:t/>
            </a:r>
            <a:endParaRPr/>
          </a:p>
          <a:p>
            <a:pPr indent="-228600" lvl="1" marL="685800" rtl="0" algn="l">
              <a:lnSpc>
                <a:spcPct val="90000"/>
              </a:lnSpc>
              <a:spcBef>
                <a:spcPts val="500"/>
              </a:spcBef>
              <a:spcAft>
                <a:spcPts val="0"/>
              </a:spcAft>
              <a:buClr>
                <a:schemeClr val="dk1"/>
              </a:buClr>
              <a:buSzPct val="100000"/>
              <a:buChar char="•"/>
            </a:pPr>
            <a:r>
              <a:rPr lang="en-US" u="sng">
                <a:solidFill>
                  <a:schemeClr val="hlink"/>
                </a:solidFill>
                <a:hlinkClick r:id="rId3"/>
              </a:rPr>
              <a:t>https://docs.python.org/3/tutorial/datastructures.html#comparing-sequences-and-other-types</a:t>
            </a:r>
            <a:r>
              <a:rPr lang="en-US"/>
              <a:t>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String indexing</a:t>
            </a:r>
            <a:endParaRPr/>
          </a:p>
        </p:txBody>
      </p:sp>
      <p:sp>
        <p:nvSpPr>
          <p:cNvPr id="139" name="Google Shape;139;p9"/>
          <p:cNvSpPr txBox="1"/>
          <p:nvPr>
            <p:ph idx="1" type="body"/>
          </p:nvPr>
        </p:nvSpPr>
        <p:spPr>
          <a:xfrm>
            <a:off x="838200" y="1825625"/>
            <a:ext cx="10515600" cy="483643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8108"/>
              <a:buChar char="•"/>
            </a:pPr>
            <a:r>
              <a:rPr lang="en-US"/>
              <a:t>Positive Indexing</a:t>
            </a:r>
            <a:endParaRPr/>
          </a:p>
          <a:p>
            <a:pPr indent="-228600" lvl="1" marL="685800" rtl="0" algn="l">
              <a:lnSpc>
                <a:spcPct val="90000"/>
              </a:lnSpc>
              <a:spcBef>
                <a:spcPts val="500"/>
              </a:spcBef>
              <a:spcAft>
                <a:spcPts val="0"/>
              </a:spcAft>
              <a:buClr>
                <a:schemeClr val="dk1"/>
              </a:buClr>
              <a:buSzPct val="108108"/>
              <a:buChar char="•"/>
            </a:pPr>
            <a:r>
              <a:rPr lang="en-US"/>
              <a:t>S1 = “IACSD”</a:t>
            </a:r>
            <a:endParaRPr/>
          </a:p>
          <a:p>
            <a:pPr indent="-228600" lvl="1" marL="685800" rtl="0" algn="l">
              <a:lnSpc>
                <a:spcPct val="90000"/>
              </a:lnSpc>
              <a:spcBef>
                <a:spcPts val="500"/>
              </a:spcBef>
              <a:spcAft>
                <a:spcPts val="0"/>
              </a:spcAft>
              <a:buClr>
                <a:schemeClr val="dk1"/>
              </a:buClr>
              <a:buSzPct val="108108"/>
              <a:buChar char="•"/>
            </a:pPr>
            <a:r>
              <a:rPr lang="en-US"/>
              <a:t>Idx -&gt; 01234</a:t>
            </a:r>
            <a:endParaRPr/>
          </a:p>
          <a:p>
            <a:pPr indent="-228600" lvl="1" marL="685800" rtl="0" algn="l">
              <a:lnSpc>
                <a:spcPct val="90000"/>
              </a:lnSpc>
              <a:spcBef>
                <a:spcPts val="500"/>
              </a:spcBef>
              <a:spcAft>
                <a:spcPts val="0"/>
              </a:spcAft>
              <a:buClr>
                <a:schemeClr val="dk1"/>
              </a:buClr>
              <a:buSzPct val="108108"/>
              <a:buChar char="•"/>
            </a:pPr>
            <a:r>
              <a:rPr lang="en-US"/>
              <a:t>S1[0] -&gt; ‘I’, S1[1] -&gt;’A’, S1[2]-&gt;’C’ ,S1[3]-&gt;’S’,S1[4]-&gt;’D’</a:t>
            </a:r>
            <a:endParaRPr/>
          </a:p>
          <a:p>
            <a:pPr indent="-50800" lvl="0" marL="228600" rtl="0" algn="l">
              <a:lnSpc>
                <a:spcPct val="90000"/>
              </a:lnSpc>
              <a:spcBef>
                <a:spcPts val="1000"/>
              </a:spcBef>
              <a:spcAft>
                <a:spcPts val="0"/>
              </a:spcAft>
              <a:buClr>
                <a:schemeClr val="dk1"/>
              </a:buClr>
              <a:buSzPct val="108108"/>
              <a:buNone/>
            </a:pPr>
            <a:r>
              <a:t/>
            </a:r>
            <a:endParaRPr/>
          </a:p>
          <a:p>
            <a:pPr indent="-228600" lvl="0" marL="228600" rtl="0" algn="l">
              <a:lnSpc>
                <a:spcPct val="90000"/>
              </a:lnSpc>
              <a:spcBef>
                <a:spcPts val="1000"/>
              </a:spcBef>
              <a:spcAft>
                <a:spcPts val="0"/>
              </a:spcAft>
              <a:buClr>
                <a:schemeClr val="dk1"/>
              </a:buClr>
              <a:buSzPct val="108108"/>
              <a:buChar char="•"/>
            </a:pPr>
            <a:r>
              <a:rPr lang="en-US"/>
              <a:t> Negative Indexing</a:t>
            </a:r>
            <a:endParaRPr/>
          </a:p>
          <a:p>
            <a:pPr indent="-228600" lvl="1" marL="685800" rtl="0" algn="l">
              <a:lnSpc>
                <a:spcPct val="90000"/>
              </a:lnSpc>
              <a:spcBef>
                <a:spcPts val="500"/>
              </a:spcBef>
              <a:spcAft>
                <a:spcPts val="0"/>
              </a:spcAft>
              <a:buClr>
                <a:schemeClr val="dk1"/>
              </a:buClr>
              <a:buSzPct val="108108"/>
              <a:buChar char="•"/>
            </a:pPr>
            <a:r>
              <a:rPr lang="en-US"/>
              <a:t>S1 = “IACSD”</a:t>
            </a:r>
            <a:endParaRPr/>
          </a:p>
          <a:p>
            <a:pPr indent="-228600" lvl="1" marL="685800" rtl="0" algn="l">
              <a:lnSpc>
                <a:spcPct val="90000"/>
              </a:lnSpc>
              <a:spcBef>
                <a:spcPts val="500"/>
              </a:spcBef>
              <a:spcAft>
                <a:spcPts val="0"/>
              </a:spcAft>
              <a:buClr>
                <a:schemeClr val="dk1"/>
              </a:buClr>
              <a:buSzPct val="108108"/>
              <a:buChar char="•"/>
            </a:pPr>
            <a:r>
              <a:rPr lang="en-US"/>
              <a:t>Idx-&gt;-5-4-3-2-1</a:t>
            </a:r>
            <a:endParaRPr/>
          </a:p>
          <a:p>
            <a:pPr indent="-228600" lvl="1" marL="685800" rtl="0" algn="l">
              <a:lnSpc>
                <a:spcPct val="90000"/>
              </a:lnSpc>
              <a:spcBef>
                <a:spcPts val="500"/>
              </a:spcBef>
              <a:spcAft>
                <a:spcPts val="0"/>
              </a:spcAft>
              <a:buClr>
                <a:schemeClr val="dk1"/>
              </a:buClr>
              <a:buSzPct val="108108"/>
              <a:buChar char="•"/>
            </a:pPr>
            <a:r>
              <a:rPr lang="en-US"/>
              <a:t>S1[-5] -&gt; ‘I’, S1[-4] -&gt;’A’, S1[-3]-&gt;’C’ ,S1[-2]-&gt;’S’,S1[-1]-&gt;’D’</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Trying to access Index larger than length of string will result in error</a:t>
            </a:r>
            <a:endParaRPr/>
          </a:p>
          <a:p>
            <a:pPr indent="-228600" lvl="1" marL="685800" rtl="0" algn="l">
              <a:lnSpc>
                <a:spcPct val="90000"/>
              </a:lnSpc>
              <a:spcBef>
                <a:spcPts val="500"/>
              </a:spcBef>
              <a:spcAft>
                <a:spcPts val="0"/>
              </a:spcAft>
              <a:buClr>
                <a:schemeClr val="dk1"/>
              </a:buClr>
              <a:buSzPct val="100000"/>
              <a:buChar char="•"/>
            </a:pPr>
            <a:r>
              <a:rPr lang="en-US"/>
              <a:t>Ex. In above example S1[6] -&gt; will give error because indexes are between 0 to 5</a:t>
            </a:r>
            <a:endParaRPr/>
          </a:p>
          <a:p>
            <a:pPr indent="-76200" lvl="1" marL="685800" rtl="0" algn="l">
              <a:lnSpc>
                <a:spcPct val="90000"/>
              </a:lnSpc>
              <a:spcBef>
                <a:spcPts val="500"/>
              </a:spcBef>
              <a:spcAft>
                <a:spcPts val="0"/>
              </a:spcAft>
              <a:buClr>
                <a:schemeClr val="dk1"/>
              </a:buClr>
              <a:buSzPct val="108108"/>
              <a:buNone/>
            </a:pPr>
            <a:r>
              <a:t/>
            </a:r>
            <a:endParaRPr/>
          </a:p>
          <a:p>
            <a:pPr indent="-76200" lvl="1" marL="685800" rtl="0" algn="l">
              <a:lnSpc>
                <a:spcPct val="90000"/>
              </a:lnSpc>
              <a:spcBef>
                <a:spcPts val="500"/>
              </a:spcBef>
              <a:spcAft>
                <a:spcPts val="0"/>
              </a:spcAft>
              <a:buClr>
                <a:schemeClr val="dk1"/>
              </a:buClr>
              <a:buSzPct val="108108"/>
              <a:buNone/>
            </a:pPr>
            <a:r>
              <a:t/>
            </a:r>
            <a:endParaRPr/>
          </a:p>
          <a:p>
            <a:pPr indent="-76200" lvl="1" marL="685800" rtl="0" algn="l">
              <a:lnSpc>
                <a:spcPct val="90000"/>
              </a:lnSpc>
              <a:spcBef>
                <a:spcPts val="500"/>
              </a:spcBef>
              <a:spcAft>
                <a:spcPts val="0"/>
              </a:spcAft>
              <a:buClr>
                <a:schemeClr val="dk1"/>
              </a:buClr>
              <a:buSzPct val="108108"/>
              <a:buNone/>
            </a:pPr>
            <a:r>
              <a:t/>
            </a:r>
            <a:endParaRPr/>
          </a:p>
        </p:txBody>
      </p:sp>
      <p:pic>
        <p:nvPicPr>
          <p:cNvPr id="140" name="Google Shape;140;p9"/>
          <p:cNvPicPr preferRelativeResize="0"/>
          <p:nvPr/>
        </p:nvPicPr>
        <p:blipFill rotWithShape="1">
          <a:blip r:embed="rId3">
            <a:alphaModFix/>
          </a:blip>
          <a:srcRect b="0" l="0" r="0" t="0"/>
          <a:stretch/>
        </p:blipFill>
        <p:spPr>
          <a:xfrm>
            <a:off x="7282229" y="1690688"/>
            <a:ext cx="2762250" cy="1104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2023-04-08T10:16:37Z</dcterms:created>
  <dc:creator>cdacstaff</dc:creator>
</cp:coreProperties>
</file>