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ilABh5lcLz6yEuQY/aDoVclFx/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64902F-013C-4985-A4FD-C299CDDD349F}">
  <a:tblStyle styleId="{3664902F-013C-4985-A4FD-C299CDDD349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8ECF4"/>
          </a:solidFill>
        </a:fill>
      </a:tcStyle>
    </a:band1H>
    <a:band2H>
      <a:tcTxStyle/>
    </a:band2H>
    <a:band1V>
      <a:tcTxStyle/>
      <a:tcStyle>
        <a:fill>
          <a:solidFill>
            <a:srgbClr val="E8ECF4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1B3E2A0-C60F-4904-A82A-0A7EE42ED96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python.org/3/reference/expressions.html" TargetMode="External"/><Relationship Id="rId4" Type="http://schemas.openxmlformats.org/officeDocument/2006/relationships/hyperlink" Target="https://docs.python.org/3/reference/expressions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python.org/3/tutorial/floatingpoin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3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Beginning Programming with Python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Types of Literals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457200" y="868362"/>
            <a:ext cx="8229600" cy="598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Numeric Literals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All numbers positive or negative and decimal points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Underscore ‘_’ can be used within and is neglected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Ex. 10_34 is same as 1034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Commas not allowed here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 can’t start with ‘_’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Leading zeros are not allowed for integer literals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Ex. X=002 -&gt; Error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‘e’ can be used for exponential notation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-100, 2.3, 2e2, etc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 u="sng"/>
              <a:t>Limits</a:t>
            </a:r>
            <a:r>
              <a:rPr lang="en-US"/>
              <a:t>: 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integers</a:t>
            </a:r>
            <a:r>
              <a:rPr lang="en-US"/>
              <a:t> have no limit in python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</a:t>
            </a:r>
            <a:r>
              <a:rPr i="1" lang="en-US"/>
              <a:t>floating</a:t>
            </a:r>
            <a:r>
              <a:rPr lang="en-US"/>
              <a:t> point </a:t>
            </a:r>
            <a:endParaRPr/>
          </a:p>
          <a:p>
            <a:pPr indent="-228600" lvl="3" marL="16002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10^-308 to 10^+308 with 16 to 17 digits of precision</a:t>
            </a:r>
            <a:endParaRPr/>
          </a:p>
          <a:p>
            <a:pPr indent="-228600" lvl="3" marL="16002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Beyond this limit there is arithmetic overflow (inf) or arithmetic underflow (0.0) values assigned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Literals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String Literals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contain any ASCII characters (UTF-8)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Surrounded by single or double quotes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Triple quotes can be used for multi-line string ( a.k.a doc string or multi line comment)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contain spaces and tabs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ASCII characters are used to represent ENGLISH other languages are supported using Unicode values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Special Characters : \n and \t when used inside string literal will act as new line and tab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533400" y="381000"/>
            <a:ext cx="7886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are Variables in Python?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253219" y="895801"/>
            <a:ext cx="8693834" cy="59621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 fontScale="55000" lnSpcReduction="200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ct val="92561"/>
              <a:buChar char="•"/>
            </a:pPr>
            <a:r>
              <a:rPr lang="en-US" sz="5500"/>
              <a:t>Variables are used to store different types of values which can be used in a program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ct val="92561"/>
              <a:buChar char="•"/>
            </a:pPr>
            <a:r>
              <a:rPr lang="en-US" sz="5500"/>
              <a:t>In python variable is created in memory when a value is assigned to a variable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103896"/>
              <a:buChar char="–"/>
            </a:pPr>
            <a:r>
              <a:rPr lang="en-US" sz="4200"/>
              <a:t>Ex: my_var=10  #creates a variable with name my_var</a:t>
            </a:r>
            <a:endParaRPr sz="4200"/>
          </a:p>
          <a:p>
            <a:pPr indent="-342900" lvl="0" marL="342900" rtl="0" algn="l">
              <a:lnSpc>
                <a:spcPct val="11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ct val="92561"/>
              <a:buChar char="•"/>
            </a:pPr>
            <a:r>
              <a:rPr lang="en-US" sz="5500"/>
              <a:t>No need to define a variable with its data type (like C / C++)</a:t>
            </a:r>
            <a:endParaRPr/>
          </a:p>
          <a:p>
            <a:pPr indent="-181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212"/>
              <a:buChar char="–"/>
            </a:pPr>
            <a:r>
              <a:rPr lang="en-US" sz="4200"/>
              <a:t>Data type of variables are dynamic in python and decided based on contents, its called as </a:t>
            </a:r>
            <a:r>
              <a:rPr b="1" i="1" lang="en-US" sz="4200" u="sng"/>
              <a:t>Duck typing</a:t>
            </a:r>
            <a:endParaRPr/>
          </a:p>
          <a:p>
            <a:pPr indent="-181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702"/>
              <a:buChar char="–"/>
            </a:pPr>
            <a:r>
              <a:rPr lang="en-US" sz="4400"/>
              <a:t>Any variable can store any type of contents</a:t>
            </a:r>
            <a:endParaRPr/>
          </a:p>
          <a:p>
            <a:pPr indent="-181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702"/>
              <a:buChar char="–"/>
            </a:pPr>
            <a:r>
              <a:rPr lang="en-US" sz="4400"/>
              <a:t>Python never checks data types of variable before doing an operation</a:t>
            </a:r>
            <a:endParaRPr/>
          </a:p>
          <a:p>
            <a:pPr indent="-181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702"/>
              <a:buChar char="–"/>
            </a:pPr>
            <a:r>
              <a:rPr lang="en-US" sz="4400"/>
              <a:t>Variable can be having annotation </a:t>
            </a:r>
            <a:r>
              <a:rPr b="1" lang="en-US" sz="4400" u="sng"/>
              <a:t>(type hinting) </a:t>
            </a:r>
            <a:r>
              <a:rPr lang="en-US" sz="4400"/>
              <a:t>for their data types </a:t>
            </a:r>
            <a:r>
              <a:rPr b="1" lang="en-US" sz="4400" u="sng"/>
              <a:t>(Python 3.5+)</a:t>
            </a:r>
            <a:endParaRPr/>
          </a:p>
          <a:p>
            <a:pPr indent="-181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702"/>
              <a:buChar char="–"/>
            </a:pPr>
            <a:r>
              <a:rPr lang="en-US" sz="4400"/>
              <a:t>Ex. my_var1 : int = 100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628650" y="228600"/>
            <a:ext cx="7886700" cy="719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304800" y="947977"/>
            <a:ext cx="8610600" cy="575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61"/>
              <a:buChar char="•"/>
            </a:pPr>
            <a:r>
              <a:rPr lang="en-US" sz="5500"/>
              <a:t>Naming of variables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103896"/>
              <a:buChar char="–"/>
            </a:pPr>
            <a:r>
              <a:rPr lang="en-US" sz="4200"/>
              <a:t>Case sensitive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103896"/>
              <a:buChar char="–"/>
            </a:pPr>
            <a:r>
              <a:rPr lang="en-US" sz="4200"/>
              <a:t>Can use underscore ( no other special characters allowed)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103896"/>
              <a:buChar char="–"/>
            </a:pPr>
            <a:r>
              <a:rPr lang="en-US" sz="4200"/>
              <a:t>Don’t use keywords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103896"/>
              <a:buChar char="–"/>
            </a:pPr>
            <a:r>
              <a:rPr lang="en-US" sz="4200"/>
              <a:t>Don’t use built-in function names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103896"/>
              <a:buChar char="–"/>
            </a:pPr>
            <a:r>
              <a:rPr lang="en-US" sz="4200"/>
              <a:t>Ex. _var1=100</a:t>
            </a:r>
            <a:endParaRPr/>
          </a:p>
          <a:p>
            <a:pPr indent="-342900" lvl="0" marL="342900" rtl="0" algn="l">
              <a:spcBef>
                <a:spcPts val="50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600"/>
              <a:t>Error: Using undefined (unassigned) variable gives NameError</a:t>
            </a:r>
            <a:endParaRPr sz="4600"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0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600"/>
              <a:t>Memory Allocation to Variables</a:t>
            </a:r>
            <a:endParaRPr/>
          </a:p>
          <a:p>
            <a:pPr indent="-285750" lvl="1" marL="74295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600"/>
              <a:t>Memory is allocated automatically by PVM</a:t>
            </a:r>
            <a:endParaRPr/>
          </a:p>
          <a:p>
            <a:pPr indent="-285750" lvl="1" marL="74295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600"/>
              <a:t>Reference of variable is stored on stack</a:t>
            </a:r>
            <a:endParaRPr/>
          </a:p>
          <a:p>
            <a:pPr indent="-285750" lvl="1" marL="74295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600"/>
              <a:t>Value is stored on Heap</a:t>
            </a:r>
            <a:endParaRPr/>
          </a:p>
          <a:p>
            <a:pPr indent="-285750" lvl="1" marL="74295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600"/>
              <a:t>id() gives identity (address of the object in memory)</a:t>
            </a:r>
            <a:endParaRPr sz="3600"/>
          </a:p>
          <a:p>
            <a:pPr indent="-187959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500"/>
              <a:t>Memory de-allocation of variables</a:t>
            </a:r>
            <a:endParaRPr/>
          </a:p>
          <a:p>
            <a:pPr indent="-285750" lvl="1" marL="74295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600"/>
              <a:t>Automatically memory is de-allocated using garbage collector (GC)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Graphical representation of memory allocation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Var1 =10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Var2 = Var1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Where 10 is stored?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Where Var1, Var2 is stored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are contains of Var2 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594014" y="457200"/>
            <a:ext cx="7886700" cy="71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Keywords</a:t>
            </a:r>
            <a:endParaRPr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628650" y="5181600"/>
            <a:ext cx="7886700" cy="5970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import keyword as k</a:t>
            </a:r>
            <a:endParaRPr sz="5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print(k.kwlist)</a:t>
            </a:r>
            <a:endParaRPr sz="5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k.iskeyword(word)</a:t>
            </a:r>
            <a:endParaRPr sz="2400"/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0"/>
            <a:ext cx="83820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8991600" cy="670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584687" y="228600"/>
            <a:ext cx="7886700" cy="420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Basic Operators</a:t>
            </a:r>
            <a:endParaRPr/>
          </a:p>
        </p:txBody>
      </p:sp>
      <p:graphicFrame>
        <p:nvGraphicFramePr>
          <p:cNvPr id="186" name="Google Shape;186;p17"/>
          <p:cNvGraphicFramePr/>
          <p:nvPr/>
        </p:nvGraphicFramePr>
        <p:xfrm>
          <a:off x="146537" y="8382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{3664902F-013C-4985-A4FD-C299CDDD349F}</a:tableStyleId>
              </a:tblPr>
              <a:tblGrid>
                <a:gridCol w="4415275"/>
                <a:gridCol w="4347725"/>
              </a:tblGrid>
              <a:tr h="14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US" sz="2100" u="none" cap="none" strike="noStrike"/>
                        <a:t>Operator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US" sz="2100" u="none" cap="none" strike="noStrike"/>
                        <a:t>Description</a:t>
                      </a:r>
                      <a:endParaRPr b="1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59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(expressions...),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Binding or parenthesized expression, list display, dictionary display, set display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[expressions...], {key: value...}, {expressions...}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 vMerge="1"/>
              </a:tr>
              <a:tr h="55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x[index], x[index:index], x(arguments...), x.attribute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Subscription, slicing, call, attribute reference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7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**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Exponential operator (power)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+x, -x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Positive, negative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~x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bitwise NOT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46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*, /, %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Multiplication, division, remainder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//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Floor division or truncating division (Only integer part of division is retained)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@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Matrix Multiplication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+, -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Addition and subtraction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&lt;&lt;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left shift -&gt; shift all bits by n positions to left (ex.  4 &lt;&lt; 3  -&gt; 4 * (2^3) 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&gt;&gt;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right shift -&gt; shift all bits by n positions to right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(ex. 256 &gt;&gt; 3  -&gt; 256 / (2^3) 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666750" y="76200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Operators</a:t>
            </a:r>
            <a:endParaRPr/>
          </a:p>
        </p:txBody>
      </p:sp>
      <p:graphicFrame>
        <p:nvGraphicFramePr>
          <p:cNvPr id="192" name="Google Shape;192;p18"/>
          <p:cNvGraphicFramePr/>
          <p:nvPr/>
        </p:nvGraphicFramePr>
        <p:xfrm>
          <a:off x="228600" y="77585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{3664902F-013C-4985-A4FD-C299CDDD349F}</a:tableStyleId>
              </a:tblPr>
              <a:tblGrid>
                <a:gridCol w="3395600"/>
                <a:gridCol w="5367400"/>
              </a:tblGrid>
              <a:tr h="39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US" sz="2100" u="none" cap="none" strike="noStrike"/>
                        <a:t>Operator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US" sz="2100" u="none" cap="none" strike="noStrike"/>
                        <a:t>Description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&amp;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Bitwise AND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^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Bitwise XOR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|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Bitwise OR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6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&lt;, &lt;=, &gt;, &gt;=, !=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Comparisons, including membership tests and identity tests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is, not is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‘is’ operator compares the identity of two objects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in, not in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‘in’ is a membership operator, ex. ‘x’ in ‘s’ --&gt; to check if given element is present in a sequence ‘s’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==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Check if two values are same or not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not x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Boolean NOT -&gt; reverse value from True to False or False to True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and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Boolean AND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or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Boolean OR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if – else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Conditional expression or Ternary operator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lambda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Lambda expression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=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Assignment expression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Expression Evaluation</a:t>
            </a:r>
            <a:endParaRPr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Expression is combination of symbols (operators and operands) which evaluates to a value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Given an expression containing multiple operators how it is evaluated ?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4 + 3 * 5  🡪 can be 🡪 7 * 5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 4 + 3 * 5  🡪 can be 🡪 4 +15  ( This is </a:t>
            </a:r>
            <a:r>
              <a:rPr b="1" lang="en-US">
                <a:solidFill>
                  <a:srgbClr val="00B050"/>
                </a:solidFill>
              </a:rPr>
              <a:t>right</a:t>
            </a:r>
            <a:r>
              <a:rPr lang="en-US"/>
              <a:t> because * has more precedence than + operator)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decided by </a:t>
            </a:r>
            <a:r>
              <a:rPr b="1" lang="en-US" u="sng"/>
              <a:t>Operator Precedence and Associativity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/>
              <a:t>Precedence</a:t>
            </a:r>
            <a:r>
              <a:rPr lang="en-US"/>
              <a:t> : what is priority of the operator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/>
              <a:t>Associativity</a:t>
            </a:r>
            <a:r>
              <a:rPr lang="en-US"/>
              <a:t>: If two operators of same precedence occur one after the other then which will be executed first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 2 + 3 + 4  -&gt; 5  + 4 ( left to right associativity)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2 ** 3 ** 2  -&gt;  2 ** 9 ( Right to Left associativity)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4724400" y="2971800"/>
            <a:ext cx="304800" cy="304800"/>
          </a:xfrm>
          <a:prstGeom prst="noSmoking">
            <a:avLst>
              <a:gd fmla="val 18750" name="adj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Beginning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use the python shell?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(using anaconda prompt)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use IDE 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check python documentation 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Install new libraries 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accept user input?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show output to user?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are literals?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are variables?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Python Keywords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Built-in functions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Operators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457200" y="0"/>
            <a:ext cx="8229600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Operator Precedence and Associativity</a:t>
            </a:r>
            <a:endParaRPr/>
          </a:p>
        </p:txBody>
      </p:sp>
      <p:graphicFrame>
        <p:nvGraphicFramePr>
          <p:cNvPr id="205" name="Google Shape;205;p20"/>
          <p:cNvGraphicFramePr/>
          <p:nvPr/>
        </p:nvGraphicFramePr>
        <p:xfrm>
          <a:off x="4572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{21B3E2A0-C60F-4904-A82A-0A7EE42ED965}</a:tableStyleId>
              </a:tblPr>
              <a:tblGrid>
                <a:gridCol w="4524475"/>
                <a:gridCol w="3324125"/>
              </a:tblGrid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Operator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Associativity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() parenthesis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**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Right to left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 (negation)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Left to Right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* , / , // , %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Left to Right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 (addition), -(subtraction) 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Left to Right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&lt; , &gt; , &lt;=, &gt;=, ==, !=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Left to right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not, and , or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Left to Right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if -  else ( ternary operator)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=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Right to left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6" name="Google Shape;206;p20"/>
          <p:cNvSpPr txBox="1"/>
          <p:nvPr/>
        </p:nvSpPr>
        <p:spPr>
          <a:xfrm>
            <a:off x="609600" y="778501"/>
            <a:ext cx="83771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operators are listed in decreasing order of precedence.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on same line have same precedence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PEMDAS rule : Parenthesis, Exponential, Mult &amp; Div, Add &amp; Sub (BODMAS rule)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</a:t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Walrus Operator </a:t>
            </a:r>
            <a:r>
              <a:rPr lang="en-US"/>
              <a:t>(:=) (Python 3.8+)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Also known as assignment expression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assign value to a variable within an expression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(t = 10) &gt; 4  -&gt; Invalid Syntax.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‘=‘ can’t be used inside any expression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(t </a:t>
            </a:r>
            <a:r>
              <a:rPr b="1" lang="en-US"/>
              <a:t>:=</a:t>
            </a:r>
            <a:r>
              <a:rPr lang="en-US"/>
              <a:t> 10) &gt; 4     -&gt; works and results in True, also  t variable will contain value 10 now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Walrus ‘:=‘ operator is allowed within an expression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381000" y="2895600"/>
            <a:ext cx="304800" cy="304800"/>
          </a:xfrm>
          <a:prstGeom prst="noSmoking">
            <a:avLst>
              <a:gd fmla="val 18750" name="adj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228600" y="4306311"/>
            <a:ext cx="609600" cy="457200"/>
          </a:xfrm>
          <a:prstGeom prst="lightningBol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457200" y="152400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228600" y="1112838"/>
            <a:ext cx="89154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Working of Boolean Operations — and, or, not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 , and are </a:t>
            </a:r>
            <a:r>
              <a:rPr b="1" lang="en-US"/>
              <a:t>short-circuit operators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NOTE</a:t>
            </a:r>
            <a:r>
              <a:rPr lang="en-US"/>
              <a:t>: Operation	Results are as follows	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 or y	if x is true, then x, else y	(1)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 and y	if x is false, then x, else y	(2)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 x	if x is false, then True, else False	(3)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Notes: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1.	This is a </a:t>
            </a:r>
            <a:r>
              <a:rPr b="1" lang="en-US"/>
              <a:t>short-circuit operator</a:t>
            </a:r>
            <a:r>
              <a:rPr lang="en-US"/>
              <a:t>, so it only evaluates the second argument if the first one is false.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2.	This is a </a:t>
            </a:r>
            <a:r>
              <a:rPr b="1" lang="en-US"/>
              <a:t>short-circuit operator</a:t>
            </a:r>
            <a:r>
              <a:rPr lang="en-US"/>
              <a:t>, so it only evaluates the second argument if the first one is true.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3.	</a:t>
            </a:r>
            <a:r>
              <a:rPr b="1" lang="en-US"/>
              <a:t>not has a lower priority than non-Boolean operators</a:t>
            </a:r>
            <a:r>
              <a:rPr lang="en-US"/>
              <a:t>, so not a == b is interpreted as not (a == b), and a == not b is a syntax error.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u="sng"/>
              <a:t>Working of Comparison operators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eight comparison operations in Python. They all have the same priority (which is higher than that of the Boolean operations). Comparisons can be chained arbitrarily; for example, x &lt; y &lt;= z is equivalent to x &lt; y and y &lt;= z, except that y is evaluated only once (but in both cases z is not evaluated at all when x &lt; y is found to be false).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behavior of the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is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is not</a:t>
            </a:r>
            <a:r>
              <a:rPr lang="en-US"/>
              <a:t> operators cannot be customized; also they can be applied to any two objects and never raise an exception.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Objects of user defined classes cannot be ordered ( &lt;, &gt; &lt;=,&gt;= doesn’t work) unless User class defines such methods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objects of two different classes are checked for equality (==) then internally they are checked for identity(is)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S1=“abc”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S2=10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S1 == S2  🡪 same as ‘is’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457200" y="762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NOTE: </a:t>
            </a:r>
            <a:r>
              <a:rPr lang="en-US"/>
              <a:t>while using floating point arithmetic there can be errors introduced due to limitation of hardware floating point representation in binary format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Ex. 1/10 or 0.1 can never be represented in binary format perfectly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1/10 is the infinitely repeating fraction, so always we will have approximate value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0.0001100110011001100110011001100110011001100110011... </a:t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So, 0.1 + 0.1 + 0.1 == 0.3   is False</a:t>
            </a:r>
            <a:endParaRPr sz="16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Ref: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https://docs.python.org/3/tutorial/floatingpoint.html</a:t>
            </a:r>
            <a:r>
              <a:rPr lang="en-US" sz="2000"/>
              <a:t>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1935"/>
              <a:buFont typeface="Calibri"/>
              <a:buNone/>
            </a:pPr>
            <a:r>
              <a:rPr lang="en-US"/>
              <a:t>How to use Python shell?</a:t>
            </a:r>
            <a:br>
              <a:rPr lang="en-US"/>
            </a:br>
            <a:r>
              <a:rPr lang="en-US" sz="3100"/>
              <a:t>Using anaconda prompt</a:t>
            </a:r>
            <a:endParaRPr sz="3100"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524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anaconda prompt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Type command ‘python’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 python shell is shown (&gt;&gt;&gt;)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like command prompt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line / command is executed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Cannot store multiple instructions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Cannot write a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So, not preferred by programmers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Note: Another way to execute a single python command is type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python –c “&lt;command&gt;”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98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Use IDE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243475" y="1241825"/>
            <a:ext cx="8724600" cy="54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 : integrated Development Environment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edit, save , run codes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Create multiple programs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VS Code IDE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Popular in industry</a:t>
            </a:r>
            <a:endParaRPr/>
          </a:p>
          <a:p>
            <a:pPr indent="-223202" lvl="1" marL="742950" rtl="0" algn="l">
              <a:spcBef>
                <a:spcPts val="47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Support for multiple language development</a:t>
            </a:r>
            <a:endParaRPr/>
          </a:p>
          <a:p>
            <a:pPr indent="-223202" lvl="1" marL="742950" rtl="0" algn="l">
              <a:spcBef>
                <a:spcPts val="47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First need to install miniconda</a:t>
            </a:r>
            <a:endParaRPr/>
          </a:p>
          <a:p>
            <a:pPr indent="-223202" lvl="1" marL="742950" rtl="0" algn="l">
              <a:spcBef>
                <a:spcPts val="47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Then need to install extension (pylance) to run python3</a:t>
            </a:r>
            <a:endParaRPr/>
          </a:p>
          <a:p>
            <a:pPr indent="-223202" lvl="1" marL="742950" rtl="0" algn="l">
              <a:spcBef>
                <a:spcPts val="47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Use Open Folder option to open folder and then open desired file to run</a:t>
            </a:r>
            <a:endParaRPr/>
          </a:p>
          <a:p>
            <a:pPr indent="-223202" lvl="1" marL="742950" rtl="0" algn="l">
              <a:spcBef>
                <a:spcPts val="47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Shortcut keys:</a:t>
            </a:r>
            <a:endParaRPr/>
          </a:p>
          <a:p>
            <a:pPr indent="-223202" lvl="1" marL="742950" rtl="0" algn="l">
              <a:spcBef>
                <a:spcPts val="47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New file ( Ctrl + N)</a:t>
            </a:r>
            <a:endParaRPr/>
          </a:p>
          <a:p>
            <a:pPr indent="-223202" lvl="1" marL="742950" rtl="0" algn="l">
              <a:spcBef>
                <a:spcPts val="47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Run file ( Ctrl + F5)</a:t>
            </a:r>
            <a:endParaRPr/>
          </a:p>
          <a:p>
            <a:pPr indent="-223202" lvl="1" marL="742950" rtl="0" algn="l">
              <a:spcBef>
                <a:spcPts val="47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Run selected lines / current line ( Ctrl + Enter )</a:t>
            </a:r>
            <a:endParaRPr/>
          </a:p>
          <a:p>
            <a:pPr indent="-223202" lvl="1" marL="742950" rtl="0" algn="l">
              <a:spcBef>
                <a:spcPts val="47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Start Debugger ( F5)</a:t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to check python documentation ?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</a:t>
            </a:r>
            <a:r>
              <a:rPr lang="en-US"/>
              <a:t>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Left top select the version of python for reading documentation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Check tutorials, library reference, etc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install new libraries?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With Anaconda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Search for library on anaconda website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Get the installation command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conda install -c plotly plotly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 command using </a:t>
            </a:r>
            <a:r>
              <a:rPr b="1" lang="en-US"/>
              <a:t>ANACONDA Prompt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With pip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pip install &lt;name of library&gt;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accept user input?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input() function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Input function shows given message to the user and accepts value(s) from user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Value is accepted from standard input stream ( console)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returns accepted value in form of a string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Returned value needs to be stored in a variable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name = input(“Enter your name”)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Here first user will be shown given message, then user’s name will be accepted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show output to user?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304800" y="1524000"/>
            <a:ext cx="883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Output / messages can be shown using print() function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Print() function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Print given string message, variables to standard output stream (console)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Multiple strings, variables can be given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Ex. print(“my_var1=”, my_var1, ”my_var2=”,my_var2)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important parameters: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sep  -&gt; string used to separate multiple values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end  -&gt; string appended at the end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Default value of sep=‘ ‘ (space)  and end =‘\n’ (new line)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literals?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Has fixed value as written by the programmer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Types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Numeric literals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String literals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cdacstaff</dc:creator>
</cp:coreProperties>
</file>