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3" roundtripDataSignature="AMtx7mjluiEKDuY6g3+cwHOyaEr7QAjW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3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3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Functions in Python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By Dr Shantanu Pathak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WAP function to multiply all odd numbers from 1 to 100 and print the result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WAP to create function to calculate factorial and print it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return Statement</a:t>
            </a:r>
            <a:endParaRPr/>
          </a:p>
        </p:txBody>
      </p:sp>
      <p:sp>
        <p:nvSpPr>
          <p:cNvPr id="145" name="Google Shape;145;p11"/>
          <p:cNvSpPr txBox="1"/>
          <p:nvPr>
            <p:ph idx="1" type="body"/>
          </p:nvPr>
        </p:nvSpPr>
        <p:spPr>
          <a:xfrm>
            <a:off x="457200" y="1295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Return single value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Ex. input()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WAP for Addition, Multiplication functions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Return multiple values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Python’s trick to return multiple values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Ex. WAP to have maxmin function to return max and min from a list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Return no value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Ex. print()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return statement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/>
          <p:nvPr>
            <p:ph type="title"/>
          </p:nvPr>
        </p:nvSpPr>
        <p:spPr>
          <a:xfrm>
            <a:off x="457200" y="0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Recursive Function</a:t>
            </a:r>
            <a:endParaRPr/>
          </a:p>
        </p:txBody>
      </p:sp>
      <p:sp>
        <p:nvSpPr>
          <p:cNvPr id="151" name="Google Shape;151;p12"/>
          <p:cNvSpPr txBox="1"/>
          <p:nvPr>
            <p:ph idx="1" type="body"/>
          </p:nvPr>
        </p:nvSpPr>
        <p:spPr>
          <a:xfrm>
            <a:off x="304800" y="792162"/>
            <a:ext cx="8534400" cy="5303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Function calls itself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Just like a loop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IMP:: Breaking condition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Infinite loop if no breaking condition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Exercise: Print hello 3 times using recursive function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Recursive function for factorial calculation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/>
          <p:nvPr>
            <p:ph type="title"/>
          </p:nvPr>
        </p:nvSpPr>
        <p:spPr>
          <a:xfrm>
            <a:off x="491836" y="460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Function Parameters &amp; Arguments</a:t>
            </a:r>
            <a:endParaRPr/>
          </a:p>
        </p:txBody>
      </p:sp>
      <p:sp>
        <p:nvSpPr>
          <p:cNvPr id="157" name="Google Shape;157;p13"/>
          <p:cNvSpPr txBox="1"/>
          <p:nvPr>
            <p:ph idx="1" type="body"/>
          </p:nvPr>
        </p:nvSpPr>
        <p:spPr>
          <a:xfrm>
            <a:off x="457200" y="914400"/>
            <a:ext cx="82296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Parameters: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Are given in the function definition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Arguments: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Are actual values sent to the function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Name parameter and argument are </a:t>
            </a:r>
            <a:r>
              <a:rPr b="1" lang="en-US"/>
              <a:t>used interchangeably </a:t>
            </a:r>
            <a:r>
              <a:rPr lang="en-US"/>
              <a:t>in documentation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Arguments are passed by assignment to the function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Argument passing has same behavior as doing assignment operation ( Ex. b=a)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Value of the object reference of argument is given to the parameter of the function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Graphic Example: how values are passed?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Function Parameters &amp; Arguments</a:t>
            </a:r>
            <a:endParaRPr/>
          </a:p>
        </p:txBody>
      </p:sp>
      <p:sp>
        <p:nvSpPr>
          <p:cNvPr id="163" name="Google Shape;16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Behavior of Mutable vs Immutable Arguments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Mutable Arguments: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Because copy by assignment  is passed any changes inside function will reflect to the original object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But, If new object is assigned, then it will not affect original object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Immutable Arguments: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Because copy by assignment is passed when value is changed new object reference is created locally so, original value is not affected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Function Parameters &amp; Arguments</a:t>
            </a:r>
            <a:endParaRPr/>
          </a:p>
        </p:txBody>
      </p:sp>
      <p:sp>
        <p:nvSpPr>
          <p:cNvPr id="169" name="Google Shape;169;p15"/>
          <p:cNvSpPr txBox="1"/>
          <p:nvPr>
            <p:ph idx="1" type="body"/>
          </p:nvPr>
        </p:nvSpPr>
        <p:spPr>
          <a:xfrm>
            <a:off x="457200" y="1600201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Behavior of Mutable vs Immutable Arguments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Example: Observe the changes!</a:t>
            </a:r>
            <a:endParaRPr/>
          </a:p>
        </p:txBody>
      </p:sp>
      <p:pic>
        <p:nvPicPr>
          <p:cNvPr id="170" name="Google Shape;1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3047999"/>
            <a:ext cx="4191000" cy="326072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171" name="Google Shape;1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3001963"/>
            <a:ext cx="4267200" cy="3306761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Function Parameters &amp; Arguments</a:t>
            </a:r>
            <a:endParaRPr/>
          </a:p>
        </p:txBody>
      </p:sp>
      <p:sp>
        <p:nvSpPr>
          <p:cNvPr id="177" name="Google Shape;177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Types of Arguments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Positional Only Parameters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Keyword Only Parameters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Standard Parameters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Default Argument Values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Arbitrary length positional Arguments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Arbitrary Length keyword Arguments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Function Parameters &amp; Arguments</a:t>
            </a:r>
            <a:endParaRPr/>
          </a:p>
        </p:txBody>
      </p:sp>
      <p:pic>
        <p:nvPicPr>
          <p:cNvPr id="183" name="Google Shape;18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76400"/>
            <a:ext cx="8839200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Positional Only Arguments</a:t>
            </a:r>
            <a:endParaRPr/>
          </a:p>
        </p:txBody>
      </p:sp>
      <p:sp>
        <p:nvSpPr>
          <p:cNvPr id="189" name="Google Shape;189;p18"/>
          <p:cNvSpPr txBox="1"/>
          <p:nvPr>
            <p:ph idx="1" type="body"/>
          </p:nvPr>
        </p:nvSpPr>
        <p:spPr>
          <a:xfrm>
            <a:off x="457200" y="983673"/>
            <a:ext cx="8229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Arguments can be passed ONLY by position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Calling the function will assign the value to Arguments in sequence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PVM understands all arguments before ‘/’ as position ONLY</a:t>
            </a:r>
            <a:endParaRPr/>
          </a:p>
        </p:txBody>
      </p:sp>
      <p:pic>
        <p:nvPicPr>
          <p:cNvPr id="190" name="Google Shape;1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673928"/>
            <a:ext cx="7848600" cy="4031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Positional Only Arguments</a:t>
            </a:r>
            <a:endParaRPr/>
          </a:p>
        </p:txBody>
      </p:sp>
      <p:pic>
        <p:nvPicPr>
          <p:cNvPr id="196" name="Google Shape;19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828800"/>
            <a:ext cx="75438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Size of Software programs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1000 line of code is required for small applications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1000,000 (Million) Lines of codes are used in smart phones or operating systems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Python has more than 100,000+ libraries!!</a:t>
            </a:r>
            <a:endParaRPr b="1"/>
          </a:p>
        </p:txBody>
      </p:sp>
      <p:sp>
        <p:nvSpPr>
          <p:cNvPr id="92" name="Google Shape;92;p2"/>
          <p:cNvSpPr/>
          <p:nvPr/>
        </p:nvSpPr>
        <p:spPr>
          <a:xfrm>
            <a:off x="457200" y="5638800"/>
            <a:ext cx="7696200" cy="1066800"/>
          </a:xfrm>
          <a:prstGeom prst="flowChartPredefinedProcess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Softwares are </a:t>
            </a:r>
            <a:r>
              <a:rPr b="1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HUGE</a:t>
            </a: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Keyword Only Arguments</a:t>
            </a:r>
            <a:endParaRPr/>
          </a:p>
        </p:txBody>
      </p:sp>
      <p:sp>
        <p:nvSpPr>
          <p:cNvPr id="202" name="Google Shape;202;p20"/>
          <p:cNvSpPr txBox="1"/>
          <p:nvPr>
            <p:ph idx="1" type="body"/>
          </p:nvPr>
        </p:nvSpPr>
        <p:spPr>
          <a:xfrm>
            <a:off x="457200" y="1011382"/>
            <a:ext cx="8229600" cy="14270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Arguments SHOULD be passed as their name=value format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Sending </a:t>
            </a:r>
            <a:r>
              <a:rPr b="1" lang="en-US"/>
              <a:t>ONLY value </a:t>
            </a:r>
            <a:r>
              <a:rPr lang="en-US"/>
              <a:t>will give </a:t>
            </a:r>
            <a:r>
              <a:rPr b="1" lang="en-US"/>
              <a:t>Error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PVM understand all arguments after ‘*’ as Keyword ONLY</a:t>
            </a:r>
            <a:endParaRPr/>
          </a:p>
        </p:txBody>
      </p:sp>
      <p:pic>
        <p:nvPicPr>
          <p:cNvPr id="203" name="Google Shape;20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133600"/>
            <a:ext cx="830580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Keyword Only Arguments</a:t>
            </a:r>
            <a:endParaRPr/>
          </a:p>
        </p:txBody>
      </p:sp>
      <p:pic>
        <p:nvPicPr>
          <p:cNvPr id="209" name="Google Shape;20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52600"/>
            <a:ext cx="71628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Standard Arguments</a:t>
            </a:r>
            <a:endParaRPr/>
          </a:p>
        </p:txBody>
      </p:sp>
      <p:sp>
        <p:nvSpPr>
          <p:cNvPr id="215" name="Google Shape;215;p22"/>
          <p:cNvSpPr txBox="1"/>
          <p:nvPr>
            <p:ph idx="1" type="body"/>
          </p:nvPr>
        </p:nvSpPr>
        <p:spPr>
          <a:xfrm>
            <a:off x="304800" y="914401"/>
            <a:ext cx="8763000" cy="167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They can be used as positional as well as keyword arguments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NOTE: Using </a:t>
            </a:r>
            <a:r>
              <a:rPr b="1" lang="en-US"/>
              <a:t>positional</a:t>
            </a:r>
            <a:r>
              <a:rPr lang="en-US"/>
              <a:t> arguments </a:t>
            </a:r>
            <a:r>
              <a:rPr b="1" lang="en-US"/>
              <a:t>after</a:t>
            </a:r>
            <a:r>
              <a:rPr lang="en-US"/>
              <a:t> </a:t>
            </a:r>
            <a:r>
              <a:rPr b="1" lang="en-US"/>
              <a:t>keyword</a:t>
            </a:r>
            <a:r>
              <a:rPr lang="en-US"/>
              <a:t> arguments is </a:t>
            </a:r>
            <a:r>
              <a:rPr b="1" lang="en-US"/>
              <a:t>SyntaxError</a:t>
            </a:r>
            <a:endParaRPr b="1"/>
          </a:p>
        </p:txBody>
      </p:sp>
      <p:pic>
        <p:nvPicPr>
          <p:cNvPr id="216" name="Google Shape;21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590800"/>
            <a:ext cx="8229600" cy="419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Standard Arguments</a:t>
            </a:r>
            <a:endParaRPr/>
          </a:p>
        </p:txBody>
      </p:sp>
      <p:pic>
        <p:nvPicPr>
          <p:cNvPr id="222" name="Google Shape;22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05000"/>
            <a:ext cx="60198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Default Arguments</a:t>
            </a:r>
            <a:endParaRPr/>
          </a:p>
        </p:txBody>
      </p:sp>
      <p:sp>
        <p:nvSpPr>
          <p:cNvPr id="228" name="Google Shape;228;p24"/>
          <p:cNvSpPr txBox="1"/>
          <p:nvPr>
            <p:ph idx="1" type="body"/>
          </p:nvPr>
        </p:nvSpPr>
        <p:spPr>
          <a:xfrm>
            <a:off x="228600" y="990600"/>
            <a:ext cx="8465127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All types of arguments can be given default values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Non-default argument after default is not allowed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makes calls to function, flexible</a:t>
            </a:r>
            <a:endParaRPr/>
          </a:p>
        </p:txBody>
      </p:sp>
      <p:pic>
        <p:nvPicPr>
          <p:cNvPr id="229" name="Google Shape;22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126" y="2362200"/>
            <a:ext cx="8222673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Default Arguments</a:t>
            </a:r>
            <a:endParaRPr/>
          </a:p>
        </p:txBody>
      </p:sp>
      <p:sp>
        <p:nvSpPr>
          <p:cNvPr id="235" name="Google Shape;235;p25"/>
          <p:cNvSpPr txBox="1"/>
          <p:nvPr>
            <p:ph idx="1" type="body"/>
          </p:nvPr>
        </p:nvSpPr>
        <p:spPr>
          <a:xfrm>
            <a:off x="457200" y="35814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Invalid syntax for default arguments -&gt;</a:t>
            </a:r>
            <a:endParaRPr/>
          </a:p>
        </p:txBody>
      </p:sp>
      <p:pic>
        <p:nvPicPr>
          <p:cNvPr id="236" name="Google Shape;23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066800"/>
            <a:ext cx="6934200" cy="2341418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237" name="Google Shape;237;p25"/>
          <p:cNvPicPr preferRelativeResize="0"/>
          <p:nvPr/>
        </p:nvPicPr>
        <p:blipFill rotWithShape="1">
          <a:blip r:embed="rId4">
            <a:alphaModFix/>
          </a:blip>
          <a:srcRect b="22449" l="0" r="0" t="0"/>
          <a:stretch/>
        </p:blipFill>
        <p:spPr>
          <a:xfrm>
            <a:off x="457200" y="4191000"/>
            <a:ext cx="7239000" cy="1468582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5"/>
          <p:cNvSpPr txBox="1"/>
          <p:nvPr/>
        </p:nvSpPr>
        <p:spPr>
          <a:xfrm>
            <a:off x="457200" y="5926282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Mutable value as default value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lead to having same object reference in all function calls!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>
            <p:ph type="title"/>
          </p:nvPr>
        </p:nvSpPr>
        <p:spPr>
          <a:xfrm>
            <a:off x="477982" y="152400"/>
            <a:ext cx="8229600" cy="731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Arbitrary length positional Arguments</a:t>
            </a:r>
            <a:endParaRPr/>
          </a:p>
        </p:txBody>
      </p:sp>
      <p:sp>
        <p:nvSpPr>
          <p:cNvPr id="244" name="Google Shape;244;p26"/>
          <p:cNvSpPr txBox="1"/>
          <p:nvPr>
            <p:ph idx="1" type="body"/>
          </p:nvPr>
        </p:nvSpPr>
        <p:spPr>
          <a:xfrm>
            <a:off x="457200" y="884239"/>
            <a:ext cx="8229600" cy="361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Any number of positional arguments are allowed to be sent to such function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Ex. print()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‘*arg’ argument is used for this purpose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All extra positional values are taken as a tuple in ‘arg’ variable </a:t>
            </a:r>
            <a:endParaRPr/>
          </a:p>
          <a:p>
            <a:pPr indent="-342900" lvl="0" marL="342900" rtl="0" algn="l"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3000" u="sng"/>
              <a:t>NOTE</a:t>
            </a:r>
            <a:r>
              <a:rPr lang="en-US" sz="3000"/>
              <a:t>: name ‘arg’ is just variable name it can be any valid variable name</a:t>
            </a:r>
            <a:endParaRPr sz="3000"/>
          </a:p>
        </p:txBody>
      </p:sp>
      <p:pic>
        <p:nvPicPr>
          <p:cNvPr id="245" name="Google Shape;24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4114800"/>
            <a:ext cx="8478982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>
            <p:ph type="title"/>
          </p:nvPr>
        </p:nvSpPr>
        <p:spPr>
          <a:xfrm>
            <a:off x="477982" y="152400"/>
            <a:ext cx="8229600" cy="731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Arbitrary length keyword Arguments</a:t>
            </a:r>
            <a:endParaRPr/>
          </a:p>
        </p:txBody>
      </p:sp>
      <p:sp>
        <p:nvSpPr>
          <p:cNvPr id="251" name="Google Shape;251;p27"/>
          <p:cNvSpPr txBox="1"/>
          <p:nvPr>
            <p:ph idx="1" type="body"/>
          </p:nvPr>
        </p:nvSpPr>
        <p:spPr>
          <a:xfrm>
            <a:off x="457200" y="884239"/>
            <a:ext cx="8229600" cy="3306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Any number of keyword arguments are allowed to be sent to such function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‘**kwarg’ argument is used for this purpose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All extra keyword values are taken as a dictionary in ‘kwarg’ variable </a:t>
            </a:r>
            <a:endParaRPr/>
          </a:p>
          <a:p>
            <a:pPr indent="-342900" lvl="0" marL="342900" rtl="0" algn="l"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3000" u="sng"/>
              <a:t>NOTE</a:t>
            </a:r>
            <a:r>
              <a:rPr lang="en-US" sz="3000"/>
              <a:t>: name ‘</a:t>
            </a:r>
            <a:r>
              <a:rPr lang="en-US" sz="2800"/>
              <a:t>kwarg</a:t>
            </a:r>
            <a:r>
              <a:rPr lang="en-US" sz="3000"/>
              <a:t>’ is just variable name it can be any valid variable name</a:t>
            </a:r>
            <a:endParaRPr sz="3000"/>
          </a:p>
        </p:txBody>
      </p:sp>
      <p:pic>
        <p:nvPicPr>
          <p:cNvPr id="252" name="Google Shape;25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419" y="4038600"/>
            <a:ext cx="8021782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457200" y="762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Modular Programming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304800" y="792162"/>
            <a:ext cx="8686800" cy="5608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Huge programs need to be divided into logical subparts and </a:t>
            </a:r>
            <a:r>
              <a:rPr b="1" lang="en-US"/>
              <a:t>small units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These small units should work alone as well as should work when together with other units, like small parts of big machine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Ex.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Gmail App </a:t>
            </a:r>
            <a:r>
              <a:rPr lang="en-US"/>
              <a:t>-&gt; check email, download email, send email, show email , etc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all units work when together as well as individually they work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Such Modular programming is achieved commonly using </a:t>
            </a:r>
            <a:r>
              <a:rPr b="1" lang="en-US"/>
              <a:t>functions</a:t>
            </a:r>
            <a:r>
              <a:rPr lang="en-US"/>
              <a:t>, </a:t>
            </a:r>
            <a:r>
              <a:rPr b="1" lang="en-US"/>
              <a:t>classes</a:t>
            </a:r>
            <a:r>
              <a:rPr lang="en-US"/>
              <a:t>, etc.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457200" y="11430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Function is group of instructions put together, which can be called (executed) many times whenever required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Ex. print() is a function with group of instructions to print given message on the display screen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Functions are created when same steps needs to be repeated many times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Small functions make code readable and understandable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Functions General Overview</a:t>
            </a:r>
            <a:endParaRPr/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457200" y="868362"/>
            <a:ext cx="8229600" cy="5837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Parts of function syntax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Name, Parameters, Return Value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Flow of execution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Function definition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Function call -&gt; call after definition ONLY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Where control goes after function?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Parameters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What are parameters?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What is need of parameters ?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How parameters are passed (</a:t>
            </a:r>
            <a:r>
              <a:rPr b="1" lang="en-US"/>
              <a:t>by value </a:t>
            </a:r>
            <a:r>
              <a:rPr lang="en-US"/>
              <a:t>, by ref)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Memory allocation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For code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For parameters and variables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Return value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Always a single value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Why to return a value?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533400" y="2590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Functions in Python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533400" y="2667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Part 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126" name="Google Shape;126;p8"/>
          <p:cNvSpPr txBox="1"/>
          <p:nvPr>
            <p:ph idx="1" type="body"/>
          </p:nvPr>
        </p:nvSpPr>
        <p:spPr>
          <a:xfrm>
            <a:off x="152400" y="990600"/>
            <a:ext cx="8839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Syntax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Observe the Indentation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Example: function for addition of two numbers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27" name="Google Shape;1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47800"/>
            <a:ext cx="73152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457200" y="0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457200" y="639762"/>
            <a:ext cx="8229600" cy="6218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12419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Every function is an object of class function</a:t>
            </a:r>
            <a:endParaRPr/>
          </a:p>
          <a:p>
            <a:pPr indent="-250190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Every function is first class object in python (means just like any other variable) Ref: https://en.wikipedia.org/wiki/First-class_citizen</a:t>
            </a:r>
            <a:endParaRPr/>
          </a:p>
          <a:p>
            <a:pPr indent="-312419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 can create </a:t>
            </a:r>
            <a:endParaRPr/>
          </a:p>
          <a:p>
            <a:pPr indent="-259079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List of functions</a:t>
            </a:r>
            <a:endParaRPr/>
          </a:p>
          <a:p>
            <a:pPr indent="-259079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set of functions</a:t>
            </a:r>
            <a:endParaRPr/>
          </a:p>
          <a:p>
            <a:pPr indent="-259079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Dictionary which uses function objects inside</a:t>
            </a:r>
            <a:endParaRPr/>
          </a:p>
          <a:p>
            <a:pPr indent="-312419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Copy by Assignment of function (old deep copy)</a:t>
            </a:r>
            <a:endParaRPr/>
          </a:p>
          <a:p>
            <a:pPr indent="-259079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 function object can be assigned another object reference</a:t>
            </a:r>
            <a:endParaRPr/>
          </a:p>
          <a:p>
            <a:pPr indent="-259079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Ex. Fun1 = my_function</a:t>
            </a:r>
            <a:endParaRPr/>
          </a:p>
          <a:p>
            <a:pPr indent="-312419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Functions can be passed as arguments to other functions and can be returned from a function</a:t>
            </a:r>
            <a:endParaRPr/>
          </a:p>
          <a:p>
            <a:pPr indent="-312419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NOTE: </a:t>
            </a:r>
            <a:endParaRPr/>
          </a:p>
          <a:p>
            <a:pPr indent="-259079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/>
              <a:t>Don’t use </a:t>
            </a:r>
            <a:r>
              <a:rPr lang="en-US"/>
              <a:t>variable name same as function name it will change the original function object, and there will be Error when you try to call the function</a:t>
            </a:r>
            <a:endParaRPr/>
          </a:p>
          <a:p>
            <a:pPr indent="-259079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Its </a:t>
            </a:r>
            <a:r>
              <a:rPr b="1" lang="en-US"/>
              <a:t>Good practice </a:t>
            </a:r>
            <a:r>
              <a:rPr lang="en-US"/>
              <a:t>to define all functions in top region of the program and then call them or use is later part. Function definitions within code make code less readable.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2022-11-29T10:08:25Z</dcterms:created>
  <dc:creator>cdacstaff</dc:creator>
</cp:coreProperties>
</file>