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5" roundtripDataSignature="AMtx7mhn5lfGk6MG/DLzwdumKovuiI6B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592948-13AC-4FF1-938C-D5021AD12DBC}">
  <a:tblStyle styleId="{2A592948-13AC-4FF1-938C-D5021AD12DBC}"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9EFF7"/>
          </a:solidFill>
        </a:fill>
      </a:tcStyle>
    </a:band1H>
    <a:band2H>
      <a:tcTxStyle/>
    </a:band2H>
    <a:band1V>
      <a:tcTxStyle/>
      <a:tcStyle>
        <a:fill>
          <a:solidFill>
            <a:srgbClr val="E9EFF7"/>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cfa175a6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cfa175a6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6cfa175a6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47" name="Google Shape;1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3" name="Google Shape;15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9" name="Google Shape;1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5" name="Google Shape;16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python-reference.readthedocs.io/en/latest/docs/functions/intern.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python.org/3/c-api/unicod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cs.python.org/3/library/sy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laurentluce.com/posts/python-integer-objects-implementation/" TargetMode="External"/><Relationship Id="rId4" Type="http://schemas.openxmlformats.org/officeDocument/2006/relationships/hyperlink" Target="https://betterprogramming.pub/what-is-up-with-the-numbers-in-python-26d8d36e129b" TargetMode="External"/><Relationship Id="rId5" Type="http://schemas.openxmlformats.org/officeDocument/2006/relationships/hyperlink" Target="https://stackoverflow.com/questions/72241864/understanding-bitwise-not-in-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Data Types in Python</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 Dr Shantanu Pathak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6cfa175a6e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3" name="Google Shape;143;g26cfa175a6e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44" name="Google Shape;144;g26cfa175a6e_0_0"/>
          <p:cNvPicPr preferRelativeResize="0"/>
          <p:nvPr/>
        </p:nvPicPr>
        <p:blipFill>
          <a:blip r:embed="rId3">
            <a:alphaModFix/>
          </a:blip>
          <a:stretch>
            <a:fillRect/>
          </a:stretch>
        </p:blipFill>
        <p:spPr>
          <a:xfrm>
            <a:off x="511500" y="236000"/>
            <a:ext cx="11275174" cy="618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838200" y="152400"/>
            <a:ext cx="10515600" cy="7016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Python Built-in Data types</a:t>
            </a:r>
            <a:endParaRPr/>
          </a:p>
        </p:txBody>
      </p:sp>
      <p:graphicFrame>
        <p:nvGraphicFramePr>
          <p:cNvPr id="150" name="Google Shape;150;p11"/>
          <p:cNvGraphicFramePr/>
          <p:nvPr/>
        </p:nvGraphicFramePr>
        <p:xfrm>
          <a:off x="180109" y="819439"/>
          <a:ext cx="3000000" cy="3000000"/>
        </p:xfrm>
        <a:graphic>
          <a:graphicData uri="http://schemas.openxmlformats.org/drawingml/2006/table">
            <a:tbl>
              <a:tblPr bandRow="1" firstRow="1">
                <a:noFill/>
                <a:tableStyleId>{2A592948-13AC-4FF1-938C-D5021AD12DBC}</a:tableStyleId>
              </a:tblPr>
              <a:tblGrid>
                <a:gridCol w="1801100"/>
                <a:gridCol w="3816225"/>
                <a:gridCol w="2057625"/>
                <a:gridCol w="2057625"/>
                <a:gridCol w="2057625"/>
              </a:tblGrid>
              <a:tr h="441325">
                <a:tc>
                  <a:txBody>
                    <a:bodyPr/>
                    <a:lstStyle/>
                    <a:p>
                      <a:pPr indent="0" lvl="0" marL="0" marR="0" rtl="0" algn="l">
                        <a:spcBef>
                          <a:spcPts val="0"/>
                        </a:spcBef>
                        <a:spcAft>
                          <a:spcPts val="0"/>
                        </a:spcAft>
                        <a:buClr>
                          <a:schemeClr val="dk1"/>
                        </a:buClr>
                        <a:buSzPts val="2400"/>
                        <a:buFont typeface="Calibri"/>
                        <a:buNone/>
                      </a:pPr>
                      <a:r>
                        <a:rPr lang="en-US" sz="2400" u="none" cap="none" strike="noStrike"/>
                        <a:t>Data type</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Mutable / Immutable</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Size</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Order</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Hierarchy</a:t>
                      </a:r>
                      <a:endParaRPr sz="2400" u="none" cap="none" strike="noStrike"/>
                    </a:p>
                  </a:txBody>
                  <a:tcPr marT="45725" marB="45725" marR="91450" marL="91450"/>
                </a:tc>
              </a:tr>
              <a:tr h="421725">
                <a:tc>
                  <a:txBody>
                    <a:bodyPr/>
                    <a:lstStyle/>
                    <a:p>
                      <a:pPr indent="0" lvl="0" marL="0" marR="0" rtl="0" algn="l">
                        <a:spcBef>
                          <a:spcPts val="0"/>
                        </a:spcBef>
                        <a:spcAft>
                          <a:spcPts val="0"/>
                        </a:spcAft>
                        <a:buClr>
                          <a:schemeClr val="dk1"/>
                        </a:buClr>
                        <a:buSzPts val="2400"/>
                        <a:buFont typeface="Calibri"/>
                        <a:buNone/>
                      </a:pPr>
                      <a:r>
                        <a:rPr lang="en-US" sz="2400" u="none" cap="none" strike="noStrike"/>
                        <a:t>int </a:t>
                      </a:r>
                      <a:endParaRPr sz="2400" u="none" cap="none" strike="noStrike"/>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Immutable</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Dynamic</a:t>
                      </a:r>
                      <a:endParaRPr sz="2400" u="none" cap="none" strike="noStrike">
                        <a:solidFill>
                          <a:srgbClr val="385623"/>
                        </a:solidFill>
                      </a:endParaRPr>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Numeric</a:t>
                      </a:r>
                      <a:endParaRPr sz="2400" u="none" cap="none" strike="noStrike"/>
                    </a:p>
                  </a:txBody>
                  <a:tcPr marT="45725" marB="45725" marR="91450" marL="91450"/>
                </a:tc>
              </a:tr>
              <a:tr h="421725">
                <a:tc>
                  <a:txBody>
                    <a:bodyPr/>
                    <a:lstStyle/>
                    <a:p>
                      <a:pPr indent="0" lvl="0" marL="0" marR="0" rtl="0" algn="l">
                        <a:spcBef>
                          <a:spcPts val="0"/>
                        </a:spcBef>
                        <a:spcAft>
                          <a:spcPts val="0"/>
                        </a:spcAft>
                        <a:buClr>
                          <a:schemeClr val="dk1"/>
                        </a:buClr>
                        <a:buSzPts val="2400"/>
                        <a:buFont typeface="Calibri"/>
                        <a:buNone/>
                      </a:pPr>
                      <a:r>
                        <a:rPr lang="en-US" sz="2400" u="none" cap="none" strike="noStrike"/>
                        <a:t>float</a:t>
                      </a:r>
                      <a:endParaRPr sz="2400" u="none" cap="none" strike="noStrike"/>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Immutable</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Fix</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Numeric</a:t>
                      </a:r>
                      <a:endParaRPr sz="2400" u="none" cap="none" strike="noStrike"/>
                    </a:p>
                  </a:txBody>
                  <a:tcPr marT="45725" marB="45725" marR="91450" marL="91450"/>
                </a:tc>
              </a:tr>
              <a:tr h="421725">
                <a:tc>
                  <a:txBody>
                    <a:bodyPr/>
                    <a:lstStyle/>
                    <a:p>
                      <a:pPr indent="0" lvl="0" marL="0" marR="0" rtl="0" algn="l">
                        <a:spcBef>
                          <a:spcPts val="0"/>
                        </a:spcBef>
                        <a:spcAft>
                          <a:spcPts val="0"/>
                        </a:spcAft>
                        <a:buClr>
                          <a:schemeClr val="dk1"/>
                        </a:buClr>
                        <a:buSzPts val="2400"/>
                        <a:buFont typeface="Calibri"/>
                        <a:buNone/>
                      </a:pPr>
                      <a:r>
                        <a:rPr lang="en-US" sz="2400" u="none" cap="none" strike="noStrike"/>
                        <a:t>complex</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rgbClr val="FF0000"/>
                        </a:buClr>
                        <a:buSzPts val="1800"/>
                        <a:buFont typeface="Calibri"/>
                        <a:buNone/>
                      </a:pPr>
                      <a:r>
                        <a:rPr lang="en-US" sz="2400" u="none" cap="none" strike="noStrike">
                          <a:solidFill>
                            <a:srgbClr val="FF0000"/>
                          </a:solidFill>
                        </a:rPr>
                        <a:t>Immutable</a:t>
                      </a:r>
                      <a:endParaRPr sz="18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Fix</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Numeric</a:t>
                      </a:r>
                      <a:endParaRPr sz="2400" u="none" cap="none" strike="noStrike"/>
                    </a:p>
                  </a:txBody>
                  <a:tcPr marT="45725" marB="45725" marR="91450" marL="91450"/>
                </a:tc>
              </a:tr>
              <a:tr h="421725">
                <a:tc>
                  <a:txBody>
                    <a:bodyPr/>
                    <a:lstStyle/>
                    <a:p>
                      <a:pPr indent="0" lvl="0" marL="0" marR="0" rtl="0" algn="l">
                        <a:spcBef>
                          <a:spcPts val="0"/>
                        </a:spcBef>
                        <a:spcAft>
                          <a:spcPts val="0"/>
                        </a:spcAft>
                        <a:buClr>
                          <a:schemeClr val="dk1"/>
                        </a:buClr>
                        <a:buSzPts val="2400"/>
                        <a:buFont typeface="Calibri"/>
                        <a:buNone/>
                      </a:pPr>
                      <a:r>
                        <a:rPr lang="en-US" sz="2400" u="none" cap="none" strike="noStrike"/>
                        <a:t>bool</a:t>
                      </a:r>
                      <a:endParaRPr sz="2400" u="none" cap="none" strike="noStrike"/>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Immutable</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Fix</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Numeric</a:t>
                      </a:r>
                      <a:endParaRPr sz="2400" u="none" cap="none" strike="noStrike"/>
                    </a:p>
                  </a:txBody>
                  <a:tcPr marT="45725" marB="45725" marR="91450" marL="91450"/>
                </a:tc>
              </a:tr>
              <a:tr h="421725">
                <a:tc>
                  <a:txBody>
                    <a:bodyPr/>
                    <a:lstStyle/>
                    <a:p>
                      <a:pPr indent="0" lvl="0" marL="0" marR="0" rtl="0" algn="l">
                        <a:lnSpc>
                          <a:spcPct val="100000"/>
                        </a:lnSpc>
                        <a:spcBef>
                          <a:spcPts val="0"/>
                        </a:spcBef>
                        <a:spcAft>
                          <a:spcPts val="0"/>
                        </a:spcAft>
                        <a:buClr>
                          <a:schemeClr val="dk1"/>
                        </a:buClr>
                        <a:buSzPts val="1800"/>
                        <a:buFont typeface="Calibri"/>
                        <a:buNone/>
                      </a:pPr>
                      <a:r>
                        <a:rPr lang="en-US" sz="2400" u="none" cap="none" strike="noStrike"/>
                        <a:t>str (string)</a:t>
                      </a:r>
                      <a:endParaRPr sz="2400" u="none" cap="none" strike="noStrike"/>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Immutable</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Fix</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rPr>
                        <a:t>Ordered</a:t>
                      </a:r>
                      <a:endParaRPr sz="2400" u="none" cap="none" strike="noStrike">
                        <a:solidFill>
                          <a:srgbClr val="C55A11"/>
                        </a:solidFill>
                      </a:endParaRPr>
                    </a:p>
                  </a:txBody>
                  <a:tcPr marT="45725" marB="45725" marR="91450" marL="91450"/>
                </a:tc>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rPr>
                        <a:t>Sequence</a:t>
                      </a:r>
                      <a:endParaRPr sz="2400" u="none" cap="none" strike="noStrike">
                        <a:solidFill>
                          <a:srgbClr val="C55A11"/>
                        </a:solidFill>
                      </a:endParaRPr>
                    </a:p>
                  </a:txBody>
                  <a:tcPr marT="45725" marB="45725" marR="91450" marL="91450"/>
                </a:tc>
              </a:tr>
              <a:tr h="348075">
                <a:tc>
                  <a:txBody>
                    <a:bodyPr/>
                    <a:lstStyle/>
                    <a:p>
                      <a:pPr indent="0" lvl="0" marL="0" marR="0" rtl="0" algn="l">
                        <a:spcBef>
                          <a:spcPts val="0"/>
                        </a:spcBef>
                        <a:spcAft>
                          <a:spcPts val="0"/>
                        </a:spcAft>
                        <a:buClr>
                          <a:schemeClr val="dk1"/>
                        </a:buClr>
                        <a:buSzPts val="2400"/>
                        <a:buFont typeface="Calibri"/>
                        <a:buNone/>
                      </a:pPr>
                      <a:r>
                        <a:rPr lang="en-US" sz="2400" u="none" cap="none" strike="noStrike"/>
                        <a:t>tuple</a:t>
                      </a:r>
                      <a:endParaRPr sz="2400" u="none" cap="none" strike="noStrike"/>
                    </a:p>
                  </a:txBody>
                  <a:tcPr marT="45725" marB="45725" marR="91450" marL="91450"/>
                </a:tc>
                <a:tc>
                  <a:txBody>
                    <a:bodyPr/>
                    <a:lstStyle/>
                    <a:p>
                      <a:pPr indent="0" lvl="0" marL="0" marR="0" rtl="0" algn="l">
                        <a:spcBef>
                          <a:spcPts val="0"/>
                        </a:spcBef>
                        <a:spcAft>
                          <a:spcPts val="0"/>
                        </a:spcAft>
                        <a:buClr>
                          <a:srgbClr val="2E75B5"/>
                        </a:buClr>
                        <a:buSzPts val="2400"/>
                        <a:buFont typeface="Calibri"/>
                        <a:buNone/>
                      </a:pPr>
                      <a:r>
                        <a:rPr lang="en-US" sz="2400" u="none" cap="none" strike="noStrike">
                          <a:solidFill>
                            <a:srgbClr val="2E75B5"/>
                          </a:solidFill>
                        </a:rPr>
                        <a:t>Immutable</a:t>
                      </a:r>
                      <a:r>
                        <a:rPr lang="en-US" sz="2400" u="none" cap="none" strike="noStrike"/>
                        <a:t> (*Special case)</a:t>
                      </a:r>
                      <a:endParaRPr sz="2400" u="none" cap="none" strike="noStrike"/>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Fix</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rPr>
                        <a:t>Ordered</a:t>
                      </a:r>
                      <a:endParaRPr sz="2400" u="none" cap="none" strike="noStrike">
                        <a:solidFill>
                          <a:srgbClr val="C55A11"/>
                        </a:solidFill>
                      </a:endParaRPr>
                    </a:p>
                  </a:txBody>
                  <a:tcPr marT="45725" marB="45725" marR="91450" marL="91450"/>
                </a:tc>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rPr>
                        <a:t>Sequence</a:t>
                      </a:r>
                      <a:endParaRPr sz="2400" u="none" cap="none" strike="noStrike">
                        <a:solidFill>
                          <a:srgbClr val="C55A11"/>
                        </a:solidFill>
                      </a:endParaRPr>
                    </a:p>
                  </a:txBody>
                  <a:tcPr marT="45725" marB="45725" marR="91450" marL="91450"/>
                </a:tc>
              </a:tr>
              <a:tr h="421725">
                <a:tc>
                  <a:txBody>
                    <a:bodyPr/>
                    <a:lstStyle/>
                    <a:p>
                      <a:pPr indent="0" lvl="0" marL="0" marR="0" rtl="0" algn="l">
                        <a:spcBef>
                          <a:spcPts val="0"/>
                        </a:spcBef>
                        <a:spcAft>
                          <a:spcPts val="0"/>
                        </a:spcAft>
                        <a:buClr>
                          <a:schemeClr val="dk1"/>
                        </a:buClr>
                        <a:buSzPts val="2400"/>
                        <a:buFont typeface="Calibri"/>
                        <a:buNone/>
                      </a:pPr>
                      <a:r>
                        <a:rPr lang="en-US" sz="2400" u="none" cap="none" strike="noStrike"/>
                        <a:t>list</a:t>
                      </a:r>
                      <a:endParaRPr sz="2400" u="none" cap="none" strike="noStrike"/>
                    </a:p>
                  </a:txBody>
                  <a:tcPr marT="45725" marB="45725" marR="91450" marL="91450"/>
                </a:tc>
                <a:tc>
                  <a:txBody>
                    <a:bodyPr/>
                    <a:lstStyle/>
                    <a:p>
                      <a:pPr indent="0" lvl="0" marL="0" marR="0" rtl="0" algn="l">
                        <a:spcBef>
                          <a:spcPts val="0"/>
                        </a:spcBef>
                        <a:spcAft>
                          <a:spcPts val="0"/>
                        </a:spcAft>
                        <a:buClr>
                          <a:srgbClr val="548135"/>
                        </a:buClr>
                        <a:buSzPts val="2400"/>
                        <a:buFont typeface="Calibri"/>
                        <a:buNone/>
                      </a:pPr>
                      <a:r>
                        <a:rPr lang="en-US" sz="2400" u="none" cap="none" strike="noStrike">
                          <a:solidFill>
                            <a:srgbClr val="548135"/>
                          </a:solidFill>
                        </a:rPr>
                        <a:t>Mutable</a:t>
                      </a:r>
                      <a:endParaRPr sz="2400" u="none" cap="none" strike="noStrike">
                        <a:solidFill>
                          <a:srgbClr val="548135"/>
                        </a:solidFill>
                      </a:endParaRPr>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Dynamic</a:t>
                      </a:r>
                      <a:endParaRPr sz="2400" u="none" cap="none" strike="noStrike">
                        <a:solidFill>
                          <a:srgbClr val="385623"/>
                        </a:solidFill>
                      </a:endParaRPr>
                    </a:p>
                  </a:txBody>
                  <a:tcPr marT="45725" marB="45725" marR="91450" marL="91450"/>
                </a:tc>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rPr>
                        <a:t>Ordered</a:t>
                      </a:r>
                      <a:endParaRPr sz="2400" u="none" cap="none" strike="noStrike">
                        <a:solidFill>
                          <a:srgbClr val="C55A11"/>
                        </a:solidFill>
                      </a:endParaRPr>
                    </a:p>
                  </a:txBody>
                  <a:tcPr marT="45725" marB="45725" marR="91450" marL="91450"/>
                </a:tc>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rPr>
                        <a:t>Sequence</a:t>
                      </a:r>
                      <a:endParaRPr sz="2400" u="none" cap="none" strike="noStrike">
                        <a:solidFill>
                          <a:srgbClr val="C55A11"/>
                        </a:solidFill>
                      </a:endParaRPr>
                    </a:p>
                  </a:txBody>
                  <a:tcPr marT="45725" marB="45725" marR="91450" marL="91450"/>
                </a:tc>
              </a:tr>
              <a:tr h="421725">
                <a:tc>
                  <a:txBody>
                    <a:bodyPr/>
                    <a:lstStyle/>
                    <a:p>
                      <a:pPr indent="0" lvl="0" marL="0" marR="0" rtl="0" algn="l">
                        <a:spcBef>
                          <a:spcPts val="0"/>
                        </a:spcBef>
                        <a:spcAft>
                          <a:spcPts val="0"/>
                        </a:spcAft>
                        <a:buClr>
                          <a:schemeClr val="dk1"/>
                        </a:buClr>
                        <a:buSzPts val="2400"/>
                        <a:buFont typeface="Calibri"/>
                        <a:buNone/>
                      </a:pPr>
                      <a:r>
                        <a:rPr lang="en-US" sz="2400" u="none" cap="none" strike="noStrike"/>
                        <a:t>set</a:t>
                      </a:r>
                      <a:endParaRPr sz="2400" u="none" cap="none" strike="noStrike"/>
                    </a:p>
                  </a:txBody>
                  <a:tcPr marT="45725" marB="45725" marR="91450" marL="91450"/>
                </a:tc>
                <a:tc>
                  <a:txBody>
                    <a:bodyPr/>
                    <a:lstStyle/>
                    <a:p>
                      <a:pPr indent="0" lvl="0" marL="0" marR="0" rtl="0" algn="l">
                        <a:spcBef>
                          <a:spcPts val="0"/>
                        </a:spcBef>
                        <a:spcAft>
                          <a:spcPts val="0"/>
                        </a:spcAft>
                        <a:buClr>
                          <a:srgbClr val="548135"/>
                        </a:buClr>
                        <a:buSzPts val="2400"/>
                        <a:buFont typeface="Calibri"/>
                        <a:buNone/>
                      </a:pPr>
                      <a:r>
                        <a:rPr lang="en-US" sz="2400" u="none" cap="none" strike="noStrike">
                          <a:solidFill>
                            <a:srgbClr val="548135"/>
                          </a:solidFill>
                        </a:rPr>
                        <a:t>Mutable</a:t>
                      </a:r>
                      <a:endParaRPr sz="2400" u="none" cap="none" strike="noStrike">
                        <a:solidFill>
                          <a:srgbClr val="548135"/>
                        </a:solidFill>
                      </a:endParaRPr>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Dynamic</a:t>
                      </a:r>
                      <a:endParaRPr sz="2400" u="none" cap="none" strike="noStrike">
                        <a:solidFill>
                          <a:srgbClr val="385623"/>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cap="none" strike="noStrike"/>
                        <a:t>Un-ordered</a:t>
                      </a:r>
                      <a:endParaRPr/>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Collections</a:t>
                      </a:r>
                      <a:endParaRPr sz="2400" u="none" cap="none" strike="noStrike"/>
                    </a:p>
                  </a:txBody>
                  <a:tcPr marT="45725" marB="45725" marR="91450" marL="91450"/>
                </a:tc>
              </a:tr>
              <a:tr h="421725">
                <a:tc>
                  <a:txBody>
                    <a:bodyPr/>
                    <a:lstStyle/>
                    <a:p>
                      <a:pPr indent="0" lvl="0" marL="0" marR="0" rtl="0" algn="l">
                        <a:spcBef>
                          <a:spcPts val="0"/>
                        </a:spcBef>
                        <a:spcAft>
                          <a:spcPts val="0"/>
                        </a:spcAft>
                        <a:buClr>
                          <a:schemeClr val="dk1"/>
                        </a:buClr>
                        <a:buSzPts val="2400"/>
                        <a:buFont typeface="Calibri"/>
                        <a:buNone/>
                      </a:pPr>
                      <a:r>
                        <a:rPr lang="en-US" sz="2400" u="none" cap="none" strike="noStrike"/>
                        <a:t>dict</a:t>
                      </a:r>
                      <a:endParaRPr sz="2400" u="none" cap="none" strike="noStrike"/>
                    </a:p>
                  </a:txBody>
                  <a:tcPr marT="45725" marB="45725" marR="91450" marL="91450"/>
                </a:tc>
                <a:tc>
                  <a:txBody>
                    <a:bodyPr/>
                    <a:lstStyle/>
                    <a:p>
                      <a:pPr indent="0" lvl="0" marL="0" marR="0" rtl="0" algn="l">
                        <a:spcBef>
                          <a:spcPts val="0"/>
                        </a:spcBef>
                        <a:spcAft>
                          <a:spcPts val="0"/>
                        </a:spcAft>
                        <a:buClr>
                          <a:srgbClr val="548135"/>
                        </a:buClr>
                        <a:buSzPts val="2400"/>
                        <a:buFont typeface="Calibri"/>
                        <a:buNone/>
                      </a:pPr>
                      <a:r>
                        <a:rPr lang="en-US" sz="2400" u="none" cap="none" strike="noStrike">
                          <a:solidFill>
                            <a:srgbClr val="548135"/>
                          </a:solidFill>
                        </a:rPr>
                        <a:t>Mutable</a:t>
                      </a:r>
                      <a:endParaRPr sz="2400" u="none" cap="none" strike="noStrike">
                        <a:solidFill>
                          <a:srgbClr val="548135"/>
                        </a:solidFill>
                      </a:endParaRPr>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Dynamic</a:t>
                      </a:r>
                      <a:endParaRPr sz="2400" u="none" cap="none" strike="noStrike">
                        <a:solidFill>
                          <a:srgbClr val="385623"/>
                        </a:solidFill>
                      </a:endParaRPr>
                    </a:p>
                  </a:txBody>
                  <a:tcPr marT="45725" marB="45725" marR="91450" marL="91450"/>
                </a:tc>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rPr>
                        <a:t>Ordered</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Mappings</a:t>
                      </a:r>
                      <a:endParaRPr sz="2400" u="none" cap="none" strike="noStrike"/>
                    </a:p>
                  </a:txBody>
                  <a:tcPr marT="45725" marB="45725" marR="91450" marL="91450"/>
                </a:tc>
              </a:tr>
              <a:tr h="421725">
                <a:tc>
                  <a:txBody>
                    <a:bodyPr/>
                    <a:lstStyle/>
                    <a:p>
                      <a:pPr indent="0" lvl="0" marL="0" marR="0" rtl="0" algn="l">
                        <a:spcBef>
                          <a:spcPts val="0"/>
                        </a:spcBef>
                        <a:spcAft>
                          <a:spcPts val="0"/>
                        </a:spcAft>
                        <a:buClr>
                          <a:schemeClr val="dk1"/>
                        </a:buClr>
                        <a:buSzPts val="2400"/>
                        <a:buFont typeface="Calibri"/>
                        <a:buNone/>
                      </a:pPr>
                      <a:r>
                        <a:rPr lang="en-US" sz="2400" u="none" cap="none" strike="noStrike"/>
                        <a:t>bytes</a:t>
                      </a:r>
                      <a:endParaRPr sz="2400" u="none" cap="none" strike="noStrike"/>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Immutable</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Fix</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rPr>
                        <a:t>Ordered</a:t>
                      </a:r>
                      <a:endParaRPr sz="2400" u="none" cap="none" strike="noStrike">
                        <a:solidFill>
                          <a:srgbClr val="C55A11"/>
                        </a:solidFill>
                      </a:endParaRPr>
                    </a:p>
                  </a:txBody>
                  <a:tcPr marT="45725" marB="45725" marR="91450" marL="91450"/>
                </a:tc>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rPr>
                        <a:t>Sequence</a:t>
                      </a:r>
                      <a:endParaRPr sz="2400" u="none" cap="none" strike="noStrike">
                        <a:solidFill>
                          <a:srgbClr val="C55A11"/>
                        </a:solidFill>
                      </a:endParaRPr>
                    </a:p>
                  </a:txBody>
                  <a:tcPr marT="45725" marB="45725" marR="91450" marL="91450"/>
                </a:tc>
              </a:tr>
              <a:tr h="421725">
                <a:tc>
                  <a:txBody>
                    <a:bodyPr/>
                    <a:lstStyle/>
                    <a:p>
                      <a:pPr indent="0" lvl="0" marL="0" marR="0" rtl="0" algn="l">
                        <a:spcBef>
                          <a:spcPts val="0"/>
                        </a:spcBef>
                        <a:spcAft>
                          <a:spcPts val="0"/>
                        </a:spcAft>
                        <a:buClr>
                          <a:schemeClr val="dk1"/>
                        </a:buClr>
                        <a:buSzPts val="2400"/>
                        <a:buFont typeface="Calibri"/>
                        <a:buNone/>
                      </a:pPr>
                      <a:r>
                        <a:rPr lang="en-US" sz="2400" u="none" cap="none" strike="noStrike"/>
                        <a:t>bytearray</a:t>
                      </a:r>
                      <a:endParaRPr sz="2400" u="none" cap="none" strike="noStrike"/>
                    </a:p>
                  </a:txBody>
                  <a:tcPr marT="45725" marB="45725" marR="91450" marL="91450"/>
                </a:tc>
                <a:tc>
                  <a:txBody>
                    <a:bodyPr/>
                    <a:lstStyle/>
                    <a:p>
                      <a:pPr indent="0" lvl="0" marL="0" marR="0" rtl="0" algn="l">
                        <a:spcBef>
                          <a:spcPts val="0"/>
                        </a:spcBef>
                        <a:spcAft>
                          <a:spcPts val="0"/>
                        </a:spcAft>
                        <a:buClr>
                          <a:srgbClr val="548135"/>
                        </a:buClr>
                        <a:buSzPts val="2400"/>
                        <a:buFont typeface="Calibri"/>
                        <a:buNone/>
                      </a:pPr>
                      <a:r>
                        <a:rPr lang="en-US" sz="2400" u="none" cap="none" strike="noStrike">
                          <a:solidFill>
                            <a:srgbClr val="548135"/>
                          </a:solidFill>
                        </a:rPr>
                        <a:t>Mutable</a:t>
                      </a:r>
                      <a:endParaRPr sz="2400" u="none" cap="none" strike="noStrike">
                        <a:solidFill>
                          <a:srgbClr val="548135"/>
                        </a:solidFill>
                      </a:endParaRPr>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Dynamic</a:t>
                      </a:r>
                      <a:endParaRPr sz="2400" u="none" cap="none" strike="noStrike">
                        <a:solidFill>
                          <a:srgbClr val="385623"/>
                        </a:solidFill>
                      </a:endParaRPr>
                    </a:p>
                  </a:txBody>
                  <a:tcPr marT="45725" marB="45725" marR="91450" marL="91450"/>
                </a:tc>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rPr>
                        <a:t>Ordered</a:t>
                      </a:r>
                      <a:endParaRPr sz="2400" u="none" cap="none" strike="noStrike">
                        <a:solidFill>
                          <a:srgbClr val="C55A11"/>
                        </a:solidFill>
                      </a:endParaRPr>
                    </a:p>
                  </a:txBody>
                  <a:tcPr marT="45725" marB="45725" marR="91450" marL="91450"/>
                </a:tc>
                <a:tc>
                  <a:txBody>
                    <a:bodyPr/>
                    <a:lstStyle/>
                    <a:p>
                      <a:pPr indent="0" lvl="0" marL="0" marR="0" rtl="0" algn="l">
                        <a:spcBef>
                          <a:spcPts val="0"/>
                        </a:spcBef>
                        <a:spcAft>
                          <a:spcPts val="0"/>
                        </a:spcAft>
                        <a:buClr>
                          <a:srgbClr val="C55A11"/>
                        </a:buClr>
                        <a:buSzPts val="2400"/>
                        <a:buFont typeface="Calibri"/>
                        <a:buNone/>
                      </a:pPr>
                      <a:r>
                        <a:rPr lang="en-US" sz="2400" u="none" cap="none" strike="noStrike">
                          <a:solidFill>
                            <a:srgbClr val="C55A11"/>
                          </a:solidFill>
                        </a:rPr>
                        <a:t>Sequence</a:t>
                      </a:r>
                      <a:endParaRPr sz="2400" u="none" cap="none" strike="noStrike">
                        <a:solidFill>
                          <a:srgbClr val="C55A11"/>
                        </a:solidFill>
                      </a:endParaRPr>
                    </a:p>
                  </a:txBody>
                  <a:tcPr marT="45725" marB="45725" marR="91450" marL="91450"/>
                </a:tc>
              </a:tr>
              <a:tr h="421725">
                <a:tc>
                  <a:txBody>
                    <a:bodyPr/>
                    <a:lstStyle/>
                    <a:p>
                      <a:pPr indent="0" lvl="0" marL="0" marR="0" rtl="0" algn="l">
                        <a:spcBef>
                          <a:spcPts val="0"/>
                        </a:spcBef>
                        <a:spcAft>
                          <a:spcPts val="0"/>
                        </a:spcAft>
                        <a:buClr>
                          <a:schemeClr val="dk1"/>
                        </a:buClr>
                        <a:buSzPts val="2400"/>
                        <a:buFont typeface="Calibri"/>
                        <a:buNone/>
                      </a:pPr>
                      <a:r>
                        <a:rPr lang="en-US" sz="2400" u="none" cap="none" strike="noStrike"/>
                        <a:t>frozenset</a:t>
                      </a:r>
                      <a:endParaRPr sz="2400" u="none" cap="none" strike="noStrike"/>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Immutable</a:t>
                      </a:r>
                      <a:endParaRPr sz="2400" u="none" cap="none" strike="noStrike">
                        <a:solidFill>
                          <a:srgbClr val="FF0000"/>
                        </a:solidFill>
                      </a:endParaRPr>
                    </a:p>
                  </a:txBody>
                  <a:tcPr marT="45725" marB="45725" marR="91450" marL="91450"/>
                </a:tc>
                <a:tc>
                  <a:txBody>
                    <a:bodyPr/>
                    <a:lstStyle/>
                    <a:p>
                      <a:pPr indent="0" lvl="0" marL="0" marR="0" rtl="0" algn="l">
                        <a:spcBef>
                          <a:spcPts val="0"/>
                        </a:spcBef>
                        <a:spcAft>
                          <a:spcPts val="0"/>
                        </a:spcAft>
                        <a:buClr>
                          <a:srgbClr val="FF0000"/>
                        </a:buClr>
                        <a:buSzPts val="2400"/>
                        <a:buFont typeface="Calibri"/>
                        <a:buNone/>
                      </a:pPr>
                      <a:r>
                        <a:rPr lang="en-US" sz="2400" u="none" cap="none" strike="noStrike">
                          <a:solidFill>
                            <a:srgbClr val="FF0000"/>
                          </a:solidFill>
                        </a:rPr>
                        <a:t>Fix</a:t>
                      </a:r>
                      <a:endParaRPr sz="2400" u="none" cap="none" strike="noStrike">
                        <a:solidFill>
                          <a:schemeClr val="dk1"/>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Un-ordered</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Calibri"/>
                        <a:buNone/>
                      </a:pPr>
                      <a:r>
                        <a:rPr lang="en-US" sz="2400" u="none" cap="none" strike="noStrike"/>
                        <a:t>Collections</a:t>
                      </a:r>
                      <a:endParaRPr sz="24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200" y="1"/>
            <a:ext cx="10515600" cy="9964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Concept of Immutable Data Types</a:t>
            </a:r>
            <a:endParaRPr/>
          </a:p>
        </p:txBody>
      </p:sp>
      <p:sp>
        <p:nvSpPr>
          <p:cNvPr id="156" name="Google Shape;156;p12"/>
          <p:cNvSpPr txBox="1"/>
          <p:nvPr>
            <p:ph idx="1" type="body"/>
          </p:nvPr>
        </p:nvSpPr>
        <p:spPr>
          <a:xfrm>
            <a:off x="700454" y="1087070"/>
            <a:ext cx="10791092" cy="54895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Once object is created then can’t change the contents</a:t>
            </a:r>
            <a:endParaRPr/>
          </a:p>
          <a:p>
            <a:pPr indent="-228600" lvl="0" marL="228600" rtl="0" algn="l">
              <a:lnSpc>
                <a:spcPct val="90000"/>
              </a:lnSpc>
              <a:spcBef>
                <a:spcPts val="1000"/>
              </a:spcBef>
              <a:spcAft>
                <a:spcPts val="0"/>
              </a:spcAft>
              <a:buClr>
                <a:schemeClr val="dk1"/>
              </a:buClr>
              <a:buSzPts val="2800"/>
              <a:buChar char="•"/>
            </a:pPr>
            <a:r>
              <a:rPr lang="en-US"/>
              <a:t>If variable value is changed </a:t>
            </a:r>
            <a:endParaRPr/>
          </a:p>
          <a:p>
            <a:pPr indent="-228600" lvl="1" marL="685800" rtl="0" algn="l">
              <a:lnSpc>
                <a:spcPct val="90000"/>
              </a:lnSpc>
              <a:spcBef>
                <a:spcPts val="500"/>
              </a:spcBef>
              <a:spcAft>
                <a:spcPts val="0"/>
              </a:spcAft>
              <a:buClr>
                <a:schemeClr val="dk1"/>
              </a:buClr>
              <a:buSzPts val="2400"/>
              <a:buChar char="•"/>
            </a:pPr>
            <a:r>
              <a:rPr lang="en-US"/>
              <a:t>Then new object is created</a:t>
            </a:r>
            <a:endParaRPr/>
          </a:p>
          <a:p>
            <a:pPr indent="-228600" lvl="0" marL="228600" rtl="0" algn="l">
              <a:lnSpc>
                <a:spcPct val="90000"/>
              </a:lnSpc>
              <a:spcBef>
                <a:spcPts val="1000"/>
              </a:spcBef>
              <a:spcAft>
                <a:spcPts val="0"/>
              </a:spcAft>
              <a:buClr>
                <a:schemeClr val="dk1"/>
              </a:buClr>
              <a:buSzPts val="2800"/>
              <a:buChar char="•"/>
            </a:pPr>
            <a:r>
              <a:rPr lang="en-US"/>
              <a:t>Ex.</a:t>
            </a:r>
            <a:endParaRPr/>
          </a:p>
          <a:p>
            <a:pPr indent="0" lvl="1" marL="457200" rtl="0" algn="l">
              <a:lnSpc>
                <a:spcPct val="90000"/>
              </a:lnSpc>
              <a:spcBef>
                <a:spcPts val="500"/>
              </a:spcBef>
              <a:spcAft>
                <a:spcPts val="0"/>
              </a:spcAft>
              <a:buClr>
                <a:schemeClr val="dk1"/>
              </a:buClr>
              <a:buSzPts val="2000"/>
              <a:buNone/>
            </a:pPr>
            <a:r>
              <a:rPr lang="en-US" sz="2000"/>
              <a:t>i = 230   	# create object with value 230 and assign it to i</a:t>
            </a:r>
            <a:endParaRPr sz="2000"/>
          </a:p>
          <a:p>
            <a:pPr indent="0" lvl="1" marL="457200" rtl="0" algn="l">
              <a:lnSpc>
                <a:spcPct val="90000"/>
              </a:lnSpc>
              <a:spcBef>
                <a:spcPts val="500"/>
              </a:spcBef>
              <a:spcAft>
                <a:spcPts val="0"/>
              </a:spcAft>
              <a:buClr>
                <a:schemeClr val="dk1"/>
              </a:buClr>
              <a:buSzPts val="2000"/>
              <a:buNone/>
            </a:pPr>
            <a:r>
              <a:rPr lang="en-US" sz="2000"/>
              <a:t>id(i)        	# get the identity of an object  (ex. 17889)</a:t>
            </a:r>
            <a:endParaRPr/>
          </a:p>
          <a:p>
            <a:pPr indent="0" lvl="1" marL="457200" rtl="0" algn="l">
              <a:lnSpc>
                <a:spcPct val="90000"/>
              </a:lnSpc>
              <a:spcBef>
                <a:spcPts val="500"/>
              </a:spcBef>
              <a:spcAft>
                <a:spcPts val="0"/>
              </a:spcAft>
              <a:buClr>
                <a:schemeClr val="dk1"/>
              </a:buClr>
              <a:buSzPts val="2000"/>
              <a:buNone/>
            </a:pPr>
            <a:r>
              <a:rPr lang="en-US" sz="2000"/>
              <a:t>		# ( indicates where it is in memory)</a:t>
            </a:r>
            <a:endParaRPr sz="2000"/>
          </a:p>
          <a:p>
            <a:pPr indent="0" lvl="1" marL="457200" rtl="0" algn="l">
              <a:lnSpc>
                <a:spcPct val="90000"/>
              </a:lnSpc>
              <a:spcBef>
                <a:spcPts val="500"/>
              </a:spcBef>
              <a:spcAft>
                <a:spcPts val="0"/>
              </a:spcAft>
              <a:buClr>
                <a:schemeClr val="dk1"/>
              </a:buClr>
              <a:buSzPts val="2000"/>
              <a:buNone/>
            </a:pPr>
            <a:r>
              <a:rPr lang="en-US" sz="2000"/>
              <a:t>i = 10      	# create new object with value 10</a:t>
            </a:r>
            <a:endParaRPr/>
          </a:p>
          <a:p>
            <a:pPr indent="0" lvl="1" marL="457200" rtl="0" algn="l">
              <a:lnSpc>
                <a:spcPct val="90000"/>
              </a:lnSpc>
              <a:spcBef>
                <a:spcPts val="500"/>
              </a:spcBef>
              <a:spcAft>
                <a:spcPts val="0"/>
              </a:spcAft>
              <a:buClr>
                <a:schemeClr val="dk1"/>
              </a:buClr>
              <a:buSzPts val="2000"/>
              <a:buNone/>
            </a:pPr>
            <a:r>
              <a:rPr lang="en-US" sz="2000"/>
              <a:t>		#(at </a:t>
            </a:r>
            <a:r>
              <a:rPr b="1" i="1" lang="en-US" sz="2000" u="sng"/>
              <a:t>different location </a:t>
            </a:r>
            <a:r>
              <a:rPr lang="en-US" sz="2000"/>
              <a:t>in memory) </a:t>
            </a:r>
            <a:endParaRPr/>
          </a:p>
          <a:p>
            <a:pPr indent="0" lvl="1" marL="457200" rtl="0" algn="l">
              <a:lnSpc>
                <a:spcPct val="90000"/>
              </a:lnSpc>
              <a:spcBef>
                <a:spcPts val="500"/>
              </a:spcBef>
              <a:spcAft>
                <a:spcPts val="0"/>
              </a:spcAft>
              <a:buClr>
                <a:schemeClr val="dk1"/>
              </a:buClr>
              <a:buSzPts val="2000"/>
              <a:buNone/>
            </a:pPr>
            <a:r>
              <a:rPr lang="en-US" sz="2000"/>
              <a:t>		#and assign it to i</a:t>
            </a:r>
            <a:endParaRPr sz="2000"/>
          </a:p>
          <a:p>
            <a:pPr indent="0" lvl="1" marL="457200" rtl="0" algn="l">
              <a:lnSpc>
                <a:spcPct val="90000"/>
              </a:lnSpc>
              <a:spcBef>
                <a:spcPts val="500"/>
              </a:spcBef>
              <a:spcAft>
                <a:spcPts val="0"/>
              </a:spcAft>
              <a:buClr>
                <a:schemeClr val="dk1"/>
              </a:buClr>
              <a:buSzPts val="2000"/>
              <a:buNone/>
            </a:pPr>
            <a:r>
              <a:rPr lang="en-US" sz="2000"/>
              <a:t>id(i)        	# get the identity of an object  (ex. 17867)</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US" u="sng"/>
              <a:t>Mutable Data types </a:t>
            </a:r>
            <a:r>
              <a:rPr lang="en-US"/>
              <a:t>: we can change the contents any time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Concept of memory allocation to data types</a:t>
            </a:r>
            <a:endParaRPr/>
          </a:p>
        </p:txBody>
      </p:sp>
      <p:sp>
        <p:nvSpPr>
          <p:cNvPr id="162" name="Google Shape;162;p13"/>
          <p:cNvSpPr txBox="1"/>
          <p:nvPr>
            <p:ph idx="1" type="body"/>
          </p:nvPr>
        </p:nvSpPr>
        <p:spPr>
          <a:xfrm>
            <a:off x="838200" y="2063261"/>
            <a:ext cx="10515600" cy="418513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Fix Size : </a:t>
            </a:r>
            <a:r>
              <a:rPr lang="en-US"/>
              <a:t>Size of object is fixed at time of creation itself (compile time)</a:t>
            </a:r>
            <a:endParaRPr b="1"/>
          </a:p>
          <a:p>
            <a:pPr indent="-228600" lvl="0" marL="228600" rtl="0" algn="l">
              <a:lnSpc>
                <a:spcPct val="90000"/>
              </a:lnSpc>
              <a:spcBef>
                <a:spcPts val="1000"/>
              </a:spcBef>
              <a:spcAft>
                <a:spcPts val="0"/>
              </a:spcAft>
              <a:buClr>
                <a:schemeClr val="dk1"/>
              </a:buClr>
              <a:buSzPts val="2800"/>
              <a:buChar char="•"/>
            </a:pPr>
            <a:r>
              <a:rPr b="1" lang="en-US"/>
              <a:t>Dynamic </a:t>
            </a:r>
            <a:r>
              <a:rPr lang="en-US"/>
              <a:t>: Size of object can change anytime ( run time)</a:t>
            </a:r>
            <a:endParaRPr/>
          </a:p>
          <a:p>
            <a:pPr indent="-228600" lvl="0" marL="228600" rtl="0" algn="l">
              <a:lnSpc>
                <a:spcPct val="90000"/>
              </a:lnSpc>
              <a:spcBef>
                <a:spcPts val="1000"/>
              </a:spcBef>
              <a:spcAft>
                <a:spcPts val="0"/>
              </a:spcAft>
              <a:buClr>
                <a:schemeClr val="dk1"/>
              </a:buClr>
              <a:buSzPts val="2800"/>
              <a:buChar char="•"/>
            </a:pPr>
            <a:r>
              <a:rPr lang="en-US"/>
              <a:t>Size of object can be found by sys.getsizeof() function</a:t>
            </a:r>
            <a:endParaRPr/>
          </a:p>
          <a:p>
            <a:pPr indent="-165100" lvl="0" marL="228600" rtl="0" algn="l">
              <a:lnSpc>
                <a:spcPct val="90000"/>
              </a:lnSpc>
              <a:spcBef>
                <a:spcPts val="1000"/>
              </a:spcBef>
              <a:spcAft>
                <a:spcPts val="0"/>
              </a:spcAft>
              <a:buSzPts val="1800"/>
              <a:buChar char="•"/>
            </a:pPr>
            <a:r>
              <a:rPr lang="en-US"/>
              <a:t>Different data types have different sizes of memory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838200" y="152400"/>
            <a:ext cx="10515600" cy="838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600"/>
              <a:t>Interning Smart Memory Allocation</a:t>
            </a:r>
            <a:endParaRPr sz="3600"/>
          </a:p>
        </p:txBody>
      </p:sp>
      <p:sp>
        <p:nvSpPr>
          <p:cNvPr id="168" name="Google Shape;168;p14"/>
          <p:cNvSpPr txBox="1"/>
          <p:nvPr>
            <p:ph idx="1" type="body"/>
          </p:nvPr>
        </p:nvSpPr>
        <p:spPr>
          <a:xfrm>
            <a:off x="182880" y="1066800"/>
            <a:ext cx="11750040" cy="550163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Interning in int (smart allocation)</a:t>
            </a:r>
            <a:endParaRPr/>
          </a:p>
          <a:p>
            <a:pPr indent="-228600" lvl="1" marL="685800" rtl="0" algn="l">
              <a:lnSpc>
                <a:spcPct val="90000"/>
              </a:lnSpc>
              <a:spcBef>
                <a:spcPts val="500"/>
              </a:spcBef>
              <a:spcAft>
                <a:spcPts val="0"/>
              </a:spcAft>
              <a:buClr>
                <a:schemeClr val="dk1"/>
              </a:buClr>
              <a:buSzPts val="2400"/>
              <a:buChar char="•"/>
            </a:pPr>
            <a:r>
              <a:rPr lang="en-US" sz="3200"/>
              <a:t>When new variable is created with literal (fixed value)</a:t>
            </a:r>
            <a:endParaRPr sz="3200"/>
          </a:p>
          <a:p>
            <a:pPr indent="-228600" lvl="2" marL="1143000" rtl="0" algn="l">
              <a:lnSpc>
                <a:spcPct val="90000"/>
              </a:lnSpc>
              <a:spcBef>
                <a:spcPts val="500"/>
              </a:spcBef>
              <a:spcAft>
                <a:spcPts val="0"/>
              </a:spcAft>
              <a:buClr>
                <a:schemeClr val="dk1"/>
              </a:buClr>
              <a:buSzPts val="2000"/>
              <a:buChar char="•"/>
            </a:pPr>
            <a:r>
              <a:rPr lang="en-US" sz="2800"/>
              <a:t>Step 1: check if value is small</a:t>
            </a:r>
            <a:endParaRPr sz="2800"/>
          </a:p>
          <a:p>
            <a:pPr indent="-228600" lvl="3" marL="1600200" rtl="0" algn="l">
              <a:lnSpc>
                <a:spcPct val="90000"/>
              </a:lnSpc>
              <a:spcBef>
                <a:spcPts val="500"/>
              </a:spcBef>
              <a:spcAft>
                <a:spcPts val="0"/>
              </a:spcAft>
              <a:buClr>
                <a:schemeClr val="dk1"/>
              </a:buClr>
              <a:buSzPts val="1800"/>
              <a:buChar char="•"/>
            </a:pPr>
            <a:r>
              <a:rPr lang="en-US" sz="2400"/>
              <a:t>If small (-5 to 256) then check if already value “object” is present</a:t>
            </a:r>
            <a:endParaRPr sz="2400"/>
          </a:p>
          <a:p>
            <a:pPr indent="-228600" lvl="3" marL="1600200" rtl="0" algn="l">
              <a:lnSpc>
                <a:spcPct val="90000"/>
              </a:lnSpc>
              <a:spcBef>
                <a:spcPts val="500"/>
              </a:spcBef>
              <a:spcAft>
                <a:spcPts val="0"/>
              </a:spcAft>
              <a:buClr>
                <a:schemeClr val="dk1"/>
              </a:buClr>
              <a:buSzPts val="1800"/>
              <a:buChar char="•"/>
            </a:pPr>
            <a:r>
              <a:rPr lang="en-US" sz="2400"/>
              <a:t>If object is present then </a:t>
            </a:r>
            <a:r>
              <a:rPr b="1" lang="en-US" sz="2400" u="sng">
                <a:solidFill>
                  <a:srgbClr val="2E75B5"/>
                </a:solidFill>
              </a:rPr>
              <a:t>DON’T allocate new memory, use same object</a:t>
            </a:r>
            <a:endParaRPr sz="2400"/>
          </a:p>
          <a:p>
            <a:pPr indent="-228600" lvl="2" marL="1143000" rtl="0" algn="l">
              <a:lnSpc>
                <a:spcPct val="90000"/>
              </a:lnSpc>
              <a:spcBef>
                <a:spcPts val="500"/>
              </a:spcBef>
              <a:spcAft>
                <a:spcPts val="0"/>
              </a:spcAft>
              <a:buClr>
                <a:schemeClr val="dk1"/>
              </a:buClr>
              <a:buSzPts val="2000"/>
              <a:buChar char="•"/>
            </a:pPr>
            <a:r>
              <a:rPr lang="en-US" sz="2800"/>
              <a:t>Step 2: If Value is not small then  allocate new memory and create new object</a:t>
            </a:r>
            <a:endParaRPr sz="2800"/>
          </a:p>
          <a:p>
            <a:pPr indent="-228600" lvl="1" marL="685800" rtl="0" algn="l">
              <a:lnSpc>
                <a:spcPct val="90000"/>
              </a:lnSpc>
              <a:spcBef>
                <a:spcPts val="500"/>
              </a:spcBef>
              <a:spcAft>
                <a:spcPts val="0"/>
              </a:spcAft>
              <a:buClr>
                <a:schemeClr val="dk1"/>
              </a:buClr>
              <a:buSzPts val="2400"/>
              <a:buChar char="•"/>
            </a:pPr>
            <a:r>
              <a:rPr lang="en-US" sz="3200"/>
              <a:t>When new variable with dynamic value</a:t>
            </a:r>
            <a:endParaRPr sz="3200"/>
          </a:p>
          <a:p>
            <a:pPr indent="-228600" lvl="2" marL="1143000" rtl="0" algn="l">
              <a:lnSpc>
                <a:spcPct val="90000"/>
              </a:lnSpc>
              <a:spcBef>
                <a:spcPts val="500"/>
              </a:spcBef>
              <a:spcAft>
                <a:spcPts val="0"/>
              </a:spcAft>
              <a:buClr>
                <a:schemeClr val="dk1"/>
              </a:buClr>
              <a:buSzPts val="2000"/>
              <a:buChar char="•"/>
            </a:pPr>
            <a:r>
              <a:rPr lang="en-US" sz="2800"/>
              <a:t>Always allocate memory and create new object</a:t>
            </a:r>
            <a:endParaRPr sz="2800"/>
          </a:p>
          <a:p>
            <a:pPr indent="-228600" lvl="1" marL="685800" rtl="0" algn="l">
              <a:lnSpc>
                <a:spcPct val="90000"/>
              </a:lnSpc>
              <a:spcBef>
                <a:spcPts val="500"/>
              </a:spcBef>
              <a:spcAft>
                <a:spcPts val="0"/>
              </a:spcAft>
              <a:buClr>
                <a:schemeClr val="dk1"/>
              </a:buClr>
              <a:buSzPts val="2400"/>
              <a:buChar char="•"/>
            </a:pPr>
            <a:r>
              <a:rPr lang="en-US" sz="3200"/>
              <a:t>Ref: </a:t>
            </a:r>
            <a:r>
              <a:rPr lang="en-US" sz="2800" u="sng">
                <a:solidFill>
                  <a:schemeClr val="hlink"/>
                </a:solidFill>
                <a:hlinkClick r:id="rId3"/>
              </a:rPr>
              <a:t>https://python-reference.readthedocs.io/en/latest/docs/functions/intern.html</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idx="1" type="body"/>
          </p:nvPr>
        </p:nvSpPr>
        <p:spPr>
          <a:xfrm>
            <a:off x="838200" y="990600"/>
            <a:ext cx="10515600" cy="5867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Interning in string </a:t>
            </a:r>
            <a:endParaRPr/>
          </a:p>
          <a:p>
            <a:pPr indent="-228600" lvl="0" marL="228600" rtl="0" algn="l">
              <a:lnSpc>
                <a:spcPct val="90000"/>
              </a:lnSpc>
              <a:spcBef>
                <a:spcPts val="500"/>
              </a:spcBef>
              <a:spcAft>
                <a:spcPts val="0"/>
              </a:spcAft>
              <a:buClr>
                <a:schemeClr val="dk1"/>
              </a:buClr>
              <a:buSzPts val="2400"/>
              <a:buChar char="•"/>
            </a:pPr>
            <a:r>
              <a:rPr lang="en-US"/>
              <a:t>2 ways smart allocation takes place</a:t>
            </a:r>
            <a:endParaRPr/>
          </a:p>
          <a:p>
            <a:pPr indent="-228600" lvl="0" marL="228600" rtl="0" algn="l">
              <a:lnSpc>
                <a:spcPct val="90000"/>
              </a:lnSpc>
              <a:spcBef>
                <a:spcPts val="500"/>
              </a:spcBef>
              <a:spcAft>
                <a:spcPts val="0"/>
              </a:spcAft>
              <a:buClr>
                <a:schemeClr val="dk1"/>
              </a:buClr>
              <a:buSzPts val="2400"/>
              <a:buChar char="•"/>
            </a:pPr>
            <a:r>
              <a:rPr lang="en-US"/>
              <a:t>1. Cache the ASCII characters ( Latin 1 range)</a:t>
            </a:r>
            <a:endParaRPr/>
          </a:p>
          <a:p>
            <a:pPr indent="-228600" lvl="1" marL="685800" rtl="0" algn="l">
              <a:lnSpc>
                <a:spcPct val="90000"/>
              </a:lnSpc>
              <a:spcBef>
                <a:spcPts val="500"/>
              </a:spcBef>
              <a:spcAft>
                <a:spcPts val="0"/>
              </a:spcAft>
              <a:buClr>
                <a:schemeClr val="dk1"/>
              </a:buClr>
              <a:buSzPts val="2400"/>
              <a:buChar char="•"/>
            </a:pPr>
            <a:r>
              <a:rPr lang="en-US"/>
              <a:t>Python 3.3+ first 128 ASCII characters are cached by PVM</a:t>
            </a:r>
            <a:endParaRPr/>
          </a:p>
          <a:p>
            <a:pPr indent="-228600" lvl="1" marL="685800" rtl="0" algn="l">
              <a:lnSpc>
                <a:spcPct val="90000"/>
              </a:lnSpc>
              <a:spcBef>
                <a:spcPts val="500"/>
              </a:spcBef>
              <a:spcAft>
                <a:spcPts val="0"/>
              </a:spcAft>
              <a:buClr>
                <a:schemeClr val="dk1"/>
              </a:buClr>
              <a:buSzPts val="2400"/>
              <a:buChar char="•"/>
            </a:pPr>
            <a:r>
              <a:rPr lang="en-US"/>
              <a:t>So, a string containing all ASCII characters will be references to these cached characters</a:t>
            </a:r>
            <a:endParaRPr/>
          </a:p>
          <a:p>
            <a:pPr indent="-228600" lvl="1" marL="685800" rtl="0" algn="l">
              <a:lnSpc>
                <a:spcPct val="90000"/>
              </a:lnSpc>
              <a:spcBef>
                <a:spcPts val="500"/>
              </a:spcBef>
              <a:spcAft>
                <a:spcPts val="0"/>
              </a:spcAft>
              <a:buClr>
                <a:schemeClr val="dk1"/>
              </a:buClr>
              <a:buSzPts val="2400"/>
              <a:buChar char="•"/>
            </a:pPr>
            <a:r>
              <a:rPr lang="en-US"/>
              <a:t>Other Unicode characters can have size 1 -4 bytes </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3"/>
              </a:rPr>
              <a:t>https://docs.python.org/3/c-api/unicode.html</a:t>
            </a:r>
            <a:r>
              <a:rPr lang="en-US"/>
              <a:t>  </a:t>
            </a:r>
            <a:endParaRPr/>
          </a:p>
        </p:txBody>
      </p:sp>
      <p:sp>
        <p:nvSpPr>
          <p:cNvPr id="174" name="Google Shape;174;p15"/>
          <p:cNvSpPr txBox="1"/>
          <p:nvPr>
            <p:ph type="title"/>
          </p:nvPr>
        </p:nvSpPr>
        <p:spPr>
          <a:xfrm>
            <a:off x="838200" y="152400"/>
            <a:ext cx="10515600" cy="838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600"/>
              <a:t>Interning Smart Memory Allocation(cont..)</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3600"/>
              <a:t>Interning Smart Memory Allocation(cont..)</a:t>
            </a:r>
            <a:endParaRPr/>
          </a:p>
        </p:txBody>
      </p:sp>
      <p:sp>
        <p:nvSpPr>
          <p:cNvPr id="180" name="Google Shape;18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Interning in string </a:t>
            </a:r>
            <a:endParaRPr/>
          </a:p>
          <a:p>
            <a:pPr indent="-76200" lvl="0" marL="2286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500"/>
              </a:spcBef>
              <a:spcAft>
                <a:spcPts val="0"/>
              </a:spcAft>
              <a:buClr>
                <a:schemeClr val="dk1"/>
              </a:buClr>
              <a:buSzPts val="2400"/>
              <a:buChar char="•"/>
            </a:pPr>
            <a:r>
              <a:rPr lang="en-US"/>
              <a:t>2. Use sys.intern() function</a:t>
            </a:r>
            <a:endParaRPr/>
          </a:p>
          <a:p>
            <a:pPr indent="-228600" lvl="1" marL="685800" rtl="0" algn="l">
              <a:lnSpc>
                <a:spcPct val="90000"/>
              </a:lnSpc>
              <a:spcBef>
                <a:spcPts val="500"/>
              </a:spcBef>
              <a:spcAft>
                <a:spcPts val="0"/>
              </a:spcAft>
              <a:buClr>
                <a:schemeClr val="dk1"/>
              </a:buClr>
              <a:buSzPts val="2400"/>
              <a:buChar char="•"/>
            </a:pPr>
            <a:r>
              <a:rPr lang="en-US"/>
              <a:t>Programmer can decide to store strings in memory using sys.intern() function</a:t>
            </a:r>
            <a:endParaRPr/>
          </a:p>
          <a:p>
            <a:pPr indent="-228600" lvl="1" marL="685800" rtl="0" algn="l">
              <a:lnSpc>
                <a:spcPct val="90000"/>
              </a:lnSpc>
              <a:spcBef>
                <a:spcPts val="500"/>
              </a:spcBef>
              <a:spcAft>
                <a:spcPts val="0"/>
              </a:spcAft>
              <a:buClr>
                <a:schemeClr val="dk1"/>
              </a:buClr>
              <a:buSzPts val="2400"/>
              <a:buChar char="•"/>
            </a:pPr>
            <a:r>
              <a:rPr lang="en-US"/>
              <a:t>Here string is stored in a table and if same string is used again then reference to stored string is given to the new object. So, no new memory is required for using same string multiple times in a program.</a:t>
            </a:r>
            <a:endParaRPr/>
          </a:p>
          <a:p>
            <a:pPr indent="-228600" lvl="1" marL="685800" rtl="0" algn="l">
              <a:lnSpc>
                <a:spcPct val="90000"/>
              </a:lnSpc>
              <a:spcBef>
                <a:spcPts val="500"/>
              </a:spcBef>
              <a:spcAft>
                <a:spcPts val="0"/>
              </a:spcAft>
              <a:buClr>
                <a:schemeClr val="dk1"/>
              </a:buClr>
              <a:buSzPts val="2400"/>
              <a:buChar char="•"/>
            </a:pPr>
            <a:r>
              <a:rPr lang="en-US"/>
              <a:t>Normally, the names used in Python programs are automatically interned, and the dictionaries used to hold module, class or instance attributes have interned keys.</a:t>
            </a:r>
            <a:endParaRPr/>
          </a:p>
          <a:p>
            <a:pPr indent="-228600" lvl="1" marL="685800" rtl="0" algn="l">
              <a:lnSpc>
                <a:spcPct val="90000"/>
              </a:lnSpc>
              <a:spcBef>
                <a:spcPts val="500"/>
              </a:spcBef>
              <a:spcAft>
                <a:spcPts val="0"/>
              </a:spcAft>
              <a:buClr>
                <a:schemeClr val="dk1"/>
              </a:buClr>
              <a:buSzPts val="2400"/>
              <a:buChar char="•"/>
            </a:pPr>
            <a:r>
              <a:rPr lang="en-US"/>
              <a:t>Ref: </a:t>
            </a:r>
            <a:r>
              <a:rPr lang="en-US" u="sng">
                <a:solidFill>
                  <a:schemeClr val="hlink"/>
                </a:solidFill>
                <a:hlinkClick r:id="rId3"/>
              </a:rPr>
              <a:t>https://docs.python.org/3/library/sys.html</a:t>
            </a: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Built in Data Types in Python</a:t>
            </a:r>
            <a:endParaRPr/>
          </a:p>
        </p:txBody>
      </p:sp>
      <p:sp>
        <p:nvSpPr>
          <p:cNvPr id="186" name="Google Shape;18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Numeric Data types :</a:t>
            </a:r>
            <a:endParaRPr/>
          </a:p>
          <a:p>
            <a:pPr indent="-228600" lvl="1" marL="685800" rtl="0" algn="l">
              <a:lnSpc>
                <a:spcPct val="90000"/>
              </a:lnSpc>
              <a:spcBef>
                <a:spcPts val="500"/>
              </a:spcBef>
              <a:spcAft>
                <a:spcPts val="0"/>
              </a:spcAft>
              <a:buClr>
                <a:schemeClr val="dk1"/>
              </a:buClr>
              <a:buSzPts val="2400"/>
              <a:buChar char="•"/>
            </a:pPr>
            <a:r>
              <a:rPr lang="en-US"/>
              <a:t>int</a:t>
            </a:r>
            <a:endParaRPr/>
          </a:p>
          <a:p>
            <a:pPr indent="-228600" lvl="1" marL="685800" rtl="0" algn="l">
              <a:lnSpc>
                <a:spcPct val="90000"/>
              </a:lnSpc>
              <a:spcBef>
                <a:spcPts val="500"/>
              </a:spcBef>
              <a:spcAft>
                <a:spcPts val="0"/>
              </a:spcAft>
              <a:buClr>
                <a:schemeClr val="dk1"/>
              </a:buClr>
              <a:buSzPts val="2400"/>
              <a:buChar char="•"/>
            </a:pPr>
            <a:r>
              <a:rPr lang="en-US"/>
              <a:t>float</a:t>
            </a:r>
            <a:endParaRPr/>
          </a:p>
          <a:p>
            <a:pPr indent="-228600" lvl="1" marL="685800" rtl="0" algn="l">
              <a:lnSpc>
                <a:spcPct val="90000"/>
              </a:lnSpc>
              <a:spcBef>
                <a:spcPts val="500"/>
              </a:spcBef>
              <a:spcAft>
                <a:spcPts val="0"/>
              </a:spcAft>
              <a:buClr>
                <a:schemeClr val="dk1"/>
              </a:buClr>
              <a:buSzPts val="2400"/>
              <a:buChar char="•"/>
            </a:pPr>
            <a:r>
              <a:rPr lang="en-US"/>
              <a:t>complex</a:t>
            </a:r>
            <a:endParaRPr/>
          </a:p>
          <a:p>
            <a:pPr indent="-228600" lvl="1" marL="685800" rtl="0" algn="l">
              <a:lnSpc>
                <a:spcPct val="90000"/>
              </a:lnSpc>
              <a:spcBef>
                <a:spcPts val="500"/>
              </a:spcBef>
              <a:spcAft>
                <a:spcPts val="0"/>
              </a:spcAft>
              <a:buClr>
                <a:schemeClr val="dk1"/>
              </a:buClr>
              <a:buSzPts val="2400"/>
              <a:buChar char="•"/>
            </a:pPr>
            <a:r>
              <a:rPr lang="en-US"/>
              <a:t>bool  ( sub type of int data type)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Common methods to all Numeric data Type</a:t>
            </a:r>
            <a:endParaRPr/>
          </a:p>
        </p:txBody>
      </p:sp>
      <p:sp>
        <p:nvSpPr>
          <p:cNvPr id="192" name="Google Shape;19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abs(x) : give absolute value of x</a:t>
            </a:r>
            <a:endParaRPr/>
          </a:p>
          <a:p>
            <a:pPr indent="-228600" lvl="0" marL="228600" rtl="0" algn="l">
              <a:lnSpc>
                <a:spcPct val="90000"/>
              </a:lnSpc>
              <a:spcBef>
                <a:spcPts val="1000"/>
              </a:spcBef>
              <a:spcAft>
                <a:spcPts val="0"/>
              </a:spcAft>
              <a:buClr>
                <a:schemeClr val="dk1"/>
              </a:buClr>
              <a:buSzPts val="2800"/>
              <a:buChar char="•"/>
            </a:pPr>
            <a:r>
              <a:rPr lang="en-US"/>
              <a:t>divmod(x,y) : returns pair ( x //y , x % y)</a:t>
            </a:r>
            <a:endParaRPr/>
          </a:p>
          <a:p>
            <a:pPr indent="-228600" lvl="0" marL="228600" rtl="0" algn="l">
              <a:lnSpc>
                <a:spcPct val="90000"/>
              </a:lnSpc>
              <a:spcBef>
                <a:spcPts val="1000"/>
              </a:spcBef>
              <a:spcAft>
                <a:spcPts val="0"/>
              </a:spcAft>
              <a:buClr>
                <a:schemeClr val="dk1"/>
              </a:buClr>
              <a:buSzPts val="2800"/>
              <a:buChar char="•"/>
            </a:pPr>
            <a:r>
              <a:rPr lang="en-US"/>
              <a:t>x.conjugate() : gives conjugate of complex number x</a:t>
            </a:r>
            <a:endParaRPr/>
          </a:p>
          <a:p>
            <a:pPr indent="-228600" lvl="0" marL="228600" rtl="0" algn="l">
              <a:lnSpc>
                <a:spcPct val="90000"/>
              </a:lnSpc>
              <a:spcBef>
                <a:spcPts val="1000"/>
              </a:spcBef>
              <a:spcAft>
                <a:spcPts val="0"/>
              </a:spcAft>
              <a:buClr>
                <a:schemeClr val="dk1"/>
              </a:buClr>
              <a:buSzPts val="2800"/>
              <a:buChar char="•"/>
            </a:pPr>
            <a:r>
              <a:rPr lang="en-US"/>
              <a:t>pow(x,y) :  same as x ** y , x raised to y</a:t>
            </a:r>
            <a:endParaRPr/>
          </a:p>
          <a:p>
            <a:pPr indent="-228600" lvl="0" marL="228600" rtl="0" algn="l">
              <a:lnSpc>
                <a:spcPct val="90000"/>
              </a:lnSpc>
              <a:spcBef>
                <a:spcPts val="1000"/>
              </a:spcBef>
              <a:spcAft>
                <a:spcPts val="0"/>
              </a:spcAft>
              <a:buClr>
                <a:schemeClr val="dk1"/>
              </a:buClr>
              <a:buSzPts val="2800"/>
              <a:buChar char="•"/>
            </a:pPr>
            <a:r>
              <a:rPr lang="en-US"/>
              <a:t>round(x, n) : round value of x to n digits, by default n=0</a:t>
            </a:r>
            <a:endParaRPr/>
          </a:p>
          <a:p>
            <a:pPr indent="-228600" lvl="0" marL="228600" rtl="0" algn="l">
              <a:lnSpc>
                <a:spcPct val="90000"/>
              </a:lnSpc>
              <a:spcBef>
                <a:spcPts val="1000"/>
              </a:spcBef>
              <a:spcAft>
                <a:spcPts val="0"/>
              </a:spcAft>
              <a:buClr>
                <a:schemeClr val="dk1"/>
              </a:buClr>
              <a:buSzPts val="2800"/>
              <a:buChar char="•"/>
            </a:pPr>
            <a:r>
              <a:rPr lang="en-US"/>
              <a:t>bool(x) : gives truth value of given object x. Returns True or False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 data type</a:t>
            </a:r>
            <a:endParaRPr/>
          </a:p>
        </p:txBody>
      </p:sp>
      <p:sp>
        <p:nvSpPr>
          <p:cNvPr id="198" name="Google Shape;198;p19"/>
          <p:cNvSpPr txBox="1"/>
          <p:nvPr>
            <p:ph idx="1" type="body"/>
          </p:nvPr>
        </p:nvSpPr>
        <p:spPr>
          <a:xfrm>
            <a:off x="838200" y="1825625"/>
            <a:ext cx="10515600" cy="4852266"/>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US"/>
              <a:t>Python supports scientific computing so maximum value of int is not fixed ( it is unlimited)</a:t>
            </a:r>
            <a:endParaRPr/>
          </a:p>
          <a:p>
            <a:pPr indent="-241934" lvl="0" marL="228600" rtl="0" algn="l">
              <a:lnSpc>
                <a:spcPct val="90000"/>
              </a:lnSpc>
              <a:spcBef>
                <a:spcPts val="0"/>
              </a:spcBef>
              <a:spcAft>
                <a:spcPts val="0"/>
              </a:spcAft>
              <a:buClr>
                <a:schemeClr val="dk1"/>
              </a:buClr>
              <a:buSzPts val="2800"/>
              <a:buChar char="•"/>
            </a:pPr>
            <a:r>
              <a:rPr lang="en-US"/>
              <a:t>so size of integer allowed is unlimited</a:t>
            </a:r>
            <a:endParaRPr/>
          </a:p>
          <a:p>
            <a:pPr indent="-241934" lvl="0" marL="228600" rtl="0" algn="l">
              <a:lnSpc>
                <a:spcPct val="90000"/>
              </a:lnSpc>
              <a:spcBef>
                <a:spcPts val="1000"/>
              </a:spcBef>
              <a:spcAft>
                <a:spcPts val="0"/>
              </a:spcAft>
              <a:buClr>
                <a:schemeClr val="dk1"/>
              </a:buClr>
              <a:buSzPts val="2800"/>
              <a:buChar char="•"/>
            </a:pPr>
            <a:r>
              <a:rPr lang="en-US"/>
              <a:t>Integer is stored in a special structure in python</a:t>
            </a:r>
            <a:endParaRPr/>
          </a:p>
          <a:p>
            <a:pPr indent="-238897" lvl="1" marL="685800" rtl="0" algn="l">
              <a:lnSpc>
                <a:spcPct val="90000"/>
              </a:lnSpc>
              <a:spcBef>
                <a:spcPts val="500"/>
              </a:spcBef>
              <a:spcAft>
                <a:spcPts val="0"/>
              </a:spcAft>
              <a:buClr>
                <a:schemeClr val="dk1"/>
              </a:buClr>
              <a:buSzPts val="2162"/>
              <a:buChar char="•"/>
            </a:pPr>
            <a:r>
              <a:rPr b="1" i="1" lang="en-US"/>
              <a:t>In Python, value of an integer is not restricted by the number of bits and can expand to the limit of the available memory</a:t>
            </a:r>
            <a:endParaRPr/>
          </a:p>
          <a:p>
            <a:pPr indent="-101600" lvl="1" marL="685800" rtl="0" algn="l">
              <a:lnSpc>
                <a:spcPct val="90000"/>
              </a:lnSpc>
              <a:spcBef>
                <a:spcPts val="500"/>
              </a:spcBef>
              <a:spcAft>
                <a:spcPts val="0"/>
              </a:spcAft>
              <a:buClr>
                <a:schemeClr val="dk1"/>
              </a:buClr>
              <a:buSzPts val="2162"/>
              <a:buNone/>
            </a:pPr>
            <a:r>
              <a:t/>
            </a:r>
            <a:endParaRPr b="1" i="1"/>
          </a:p>
          <a:p>
            <a:pPr indent="-238897" lvl="1" marL="685800" rtl="0" algn="l">
              <a:lnSpc>
                <a:spcPct val="90000"/>
              </a:lnSpc>
              <a:spcBef>
                <a:spcPts val="500"/>
              </a:spcBef>
              <a:spcAft>
                <a:spcPts val="0"/>
              </a:spcAft>
              <a:buClr>
                <a:schemeClr val="dk1"/>
              </a:buClr>
              <a:buSzPts val="2162"/>
              <a:buChar char="•"/>
            </a:pPr>
            <a:r>
              <a:rPr lang="en-US"/>
              <a:t>First 24 bytes are allocated for basic structure of Python for integer creation</a:t>
            </a:r>
            <a:endParaRPr/>
          </a:p>
          <a:p>
            <a:pPr indent="-238897" lvl="1" marL="685800" rtl="0" algn="l">
              <a:lnSpc>
                <a:spcPct val="90000"/>
              </a:lnSpc>
              <a:spcBef>
                <a:spcPts val="500"/>
              </a:spcBef>
              <a:spcAft>
                <a:spcPts val="0"/>
              </a:spcAft>
              <a:buClr>
                <a:schemeClr val="dk1"/>
              </a:buClr>
              <a:buSzPts val="2162"/>
              <a:buChar char="•"/>
            </a:pPr>
            <a:r>
              <a:rPr lang="en-US"/>
              <a:t>Then 4 byte from value 1 &amp; ahead till 2^30-1</a:t>
            </a:r>
            <a:endParaRPr/>
          </a:p>
          <a:p>
            <a:pPr indent="-238897" lvl="1" marL="685800" rtl="0" algn="l">
              <a:lnSpc>
                <a:spcPct val="90000"/>
              </a:lnSpc>
              <a:spcBef>
                <a:spcPts val="500"/>
              </a:spcBef>
              <a:spcAft>
                <a:spcPts val="0"/>
              </a:spcAft>
              <a:buClr>
                <a:schemeClr val="dk1"/>
              </a:buClr>
              <a:buSzPts val="2162"/>
              <a:buChar char="•"/>
            </a:pPr>
            <a:r>
              <a:rPr lang="en-US"/>
              <a:t>After that 4 bytes are added whenever value exceeds the limit (next 2^30 values)</a:t>
            </a:r>
            <a:endParaRPr/>
          </a:p>
          <a:p>
            <a:pPr indent="-238897" lvl="1" marL="685800" rtl="0" algn="l">
              <a:lnSpc>
                <a:spcPct val="90000"/>
              </a:lnSpc>
              <a:spcBef>
                <a:spcPts val="500"/>
              </a:spcBef>
              <a:spcAft>
                <a:spcPts val="0"/>
              </a:spcAft>
              <a:buClr>
                <a:schemeClr val="dk1"/>
              </a:buClr>
              <a:buSzPts val="2162"/>
              <a:buChar char="•"/>
            </a:pPr>
            <a:r>
              <a:rPr lang="en-US"/>
              <a:t>This goes on till the time memory ( heap) is available</a:t>
            </a:r>
            <a:endParaRPr/>
          </a:p>
          <a:p>
            <a:pPr indent="-241934" lvl="0" marL="228600" rtl="0" algn="l">
              <a:lnSpc>
                <a:spcPct val="90000"/>
              </a:lnSpc>
              <a:spcBef>
                <a:spcPts val="1000"/>
              </a:spcBef>
              <a:spcAft>
                <a:spcPts val="0"/>
              </a:spcAft>
              <a:buClr>
                <a:schemeClr val="dk1"/>
              </a:buClr>
              <a:buSzPts val="2800"/>
              <a:buChar char="•"/>
            </a:pPr>
            <a:r>
              <a:rPr lang="en-US"/>
              <a:t>Sign of an integer is stored in sign bit</a:t>
            </a:r>
            <a:endParaRPr/>
          </a:p>
          <a:p>
            <a:pPr indent="-241934" lvl="0" marL="228600" rtl="0" algn="l">
              <a:lnSpc>
                <a:spcPct val="90000"/>
              </a:lnSpc>
              <a:spcBef>
                <a:spcPts val="1000"/>
              </a:spcBef>
              <a:spcAft>
                <a:spcPts val="0"/>
              </a:spcAft>
              <a:buClr>
                <a:schemeClr val="dk1"/>
              </a:buClr>
              <a:buSzPts val="2800"/>
              <a:buChar char="•"/>
            </a:pPr>
            <a:r>
              <a:rPr lang="en-US"/>
              <a:t>Size of object can be found by sys.getsizeof() function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data type</a:t>
            </a:r>
            <a:endParaRPr/>
          </a:p>
          <a:p>
            <a:pPr indent="-228600" lvl="0" marL="228600" rtl="0" algn="l">
              <a:lnSpc>
                <a:spcPct val="90000"/>
              </a:lnSpc>
              <a:spcBef>
                <a:spcPts val="1000"/>
              </a:spcBef>
              <a:spcAft>
                <a:spcPts val="0"/>
              </a:spcAft>
              <a:buClr>
                <a:schemeClr val="dk1"/>
              </a:buClr>
              <a:buSzPts val="2800"/>
              <a:buChar char="•"/>
            </a:pPr>
            <a:r>
              <a:rPr lang="en-US"/>
              <a:t>What is need of data type &amp; its advantages ?</a:t>
            </a:r>
            <a:endParaRPr/>
          </a:p>
          <a:p>
            <a:pPr indent="-228600" lvl="0" marL="228600" rtl="0" algn="l">
              <a:lnSpc>
                <a:spcPct val="90000"/>
              </a:lnSpc>
              <a:spcBef>
                <a:spcPts val="1000"/>
              </a:spcBef>
              <a:spcAft>
                <a:spcPts val="0"/>
              </a:spcAft>
              <a:buClr>
                <a:schemeClr val="dk1"/>
              </a:buClr>
              <a:buSzPts val="2800"/>
              <a:buChar char="•"/>
            </a:pPr>
            <a:r>
              <a:rPr lang="en-US"/>
              <a:t>Methods of assigning data types</a:t>
            </a:r>
            <a:endParaRPr/>
          </a:p>
          <a:p>
            <a:pPr indent="-228600" lvl="0" marL="228600" rtl="0" algn="l">
              <a:lnSpc>
                <a:spcPct val="90000"/>
              </a:lnSpc>
              <a:spcBef>
                <a:spcPts val="1000"/>
              </a:spcBef>
              <a:spcAft>
                <a:spcPts val="0"/>
              </a:spcAft>
              <a:buClr>
                <a:schemeClr val="dk1"/>
              </a:buClr>
              <a:buSzPts val="2800"/>
              <a:buChar char="•"/>
            </a:pPr>
            <a:r>
              <a:rPr lang="en-US"/>
              <a:t>Data type Coercion vs type Conversion </a:t>
            </a:r>
            <a:endParaRPr/>
          </a:p>
          <a:p>
            <a:pPr indent="-228600" lvl="0" marL="228600" rtl="0" algn="l">
              <a:lnSpc>
                <a:spcPct val="90000"/>
              </a:lnSpc>
              <a:spcBef>
                <a:spcPts val="1000"/>
              </a:spcBef>
              <a:spcAft>
                <a:spcPts val="0"/>
              </a:spcAft>
              <a:buClr>
                <a:schemeClr val="dk1"/>
              </a:buClr>
              <a:buSzPts val="2800"/>
              <a:buChar char="•"/>
            </a:pPr>
            <a:r>
              <a:rPr lang="en-US"/>
              <a:t>Numeric Data types </a:t>
            </a:r>
            <a:endParaRPr/>
          </a:p>
          <a:p>
            <a:pPr indent="-228600" lvl="1" marL="685800" rtl="0" algn="l">
              <a:lnSpc>
                <a:spcPct val="90000"/>
              </a:lnSpc>
              <a:spcBef>
                <a:spcPts val="500"/>
              </a:spcBef>
              <a:spcAft>
                <a:spcPts val="0"/>
              </a:spcAft>
              <a:buClr>
                <a:schemeClr val="dk1"/>
              </a:buClr>
              <a:buSzPts val="2400"/>
              <a:buChar char="•"/>
            </a:pPr>
            <a:r>
              <a:rPr lang="en-US"/>
              <a:t>Int, float, Boolean and complex</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Negative Integers are handled in Python?</a:t>
            </a:r>
            <a:endParaRPr/>
          </a:p>
        </p:txBody>
      </p:sp>
      <p:sp>
        <p:nvSpPr>
          <p:cNvPr id="204" name="Google Shape;20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Python represents negative numbers as signed magnitude format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Problem :</a:t>
            </a:r>
            <a:endParaRPr/>
          </a:p>
          <a:p>
            <a:pPr indent="0" lvl="0" marL="0" rtl="0" algn="l">
              <a:lnSpc>
                <a:spcPct val="90000"/>
              </a:lnSpc>
              <a:spcBef>
                <a:spcPts val="1000"/>
              </a:spcBef>
              <a:spcAft>
                <a:spcPts val="0"/>
              </a:spcAft>
              <a:buClr>
                <a:schemeClr val="dk1"/>
              </a:buClr>
              <a:buSzPts val="2800"/>
              <a:buNone/>
            </a:pPr>
            <a:r>
              <a:rPr lang="en-US"/>
              <a:t>	Cannot have right representation of -0 and +0</a:t>
            </a:r>
            <a:endParaRPr/>
          </a:p>
          <a:p>
            <a:pPr indent="0" lvl="0" marL="0" rtl="0" algn="l">
              <a:lnSpc>
                <a:spcPct val="90000"/>
              </a:lnSpc>
              <a:spcBef>
                <a:spcPts val="1000"/>
              </a:spcBef>
              <a:spcAft>
                <a:spcPts val="0"/>
              </a:spcAft>
              <a:buClr>
                <a:schemeClr val="dk1"/>
              </a:buClr>
              <a:buSzPts val="2800"/>
              <a:buNone/>
            </a:pPr>
            <a:r>
              <a:rPr lang="en-US"/>
              <a:t>	Cannot perform arithmetic operations properly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Solution</a:t>
            </a:r>
            <a:endParaRPr/>
          </a:p>
          <a:p>
            <a:pPr indent="0" lvl="0" marL="0" rtl="0" algn="l">
              <a:lnSpc>
                <a:spcPct val="90000"/>
              </a:lnSpc>
              <a:spcBef>
                <a:spcPts val="1000"/>
              </a:spcBef>
              <a:spcAft>
                <a:spcPts val="0"/>
              </a:spcAft>
              <a:buClr>
                <a:schemeClr val="dk1"/>
              </a:buClr>
              <a:buSzPts val="2800"/>
              <a:buNone/>
            </a:pPr>
            <a:r>
              <a:rPr lang="en-US"/>
              <a:t>	Zero is handled as special case</a:t>
            </a:r>
            <a:endParaRPr/>
          </a:p>
          <a:p>
            <a:pPr indent="0" lvl="0" marL="0" rtl="0" algn="l">
              <a:lnSpc>
                <a:spcPct val="90000"/>
              </a:lnSpc>
              <a:spcBef>
                <a:spcPts val="1000"/>
              </a:spcBef>
              <a:spcAft>
                <a:spcPts val="0"/>
              </a:spcAft>
              <a:buClr>
                <a:schemeClr val="dk1"/>
              </a:buClr>
              <a:buSzPts val="2800"/>
              <a:buNone/>
            </a:pPr>
            <a:r>
              <a:rPr lang="en-US"/>
              <a:t>	Before any operation convert -ve number to 2’s complement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 data Type methods</a:t>
            </a:r>
            <a:endParaRPr/>
          </a:p>
        </p:txBody>
      </p:sp>
      <p:sp>
        <p:nvSpPr>
          <p:cNvPr id="210" name="Google Shape;21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int.bit_length(x) : Returns the number of bits necessary to represent an integer in binary, excluding the sign bit and leading zeros </a:t>
            </a:r>
            <a:endParaRPr/>
          </a:p>
          <a:p>
            <a:pPr indent="-228600" lvl="0" marL="228600" rtl="0" algn="l">
              <a:lnSpc>
                <a:spcPct val="90000"/>
              </a:lnSpc>
              <a:spcBef>
                <a:spcPts val="1000"/>
              </a:spcBef>
              <a:spcAft>
                <a:spcPts val="0"/>
              </a:spcAft>
              <a:buClr>
                <a:schemeClr val="dk1"/>
              </a:buClr>
              <a:buSzPts val="2800"/>
              <a:buChar char="•"/>
            </a:pPr>
            <a:r>
              <a:rPr lang="en-US"/>
              <a:t>int.as_integer_ratio() : Return a pair of integers whose ratio is exactly equal to the original integer and with a positive denominator. The integer ratio of integers (whole numbers) is always the integer as the numerator and 1 as the denominator.</a:t>
            </a:r>
            <a:endParaRPr/>
          </a:p>
          <a:p>
            <a:pPr indent="-228600" lvl="1" marL="685800" rtl="0" algn="l">
              <a:lnSpc>
                <a:spcPct val="90000"/>
              </a:lnSpc>
              <a:spcBef>
                <a:spcPts val="500"/>
              </a:spcBef>
              <a:spcAft>
                <a:spcPts val="0"/>
              </a:spcAft>
              <a:buClr>
                <a:schemeClr val="dk1"/>
              </a:buClr>
              <a:buSzPts val="2400"/>
              <a:buChar char="•"/>
            </a:pPr>
            <a:r>
              <a:rPr lang="en-US"/>
              <a:t>Ex. (6).as_integer_ratio() -&gt; (6,1)</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Float data type</a:t>
            </a:r>
            <a:endParaRPr/>
          </a:p>
        </p:txBody>
      </p:sp>
      <p:sp>
        <p:nvSpPr>
          <p:cNvPr id="216" name="Google Shape;21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Float stores decimal point values</a:t>
            </a:r>
            <a:endParaRPr/>
          </a:p>
          <a:p>
            <a:pPr indent="-228600" lvl="0" marL="228600" rtl="0" algn="l">
              <a:lnSpc>
                <a:spcPct val="90000"/>
              </a:lnSpc>
              <a:spcBef>
                <a:spcPts val="1000"/>
              </a:spcBef>
              <a:spcAft>
                <a:spcPts val="0"/>
              </a:spcAft>
              <a:buClr>
                <a:schemeClr val="dk1"/>
              </a:buClr>
              <a:buSzPts val="2800"/>
              <a:buChar char="•"/>
            </a:pPr>
            <a:r>
              <a:rPr lang="en-US"/>
              <a:t>It is same as double point precision in C</a:t>
            </a:r>
            <a:endParaRPr/>
          </a:p>
          <a:p>
            <a:pPr indent="-228600" lvl="0" marL="228600" rtl="0" algn="l">
              <a:lnSpc>
                <a:spcPct val="90000"/>
              </a:lnSpc>
              <a:spcBef>
                <a:spcPts val="1000"/>
              </a:spcBef>
              <a:spcAft>
                <a:spcPts val="0"/>
              </a:spcAft>
              <a:buClr>
                <a:schemeClr val="dk1"/>
              </a:buClr>
              <a:buSzPts val="2800"/>
              <a:buChar char="•"/>
            </a:pPr>
            <a:r>
              <a:rPr lang="en-US"/>
              <a:t>Float is fixed size (24 bytes) in python</a:t>
            </a:r>
            <a:endParaRPr/>
          </a:p>
          <a:p>
            <a:pPr indent="-228600" lvl="0" marL="228600" rtl="0" algn="l">
              <a:lnSpc>
                <a:spcPct val="90000"/>
              </a:lnSpc>
              <a:spcBef>
                <a:spcPts val="1000"/>
              </a:spcBef>
              <a:spcAft>
                <a:spcPts val="0"/>
              </a:spcAft>
              <a:buClr>
                <a:schemeClr val="dk1"/>
              </a:buClr>
              <a:buSzPts val="2800"/>
              <a:buChar char="•"/>
            </a:pPr>
            <a:r>
              <a:rPr lang="en-US"/>
              <a:t>Range of Values in float :</a:t>
            </a:r>
            <a:endParaRPr/>
          </a:p>
          <a:p>
            <a:pPr indent="-228600" lvl="1" marL="685800" rtl="0" algn="l">
              <a:lnSpc>
                <a:spcPct val="90000"/>
              </a:lnSpc>
              <a:spcBef>
                <a:spcPts val="500"/>
              </a:spcBef>
              <a:spcAft>
                <a:spcPts val="0"/>
              </a:spcAft>
              <a:buClr>
                <a:schemeClr val="dk1"/>
              </a:buClr>
              <a:buSzPts val="2400"/>
              <a:buChar char="•"/>
            </a:pPr>
            <a:r>
              <a:rPr lang="en-US"/>
              <a:t>10^-308 to 10^+308 with 16 to 17 digits of precision</a:t>
            </a:r>
            <a:endParaRPr/>
          </a:p>
          <a:p>
            <a:pPr indent="-228600" lvl="1" marL="685800" rtl="0" algn="l">
              <a:lnSpc>
                <a:spcPct val="90000"/>
              </a:lnSpc>
              <a:spcBef>
                <a:spcPts val="500"/>
              </a:spcBef>
              <a:spcAft>
                <a:spcPts val="0"/>
              </a:spcAft>
              <a:buClr>
                <a:schemeClr val="dk1"/>
              </a:buClr>
              <a:buSzPts val="2400"/>
              <a:buChar char="•"/>
            </a:pPr>
            <a:r>
              <a:rPr lang="en-US"/>
              <a:t>Beyond this limit there is arithmetic overflow (inf) or arithmetic underflow (0.0) values assigned</a:t>
            </a:r>
            <a:endParaRPr/>
          </a:p>
          <a:p>
            <a:pPr indent="-228600" lvl="1" marL="685800" rtl="0" algn="l">
              <a:lnSpc>
                <a:spcPct val="90000"/>
              </a:lnSpc>
              <a:spcBef>
                <a:spcPts val="500"/>
              </a:spcBef>
              <a:spcAft>
                <a:spcPts val="0"/>
              </a:spcAft>
              <a:buClr>
                <a:schemeClr val="dk1"/>
              </a:buClr>
              <a:buSzPts val="2400"/>
              <a:buChar char="•"/>
            </a:pPr>
            <a:r>
              <a:rPr lang="en-US"/>
              <a:t>Ex.</a:t>
            </a:r>
            <a:endParaRPr/>
          </a:p>
          <a:p>
            <a:pPr indent="-228600" lvl="1" marL="685800" rtl="0" algn="l">
              <a:lnSpc>
                <a:spcPct val="90000"/>
              </a:lnSpc>
              <a:spcBef>
                <a:spcPts val="500"/>
              </a:spcBef>
              <a:spcAft>
                <a:spcPts val="0"/>
              </a:spcAft>
              <a:buClr>
                <a:schemeClr val="dk1"/>
              </a:buClr>
              <a:buSzPts val="2400"/>
              <a:buChar char="•"/>
            </a:pPr>
            <a:r>
              <a:rPr lang="en-US"/>
              <a:t>1e400 -&gt; inf (Overflow)</a:t>
            </a:r>
            <a:endParaRPr/>
          </a:p>
          <a:p>
            <a:pPr indent="-228600" lvl="1" marL="685800" rtl="0" algn="l">
              <a:lnSpc>
                <a:spcPct val="90000"/>
              </a:lnSpc>
              <a:spcBef>
                <a:spcPts val="500"/>
              </a:spcBef>
              <a:spcAft>
                <a:spcPts val="0"/>
              </a:spcAft>
              <a:buClr>
                <a:schemeClr val="dk1"/>
              </a:buClr>
              <a:buSzPts val="2400"/>
              <a:buChar char="•"/>
            </a:pPr>
            <a:r>
              <a:rPr lang="en-US"/>
              <a:t>1e-400 -&gt; 0 (underflow)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838200" y="365126"/>
            <a:ext cx="10515600" cy="729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float data Type methods</a:t>
            </a:r>
            <a:endParaRPr/>
          </a:p>
        </p:txBody>
      </p:sp>
      <p:sp>
        <p:nvSpPr>
          <p:cNvPr id="222" name="Google Shape;222;p23"/>
          <p:cNvSpPr txBox="1"/>
          <p:nvPr>
            <p:ph idx="1" type="body"/>
          </p:nvPr>
        </p:nvSpPr>
        <p:spPr>
          <a:xfrm>
            <a:off x="838200" y="1219200"/>
            <a:ext cx="10515600" cy="540327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float.as_integer_ratio() : For float x, Return a pair of integers whose ratio is exactly equal to the original integer and with a positive denominator. The integer ratio of integers (whole numbers) is always the integer as the numerator and 1 as the denominator.</a:t>
            </a:r>
            <a:endParaRPr/>
          </a:p>
          <a:p>
            <a:pPr indent="-228600" lvl="1" marL="685800" rtl="0" algn="l">
              <a:lnSpc>
                <a:spcPct val="90000"/>
              </a:lnSpc>
              <a:spcBef>
                <a:spcPts val="500"/>
              </a:spcBef>
              <a:spcAft>
                <a:spcPts val="0"/>
              </a:spcAft>
              <a:buClr>
                <a:schemeClr val="dk1"/>
              </a:buClr>
              <a:buSzPct val="100000"/>
              <a:buChar char="•"/>
            </a:pPr>
            <a:r>
              <a:rPr lang="en-US"/>
              <a:t>Ex. (10.5).as_integer_ratio() -&gt; (21,2)</a:t>
            </a:r>
            <a:endParaRPr/>
          </a:p>
          <a:p>
            <a:pPr indent="-228600" lvl="1" marL="685800" rtl="0" algn="l">
              <a:lnSpc>
                <a:spcPct val="90000"/>
              </a:lnSpc>
              <a:spcBef>
                <a:spcPts val="500"/>
              </a:spcBef>
              <a:spcAft>
                <a:spcPts val="0"/>
              </a:spcAft>
              <a:buClr>
                <a:schemeClr val="dk1"/>
              </a:buClr>
              <a:buSzPct val="100000"/>
              <a:buChar char="•"/>
            </a:pPr>
            <a:r>
              <a:rPr lang="en-US"/>
              <a:t>numerator , denominator = (1.35).as_integer_ratio()</a:t>
            </a:r>
            <a:endParaRPr/>
          </a:p>
          <a:p>
            <a:pPr indent="-228600" lvl="0" marL="228600" rtl="0" algn="l">
              <a:lnSpc>
                <a:spcPct val="90000"/>
              </a:lnSpc>
              <a:spcBef>
                <a:spcPts val="1000"/>
              </a:spcBef>
              <a:spcAft>
                <a:spcPts val="0"/>
              </a:spcAft>
              <a:buClr>
                <a:schemeClr val="dk1"/>
              </a:buClr>
              <a:buSzPct val="100000"/>
              <a:buChar char="•"/>
            </a:pPr>
            <a:r>
              <a:rPr lang="en-US"/>
              <a:t>float.is_integer() : Return True if x is int value, and False otherwise</a:t>
            </a:r>
            <a:endParaRPr/>
          </a:p>
          <a:p>
            <a:pPr indent="-228600" lvl="0" marL="228600" rtl="0" algn="l">
              <a:lnSpc>
                <a:spcPct val="90000"/>
              </a:lnSpc>
              <a:spcBef>
                <a:spcPts val="1000"/>
              </a:spcBef>
              <a:spcAft>
                <a:spcPts val="0"/>
              </a:spcAft>
              <a:buClr>
                <a:schemeClr val="dk1"/>
              </a:buClr>
              <a:buSzPct val="100000"/>
              <a:buChar char="•"/>
            </a:pPr>
            <a:r>
              <a:rPr lang="en-US"/>
              <a:t>float.hex() : Return a representation of a floating-point number ‘x’ as a hexadecimal string. For finite floating-point numbers, this representation will always include a leading ‘0x’ and a trailing ‘p’ and exponent.</a:t>
            </a:r>
            <a:endParaRPr/>
          </a:p>
          <a:p>
            <a:pPr indent="-228600" lvl="0" marL="228600" rtl="0" algn="l">
              <a:lnSpc>
                <a:spcPct val="90000"/>
              </a:lnSpc>
              <a:spcBef>
                <a:spcPts val="1000"/>
              </a:spcBef>
              <a:spcAft>
                <a:spcPts val="0"/>
              </a:spcAft>
              <a:buClr>
                <a:schemeClr val="dk1"/>
              </a:buClr>
              <a:buSzPct val="100000"/>
              <a:buChar char="•"/>
            </a:pPr>
            <a:r>
              <a:rPr lang="en-US"/>
              <a:t>float.fromhex(</a:t>
            </a:r>
            <a:r>
              <a:rPr i="1" lang="en-US"/>
              <a:t>x</a:t>
            </a:r>
            <a:r>
              <a:rPr lang="en-US"/>
              <a:t>) : Class method to return the float represented by a hexadecimal string </a:t>
            </a:r>
            <a:r>
              <a:rPr i="1" lang="en-US"/>
              <a:t>x</a:t>
            </a:r>
            <a:r>
              <a:rPr lang="en-US"/>
              <a:t>. The string </a:t>
            </a:r>
            <a:r>
              <a:rPr i="1" lang="en-US"/>
              <a:t>s</a:t>
            </a:r>
            <a:r>
              <a:rPr lang="en-US"/>
              <a:t> may have leading and trailing whitespace.</a:t>
            </a:r>
            <a:endParaRPr/>
          </a:p>
          <a:p>
            <a:pPr indent="-228600" lvl="1" marL="685800" rtl="0" algn="l">
              <a:lnSpc>
                <a:spcPct val="90000"/>
              </a:lnSpc>
              <a:spcBef>
                <a:spcPts val="500"/>
              </a:spcBef>
              <a:spcAft>
                <a:spcPts val="0"/>
              </a:spcAft>
              <a:buClr>
                <a:schemeClr val="dk1"/>
              </a:buClr>
              <a:buSzPct val="100000"/>
              <a:buChar char="•"/>
            </a:pPr>
            <a:r>
              <a:rPr lang="en-US"/>
              <a:t>A hexadecimal string takes the form:</a:t>
            </a:r>
            <a:endParaRPr/>
          </a:p>
          <a:p>
            <a:pPr indent="-228600" lvl="1" marL="685800" rtl="0" algn="l">
              <a:lnSpc>
                <a:spcPct val="90000"/>
              </a:lnSpc>
              <a:spcBef>
                <a:spcPts val="500"/>
              </a:spcBef>
              <a:spcAft>
                <a:spcPts val="0"/>
              </a:spcAft>
              <a:buClr>
                <a:schemeClr val="dk1"/>
              </a:buClr>
              <a:buSzPct val="100000"/>
              <a:buChar char="•"/>
            </a:pPr>
            <a:r>
              <a:rPr lang="en-US"/>
              <a:t>[sign] ['0x'] integer ['.' fraction] ['p' exponent]</a:t>
            </a:r>
            <a:endParaRPr/>
          </a:p>
          <a:p>
            <a:pPr indent="-228600" lvl="1" marL="685800" rtl="0" algn="l">
              <a:lnSpc>
                <a:spcPct val="90000"/>
              </a:lnSpc>
              <a:spcBef>
                <a:spcPts val="500"/>
              </a:spcBef>
              <a:spcAft>
                <a:spcPts val="0"/>
              </a:spcAft>
              <a:buClr>
                <a:schemeClr val="dk1"/>
              </a:buClr>
              <a:buSzPct val="100000"/>
              <a:buChar char="•"/>
            </a:pPr>
            <a:r>
              <a:rPr lang="en-US"/>
              <a:t>Note that the exponent is written in decimal rather than hexadecimal, and that it gives the power of 2 by which to multiply the coefficient</a:t>
            </a:r>
            <a:endParaRPr/>
          </a:p>
          <a:p>
            <a:pPr indent="-228600" lvl="1" marL="685800" rtl="0" algn="l">
              <a:lnSpc>
                <a:spcPct val="90000"/>
              </a:lnSpc>
              <a:spcBef>
                <a:spcPts val="500"/>
              </a:spcBef>
              <a:spcAft>
                <a:spcPts val="0"/>
              </a:spcAft>
              <a:buClr>
                <a:schemeClr val="dk1"/>
              </a:buClr>
              <a:buSzPct val="100000"/>
              <a:buChar char="•"/>
            </a:pPr>
            <a:r>
              <a:rPr lang="en-US"/>
              <a:t>For example, the hexadecimal string 0x3.a7p10 represents the floating-point number (3 + 10.0/16 + 7.0/16**2) * 2.0**10</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Complex Data Type</a:t>
            </a:r>
            <a:endParaRPr/>
          </a:p>
        </p:txBody>
      </p:sp>
      <p:sp>
        <p:nvSpPr>
          <p:cNvPr id="228" name="Google Shape;22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complex()  : constructor to create complex number</a:t>
            </a:r>
            <a:endParaRPr/>
          </a:p>
          <a:p>
            <a:pPr indent="-228600" lvl="1" marL="685800" rtl="0" algn="l">
              <a:lnSpc>
                <a:spcPct val="90000"/>
              </a:lnSpc>
              <a:spcBef>
                <a:spcPts val="500"/>
              </a:spcBef>
              <a:spcAft>
                <a:spcPts val="0"/>
              </a:spcAft>
              <a:buClr>
                <a:schemeClr val="dk1"/>
              </a:buClr>
              <a:buSzPts val="2400"/>
              <a:buChar char="•"/>
            </a:pPr>
            <a:r>
              <a:rPr lang="en-US"/>
              <a:t>Takes real and imaginary part as input</a:t>
            </a:r>
            <a:endParaRPr/>
          </a:p>
          <a:p>
            <a:pPr indent="-228600" lvl="1" marL="685800" rtl="0" algn="l">
              <a:lnSpc>
                <a:spcPct val="90000"/>
              </a:lnSpc>
              <a:spcBef>
                <a:spcPts val="500"/>
              </a:spcBef>
              <a:spcAft>
                <a:spcPts val="0"/>
              </a:spcAft>
              <a:buClr>
                <a:schemeClr val="dk1"/>
              </a:buClr>
              <a:buSzPts val="2400"/>
              <a:buChar char="•"/>
            </a:pPr>
            <a:r>
              <a:rPr lang="en-US"/>
              <a:t>Return complex number inform (real + img j)</a:t>
            </a:r>
            <a:endParaRPr/>
          </a:p>
          <a:p>
            <a:pPr indent="-228600" lvl="1" marL="685800" rtl="0" algn="l">
              <a:lnSpc>
                <a:spcPct val="90000"/>
              </a:lnSpc>
              <a:spcBef>
                <a:spcPts val="500"/>
              </a:spcBef>
              <a:spcAft>
                <a:spcPts val="0"/>
              </a:spcAft>
              <a:buClr>
                <a:schemeClr val="dk1"/>
              </a:buClr>
              <a:buSzPts val="2400"/>
              <a:buChar char="•"/>
            </a:pPr>
            <a:r>
              <a:rPr lang="en-US"/>
              <a:t>Ex. complex(3,4) -&gt; 3+4j</a:t>
            </a:r>
            <a:endParaRPr/>
          </a:p>
          <a:p>
            <a:pPr indent="-228600" lvl="1" marL="685800" rtl="0" algn="l">
              <a:lnSpc>
                <a:spcPct val="90000"/>
              </a:lnSpc>
              <a:spcBef>
                <a:spcPts val="500"/>
              </a:spcBef>
              <a:spcAft>
                <a:spcPts val="0"/>
              </a:spcAft>
              <a:buClr>
                <a:schemeClr val="dk1"/>
              </a:buClr>
              <a:buSzPts val="2400"/>
              <a:buChar char="•"/>
            </a:pPr>
            <a:r>
              <a:rPr lang="en-US"/>
              <a:t>complex(0)  -&gt; 0j</a:t>
            </a:r>
            <a:endParaRPr/>
          </a:p>
          <a:p>
            <a:pPr indent="-228600" lvl="0" marL="228600" rtl="0" algn="l">
              <a:lnSpc>
                <a:spcPct val="90000"/>
              </a:lnSpc>
              <a:spcBef>
                <a:spcPts val="1000"/>
              </a:spcBef>
              <a:spcAft>
                <a:spcPts val="0"/>
              </a:spcAft>
              <a:buClr>
                <a:schemeClr val="dk1"/>
              </a:buClr>
              <a:buSzPts val="2800"/>
              <a:buChar char="•"/>
            </a:pPr>
            <a:r>
              <a:rPr lang="en-US"/>
              <a:t>complex.conjugate() : return conjugate complex number</a:t>
            </a:r>
            <a:endParaRPr/>
          </a:p>
          <a:p>
            <a:pPr indent="-228600" lvl="1" marL="685800" rtl="0" algn="l">
              <a:lnSpc>
                <a:spcPct val="90000"/>
              </a:lnSpc>
              <a:spcBef>
                <a:spcPts val="500"/>
              </a:spcBef>
              <a:spcAft>
                <a:spcPts val="0"/>
              </a:spcAft>
              <a:buClr>
                <a:schemeClr val="dk1"/>
              </a:buClr>
              <a:buSzPts val="2400"/>
              <a:buChar char="•"/>
            </a:pPr>
            <a:r>
              <a:rPr lang="en-US"/>
              <a:t>Conjugate of a complex number is complex number with same real and imaginary part ONLY Sign is changed</a:t>
            </a:r>
            <a:endParaRPr/>
          </a:p>
          <a:p>
            <a:pPr indent="-228600" lvl="1" marL="685800" rtl="0" algn="l">
              <a:lnSpc>
                <a:spcPct val="90000"/>
              </a:lnSpc>
              <a:spcBef>
                <a:spcPts val="500"/>
              </a:spcBef>
              <a:spcAft>
                <a:spcPts val="0"/>
              </a:spcAft>
              <a:buClr>
                <a:schemeClr val="dk1"/>
              </a:buClr>
              <a:buSzPts val="2400"/>
              <a:buChar char="•"/>
            </a:pPr>
            <a:r>
              <a:rPr lang="en-US"/>
              <a:t>Ex. (1+2j).conjugate() -&gt; 1-2j</a:t>
            </a:r>
            <a:endParaRPr/>
          </a:p>
          <a:p>
            <a:pPr indent="-228600" lvl="1" marL="685800" rtl="0" algn="l">
              <a:lnSpc>
                <a:spcPct val="90000"/>
              </a:lnSpc>
              <a:spcBef>
                <a:spcPts val="500"/>
              </a:spcBef>
              <a:spcAft>
                <a:spcPts val="0"/>
              </a:spcAft>
              <a:buClr>
                <a:schemeClr val="dk1"/>
              </a:buClr>
              <a:buSzPts val="2400"/>
              <a:buChar char="•"/>
            </a:pPr>
            <a:r>
              <a:rPr lang="en-US"/>
              <a:t>(4 -102j).conjugate() -&gt; 4+102j</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838200" y="365125"/>
            <a:ext cx="10515600" cy="9094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Bool (Boolean) Data Type</a:t>
            </a:r>
            <a:endParaRPr/>
          </a:p>
        </p:txBody>
      </p:sp>
      <p:sp>
        <p:nvSpPr>
          <p:cNvPr id="234" name="Google Shape;234;p25"/>
          <p:cNvSpPr txBox="1"/>
          <p:nvPr>
            <p:ph idx="1" type="body"/>
          </p:nvPr>
        </p:nvSpPr>
        <p:spPr>
          <a:xfrm>
            <a:off x="838200" y="1274618"/>
            <a:ext cx="10515600" cy="53340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bool() -&gt; returns truth value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Truth value testing Rules:</a:t>
            </a:r>
            <a:endParaRPr/>
          </a:p>
          <a:p>
            <a:pPr indent="-228600" lvl="1" marL="685800" rtl="0" algn="l">
              <a:lnSpc>
                <a:spcPct val="90000"/>
              </a:lnSpc>
              <a:spcBef>
                <a:spcPts val="500"/>
              </a:spcBef>
              <a:spcAft>
                <a:spcPts val="0"/>
              </a:spcAft>
              <a:buClr>
                <a:schemeClr val="dk1"/>
              </a:buClr>
              <a:buSzPct val="100000"/>
              <a:buChar char="•"/>
            </a:pPr>
            <a:r>
              <a:rPr lang="en-US"/>
              <a:t>Any object can be tested for truth value, for use in an if or while condition or as operand of the Boolean operations.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By Default True values :</a:t>
            </a:r>
            <a:endParaRPr/>
          </a:p>
          <a:p>
            <a:pPr indent="-228600" lvl="1" marL="685800" rtl="0" algn="l">
              <a:lnSpc>
                <a:spcPct val="90000"/>
              </a:lnSpc>
              <a:spcBef>
                <a:spcPts val="500"/>
              </a:spcBef>
              <a:spcAft>
                <a:spcPts val="0"/>
              </a:spcAft>
              <a:buClr>
                <a:schemeClr val="dk1"/>
              </a:buClr>
              <a:buSzPct val="100000"/>
              <a:buChar char="•"/>
            </a:pPr>
            <a:r>
              <a:rPr lang="en-US"/>
              <a:t>an object is considered true unless its class defines either a __bool__() method that returns False or a __len__() method that returns zero, when called with the object.</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By Default False values :</a:t>
            </a:r>
            <a:endParaRPr/>
          </a:p>
          <a:p>
            <a:pPr indent="-228600" lvl="1" marL="685800" rtl="0" algn="l">
              <a:lnSpc>
                <a:spcPct val="90000"/>
              </a:lnSpc>
              <a:spcBef>
                <a:spcPts val="500"/>
              </a:spcBef>
              <a:spcAft>
                <a:spcPts val="0"/>
              </a:spcAft>
              <a:buClr>
                <a:schemeClr val="dk1"/>
              </a:buClr>
              <a:buSzPct val="100000"/>
              <a:buChar char="•"/>
            </a:pPr>
            <a:r>
              <a:rPr lang="en-US"/>
              <a:t>constants defined to be false: None and False.</a:t>
            </a:r>
            <a:endParaRPr/>
          </a:p>
          <a:p>
            <a:pPr indent="-228600" lvl="1" marL="685800" rtl="0" algn="l">
              <a:lnSpc>
                <a:spcPct val="90000"/>
              </a:lnSpc>
              <a:spcBef>
                <a:spcPts val="500"/>
              </a:spcBef>
              <a:spcAft>
                <a:spcPts val="0"/>
              </a:spcAft>
              <a:buClr>
                <a:schemeClr val="dk1"/>
              </a:buClr>
              <a:buSzPct val="100000"/>
              <a:buChar char="•"/>
            </a:pPr>
            <a:r>
              <a:rPr lang="en-US"/>
              <a:t>zero of any numeric type: 0, 0.0, 0j, Decimal(0), Fraction(0, 1)</a:t>
            </a:r>
            <a:endParaRPr/>
          </a:p>
          <a:p>
            <a:pPr indent="-228600" lvl="1" marL="685800" rtl="0" algn="l">
              <a:lnSpc>
                <a:spcPct val="90000"/>
              </a:lnSpc>
              <a:spcBef>
                <a:spcPts val="500"/>
              </a:spcBef>
              <a:spcAft>
                <a:spcPts val="0"/>
              </a:spcAft>
              <a:buClr>
                <a:schemeClr val="dk1"/>
              </a:buClr>
              <a:buSzPct val="100000"/>
              <a:buChar char="•"/>
            </a:pPr>
            <a:r>
              <a:rPr lang="en-US"/>
              <a:t>empty sequences and collections: '', (), [], {}, set(), range(0)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935182" y="284508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Extra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838200" y="273481"/>
            <a:ext cx="10515600" cy="1094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Extra</a:t>
            </a:r>
            <a:endParaRPr/>
          </a:p>
        </p:txBody>
      </p:sp>
      <p:sp>
        <p:nvSpPr>
          <p:cNvPr id="245" name="Google Shape;245;p27"/>
          <p:cNvSpPr txBox="1"/>
          <p:nvPr>
            <p:ph idx="1" type="body"/>
          </p:nvPr>
        </p:nvSpPr>
        <p:spPr>
          <a:xfrm>
            <a:off x="838200" y="1368424"/>
            <a:ext cx="10515600" cy="482455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In Python Dynamic typing of variables is called as </a:t>
            </a:r>
            <a:r>
              <a:rPr b="1" lang="en-US"/>
              <a:t>Duck typing</a:t>
            </a:r>
            <a:endParaRPr/>
          </a:p>
          <a:p>
            <a:pPr indent="-228600" lvl="1" marL="685800" rtl="0" algn="l">
              <a:lnSpc>
                <a:spcPct val="90000"/>
              </a:lnSpc>
              <a:spcBef>
                <a:spcPts val="500"/>
              </a:spcBef>
              <a:spcAft>
                <a:spcPts val="0"/>
              </a:spcAft>
              <a:buClr>
                <a:schemeClr val="dk1"/>
              </a:buClr>
              <a:buSzPct val="100000"/>
              <a:buChar char="•"/>
            </a:pPr>
            <a:r>
              <a:rPr lang="en-US"/>
              <a:t>Duck typing means anything which sounds like a duck is a duck!</a:t>
            </a:r>
            <a:endParaRPr/>
          </a:p>
          <a:p>
            <a:pPr indent="-228600" lvl="1" marL="685800" rtl="0" algn="l">
              <a:lnSpc>
                <a:spcPct val="90000"/>
              </a:lnSpc>
              <a:spcBef>
                <a:spcPts val="500"/>
              </a:spcBef>
              <a:spcAft>
                <a:spcPts val="0"/>
              </a:spcAft>
              <a:buClr>
                <a:schemeClr val="dk1"/>
              </a:buClr>
              <a:buSzPct val="100000"/>
              <a:buChar char="•"/>
            </a:pPr>
            <a:r>
              <a:rPr lang="en-US"/>
              <a:t>Any variable having int value will be given int data type</a:t>
            </a:r>
            <a:endParaRPr/>
          </a:p>
          <a:p>
            <a:pPr indent="-228600" lvl="1" marL="685800" rtl="0" algn="l">
              <a:lnSpc>
                <a:spcPct val="90000"/>
              </a:lnSpc>
              <a:spcBef>
                <a:spcPts val="500"/>
              </a:spcBef>
              <a:spcAft>
                <a:spcPts val="0"/>
              </a:spcAft>
              <a:buClr>
                <a:schemeClr val="dk1"/>
              </a:buClr>
              <a:buSzPct val="100000"/>
              <a:buChar char="•"/>
            </a:pPr>
            <a:r>
              <a:rPr lang="en-US"/>
              <a:t>Any variable having float value will be given float data type</a:t>
            </a:r>
            <a:endParaRPr/>
          </a:p>
          <a:p>
            <a:pPr indent="-228600" lvl="0" marL="228600" rtl="0" algn="l">
              <a:lnSpc>
                <a:spcPct val="90000"/>
              </a:lnSpc>
              <a:spcBef>
                <a:spcPts val="1000"/>
              </a:spcBef>
              <a:spcAft>
                <a:spcPts val="0"/>
              </a:spcAft>
              <a:buClr>
                <a:schemeClr val="dk1"/>
              </a:buClr>
              <a:buSzPct val="100000"/>
              <a:buChar char="•"/>
            </a:pPr>
            <a:r>
              <a:rPr lang="en-US"/>
              <a:t>int.bit_count(): In </a:t>
            </a:r>
            <a:r>
              <a:rPr b="1" lang="en-US"/>
              <a:t>python 3.10+ </a:t>
            </a:r>
            <a:r>
              <a:rPr lang="en-US"/>
              <a:t>Return the number of ones in the binary representation of the absolute value of the integer. This is also known as the population count</a:t>
            </a:r>
            <a:endParaRPr/>
          </a:p>
          <a:p>
            <a:pPr indent="-228600" lvl="0" marL="228600" rtl="0" algn="l">
              <a:lnSpc>
                <a:spcPct val="90000"/>
              </a:lnSpc>
              <a:spcBef>
                <a:spcPts val="1000"/>
              </a:spcBef>
              <a:spcAft>
                <a:spcPts val="0"/>
              </a:spcAft>
              <a:buClr>
                <a:schemeClr val="dk1"/>
              </a:buClr>
              <a:buSzPct val="100000"/>
              <a:buChar char="•"/>
            </a:pPr>
            <a:r>
              <a:rPr lang="en-US"/>
              <a:t>int.to_bytes(length,byteorder) :</a:t>
            </a:r>
            <a:r>
              <a:rPr i="1" lang="en-US"/>
              <a:t> </a:t>
            </a:r>
            <a:r>
              <a:rPr lang="en-US"/>
              <a:t>For int x Return an array of bytes representing an integer. </a:t>
            </a:r>
            <a:r>
              <a:rPr b="1" lang="en-US"/>
              <a:t>Byteorder</a:t>
            </a:r>
            <a:r>
              <a:rPr lang="en-US"/>
              <a:t> can be </a:t>
            </a:r>
            <a:r>
              <a:rPr b="1" lang="en-US"/>
              <a:t>‘big’ endian or ‘small’ endian</a:t>
            </a:r>
            <a:r>
              <a:rPr lang="en-US"/>
              <a:t>.</a:t>
            </a:r>
            <a:endParaRPr/>
          </a:p>
          <a:p>
            <a:pPr indent="-228600" lvl="1" marL="685800" rtl="0" algn="l">
              <a:lnSpc>
                <a:spcPct val="90000"/>
              </a:lnSpc>
              <a:spcBef>
                <a:spcPts val="500"/>
              </a:spcBef>
              <a:spcAft>
                <a:spcPts val="0"/>
              </a:spcAft>
              <a:buClr>
                <a:schemeClr val="dk1"/>
              </a:buClr>
              <a:buSzPct val="100000"/>
              <a:buChar char="•"/>
            </a:pPr>
            <a:r>
              <a:rPr lang="en-US"/>
              <a:t>Ex. (1024).to_bytes(2,'big')  -&gt; b'\x04\x00'</a:t>
            </a:r>
            <a:endParaRPr/>
          </a:p>
          <a:p>
            <a:pPr indent="-228600" lvl="0" marL="228600" rtl="0" algn="l">
              <a:lnSpc>
                <a:spcPct val="90000"/>
              </a:lnSpc>
              <a:spcBef>
                <a:spcPts val="1000"/>
              </a:spcBef>
              <a:spcAft>
                <a:spcPts val="0"/>
              </a:spcAft>
              <a:buClr>
                <a:schemeClr val="dk1"/>
              </a:buClr>
              <a:buSzPct val="100000"/>
              <a:buChar char="•"/>
            </a:pPr>
            <a:r>
              <a:rPr lang="en-US"/>
              <a:t>int.from_bytes(</a:t>
            </a:r>
            <a:r>
              <a:rPr i="1" lang="en-US"/>
              <a:t>bytes</a:t>
            </a:r>
            <a:r>
              <a:rPr lang="en-US"/>
              <a:t>, </a:t>
            </a:r>
            <a:r>
              <a:rPr i="1" lang="en-US"/>
              <a:t>byteorder='big'</a:t>
            </a:r>
            <a:r>
              <a:rPr lang="en-US"/>
              <a:t>, </a:t>
            </a:r>
            <a:r>
              <a:rPr i="1" lang="en-US"/>
              <a:t>*</a:t>
            </a:r>
            <a:r>
              <a:rPr lang="en-US"/>
              <a:t>, </a:t>
            </a:r>
            <a:r>
              <a:rPr i="1" lang="en-US"/>
              <a:t>signed=False</a:t>
            </a:r>
            <a:r>
              <a:rPr lang="en-US"/>
              <a:t>) : Return the integer represented by the given array of bytes.</a:t>
            </a:r>
            <a:endParaRPr/>
          </a:p>
          <a:p>
            <a:pPr indent="-228600" lvl="0" marL="228600" rtl="0" algn="l">
              <a:lnSpc>
                <a:spcPct val="90000"/>
              </a:lnSpc>
              <a:spcBef>
                <a:spcPts val="1000"/>
              </a:spcBef>
              <a:spcAft>
                <a:spcPts val="0"/>
              </a:spcAft>
              <a:buClr>
                <a:schemeClr val="dk1"/>
              </a:buClr>
              <a:buSzPct val="100000"/>
              <a:buChar char="•"/>
            </a:pPr>
            <a:r>
              <a:rPr lang="en-US"/>
              <a:t>int(002) -&gt; leading zeros are not allowed while creating an int object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838200" y="365125"/>
            <a:ext cx="10515600" cy="7570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Extra</a:t>
            </a:r>
            <a:endParaRPr/>
          </a:p>
        </p:txBody>
      </p:sp>
      <p:sp>
        <p:nvSpPr>
          <p:cNvPr id="251" name="Google Shape;251;p28"/>
          <p:cNvSpPr txBox="1"/>
          <p:nvPr>
            <p:ph idx="1" type="body"/>
          </p:nvPr>
        </p:nvSpPr>
        <p:spPr>
          <a:xfrm>
            <a:off x="498763" y="1302327"/>
            <a:ext cx="11402291" cy="520714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u="sng"/>
              <a:t>NOTE</a:t>
            </a:r>
            <a:r>
              <a:rPr lang="en-US"/>
              <a:t>: While using float.hex() and float.fromhex(x) when we convert hex to decimal and then decimal back to hex. That time system may give different hex representation of the same decimal value</a:t>
            </a:r>
            <a:endParaRPr/>
          </a:p>
          <a:p>
            <a:pPr indent="-228600" lvl="0" marL="228600" rtl="0" algn="l">
              <a:lnSpc>
                <a:spcPct val="90000"/>
              </a:lnSpc>
              <a:spcBef>
                <a:spcPts val="1000"/>
              </a:spcBef>
              <a:spcAft>
                <a:spcPts val="0"/>
              </a:spcAft>
              <a:buClr>
                <a:schemeClr val="dk1"/>
              </a:buClr>
              <a:buSzPct val="100000"/>
              <a:buChar char="•"/>
            </a:pPr>
            <a:r>
              <a:rPr lang="en-US"/>
              <a:t>Ex. float.fromhex('0x3.a7p10')  🡪 3740.0</a:t>
            </a:r>
            <a:endParaRPr/>
          </a:p>
          <a:p>
            <a:pPr indent="-228600" lvl="0" marL="228600" rtl="0" algn="l">
              <a:lnSpc>
                <a:spcPct val="90000"/>
              </a:lnSpc>
              <a:spcBef>
                <a:spcPts val="1000"/>
              </a:spcBef>
              <a:spcAft>
                <a:spcPts val="0"/>
              </a:spcAft>
              <a:buClr>
                <a:schemeClr val="dk1"/>
              </a:buClr>
              <a:buSzPct val="100000"/>
              <a:buChar char="•"/>
            </a:pPr>
            <a:r>
              <a:rPr lang="en-US"/>
              <a:t>Applying the reverse conversion to 3740.0 gives a different hexadecimal string representing the same number:</a:t>
            </a:r>
            <a:endParaRPr/>
          </a:p>
          <a:p>
            <a:pPr indent="-228600" lvl="0" marL="228600" rtl="0" algn="l">
              <a:lnSpc>
                <a:spcPct val="90000"/>
              </a:lnSpc>
              <a:spcBef>
                <a:spcPts val="1000"/>
              </a:spcBef>
              <a:spcAft>
                <a:spcPts val="0"/>
              </a:spcAft>
              <a:buClr>
                <a:schemeClr val="dk1"/>
              </a:buClr>
              <a:buSzPct val="100000"/>
              <a:buChar char="•"/>
            </a:pPr>
            <a:r>
              <a:rPr lang="en-US"/>
              <a:t>(3740.0).hex()</a:t>
            </a:r>
            <a:endParaRPr/>
          </a:p>
          <a:p>
            <a:pPr indent="-228600" lvl="0" marL="228600" rtl="0" algn="l">
              <a:lnSpc>
                <a:spcPct val="90000"/>
              </a:lnSpc>
              <a:spcBef>
                <a:spcPts val="1000"/>
              </a:spcBef>
              <a:spcAft>
                <a:spcPts val="0"/>
              </a:spcAft>
              <a:buClr>
                <a:schemeClr val="dk1"/>
              </a:buClr>
              <a:buSzPct val="100000"/>
              <a:buChar char="•"/>
            </a:pPr>
            <a:r>
              <a:rPr lang="en-US"/>
              <a:t>'0x1.d380000000000p+11‘</a:t>
            </a:r>
            <a:endParaRPr/>
          </a:p>
          <a:p>
            <a:pPr indent="-228600" lvl="0" marL="228600" rtl="0" algn="l">
              <a:lnSpc>
                <a:spcPct val="90000"/>
              </a:lnSpc>
              <a:spcBef>
                <a:spcPts val="1000"/>
              </a:spcBef>
              <a:spcAft>
                <a:spcPts val="0"/>
              </a:spcAft>
              <a:buClr>
                <a:schemeClr val="dk1"/>
              </a:buClr>
              <a:buSzPct val="100000"/>
              <a:buChar char="•"/>
            </a:pPr>
            <a:r>
              <a:rPr lang="en-US"/>
              <a:t>Read About </a:t>
            </a:r>
            <a:r>
              <a:rPr b="1" lang="en-US"/>
              <a:t>Hashing of numeric types</a:t>
            </a:r>
            <a:endParaRPr/>
          </a:p>
          <a:p>
            <a:pPr indent="-228600" lvl="0" marL="228600" rtl="0" algn="l">
              <a:lnSpc>
                <a:spcPct val="90000"/>
              </a:lnSpc>
              <a:spcBef>
                <a:spcPts val="1000"/>
              </a:spcBef>
              <a:spcAft>
                <a:spcPts val="0"/>
              </a:spcAft>
              <a:buClr>
                <a:schemeClr val="dk1"/>
              </a:buClr>
              <a:buSzPct val="100000"/>
              <a:buChar char="•"/>
            </a:pPr>
            <a:r>
              <a:rPr lang="en-US"/>
              <a:t>Integer memory allocation in python </a:t>
            </a:r>
            <a:endParaRPr/>
          </a:p>
          <a:p>
            <a:pPr indent="-228600" lvl="0" marL="228600" rtl="0" algn="l">
              <a:lnSpc>
                <a:spcPct val="90000"/>
              </a:lnSpc>
              <a:spcBef>
                <a:spcPts val="1000"/>
              </a:spcBef>
              <a:spcAft>
                <a:spcPts val="0"/>
              </a:spcAft>
              <a:buClr>
                <a:schemeClr val="dk1"/>
              </a:buClr>
              <a:buSzPct val="100000"/>
              <a:buChar char="•"/>
            </a:pPr>
            <a:r>
              <a:rPr lang="en-US" sz="2200" u="sng">
                <a:solidFill>
                  <a:schemeClr val="hlink"/>
                </a:solidFill>
                <a:hlinkClick r:id="rId3"/>
              </a:rPr>
              <a:t>https://www.laurentluce.com/posts/python-integer-objects-implementation/</a:t>
            </a:r>
            <a:r>
              <a:rPr lang="en-US" sz="2200"/>
              <a:t> </a:t>
            </a:r>
            <a:endParaRPr/>
          </a:p>
          <a:p>
            <a:pPr indent="-228600" lvl="0" marL="228600" rtl="0" algn="l">
              <a:lnSpc>
                <a:spcPct val="90000"/>
              </a:lnSpc>
              <a:spcBef>
                <a:spcPts val="1000"/>
              </a:spcBef>
              <a:spcAft>
                <a:spcPts val="0"/>
              </a:spcAft>
              <a:buClr>
                <a:schemeClr val="dk1"/>
              </a:buClr>
              <a:buSzPct val="100000"/>
              <a:buChar char="•"/>
            </a:pPr>
            <a:r>
              <a:rPr lang="en-US" sz="2200"/>
              <a:t>First 24 byte of int details : </a:t>
            </a:r>
            <a:r>
              <a:rPr lang="en-US" sz="1900" u="sng">
                <a:solidFill>
                  <a:schemeClr val="hlink"/>
                </a:solidFill>
                <a:hlinkClick r:id="rId4"/>
              </a:rPr>
              <a:t>https://betterprogramming.pub/what-is-up-with-the-numbers-in-python-26d8d36e129b</a:t>
            </a:r>
            <a:r>
              <a:rPr lang="en-US" sz="1900"/>
              <a:t> </a:t>
            </a:r>
            <a:endParaRPr sz="2200"/>
          </a:p>
          <a:p>
            <a:pPr indent="-228600" lvl="0" marL="228600" rtl="0" algn="l">
              <a:lnSpc>
                <a:spcPct val="90000"/>
              </a:lnSpc>
              <a:spcBef>
                <a:spcPts val="1000"/>
              </a:spcBef>
              <a:spcAft>
                <a:spcPts val="0"/>
              </a:spcAft>
              <a:buClr>
                <a:schemeClr val="dk1"/>
              </a:buClr>
              <a:buSzPct val="100000"/>
              <a:buChar char="•"/>
            </a:pPr>
            <a:r>
              <a:rPr lang="en-US"/>
              <a:t>Working of bitwise NOT on int </a:t>
            </a:r>
            <a:r>
              <a:rPr lang="en-US" sz="2400" u="sng">
                <a:solidFill>
                  <a:schemeClr val="hlink"/>
                </a:solidFill>
                <a:hlinkClick r:id="rId5"/>
              </a:rPr>
              <a:t>https://stackoverflow.com/questions/72241864/understanding-bitwise-not-in-python</a:t>
            </a:r>
            <a:r>
              <a:rPr lang="en-US" sz="2400"/>
              <a:t>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a Data Type?</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type is collection of values</a:t>
            </a:r>
            <a:endParaRPr/>
          </a:p>
          <a:p>
            <a:pPr indent="-228600" lvl="0" marL="228600" rtl="0" algn="l">
              <a:lnSpc>
                <a:spcPct val="90000"/>
              </a:lnSpc>
              <a:spcBef>
                <a:spcPts val="1000"/>
              </a:spcBef>
              <a:spcAft>
                <a:spcPts val="0"/>
              </a:spcAft>
              <a:buClr>
                <a:schemeClr val="dk1"/>
              </a:buClr>
              <a:buSzPts val="2800"/>
              <a:buChar char="•"/>
            </a:pPr>
            <a:r>
              <a:rPr lang="en-US"/>
              <a:t>Each data type may have specific operations associated</a:t>
            </a:r>
            <a:endParaRPr/>
          </a:p>
          <a:p>
            <a:pPr indent="-228600" lvl="1" marL="685800" rtl="0" algn="l">
              <a:lnSpc>
                <a:spcPct val="90000"/>
              </a:lnSpc>
              <a:spcBef>
                <a:spcPts val="500"/>
              </a:spcBef>
              <a:spcAft>
                <a:spcPts val="0"/>
              </a:spcAft>
              <a:buClr>
                <a:schemeClr val="dk1"/>
              </a:buClr>
              <a:buSzPts val="2400"/>
              <a:buChar char="•"/>
            </a:pPr>
            <a:r>
              <a:rPr lang="en-US"/>
              <a:t>Ex. Int , float can be added or subtracted</a:t>
            </a:r>
            <a:endParaRPr/>
          </a:p>
          <a:p>
            <a:pPr indent="-228600" lvl="1" marL="685800" rtl="0" algn="l">
              <a:lnSpc>
                <a:spcPct val="90000"/>
              </a:lnSpc>
              <a:spcBef>
                <a:spcPts val="500"/>
              </a:spcBef>
              <a:spcAft>
                <a:spcPts val="0"/>
              </a:spcAft>
              <a:buClr>
                <a:schemeClr val="dk1"/>
              </a:buClr>
              <a:buSzPts val="2400"/>
              <a:buChar char="•"/>
            </a:pPr>
            <a:r>
              <a:rPr lang="en-US"/>
              <a:t>Strings are concatenated or reversed</a:t>
            </a:r>
            <a:endParaRPr/>
          </a:p>
          <a:p>
            <a:pPr indent="-228600" lvl="0" marL="228600" rtl="0" algn="l">
              <a:lnSpc>
                <a:spcPct val="90000"/>
              </a:lnSpc>
              <a:spcBef>
                <a:spcPts val="1000"/>
              </a:spcBef>
              <a:spcAft>
                <a:spcPts val="0"/>
              </a:spcAft>
              <a:buClr>
                <a:schemeClr val="dk1"/>
              </a:buClr>
              <a:buSzPts val="2800"/>
              <a:buChar char="•"/>
            </a:pPr>
            <a:r>
              <a:rPr b="1" lang="en-US" u="sng"/>
              <a:t>Advantage of Data Type :</a:t>
            </a:r>
            <a:endParaRPr/>
          </a:p>
          <a:p>
            <a:pPr indent="-228600" lvl="1" marL="685800" rtl="0" algn="l">
              <a:lnSpc>
                <a:spcPct val="90000"/>
              </a:lnSpc>
              <a:spcBef>
                <a:spcPts val="500"/>
              </a:spcBef>
              <a:spcAft>
                <a:spcPts val="0"/>
              </a:spcAft>
              <a:buClr>
                <a:schemeClr val="dk1"/>
              </a:buClr>
              <a:buSzPts val="2400"/>
              <a:buChar char="•"/>
            </a:pPr>
            <a:r>
              <a:rPr lang="en-US"/>
              <a:t>It avoids misuse / wrong use of raw data</a:t>
            </a:r>
            <a:endParaRPr/>
          </a:p>
          <a:p>
            <a:pPr indent="-228600" lvl="1" marL="685800" rtl="0" algn="l">
              <a:lnSpc>
                <a:spcPct val="90000"/>
              </a:lnSpc>
              <a:spcBef>
                <a:spcPts val="500"/>
              </a:spcBef>
              <a:spcAft>
                <a:spcPts val="0"/>
              </a:spcAft>
              <a:buClr>
                <a:schemeClr val="dk1"/>
              </a:buClr>
              <a:buSzPts val="2400"/>
              <a:buChar char="•"/>
            </a:pPr>
            <a:r>
              <a:rPr lang="en-US"/>
              <a:t>Ex. Diving a string ‘Hello’ by 2 is meaningless</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Need of Data type</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Memory stores any data as binary </a:t>
            </a:r>
            <a:endParaRPr/>
          </a:p>
          <a:p>
            <a:pPr indent="-228600" lvl="0" marL="228600" rtl="0" algn="l">
              <a:lnSpc>
                <a:spcPct val="90000"/>
              </a:lnSpc>
              <a:spcBef>
                <a:spcPts val="1000"/>
              </a:spcBef>
              <a:spcAft>
                <a:spcPts val="0"/>
              </a:spcAft>
              <a:buClr>
                <a:schemeClr val="dk1"/>
              </a:buClr>
              <a:buSzPts val="2800"/>
              <a:buChar char="•"/>
            </a:pPr>
            <a:r>
              <a:rPr lang="en-US"/>
              <a:t>Memory doesn’t understand type of stored data</a:t>
            </a:r>
            <a:endParaRPr/>
          </a:p>
          <a:p>
            <a:pPr indent="-228600" lvl="0" marL="228600" rtl="0" algn="l">
              <a:lnSpc>
                <a:spcPct val="90000"/>
              </a:lnSpc>
              <a:spcBef>
                <a:spcPts val="1000"/>
              </a:spcBef>
              <a:spcAft>
                <a:spcPts val="0"/>
              </a:spcAft>
              <a:buClr>
                <a:schemeClr val="dk1"/>
              </a:buClr>
              <a:buSzPts val="2800"/>
              <a:buChar char="•"/>
            </a:pPr>
            <a:r>
              <a:rPr lang="en-US"/>
              <a:t>Ex.  Raw data in memory :: 01000001 </a:t>
            </a:r>
            <a:endParaRPr/>
          </a:p>
          <a:p>
            <a:pPr indent="-228600" lvl="1" marL="685800" rtl="0" algn="l">
              <a:lnSpc>
                <a:spcPct val="90000"/>
              </a:lnSpc>
              <a:spcBef>
                <a:spcPts val="500"/>
              </a:spcBef>
              <a:spcAft>
                <a:spcPts val="0"/>
              </a:spcAft>
              <a:buClr>
                <a:schemeClr val="dk1"/>
              </a:buClr>
              <a:buSzPts val="2400"/>
              <a:buChar char="•"/>
            </a:pPr>
            <a:r>
              <a:rPr lang="en-US"/>
              <a:t>If data type is integer raw data is interpreted as : 65</a:t>
            </a:r>
            <a:endParaRPr/>
          </a:p>
          <a:p>
            <a:pPr indent="-228600" lvl="1" marL="685800" rtl="0" algn="l">
              <a:lnSpc>
                <a:spcPct val="90000"/>
              </a:lnSpc>
              <a:spcBef>
                <a:spcPts val="500"/>
              </a:spcBef>
              <a:spcAft>
                <a:spcPts val="0"/>
              </a:spcAft>
              <a:buClr>
                <a:schemeClr val="dk1"/>
              </a:buClr>
              <a:buSzPts val="2400"/>
              <a:buChar char="•"/>
            </a:pPr>
            <a:r>
              <a:rPr lang="en-US"/>
              <a:t>If data type is String raw data is interpreted as : ‘A’</a:t>
            </a:r>
            <a:endParaRPr/>
          </a:p>
          <a:p>
            <a:pPr indent="-228600" lvl="0" marL="228600" rtl="0" algn="l">
              <a:lnSpc>
                <a:spcPct val="90000"/>
              </a:lnSpc>
              <a:spcBef>
                <a:spcPts val="1000"/>
              </a:spcBef>
              <a:spcAft>
                <a:spcPts val="0"/>
              </a:spcAft>
              <a:buClr>
                <a:schemeClr val="dk1"/>
              </a:buClr>
              <a:buSzPts val="2800"/>
              <a:buChar char="•"/>
            </a:pPr>
            <a:r>
              <a:rPr lang="en-US"/>
              <a:t>So, Programming language needs to keep track of the data type of data getting stored in memory. Otherwise there can be logical errors.</a:t>
            </a:r>
            <a:endParaRPr/>
          </a:p>
          <a:p>
            <a:pPr indent="-228600" lvl="0" marL="228600" rtl="0" algn="l">
              <a:lnSpc>
                <a:spcPct val="90000"/>
              </a:lnSpc>
              <a:spcBef>
                <a:spcPts val="1000"/>
              </a:spcBef>
              <a:spcAft>
                <a:spcPts val="0"/>
              </a:spcAft>
              <a:buClr>
                <a:schemeClr val="dk1"/>
              </a:buClr>
              <a:buSzPts val="2800"/>
              <a:buChar char="•"/>
            </a:pPr>
            <a:r>
              <a:rPr lang="en-US"/>
              <a:t>Python (PVM) does store all values as objects so it maintains information of the data and data type together (details in OOP)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87602"/>
            <a:ext cx="10515600" cy="10484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When to decide data type of variable?</a:t>
            </a:r>
            <a:endParaRPr/>
          </a:p>
        </p:txBody>
      </p:sp>
      <p:sp>
        <p:nvSpPr>
          <p:cNvPr id="113" name="Google Shape;113;p5"/>
          <p:cNvSpPr txBox="1"/>
          <p:nvPr>
            <p:ph idx="1" type="body"/>
          </p:nvPr>
        </p:nvSpPr>
        <p:spPr>
          <a:xfrm>
            <a:off x="221673" y="1136074"/>
            <a:ext cx="11132127" cy="572192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Methods of assigning data types</a:t>
            </a:r>
            <a:endParaRPr/>
          </a:p>
          <a:p>
            <a:pPr indent="-228600" lvl="1" marL="685800" rtl="0" algn="l">
              <a:lnSpc>
                <a:spcPct val="90000"/>
              </a:lnSpc>
              <a:spcBef>
                <a:spcPts val="500"/>
              </a:spcBef>
              <a:spcAft>
                <a:spcPts val="0"/>
              </a:spcAft>
              <a:buClr>
                <a:schemeClr val="dk1"/>
              </a:buClr>
              <a:buSzPts val="2400"/>
              <a:buChar char="•"/>
            </a:pPr>
            <a:r>
              <a:rPr b="1" lang="en-US"/>
              <a:t>Static typing and Dynamic Typing </a:t>
            </a:r>
            <a:endParaRPr/>
          </a:p>
          <a:p>
            <a:pPr indent="-228600" lvl="1" marL="685800" rtl="0" algn="l">
              <a:lnSpc>
                <a:spcPct val="90000"/>
              </a:lnSpc>
              <a:spcBef>
                <a:spcPts val="500"/>
              </a:spcBef>
              <a:spcAft>
                <a:spcPts val="0"/>
              </a:spcAft>
              <a:buClr>
                <a:schemeClr val="dk1"/>
              </a:buClr>
              <a:buSzPts val="2400"/>
              <a:buChar char="•"/>
            </a:pPr>
            <a:r>
              <a:rPr lang="en-US"/>
              <a:t>These method depend on the time of data type assignment</a:t>
            </a:r>
            <a:endParaRPr/>
          </a:p>
          <a:p>
            <a:pPr indent="-228600" lvl="0" marL="228600" rtl="0" algn="l">
              <a:lnSpc>
                <a:spcPct val="90000"/>
              </a:lnSpc>
              <a:spcBef>
                <a:spcPts val="1000"/>
              </a:spcBef>
              <a:spcAft>
                <a:spcPts val="0"/>
              </a:spcAft>
              <a:buClr>
                <a:schemeClr val="dk1"/>
              </a:buClr>
              <a:buSzPts val="2800"/>
              <a:buChar char="•"/>
            </a:pPr>
            <a:r>
              <a:rPr b="1" lang="en-US"/>
              <a:t>Static typing method</a:t>
            </a:r>
            <a:r>
              <a:rPr lang="en-US"/>
              <a:t>: </a:t>
            </a:r>
            <a:endParaRPr/>
          </a:p>
          <a:p>
            <a:pPr indent="-228600" lvl="1" marL="685800" rtl="0" algn="l">
              <a:lnSpc>
                <a:spcPct val="90000"/>
              </a:lnSpc>
              <a:spcBef>
                <a:spcPts val="500"/>
              </a:spcBef>
              <a:spcAft>
                <a:spcPts val="0"/>
              </a:spcAft>
              <a:buClr>
                <a:schemeClr val="dk1"/>
              </a:buClr>
              <a:buSzPts val="2400"/>
              <a:buChar char="•"/>
            </a:pPr>
            <a:r>
              <a:rPr lang="en-US"/>
              <a:t>When programmer creates variables that time variable is assigned a data type</a:t>
            </a:r>
            <a:endParaRPr/>
          </a:p>
          <a:p>
            <a:pPr indent="-228600" lvl="1" marL="685800" rtl="0" algn="l">
              <a:lnSpc>
                <a:spcPct val="90000"/>
              </a:lnSpc>
              <a:spcBef>
                <a:spcPts val="500"/>
              </a:spcBef>
              <a:spcAft>
                <a:spcPts val="0"/>
              </a:spcAft>
              <a:buClr>
                <a:schemeClr val="dk1"/>
              </a:buClr>
              <a:buSzPts val="2400"/>
              <a:buChar char="•"/>
            </a:pPr>
            <a:r>
              <a:rPr lang="en-US"/>
              <a:t>Programmer needs to define variable’s data type</a:t>
            </a:r>
            <a:endParaRPr/>
          </a:p>
          <a:p>
            <a:pPr indent="-228600" lvl="1" marL="685800" rtl="0" algn="l">
              <a:lnSpc>
                <a:spcPct val="90000"/>
              </a:lnSpc>
              <a:spcBef>
                <a:spcPts val="500"/>
              </a:spcBef>
              <a:spcAft>
                <a:spcPts val="0"/>
              </a:spcAft>
              <a:buClr>
                <a:schemeClr val="dk1"/>
              </a:buClr>
              <a:buSzPts val="2400"/>
              <a:buChar char="•"/>
            </a:pPr>
            <a:r>
              <a:rPr lang="en-US"/>
              <a:t>Here data type is assigned at </a:t>
            </a:r>
            <a:r>
              <a:rPr b="1" lang="en-US"/>
              <a:t>Compile Time</a:t>
            </a:r>
            <a:endParaRPr b="1"/>
          </a:p>
          <a:p>
            <a:pPr indent="-228600" lvl="1" marL="685800" rtl="0" algn="l">
              <a:lnSpc>
                <a:spcPct val="90000"/>
              </a:lnSpc>
              <a:spcBef>
                <a:spcPts val="500"/>
              </a:spcBef>
              <a:spcAft>
                <a:spcPts val="0"/>
              </a:spcAft>
              <a:buClr>
                <a:schemeClr val="dk1"/>
              </a:buClr>
              <a:buSzPts val="2400"/>
              <a:buChar char="•"/>
            </a:pPr>
            <a:r>
              <a:rPr lang="en-US"/>
              <a:t>Ex. C, C++ , JAVA , etc</a:t>
            </a:r>
            <a:endParaRPr/>
          </a:p>
          <a:p>
            <a:pPr indent="-228600" lvl="0" marL="228600" rtl="0" algn="l">
              <a:lnSpc>
                <a:spcPct val="90000"/>
              </a:lnSpc>
              <a:spcBef>
                <a:spcPts val="1000"/>
              </a:spcBef>
              <a:spcAft>
                <a:spcPts val="0"/>
              </a:spcAft>
              <a:buClr>
                <a:schemeClr val="dk1"/>
              </a:buClr>
              <a:buSzPts val="2800"/>
              <a:buChar char="•"/>
            </a:pPr>
            <a:r>
              <a:rPr b="1" lang="en-US"/>
              <a:t>Dynamic Typing method </a:t>
            </a:r>
            <a:r>
              <a:rPr lang="en-US"/>
              <a:t>:</a:t>
            </a:r>
            <a:endParaRPr/>
          </a:p>
          <a:p>
            <a:pPr indent="-228600" lvl="1" marL="685800" rtl="0" algn="l">
              <a:lnSpc>
                <a:spcPct val="90000"/>
              </a:lnSpc>
              <a:spcBef>
                <a:spcPts val="500"/>
              </a:spcBef>
              <a:spcAft>
                <a:spcPts val="0"/>
              </a:spcAft>
              <a:buClr>
                <a:schemeClr val="dk1"/>
              </a:buClr>
              <a:buSzPts val="2400"/>
              <a:buChar char="•"/>
            </a:pPr>
            <a:r>
              <a:rPr lang="en-US"/>
              <a:t>Data type is decided by looking at the value inside the variable</a:t>
            </a:r>
            <a:endParaRPr/>
          </a:p>
          <a:p>
            <a:pPr indent="-228600" lvl="1" marL="685800" rtl="0" algn="l">
              <a:lnSpc>
                <a:spcPct val="90000"/>
              </a:lnSpc>
              <a:spcBef>
                <a:spcPts val="500"/>
              </a:spcBef>
              <a:spcAft>
                <a:spcPts val="0"/>
              </a:spcAft>
              <a:buClr>
                <a:schemeClr val="dk1"/>
              </a:buClr>
              <a:buSzPts val="2400"/>
              <a:buChar char="•"/>
            </a:pPr>
            <a:r>
              <a:rPr lang="en-US"/>
              <a:t>No need to assign data type to the variable</a:t>
            </a:r>
            <a:endParaRPr/>
          </a:p>
          <a:p>
            <a:pPr indent="-228600" lvl="1" marL="685800" rtl="0" algn="l">
              <a:lnSpc>
                <a:spcPct val="90000"/>
              </a:lnSpc>
              <a:spcBef>
                <a:spcPts val="500"/>
              </a:spcBef>
              <a:spcAft>
                <a:spcPts val="0"/>
              </a:spcAft>
              <a:buClr>
                <a:schemeClr val="dk1"/>
              </a:buClr>
              <a:buSzPts val="2400"/>
              <a:buChar char="•"/>
            </a:pPr>
            <a:r>
              <a:rPr lang="en-US"/>
              <a:t>Here data type is assigned at </a:t>
            </a:r>
            <a:r>
              <a:rPr b="1" lang="en-US"/>
              <a:t>Execution Time or Run time</a:t>
            </a:r>
            <a:endParaRPr b="1"/>
          </a:p>
          <a:p>
            <a:pPr indent="-228600" lvl="1" marL="685800" rtl="0" algn="l">
              <a:lnSpc>
                <a:spcPct val="90000"/>
              </a:lnSpc>
              <a:spcBef>
                <a:spcPts val="500"/>
              </a:spcBef>
              <a:spcAft>
                <a:spcPts val="0"/>
              </a:spcAft>
              <a:buClr>
                <a:schemeClr val="dk1"/>
              </a:buClr>
              <a:buSzPts val="2400"/>
              <a:buChar char="•"/>
            </a:pPr>
            <a:r>
              <a:rPr lang="en-US"/>
              <a:t>Ex. Linux Script, Python, Java Script,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happens to expression if it contains multiple data types?</a:t>
            </a:r>
            <a:endParaRPr/>
          </a:p>
        </p:txBody>
      </p:sp>
      <p:sp>
        <p:nvSpPr>
          <p:cNvPr id="119" name="Google Shape;1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Ex. Int + float  🡪 o/p will be int or float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CPU -&gt; separate hardware for int operations, float operations</a:t>
            </a:r>
            <a:endParaRPr/>
          </a:p>
          <a:p>
            <a:pPr indent="-228600" lvl="1" marL="685800" rtl="0" algn="l">
              <a:lnSpc>
                <a:spcPct val="90000"/>
              </a:lnSpc>
              <a:spcBef>
                <a:spcPts val="500"/>
              </a:spcBef>
              <a:spcAft>
                <a:spcPts val="0"/>
              </a:spcAft>
              <a:buClr>
                <a:schemeClr val="dk1"/>
              </a:buClr>
              <a:buSzPts val="2400"/>
              <a:buChar char="•"/>
            </a:pPr>
            <a:r>
              <a:rPr lang="en-US"/>
              <a:t>So CPU can’t have operations on mix types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Solution : convert one of the value and get both values in same data type</a:t>
            </a:r>
            <a:endParaRPr/>
          </a:p>
          <a:p>
            <a:pPr indent="-228600" lvl="0" marL="228600" rtl="0" algn="l">
              <a:lnSpc>
                <a:spcPct val="90000"/>
              </a:lnSpc>
              <a:spcBef>
                <a:spcPts val="1000"/>
              </a:spcBef>
              <a:spcAft>
                <a:spcPts val="0"/>
              </a:spcAft>
              <a:buClr>
                <a:schemeClr val="dk1"/>
              </a:buClr>
              <a:buSzPts val="2800"/>
              <a:buChar char="•"/>
            </a:pPr>
            <a:r>
              <a:rPr lang="en-US"/>
              <a:t>Two ways of conversion :</a:t>
            </a:r>
            <a:endParaRPr/>
          </a:p>
          <a:p>
            <a:pPr indent="-228600" lvl="1" marL="685800" rtl="0" algn="l">
              <a:lnSpc>
                <a:spcPct val="90000"/>
              </a:lnSpc>
              <a:spcBef>
                <a:spcPts val="500"/>
              </a:spcBef>
              <a:spcAft>
                <a:spcPts val="0"/>
              </a:spcAft>
              <a:buClr>
                <a:schemeClr val="dk1"/>
              </a:buClr>
              <a:buSzPts val="2400"/>
              <a:buChar char="•"/>
            </a:pPr>
            <a:r>
              <a:rPr lang="en-US"/>
              <a:t>Coercion</a:t>
            </a:r>
            <a:endParaRPr/>
          </a:p>
          <a:p>
            <a:pPr indent="-228600" lvl="1" marL="685800" rtl="0" algn="l">
              <a:lnSpc>
                <a:spcPct val="90000"/>
              </a:lnSpc>
              <a:spcBef>
                <a:spcPts val="500"/>
              </a:spcBef>
              <a:spcAft>
                <a:spcPts val="0"/>
              </a:spcAft>
              <a:buClr>
                <a:schemeClr val="dk1"/>
              </a:buClr>
              <a:buSzPts val="2400"/>
              <a:buChar char="•"/>
            </a:pPr>
            <a:r>
              <a:rPr lang="en-US"/>
              <a:t>Type conversion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199" y="96977"/>
            <a:ext cx="10515600" cy="9009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type Coercion vs type Conversion </a:t>
            </a:r>
            <a:endParaRPr/>
          </a:p>
        </p:txBody>
      </p:sp>
      <p:sp>
        <p:nvSpPr>
          <p:cNvPr id="125" name="Google Shape;125;p7"/>
          <p:cNvSpPr txBox="1"/>
          <p:nvPr>
            <p:ph idx="1" type="body"/>
          </p:nvPr>
        </p:nvSpPr>
        <p:spPr>
          <a:xfrm>
            <a:off x="394854" y="955964"/>
            <a:ext cx="11402291" cy="590203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1. </a:t>
            </a:r>
            <a:r>
              <a:rPr b="1" lang="en-US" u="sng"/>
              <a:t>Coercion</a:t>
            </a:r>
            <a:r>
              <a:rPr lang="en-US"/>
              <a:t> : convert the data type implicitly / internally</a:t>
            </a:r>
            <a:endParaRPr/>
          </a:p>
          <a:p>
            <a:pPr indent="-228600" lvl="1" marL="685800" rtl="0" algn="l">
              <a:lnSpc>
                <a:spcPct val="90000"/>
              </a:lnSpc>
              <a:spcBef>
                <a:spcPts val="500"/>
              </a:spcBef>
              <a:spcAft>
                <a:spcPts val="0"/>
              </a:spcAft>
              <a:buClr>
                <a:schemeClr val="dk1"/>
              </a:buClr>
              <a:buSzPts val="2400"/>
              <a:buChar char="•"/>
            </a:pPr>
            <a:r>
              <a:rPr lang="en-US"/>
              <a:t>Int + float --&gt;  int is automatically converted to float</a:t>
            </a:r>
            <a:endParaRPr/>
          </a:p>
          <a:p>
            <a:pPr indent="-228600" lvl="1" marL="685800" rtl="0" algn="l">
              <a:lnSpc>
                <a:spcPct val="90000"/>
              </a:lnSpc>
              <a:spcBef>
                <a:spcPts val="500"/>
              </a:spcBef>
              <a:spcAft>
                <a:spcPts val="0"/>
              </a:spcAft>
              <a:buClr>
                <a:schemeClr val="dk1"/>
              </a:buClr>
              <a:buSzPts val="2400"/>
              <a:buChar char="•"/>
            </a:pPr>
            <a:r>
              <a:rPr lang="en-US"/>
              <a:t>Int + bool --&gt; bool is automatically converted to int</a:t>
            </a:r>
            <a:endParaRPr/>
          </a:p>
          <a:p>
            <a:pPr indent="-228600" lvl="1" marL="685800" rtl="0" algn="l">
              <a:lnSpc>
                <a:spcPct val="90000"/>
              </a:lnSpc>
              <a:spcBef>
                <a:spcPts val="500"/>
              </a:spcBef>
              <a:spcAft>
                <a:spcPts val="0"/>
              </a:spcAft>
              <a:buClr>
                <a:schemeClr val="dk1"/>
              </a:buClr>
              <a:buSzPts val="2400"/>
              <a:buChar char="•"/>
            </a:pPr>
            <a:r>
              <a:rPr lang="en-US"/>
              <a:t> Same conversion for all </a:t>
            </a:r>
            <a:r>
              <a:rPr lang="en-US" u="sng"/>
              <a:t>arithmetic operators</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For all </a:t>
            </a:r>
            <a:r>
              <a:rPr lang="en-US" u="sng"/>
              <a:t>logical operators  </a:t>
            </a:r>
            <a:r>
              <a:rPr b="1" lang="en-US"/>
              <a:t>Truth Value </a:t>
            </a:r>
            <a:r>
              <a:rPr lang="en-US"/>
              <a:t> is used to convert object to True or False</a:t>
            </a:r>
            <a:endParaRPr/>
          </a:p>
          <a:p>
            <a:pPr indent="-228600" lvl="0" marL="228600" rtl="0" algn="l">
              <a:lnSpc>
                <a:spcPct val="90000"/>
              </a:lnSpc>
              <a:spcBef>
                <a:spcPts val="1000"/>
              </a:spcBef>
              <a:spcAft>
                <a:spcPts val="0"/>
              </a:spcAft>
              <a:buClr>
                <a:schemeClr val="dk1"/>
              </a:buClr>
              <a:buSzPts val="2800"/>
              <a:buChar char="•"/>
            </a:pPr>
            <a:r>
              <a:rPr lang="en-US"/>
              <a:t>2. </a:t>
            </a:r>
            <a:r>
              <a:rPr b="1" lang="en-US" u="sng"/>
              <a:t>Type Conversion</a:t>
            </a:r>
            <a:r>
              <a:rPr lang="en-US"/>
              <a:t> : programmer explicitly converts data type</a:t>
            </a:r>
            <a:endParaRPr/>
          </a:p>
          <a:p>
            <a:pPr indent="-228600" lvl="1" marL="685800" rtl="0" algn="l">
              <a:lnSpc>
                <a:spcPct val="90000"/>
              </a:lnSpc>
              <a:spcBef>
                <a:spcPts val="500"/>
              </a:spcBef>
              <a:spcAft>
                <a:spcPts val="0"/>
              </a:spcAft>
              <a:buClr>
                <a:schemeClr val="dk1"/>
              </a:buClr>
              <a:buSzPts val="2400"/>
              <a:buChar char="•"/>
            </a:pPr>
            <a:r>
              <a:rPr b="1" i="1" lang="en-US"/>
              <a:t>type() </a:t>
            </a:r>
            <a:r>
              <a:rPr lang="en-US"/>
              <a:t>: this is function </a:t>
            </a:r>
            <a:r>
              <a:rPr lang="en-US" u="sng"/>
              <a:t>to check the data type </a:t>
            </a:r>
            <a:r>
              <a:rPr lang="en-US"/>
              <a:t>of the value / object</a:t>
            </a:r>
            <a:endParaRPr/>
          </a:p>
          <a:p>
            <a:pPr indent="-228600" lvl="1" marL="685800" rtl="0" algn="l">
              <a:lnSpc>
                <a:spcPct val="90000"/>
              </a:lnSpc>
              <a:spcBef>
                <a:spcPts val="500"/>
              </a:spcBef>
              <a:spcAft>
                <a:spcPts val="0"/>
              </a:spcAft>
              <a:buClr>
                <a:schemeClr val="dk1"/>
              </a:buClr>
              <a:buSzPts val="2400"/>
              <a:buChar char="•"/>
            </a:pPr>
            <a:r>
              <a:rPr lang="en-US"/>
              <a:t>Ex. type(1) -&gt; int</a:t>
            </a:r>
            <a:endParaRPr/>
          </a:p>
          <a:p>
            <a:pPr indent="-228600" lvl="1" marL="685800" rtl="0" algn="l">
              <a:lnSpc>
                <a:spcPct val="90000"/>
              </a:lnSpc>
              <a:spcBef>
                <a:spcPts val="500"/>
              </a:spcBef>
              <a:spcAft>
                <a:spcPts val="0"/>
              </a:spcAft>
              <a:buClr>
                <a:schemeClr val="dk1"/>
              </a:buClr>
              <a:buSzPts val="2400"/>
              <a:buChar char="•"/>
            </a:pPr>
            <a:r>
              <a:rPr lang="en-US"/>
              <a:t>type(3.14) -&gt; float</a:t>
            </a:r>
            <a:endParaRPr/>
          </a:p>
          <a:p>
            <a:pPr indent="-228600" lvl="1" marL="685800" rtl="0" algn="l">
              <a:lnSpc>
                <a:spcPct val="90000"/>
              </a:lnSpc>
              <a:spcBef>
                <a:spcPts val="500"/>
              </a:spcBef>
              <a:spcAft>
                <a:spcPts val="0"/>
              </a:spcAft>
              <a:buClr>
                <a:schemeClr val="dk1"/>
              </a:buClr>
              <a:buSzPts val="2400"/>
              <a:buChar char="•"/>
            </a:pPr>
            <a:r>
              <a:rPr lang="en-US"/>
              <a:t>type(‘ABC’) -&gt; str</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b="1" i="1" lang="en-US"/>
              <a:t>isinstance(x, type)</a:t>
            </a:r>
            <a:r>
              <a:rPr lang="en-US"/>
              <a:t> : this is function to verify if given object is of a particular type</a:t>
            </a:r>
            <a:endParaRPr/>
          </a:p>
          <a:p>
            <a:pPr indent="-228600" lvl="1" marL="685800" rtl="0" algn="l">
              <a:lnSpc>
                <a:spcPct val="90000"/>
              </a:lnSpc>
              <a:spcBef>
                <a:spcPts val="500"/>
              </a:spcBef>
              <a:spcAft>
                <a:spcPts val="0"/>
              </a:spcAft>
              <a:buClr>
                <a:schemeClr val="dk1"/>
              </a:buClr>
              <a:buSzPts val="2400"/>
              <a:buChar char="•"/>
            </a:pPr>
            <a:r>
              <a:rPr lang="en-US"/>
              <a:t>Ex. isinstance(1,int) -&gt; True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 Conversion functions</a:t>
            </a:r>
            <a:endParaRPr/>
          </a:p>
        </p:txBody>
      </p:sp>
      <p:sp>
        <p:nvSpPr>
          <p:cNvPr id="131" name="Google Shape;131;p8"/>
          <p:cNvSpPr txBox="1"/>
          <p:nvPr>
            <p:ph idx="1" type="body"/>
          </p:nvPr>
        </p:nvSpPr>
        <p:spPr>
          <a:xfrm>
            <a:off x="346364" y="1482436"/>
            <a:ext cx="11007436" cy="5098473"/>
          </a:xfrm>
          <a:prstGeom prst="rect">
            <a:avLst/>
          </a:prstGeom>
          <a:noFill/>
          <a:ln>
            <a:noFill/>
          </a:ln>
        </p:spPr>
        <p:txBody>
          <a:bodyPr anchorCtr="0" anchor="t" bIns="45700" lIns="91425" spcFirstLastPara="1" rIns="91425" wrap="square" tIns="45700">
            <a:normAutofit fontScale="92500" lnSpcReduction="20000"/>
          </a:bodyPr>
          <a:lstStyle/>
          <a:p>
            <a:pPr indent="-215265" lvl="0" marL="228600" rtl="0" algn="l">
              <a:lnSpc>
                <a:spcPct val="90000"/>
              </a:lnSpc>
              <a:spcBef>
                <a:spcPts val="0"/>
              </a:spcBef>
              <a:spcAft>
                <a:spcPts val="0"/>
              </a:spcAft>
              <a:buClr>
                <a:schemeClr val="dk1"/>
              </a:buClr>
              <a:buSzPct val="100000"/>
              <a:buChar char="•"/>
            </a:pPr>
            <a:r>
              <a:rPr b="1" lang="en-US"/>
              <a:t>Following functions (constructors) are used for type conversion</a:t>
            </a:r>
            <a:endParaRPr/>
          </a:p>
          <a:p>
            <a:pPr indent="-217169" lvl="1" marL="685800" rtl="0" algn="l">
              <a:lnSpc>
                <a:spcPct val="90000"/>
              </a:lnSpc>
              <a:spcBef>
                <a:spcPts val="500"/>
              </a:spcBef>
              <a:spcAft>
                <a:spcPts val="0"/>
              </a:spcAft>
              <a:buClr>
                <a:schemeClr val="dk1"/>
              </a:buClr>
              <a:buSzPct val="100000"/>
              <a:buChar char="•"/>
            </a:pPr>
            <a:r>
              <a:rPr lang="en-US"/>
              <a:t>float() : convert to int, string to float</a:t>
            </a:r>
            <a:endParaRPr/>
          </a:p>
          <a:p>
            <a:pPr indent="-217169" lvl="1" marL="685800" rtl="0" algn="l">
              <a:lnSpc>
                <a:spcPct val="90000"/>
              </a:lnSpc>
              <a:spcBef>
                <a:spcPts val="500"/>
              </a:spcBef>
              <a:spcAft>
                <a:spcPts val="0"/>
              </a:spcAft>
              <a:buClr>
                <a:schemeClr val="dk1"/>
              </a:buClr>
              <a:buSzPct val="100000"/>
              <a:buChar char="•"/>
            </a:pPr>
            <a:r>
              <a:rPr lang="en-US"/>
              <a:t>str(): convert object to string using __str__() or repr() methods. Also can convert bytes to string using given encoding</a:t>
            </a:r>
            <a:endParaRPr/>
          </a:p>
          <a:p>
            <a:pPr indent="-217169" lvl="1" marL="685800" rtl="0" algn="l">
              <a:lnSpc>
                <a:spcPct val="90000"/>
              </a:lnSpc>
              <a:spcBef>
                <a:spcPts val="500"/>
              </a:spcBef>
              <a:spcAft>
                <a:spcPts val="0"/>
              </a:spcAft>
              <a:buClr>
                <a:schemeClr val="dk1"/>
              </a:buClr>
              <a:buSzPct val="100000"/>
              <a:buChar char="•"/>
            </a:pPr>
            <a:r>
              <a:rPr lang="en-US"/>
              <a:t>bool() : give truth value of the object. Returns True or False</a:t>
            </a:r>
            <a:endParaRPr/>
          </a:p>
          <a:p>
            <a:pPr indent="-217169" lvl="1" marL="685800" rtl="0" algn="l">
              <a:lnSpc>
                <a:spcPct val="90000"/>
              </a:lnSpc>
              <a:spcBef>
                <a:spcPts val="500"/>
              </a:spcBef>
              <a:spcAft>
                <a:spcPts val="0"/>
              </a:spcAft>
              <a:buClr>
                <a:schemeClr val="dk1"/>
              </a:buClr>
              <a:buSzPct val="100000"/>
              <a:buChar char="•"/>
            </a:pPr>
            <a:r>
              <a:rPr lang="en-US"/>
              <a:t>complex() : convert string, float, int to complex</a:t>
            </a:r>
            <a:endParaRPr/>
          </a:p>
          <a:p>
            <a:pPr indent="-217169" lvl="1" marL="685800" rtl="0" algn="l">
              <a:lnSpc>
                <a:spcPct val="90000"/>
              </a:lnSpc>
              <a:spcBef>
                <a:spcPts val="500"/>
              </a:spcBef>
              <a:spcAft>
                <a:spcPts val="0"/>
              </a:spcAft>
              <a:buClr>
                <a:schemeClr val="dk1"/>
              </a:buClr>
              <a:buSzPct val="100000"/>
              <a:buChar char="•"/>
            </a:pPr>
            <a:r>
              <a:rPr lang="en-US"/>
              <a:t>int() : convert given float, string to int. Also converts binary / octal / hex strings to int using base parameter (details discussed ahead)</a:t>
            </a:r>
            <a:endParaRPr/>
          </a:p>
          <a:p>
            <a:pPr indent="-217169" lvl="1" marL="685800" rtl="0" algn="l">
              <a:lnSpc>
                <a:spcPct val="90000"/>
              </a:lnSpc>
              <a:spcBef>
                <a:spcPts val="500"/>
              </a:spcBef>
              <a:spcAft>
                <a:spcPts val="0"/>
              </a:spcAft>
              <a:buClr>
                <a:schemeClr val="dk1"/>
              </a:buClr>
              <a:buSzPct val="100000"/>
              <a:buChar char="•"/>
            </a:pPr>
            <a:r>
              <a:rPr lang="en-US"/>
              <a:t>bin() : convert int to binary string</a:t>
            </a:r>
            <a:endParaRPr/>
          </a:p>
          <a:p>
            <a:pPr indent="-217169" lvl="1" marL="685800" rtl="0" algn="l">
              <a:lnSpc>
                <a:spcPct val="90000"/>
              </a:lnSpc>
              <a:spcBef>
                <a:spcPts val="500"/>
              </a:spcBef>
              <a:spcAft>
                <a:spcPts val="0"/>
              </a:spcAft>
              <a:buClr>
                <a:schemeClr val="dk1"/>
              </a:buClr>
              <a:buSzPct val="100000"/>
              <a:buChar char="•"/>
            </a:pPr>
            <a:r>
              <a:rPr lang="en-US"/>
              <a:t>oct() : convert int to octal string</a:t>
            </a:r>
            <a:endParaRPr/>
          </a:p>
          <a:p>
            <a:pPr indent="-217169" lvl="1" marL="685800" rtl="0" algn="l">
              <a:lnSpc>
                <a:spcPct val="90000"/>
              </a:lnSpc>
              <a:spcBef>
                <a:spcPts val="500"/>
              </a:spcBef>
              <a:spcAft>
                <a:spcPts val="0"/>
              </a:spcAft>
              <a:buClr>
                <a:schemeClr val="dk1"/>
              </a:buClr>
              <a:buSzPct val="100000"/>
              <a:buChar char="•"/>
            </a:pPr>
            <a:r>
              <a:rPr lang="en-US"/>
              <a:t>hex() : convert int to hex string</a:t>
            </a:r>
            <a:endParaRPr/>
          </a:p>
          <a:p>
            <a:pPr indent="-217169" lvl="1" marL="685800" rtl="0" algn="l">
              <a:lnSpc>
                <a:spcPct val="90000"/>
              </a:lnSpc>
              <a:spcBef>
                <a:spcPts val="500"/>
              </a:spcBef>
              <a:spcAft>
                <a:spcPts val="0"/>
              </a:spcAft>
              <a:buClr>
                <a:schemeClr val="dk1"/>
              </a:buClr>
              <a:buSzPct val="100000"/>
              <a:buChar char="•"/>
            </a:pPr>
            <a:r>
              <a:rPr lang="en-US"/>
              <a:t>chr() : convert int (ASCII) to single character string </a:t>
            </a:r>
            <a:endParaRPr/>
          </a:p>
          <a:p>
            <a:pPr indent="-217169" lvl="1" marL="685800" rtl="0" algn="l">
              <a:lnSpc>
                <a:spcPct val="90000"/>
              </a:lnSpc>
              <a:spcBef>
                <a:spcPts val="500"/>
              </a:spcBef>
              <a:spcAft>
                <a:spcPts val="0"/>
              </a:spcAft>
              <a:buClr>
                <a:schemeClr val="dk1"/>
              </a:buClr>
              <a:buSzPct val="100000"/>
              <a:buChar char="•"/>
            </a:pPr>
            <a:r>
              <a:rPr lang="en-US"/>
              <a:t>ord() : convert character to ascii</a:t>
            </a:r>
            <a:endParaRPr/>
          </a:p>
          <a:p>
            <a:pPr indent="-50800" lvl="0" marL="228600" rtl="0" algn="l">
              <a:lnSpc>
                <a:spcPct val="90000"/>
              </a:lnSpc>
              <a:spcBef>
                <a:spcPts val="1000"/>
              </a:spcBef>
              <a:spcAft>
                <a:spcPts val="0"/>
              </a:spcAft>
              <a:buClr>
                <a:schemeClr val="dk1"/>
              </a:buClr>
              <a:buSzPct val="100000"/>
              <a:buNone/>
            </a:pPr>
            <a:r>
              <a:t/>
            </a:r>
            <a:endParaRPr/>
          </a:p>
          <a:p>
            <a:pPr indent="-76200" lvl="1" marL="685800" rtl="0" algn="l">
              <a:lnSpc>
                <a:spcPct val="90000"/>
              </a:lnSpc>
              <a:spcBef>
                <a:spcPts val="5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1018310" y="274810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Types in Python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2023-03-25T05:09:59Z</dcterms:created>
  <dc:creator>cdacstaff</dc:creator>
</cp:coreProperties>
</file>