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embeddedFontLst>
    <p:embeddedFont>
      <p:font typeface="Arimo" panose="020B0604020202020204" charset="0"/>
      <p:regular r:id="rId37"/>
      <p:bold r:id="rId38"/>
      <p:italic r:id="rId39"/>
      <p:boldItalic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hVOfIS5TaeXbNFaa5pVLBeb3F2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43B397-AFEF-42B2-8394-8E83D91D64DD}">
  <a:tblStyle styleId="{9D43B397-AFEF-42B2-8394-8E83D91D64D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1FC27B89-6AD2-4319-B309-080E433EB108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9EFF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9EFF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60796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21529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9986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6373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2520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5334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5058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6410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762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1" name="Google Shape;191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6845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6490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0388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2849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43191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8872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41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17063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86694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3" name="Google Shape;243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70416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01388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75191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95971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748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6546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42496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78932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5" name="Google Shape;285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46563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44854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300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7675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94670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515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9216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6846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9" name="Google Shape;12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3424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3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3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10/faq/design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opy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517347/what-algorithm-does-pythons-built-in-sort-method-us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hon.org/3/glossary.html" TargetMode="External"/><Relationship Id="rId4" Type="http://schemas.openxmlformats.org/officeDocument/2006/relationships/hyperlink" Target="https://docs.python.org/2/reference/datamodel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List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Data Types in Python Part 2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By Dr Shantanu Pathak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Ref 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https://docs.python.org/3/library/stdtypes.html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8"/>
          <p:cNvSpPr txBox="1">
            <a:spLocks noGrp="1"/>
          </p:cNvSpPr>
          <p:nvPr>
            <p:ph type="title"/>
          </p:nvPr>
        </p:nvSpPr>
        <p:spPr>
          <a:xfrm>
            <a:off x="838200" y="76200"/>
            <a:ext cx="10515600" cy="928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Creating Lists </a:t>
            </a:r>
            <a:r>
              <a:rPr lang="en-US" sz="3200"/>
              <a:t>(sample methods)</a:t>
            </a:r>
            <a:endParaRPr sz="3200"/>
          </a:p>
        </p:txBody>
      </p:sp>
      <p:sp>
        <p:nvSpPr>
          <p:cNvPr id="151" name="Google Shape;151;p48"/>
          <p:cNvSpPr txBox="1">
            <a:spLocks noGrp="1"/>
          </p:cNvSpPr>
          <p:nvPr>
            <p:ph type="body" idx="1"/>
          </p:nvPr>
        </p:nvSpPr>
        <p:spPr>
          <a:xfrm>
            <a:off x="838200" y="838200"/>
            <a:ext cx="105156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 u="sng" dirty="0"/>
              <a:t>Method 1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L1 = list()  # empty list created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 u="sng" dirty="0"/>
              <a:t>Method 2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L1 = [10,20,30]      #direct assignment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 u="sng" dirty="0"/>
              <a:t>Method 3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L2 = [] # empty list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for </a:t>
            </a:r>
            <a:r>
              <a:rPr lang="en-US" dirty="0" err="1"/>
              <a:t>num</a:t>
            </a:r>
            <a:r>
              <a:rPr lang="en-US" dirty="0"/>
              <a:t> in range(1,5):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           L2.append(</a:t>
            </a:r>
            <a:r>
              <a:rPr lang="en-US" dirty="0" err="1"/>
              <a:t>num</a:t>
            </a:r>
            <a:r>
              <a:rPr lang="en-US" dirty="0"/>
              <a:t>)   # each time append one number to list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print(L2)  #[1,2,3,4] 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 u="sng" dirty="0"/>
              <a:t>Method 4 ( </a:t>
            </a:r>
            <a:r>
              <a:rPr lang="en-US" b="1" u="sng" dirty="0">
                <a:solidFill>
                  <a:srgbClr val="C55A11"/>
                </a:solidFill>
              </a:rPr>
              <a:t>and there are many more other methods </a:t>
            </a:r>
            <a:r>
              <a:rPr lang="en-US" b="1" u="sng" dirty="0"/>
              <a:t>..)</a:t>
            </a:r>
            <a:endParaRPr b="1" u="sng"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Use list comprehension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Printing Lists (sample methods)</a:t>
            </a:r>
            <a:endParaRPr/>
          </a:p>
        </p:txBody>
      </p:sp>
      <p:sp>
        <p:nvSpPr>
          <p:cNvPr id="157" name="Google Shape;157;p49"/>
          <p:cNvSpPr txBox="1">
            <a:spLocks noGrp="1"/>
          </p:cNvSpPr>
          <p:nvPr>
            <p:ph type="body" idx="1"/>
          </p:nvPr>
        </p:nvSpPr>
        <p:spPr>
          <a:xfrm>
            <a:off x="0" y="1295400"/>
            <a:ext cx="12192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print(l1)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for idx in range(len(l1)):   #idx gives index of list elements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     print(l1[idx])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for element in l1:      # element gives one element at a time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     print(element)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/>
              <a:t>for idx, element in enumerate(l1): # idx gives index &amp; element gives one element</a:t>
            </a:r>
            <a:endParaRPr sz="240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     print(idx, element)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0"/>
          <p:cNvSpPr txBox="1">
            <a:spLocks noGrp="1"/>
          </p:cNvSpPr>
          <p:nvPr>
            <p:ph type="title"/>
          </p:nvPr>
        </p:nvSpPr>
        <p:spPr>
          <a:xfrm>
            <a:off x="876300" y="228600"/>
            <a:ext cx="10515600" cy="928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List Comprehension</a:t>
            </a:r>
            <a:endParaRPr/>
          </a:p>
        </p:txBody>
      </p:sp>
      <p:sp>
        <p:nvSpPr>
          <p:cNvPr id="163" name="Google Shape;163;p50"/>
          <p:cNvSpPr txBox="1">
            <a:spLocks noGrp="1"/>
          </p:cNvSpPr>
          <p:nvPr>
            <p:ph type="body" idx="1"/>
          </p:nvPr>
        </p:nvSpPr>
        <p:spPr>
          <a:xfrm>
            <a:off x="304800" y="1157288"/>
            <a:ext cx="11658600" cy="547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4000" dirty="0"/>
              <a:t>Efficient way of creating, and filtering lists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4000" dirty="0"/>
              <a:t>Has special syntax 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3600" dirty="0"/>
              <a:t>Ex. L1=[5,2,8]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3600" dirty="0"/>
              <a:t>Select all elements from list L1 which are greater than 3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3600" dirty="0"/>
              <a:t>L2 = [ element  for  element in L1  if element &gt; 3]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3600" dirty="0"/>
              <a:t>Ex. Square all elements of list L1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3600" dirty="0"/>
              <a:t>L3 = [ e * e for e in L1 </a:t>
            </a:r>
            <a:r>
              <a:rPr lang="en-US" sz="3600" dirty="0" smtClean="0"/>
              <a:t>]</a:t>
            </a: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3600" dirty="0" smtClean="0"/>
              <a:t>Ex. Put elements from l1 which are greater than 3, else put None</a:t>
            </a: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3600" dirty="0" smtClean="0"/>
              <a:t>L4= [ e if e &gt; 3 else None for e in l1]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List Comprehension</a:t>
            </a:r>
            <a:endParaRPr/>
          </a:p>
        </p:txBody>
      </p:sp>
      <p:sp>
        <p:nvSpPr>
          <p:cNvPr id="169" name="Google Shape;169;p51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11277600" cy="49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3600"/>
              <a:t>Why to use list comprehension?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3200"/>
              <a:t>List comprehensions are faster than creating list using for loop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3200"/>
              <a:t>List comprehensions do not use function to append elements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3200"/>
              <a:t>So, time for function call loading and unloading is saved **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3200" u="sng">
                <a:solidFill>
                  <a:schemeClr val="hlink"/>
                </a:solidFill>
                <a:hlinkClick r:id="rId3"/>
              </a:rPr>
              <a:t>https://docs.python.org/3.10/faq/design.html#how-are-lists-implemented-in-cpython</a:t>
            </a:r>
            <a:r>
              <a:rPr lang="en-US" sz="3200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2"/>
          <p:cNvSpPr txBox="1">
            <a:spLocks noGrp="1"/>
          </p:cNvSpPr>
          <p:nvPr>
            <p:ph type="title"/>
          </p:nvPr>
        </p:nvSpPr>
        <p:spPr>
          <a:xfrm>
            <a:off x="858982" y="228600"/>
            <a:ext cx="10515600" cy="1233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lang="en-US"/>
              <a:t>How to append, access, update, insert or remove element from list?</a:t>
            </a:r>
            <a:endParaRPr/>
          </a:p>
        </p:txBody>
      </p:sp>
      <p:pic>
        <p:nvPicPr>
          <p:cNvPr id="175" name="Google Shape;175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982" y="1462088"/>
            <a:ext cx="10515600" cy="5395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3"/>
          <p:cNvSpPr txBox="1">
            <a:spLocks noGrp="1"/>
          </p:cNvSpPr>
          <p:nvPr>
            <p:ph type="title"/>
          </p:nvPr>
        </p:nvSpPr>
        <p:spPr>
          <a:xfrm>
            <a:off x="817418" y="192411"/>
            <a:ext cx="10515600" cy="79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List Indexing</a:t>
            </a:r>
            <a:endParaRPr/>
          </a:p>
        </p:txBody>
      </p:sp>
      <p:sp>
        <p:nvSpPr>
          <p:cNvPr id="181" name="Google Shape;181;p53"/>
          <p:cNvSpPr txBox="1">
            <a:spLocks noGrp="1"/>
          </p:cNvSpPr>
          <p:nvPr>
            <p:ph type="body" idx="1"/>
          </p:nvPr>
        </p:nvSpPr>
        <p:spPr>
          <a:xfrm>
            <a:off x="457200" y="990602"/>
            <a:ext cx="11277600" cy="556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/>
              <a:t>Python allows +ve as well as –ve indexing in sequences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/>
              <a:t>+ve index : 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Char char="•"/>
            </a:pPr>
            <a:r>
              <a:rPr lang="en-US"/>
              <a:t>left to right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Char char="•"/>
            </a:pPr>
            <a:r>
              <a:rPr lang="en-US"/>
              <a:t>Starts from 0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/>
              <a:t>-ve index :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Char char="•"/>
            </a:pPr>
            <a:r>
              <a:rPr lang="en-US"/>
              <a:t>Right to left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Char char="•"/>
            </a:pPr>
            <a:r>
              <a:rPr lang="en-US"/>
              <a:t>Starts from -1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Char char="•"/>
            </a:pPr>
            <a:r>
              <a:rPr lang="en-US"/>
              <a:t>Logically, it represents position from last, where -1 is last, -2 is second last, -3 is 3</a:t>
            </a:r>
            <a:r>
              <a:rPr lang="en-US" baseline="30000"/>
              <a:t>rd</a:t>
            </a:r>
            <a:r>
              <a:rPr lang="en-US"/>
              <a:t> from last, etc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/>
              <a:t>Both index can be used to select elements from sequence or slice the sequence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/>
              <a:t>Ex. L1 = [23,67,8,1,468,7890]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/>
              <a:t>print(L1[2], L1[-1]) -&gt; 8 , 7890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/>
              <a:t>Trying to access Index larger than length of list will result in error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Char char="•"/>
            </a:pPr>
            <a:r>
              <a:rPr lang="en-US"/>
              <a:t>Ex. In above example L1[6] -&gt; will give error because indexes are between 0 to 5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None/>
            </a:pPr>
            <a:endParaRPr/>
          </a:p>
        </p:txBody>
      </p:sp>
      <p:pic>
        <p:nvPicPr>
          <p:cNvPr id="182" name="Google Shape;182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0" y="1905000"/>
            <a:ext cx="5067300" cy="158115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List Slicing  (Slicing in sequences) in python</a:t>
            </a:r>
            <a:endParaRPr/>
          </a:p>
        </p:txBody>
      </p:sp>
      <p:sp>
        <p:nvSpPr>
          <p:cNvPr id="188" name="Google Shape;188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Slicing or extracting part of list based on indexes is an important feature of any sequences in Python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Slicing creates </a:t>
            </a:r>
            <a:r>
              <a:rPr lang="en-US" b="1" u="sng"/>
              <a:t>shallow copy in lists</a:t>
            </a:r>
            <a:r>
              <a:rPr lang="en-US" b="1"/>
              <a:t> </a:t>
            </a:r>
            <a:r>
              <a:rPr lang="en-US"/>
              <a:t>and view in advanced libraries like pandas and numpy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So, slicing in lists takes more memory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5"/>
          <p:cNvSpPr txBox="1">
            <a:spLocks noGrp="1"/>
          </p:cNvSpPr>
          <p:nvPr>
            <p:ph type="title"/>
          </p:nvPr>
        </p:nvSpPr>
        <p:spPr>
          <a:xfrm>
            <a:off x="810491" y="152400"/>
            <a:ext cx="10515600" cy="928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List Slicing Syntax</a:t>
            </a:r>
            <a:endParaRPr/>
          </a:p>
        </p:txBody>
      </p:sp>
      <p:sp>
        <p:nvSpPr>
          <p:cNvPr id="194" name="Google Shape;194;p55"/>
          <p:cNvSpPr txBox="1">
            <a:spLocks noGrp="1"/>
          </p:cNvSpPr>
          <p:nvPr>
            <p:ph type="body" idx="1"/>
          </p:nvPr>
        </p:nvSpPr>
        <p:spPr>
          <a:xfrm>
            <a:off x="228600" y="914400"/>
            <a:ext cx="1112520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following syntax list is cut (sliced) and shallow copy of that part of list is returned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Slicing is done using [ ]  or using slice()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are three parameters :  start : end : step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 u="sng"/>
              <a:t>start</a:t>
            </a:r>
            <a:r>
              <a:rPr lang="en-US"/>
              <a:t> value is included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 u="sng"/>
              <a:t>end</a:t>
            </a:r>
            <a:r>
              <a:rPr lang="en-US"/>
              <a:t> value is excluded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 u="sng"/>
              <a:t>step </a:t>
            </a:r>
            <a:r>
              <a:rPr lang="en-US"/>
              <a:t>=1 by default ( if not given explicitly)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Ex. l1 = [10,20,30,40,50,60]    ## len(l1) is 6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l1[2:4] -&gt;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l1[-5:-1]-&gt;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Only start is given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Only End is given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-ve Value of Step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Reversing list using –ve step value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List Slicing Special Cases</a:t>
            </a:r>
            <a:endParaRPr/>
          </a:p>
        </p:txBody>
      </p:sp>
      <p:sp>
        <p:nvSpPr>
          <p:cNvPr id="200" name="Google Shape;200;p56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10896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l1 = [10,20,30,40,50,60]    ## len(l1) is 6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Special cases 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Wrong start and stop pair as per step (Home Work)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l1[4:1:1]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l1[1:4:-1]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Start and Stop have mix of positive and negative values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l1[-4:5]  # allowed -&gt; negative value is added length of list and final value is used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No value is given only slicing syntax is written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l1[::]   # allowed -&gt;gives shallow copy of list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Out of bound values of start, end and step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l1[:100], l1[300:], l1[::200] # allowed -&gt;Home Work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When complete list is selected using slicing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Shallow copy of list object is returned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l1 </a:t>
            </a:r>
            <a:r>
              <a:rPr lang="en-US" b="1"/>
              <a:t>is</a:t>
            </a:r>
            <a:r>
              <a:rPr lang="en-US"/>
              <a:t> l1[:]  -&gt; returns false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7"/>
          <p:cNvSpPr txBox="1">
            <a:spLocks noGrp="1"/>
          </p:cNvSpPr>
          <p:nvPr>
            <p:ph type="title"/>
          </p:nvPr>
        </p:nvSpPr>
        <p:spPr>
          <a:xfrm>
            <a:off x="838200" y="152400"/>
            <a:ext cx="105156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How to Copy a List completely?</a:t>
            </a:r>
            <a:endParaRPr/>
          </a:p>
        </p:txBody>
      </p:sp>
      <p:sp>
        <p:nvSpPr>
          <p:cNvPr id="206" name="Google Shape;206;p57"/>
          <p:cNvSpPr txBox="1">
            <a:spLocks noGrp="1"/>
          </p:cNvSpPr>
          <p:nvPr>
            <p:ph type="body" idx="1"/>
          </p:nvPr>
        </p:nvSpPr>
        <p:spPr>
          <a:xfrm>
            <a:off x="304800" y="1006475"/>
            <a:ext cx="11201400" cy="569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/>
              <a:t>There are two types of copies created in python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 b="1"/>
              <a:t>Shallow Copy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Char char="•"/>
            </a:pPr>
            <a:r>
              <a:rPr lang="en-US"/>
              <a:t>Copy all references inside a list to new location in memory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Char char="•"/>
            </a:pPr>
            <a:r>
              <a:rPr lang="en-US"/>
              <a:t>Requires extra memory as separate copy is created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Char char="•"/>
            </a:pPr>
            <a:r>
              <a:rPr lang="en-US"/>
              <a:t>Modification to original copy doesn’t affect the list (for immutable objects in list)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en-US"/>
              <a:t>Mutable objects will have shared reference in original and shallow copy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Char char="•"/>
            </a:pPr>
            <a:r>
              <a:rPr lang="en-US"/>
              <a:t>Syntax -&gt; list_s = l1.copy()  or l2 = l1[:]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 b="1"/>
              <a:t>Copy  by Assignment (deep copy old concept)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Char char="•"/>
            </a:pPr>
            <a:r>
              <a:rPr lang="en-US"/>
              <a:t>Assignment statements in Python do not copy objects, they create bindings between a target and an object.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Char char="•"/>
            </a:pPr>
            <a:r>
              <a:rPr lang="en-US"/>
              <a:t>New reference to existing sequence is created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Char char="•"/>
            </a:pPr>
            <a:r>
              <a:rPr lang="en-US"/>
              <a:t>No need of extra memory because ONLY new reference is created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Char char="•"/>
            </a:pPr>
            <a:r>
              <a:rPr lang="en-US"/>
              <a:t>Changes in original will affect copy totally because both original and new are referring same object internally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Char char="•"/>
            </a:pPr>
            <a:r>
              <a:rPr lang="en-US"/>
              <a:t>Syntax -&gt; list_d = l1 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1081"/>
              <a:buChar char="•"/>
            </a:pPr>
            <a:r>
              <a:rPr lang="en-US" sz="2400"/>
              <a:t>NOTE: </a:t>
            </a:r>
            <a:r>
              <a:rPr lang="en-US" sz="2400">
                <a:solidFill>
                  <a:srgbClr val="FF0000"/>
                </a:solidFill>
              </a:rPr>
              <a:t>deepcopy() </a:t>
            </a:r>
            <a:r>
              <a:rPr lang="en-US" sz="2400"/>
              <a:t>function from copy.py library </a:t>
            </a:r>
            <a:r>
              <a:rPr lang="en-US" sz="2400">
                <a:solidFill>
                  <a:srgbClr val="FF0000"/>
                </a:solidFill>
              </a:rPr>
              <a:t>is different</a:t>
            </a:r>
            <a:r>
              <a:rPr lang="en-US" sz="2400"/>
              <a:t>!!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80600"/>
            <a:ext cx="10515600" cy="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945200"/>
            <a:ext cx="10515600" cy="5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Introduction</a:t>
            </a:r>
            <a:endParaRPr/>
          </a:p>
          <a:p>
            <a:pPr marL="685800" lvl="1" indent="-2400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Sequences in Python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List Data type &amp; Operations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8"/>
          <p:cNvSpPr txBox="1">
            <a:spLocks noGrp="1"/>
          </p:cNvSpPr>
          <p:nvPr>
            <p:ph type="title"/>
          </p:nvPr>
        </p:nvSpPr>
        <p:spPr>
          <a:xfrm>
            <a:off x="838200" y="228600"/>
            <a:ext cx="10515600" cy="93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How to Copy a List completely?</a:t>
            </a:r>
            <a:endParaRPr/>
          </a:p>
        </p:txBody>
      </p:sp>
      <p:sp>
        <p:nvSpPr>
          <p:cNvPr id="212" name="Google Shape;212;p58"/>
          <p:cNvSpPr txBox="1">
            <a:spLocks noGrp="1"/>
          </p:cNvSpPr>
          <p:nvPr>
            <p:ph type="body" idx="1"/>
          </p:nvPr>
        </p:nvSpPr>
        <p:spPr>
          <a:xfrm>
            <a:off x="838200" y="1143000"/>
            <a:ext cx="10515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(Generic) Deep Copy using copy.py library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constructs a new object in memory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For all mutable objects inside original object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creates a copy at new memory location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Then, puts new references in new object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For all immutable objects inside original object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Copy the same reference to new object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Example: Graphic explanation of list within list, copy.deepcopy()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NOTE</a:t>
            </a:r>
            <a:r>
              <a:rPr lang="en-US"/>
              <a:t> : You need to </a:t>
            </a:r>
            <a:r>
              <a:rPr lang="en-US" b="1"/>
              <a:t>import copy </a:t>
            </a:r>
            <a:r>
              <a:rPr lang="en-US"/>
              <a:t>library to do this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Ref: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https://docs.python.org/3/library/copy.html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9"/>
          <p:cNvSpPr txBox="1">
            <a:spLocks noGrp="1"/>
          </p:cNvSpPr>
          <p:nvPr>
            <p:ph type="title"/>
          </p:nvPr>
        </p:nvSpPr>
        <p:spPr>
          <a:xfrm>
            <a:off x="838200" y="76200"/>
            <a:ext cx="105156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How to Copy a part of List ?</a:t>
            </a:r>
            <a:endParaRPr/>
          </a:p>
        </p:txBody>
      </p:sp>
      <p:sp>
        <p:nvSpPr>
          <p:cNvPr id="218" name="Google Shape;218;p59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10515600" cy="574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Slice of list can be used on right hand side of assignment operation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This creates a copy of that part of list as a new object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In case list contains mutable objects, then:</a:t>
            </a:r>
            <a:endParaRPr/>
          </a:p>
        </p:txBody>
      </p:sp>
      <p:pic>
        <p:nvPicPr>
          <p:cNvPr id="219" name="Google Shape;219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981200"/>
            <a:ext cx="7983064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4876800"/>
            <a:ext cx="9697803" cy="185763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59"/>
          <p:cNvSpPr/>
          <p:nvPr/>
        </p:nvSpPr>
        <p:spPr>
          <a:xfrm>
            <a:off x="9448800" y="1981200"/>
            <a:ext cx="2438400" cy="1577181"/>
          </a:xfrm>
          <a:prstGeom prst="flowChartPunchedTape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Similar working happens in case of shallow copy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0"/>
          <p:cNvSpPr txBox="1">
            <a:spLocks noGrp="1"/>
          </p:cNvSpPr>
          <p:nvPr>
            <p:ph type="title"/>
          </p:nvPr>
        </p:nvSpPr>
        <p:spPr>
          <a:xfrm>
            <a:off x="838200" y="76200"/>
            <a:ext cx="10515600" cy="943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How to modify a part of List ?</a:t>
            </a:r>
            <a:endParaRPr/>
          </a:p>
        </p:txBody>
      </p:sp>
      <p:sp>
        <p:nvSpPr>
          <p:cNvPr id="227" name="Google Shape;227;p60"/>
          <p:cNvSpPr txBox="1">
            <a:spLocks noGrp="1"/>
          </p:cNvSpPr>
          <p:nvPr>
            <p:ph type="body" idx="1"/>
          </p:nvPr>
        </p:nvSpPr>
        <p:spPr>
          <a:xfrm>
            <a:off x="72736" y="1019321"/>
            <a:ext cx="11738264" cy="1723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Size of left side and right side can be different in lists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Whatever iterable on right side is assigned to left side part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Iterable can be of any type (list/tuple/string/set/dict(keys)/bytes/bytesarray) </a:t>
            </a:r>
            <a:endParaRPr/>
          </a:p>
        </p:txBody>
      </p:sp>
      <p:pic>
        <p:nvPicPr>
          <p:cNvPr id="228" name="Google Shape;22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743200"/>
            <a:ext cx="10058400" cy="3917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1"/>
          <p:cNvSpPr txBox="1">
            <a:spLocks noGrp="1"/>
          </p:cNvSpPr>
          <p:nvPr>
            <p:ph type="title"/>
          </p:nvPr>
        </p:nvSpPr>
        <p:spPr>
          <a:xfrm>
            <a:off x="896815" y="76201"/>
            <a:ext cx="10515600" cy="102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List Operations </a:t>
            </a:r>
            <a:r>
              <a:rPr lang="en-US" sz="2400"/>
              <a:t>( common operations for mutable sequences)</a:t>
            </a:r>
            <a:endParaRPr sz="2000"/>
          </a:p>
        </p:txBody>
      </p:sp>
      <p:graphicFrame>
        <p:nvGraphicFramePr>
          <p:cNvPr id="234" name="Google Shape;234;p61"/>
          <p:cNvGraphicFramePr/>
          <p:nvPr/>
        </p:nvGraphicFramePr>
        <p:xfrm>
          <a:off x="302358" y="110355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{1FC27B89-6AD2-4319-B309-080E433EB108}</a:tableStyleId>
              </a:tblPr>
              <a:tblGrid>
                <a:gridCol w="2059850"/>
                <a:gridCol w="1828800"/>
                <a:gridCol w="7815875"/>
              </a:tblGrid>
              <a:tr h="48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/>
                        <a:t>Operation</a:t>
                      </a:r>
                      <a:endParaRPr sz="28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/>
                        <a:t>Syntax</a:t>
                      </a:r>
                      <a:endParaRPr sz="2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/>
                        <a:t>Result</a:t>
                      </a:r>
                      <a:endParaRPr sz="2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</a:tr>
              <a:tr h="481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Membership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x in s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True</a:t>
                      </a:r>
                      <a:r>
                        <a:rPr lang="en-US" sz="2800" u="none" strike="noStrike" cap="none"/>
                        <a:t> if an item of s is equal to x, else </a:t>
                      </a:r>
                      <a:r>
                        <a:rPr lang="en-US" sz="2000" u="none" strike="noStrike" cap="none"/>
                        <a:t>False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</a:tr>
              <a:tr h="481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Membership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x not in s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False</a:t>
                      </a:r>
                      <a:r>
                        <a:rPr lang="en-US" sz="2800" u="none" strike="noStrike" cap="none"/>
                        <a:t> if an item of s is equal to x, else </a:t>
                      </a:r>
                      <a:r>
                        <a:rPr lang="en-US" sz="2000" u="none" strike="noStrike" cap="none"/>
                        <a:t>True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</a:tr>
              <a:tr h="481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Concatenation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 + t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/>
                        <a:t>the concatenation of two sequences, s and t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</a:tr>
              <a:tr h="481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Add n times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 * n</a:t>
                      </a:r>
                      <a:r>
                        <a:rPr lang="en-US" sz="3200" u="none" strike="noStrike" cap="none"/>
                        <a:t> or </a:t>
                      </a:r>
                      <a:r>
                        <a:rPr lang="en-US" sz="2400" u="none" strike="noStrike" cap="none"/>
                        <a:t>n * s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/>
                        <a:t>equivalent to adding s to itself n times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</a:tr>
              <a:tr h="6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Access element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s[i]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/>
                        <a:t>ith index item of s, origin 0</a:t>
                      </a:r>
                      <a:endParaRPr sz="28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</a:tr>
              <a:tr h="481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Slicing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s[i:j]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/>
                        <a:t>slice of s from index  i to j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</a:tr>
              <a:tr h="6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Slicing with step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s[i:j:k]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/>
                        <a:t>slice of s from index i to j with step k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</a:tr>
              <a:tr h="481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Length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len(s)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/>
                        <a:t>length of s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</a:tr>
              <a:tr h="481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Minimum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min(s)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/>
                        <a:t>smallest item of s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</a:tr>
              <a:tr h="481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Maximum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max(s)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/>
                        <a:t>largest item of s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2"/>
          <p:cNvSpPr txBox="1">
            <a:spLocks noGrp="1"/>
          </p:cNvSpPr>
          <p:nvPr>
            <p:ph type="title"/>
          </p:nvPr>
        </p:nvSpPr>
        <p:spPr>
          <a:xfrm>
            <a:off x="823062" y="6927"/>
            <a:ext cx="10515600" cy="70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List Operations </a:t>
            </a:r>
            <a:r>
              <a:rPr lang="en-US" sz="2400"/>
              <a:t>( common operations for mutable sequences)</a:t>
            </a:r>
            <a:endParaRPr/>
          </a:p>
        </p:txBody>
      </p:sp>
      <p:graphicFrame>
        <p:nvGraphicFramePr>
          <p:cNvPr id="240" name="Google Shape;240;p62"/>
          <p:cNvGraphicFramePr/>
          <p:nvPr/>
        </p:nvGraphicFramePr>
        <p:xfrm>
          <a:off x="228599" y="672379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{1FC27B89-6AD2-4319-B309-080E433EB108}</a:tableStyleId>
              </a:tblPr>
              <a:tblGrid>
                <a:gridCol w="1869250"/>
                <a:gridCol w="2093150"/>
                <a:gridCol w="8001000"/>
              </a:tblGrid>
              <a:tr h="612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Operation</a:t>
                      </a:r>
                      <a:endParaRPr sz="24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Syntax</a:t>
                      </a:r>
                      <a:endParaRPr sz="24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</a:t>
                      </a:r>
                      <a:endParaRPr sz="24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</a:tr>
              <a:tr h="73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Search Element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s.index(x[, i[, j]])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index of the first occurrence of x in s (at or after index i and before index j)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</a:tr>
              <a:tr h="495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s.count(x)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number of occurrences of x in s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</a:tr>
              <a:tr h="651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 all are True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all(s)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 all values in sequence s are non-zero (TRUE) then return TRUE, else FALSE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</a:tr>
              <a:tr h="651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 Any True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any(s)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 any value in sequence s is TRUE then return TRUE else return FALSE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</a:tr>
              <a:tr h="651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Modify Element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s[i] = x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 i of s is replaced by x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</a:tr>
              <a:tr h="651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Modify Slice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s[i:j] = t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slice of s from i to j is replaced by the contents of the iterable t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</a:tr>
              <a:tr h="651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 Slice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 s[i:j]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Deletes all elements from index I to j, same as s[i:j] = []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</a:tr>
              <a:tr h="651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Modify Slice with Step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s[i:j:k] = t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elements of s[i:j:k] are replaced by those of t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818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List Operations </a:t>
            </a:r>
            <a:r>
              <a:rPr lang="en-US" sz="2400"/>
              <a:t>( common operations for mutable sequences)</a:t>
            </a:r>
            <a:endParaRPr/>
          </a:p>
        </p:txBody>
      </p:sp>
      <p:graphicFrame>
        <p:nvGraphicFramePr>
          <p:cNvPr id="246" name="Google Shape;246;p63"/>
          <p:cNvGraphicFramePr/>
          <p:nvPr/>
        </p:nvGraphicFramePr>
        <p:xfrm>
          <a:off x="304800" y="642742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{1FC27B89-6AD2-4319-B309-080E433EB108}</a:tableStyleId>
              </a:tblPr>
              <a:tblGrid>
                <a:gridCol w="1763375"/>
                <a:gridCol w="1763375"/>
                <a:gridCol w="8131825"/>
              </a:tblGrid>
              <a:tr h="609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Operation</a:t>
                      </a:r>
                      <a:endParaRPr sz="24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Syntax</a:t>
                      </a:r>
                      <a:endParaRPr sz="24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Result</a:t>
                      </a:r>
                      <a:endParaRPr sz="24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</a:tr>
              <a:tr h="510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Delete Slice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del s[i:j:k]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removes the elements of s[i:j:k] from the list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</a:tr>
              <a:tr h="1005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Append element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s.append(x)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appends x to the end of the sequence (same as s[len(s):len(s)] = [x])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</a:tr>
              <a:tr h="510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Clear all elements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s.clear()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removes all items from s (same as del s[:])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</a:tr>
              <a:tr h="510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Shallow copy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s.copy()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creates a shallow copy of s (same as s[:])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</a:tr>
              <a:tr h="1007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Concatenation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s.extend(t) or s += t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extends s with the contents of t (for the most part the same as s[len(s):len(s)] = t) (concatenation operation)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</a:tr>
              <a:tr h="510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Add n Times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 *= n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updates s with its contents repeated n times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</a:tr>
              <a:tr h="510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Insert at index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s.insert(i, x)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inserts x into s at the index given by i (same as s[i:i] = [x])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List Operations </a:t>
            </a:r>
            <a:r>
              <a:rPr lang="en-US" sz="2400"/>
              <a:t>( common operations for mutable sequences)</a:t>
            </a:r>
            <a:endParaRPr/>
          </a:p>
        </p:txBody>
      </p:sp>
      <p:graphicFrame>
        <p:nvGraphicFramePr>
          <p:cNvPr id="252" name="Google Shape;252;p64"/>
          <p:cNvGraphicFramePr/>
          <p:nvPr/>
        </p:nvGraphicFramePr>
        <p:xfrm>
          <a:off x="152401" y="149254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{1FC27B89-6AD2-4319-B309-080E433EB108}</a:tableStyleId>
              </a:tblPr>
              <a:tblGrid>
                <a:gridCol w="1600200"/>
                <a:gridCol w="2743200"/>
                <a:gridCol w="7467600"/>
              </a:tblGrid>
              <a:tr h="5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Operation</a:t>
                      </a:r>
                      <a:endParaRPr sz="24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Syntax</a:t>
                      </a:r>
                      <a:endParaRPr sz="24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Result</a:t>
                      </a:r>
                      <a:endParaRPr sz="24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</a:tr>
              <a:tr h="1101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Pop an Element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s.pop() or s.pop(i)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By default removes the last element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Else retrieves the item at i and also removes it from s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</a:tr>
              <a:tr h="842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Remove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s.remove(x)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remove the first item from s where s[i] is equal to x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</a:tr>
              <a:tr h="842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Reverse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s.reverse()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reverses the items of s in place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</a:tr>
              <a:tr h="1196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Sort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l.sort(*,key=None, reverse= False)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sorts the list in place, using only &lt; (less than) comparisons between items. 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5"/>
          <p:cNvSpPr txBox="1">
            <a:spLocks noGrp="1"/>
          </p:cNvSpPr>
          <p:nvPr>
            <p:ph type="title"/>
          </p:nvPr>
        </p:nvSpPr>
        <p:spPr>
          <a:xfrm>
            <a:off x="800100" y="152400"/>
            <a:ext cx="10515600" cy="85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List Value Unpacking and packing</a:t>
            </a:r>
            <a:endParaRPr/>
          </a:p>
        </p:txBody>
      </p:sp>
      <p:sp>
        <p:nvSpPr>
          <p:cNvPr id="258" name="Google Shape;258;p65"/>
          <p:cNvSpPr txBox="1">
            <a:spLocks noGrp="1"/>
          </p:cNvSpPr>
          <p:nvPr>
            <p:ph type="body" idx="1"/>
          </p:nvPr>
        </p:nvSpPr>
        <p:spPr>
          <a:xfrm>
            <a:off x="228600" y="838200"/>
            <a:ext cx="11658600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 b="1" u="sng"/>
              <a:t>Unpacking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/>
              <a:t>Python allows multiple value assignment in single statement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/>
              <a:t>Ex. L1 = [10,20]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/>
              <a:t>x,y = L1  #This is possible and value assignment happens left to right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en-US"/>
              <a:t>                    # Here reference of index 0 element from L1 is copied to x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 b="1" u="sng"/>
              <a:t>Packing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/>
              <a:t>Python has special case of ‘*’ variable, which allows variable number of values assigned, by concept of packing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/>
              <a:t>Ex.  a,*b,c = L1   #allowed b will get empty list, bcz L1=[10,20]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/>
              <a:t>a,*b,c = [23,45,67,89] #allowed here b will get [45,67] 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8452"/>
              <a:buNone/>
            </a:pPr>
            <a:endParaRPr sz="2200" u="sng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8452"/>
              <a:buChar char="•"/>
            </a:pPr>
            <a:r>
              <a:rPr lang="en-US" sz="2200" b="1" u="sng"/>
              <a:t>NOTE</a:t>
            </a:r>
            <a:r>
              <a:rPr lang="en-US" sz="2200" u="sng"/>
              <a:t>: here number of values on right should be min, </a:t>
            </a:r>
            <a:r>
              <a:rPr lang="en-US" sz="2200" b="1" u="sng"/>
              <a:t>number of variables on left minus 1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8452"/>
              <a:buChar char="•"/>
            </a:pPr>
            <a:r>
              <a:rPr lang="en-US" sz="2200" b="1" u="sng"/>
              <a:t>NOTE</a:t>
            </a:r>
            <a:r>
              <a:rPr lang="en-US" sz="2200" u="sng"/>
              <a:t>: </a:t>
            </a:r>
            <a:r>
              <a:rPr lang="en-US" sz="2200" b="1" u="sng"/>
              <a:t>ONLY ONE ‘*’ variable </a:t>
            </a:r>
            <a:r>
              <a:rPr lang="en-US" sz="2200" u="sng"/>
              <a:t>allowed in one statement on right side</a:t>
            </a:r>
            <a:endParaRPr sz="2200" u="sng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Common How tos for Sequences</a:t>
            </a:r>
            <a:endParaRPr/>
          </a:p>
        </p:txBody>
      </p:sp>
      <p:sp>
        <p:nvSpPr>
          <p:cNvPr id="264" name="Google Shape;264;p66"/>
          <p:cNvSpPr txBox="1">
            <a:spLocks noGrp="1"/>
          </p:cNvSpPr>
          <p:nvPr>
            <p:ph type="body" idx="1"/>
          </p:nvPr>
        </p:nvSpPr>
        <p:spPr>
          <a:xfrm>
            <a:off x="838200" y="1371600"/>
            <a:ext cx="10515600" cy="480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How to sort sequences in python?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Sorted() function can be used to sort any sequence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list.sort() is used ONLY for lists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How to search an element in a List ?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u="sng"/>
              <a:t>Use in operator</a:t>
            </a:r>
            <a:r>
              <a:rPr lang="en-US"/>
              <a:t> to check if value is available or not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Ex. l1= [30,20,10]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if(10 in l1):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print(“Available”)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else: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print(“Not available”)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u="sng"/>
              <a:t>Use index() function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7"/>
          <p:cNvSpPr txBox="1">
            <a:spLocks noGrp="1"/>
          </p:cNvSpPr>
          <p:nvPr>
            <p:ph type="title"/>
          </p:nvPr>
        </p:nvSpPr>
        <p:spPr>
          <a:xfrm>
            <a:off x="838200" y="76200"/>
            <a:ext cx="10515600" cy="90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Common How to’s for Sequences</a:t>
            </a:r>
            <a:endParaRPr/>
          </a:p>
        </p:txBody>
      </p:sp>
      <p:sp>
        <p:nvSpPr>
          <p:cNvPr id="270" name="Google Shape;270;p67"/>
          <p:cNvSpPr txBox="1">
            <a:spLocks noGrp="1"/>
          </p:cNvSpPr>
          <p:nvPr>
            <p:ph type="body" idx="1"/>
          </p:nvPr>
        </p:nvSpPr>
        <p:spPr>
          <a:xfrm>
            <a:off x="381000" y="762000"/>
            <a:ext cx="1097280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How reverse order of sequence be iterated ?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One way is to use reversed() built-in function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l1.reverse() reverses list l1 itself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l1[::-1] slicing syntax is another method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How do you remove duplicates from a list ?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 set() function, it converts lists to a set (faster way)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Check every element in loop and delete one by one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How to Select / Remove multiple elements from list ?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 list comprehension Ex. L2 = [ e if e &gt; 3 for e in l1] #</a:t>
            </a:r>
            <a:r>
              <a:rPr lang="en-US" b="1"/>
              <a:t>all elements greater than 3 from l1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 map function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 for loop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0475"/>
            <a:ext cx="11780199" cy="62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8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10515600" cy="77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Common How to’s for Sequences</a:t>
            </a:r>
            <a:endParaRPr/>
          </a:p>
        </p:txBody>
      </p:sp>
      <p:sp>
        <p:nvSpPr>
          <p:cNvPr id="276" name="Google Shape;276;p68"/>
          <p:cNvSpPr txBox="1">
            <a:spLocks noGrp="1"/>
          </p:cNvSpPr>
          <p:nvPr>
            <p:ph type="body" idx="1"/>
          </p:nvPr>
        </p:nvSpPr>
        <p:spPr>
          <a:xfrm>
            <a:off x="304800" y="838200"/>
            <a:ext cx="11658600" cy="586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How to create array in Python?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Create List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How to create </a:t>
            </a:r>
            <a:r>
              <a:rPr lang="en-US" b="1"/>
              <a:t>Multi-Dimensional Lists</a:t>
            </a:r>
            <a:r>
              <a:rPr lang="en-US"/>
              <a:t>?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 for loop or List comprehension 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 ll = [[] for i in range(3)]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b="1"/>
              <a:t>DON’T use ‘*’ operator </a:t>
            </a:r>
            <a:r>
              <a:rPr lang="en-US"/>
              <a:t>( Ex. Multi_list = [ [] * 3 ]  -&gt; In this case ‘*’ operator creates deep copies of empty list object. So, three empty lists will be same object reference)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lang="en-US"/>
              <a:t>Common How to’s for Sequences</a:t>
            </a:r>
            <a:endParaRPr/>
          </a:p>
        </p:txBody>
      </p:sp>
      <p:sp>
        <p:nvSpPr>
          <p:cNvPr id="282" name="Google Shape;282;p69"/>
          <p:cNvSpPr txBox="1">
            <a:spLocks noGrp="1"/>
          </p:cNvSpPr>
          <p:nvPr>
            <p:ph type="body" idx="1"/>
          </p:nvPr>
        </p:nvSpPr>
        <p:spPr>
          <a:xfrm>
            <a:off x="838200" y="990600"/>
            <a:ext cx="10515600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How comparison (==, &lt; , &gt;) works on two lists / sequences ?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comparison uses </a:t>
            </a:r>
            <a:r>
              <a:rPr lang="en-US" i="1"/>
              <a:t>lexicographical</a:t>
            </a:r>
            <a:r>
              <a:rPr lang="en-US"/>
              <a:t> ordering: 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first the first two items are compared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they are equal, the next two items are compared, and so on, 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until either sequence is exhausted. 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all items of two sequences compare equal, the sequences are considered equal.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one sequence is an initial sub-sequence of the other, the shorter sequence is the smaller (lesser) one.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Example:  [1,2,3] is less than [1,2,4]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[1,2,3,4] is greater than [1,2,3]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[1,2] is same as [1.0, 2.0], because numeric values of elements are same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https://docs.python.org/3/tutorial/datastructures.html#comparing-sequences-and-other-types</a:t>
            </a:r>
            <a:r>
              <a:rPr lang="en-US"/>
              <a:t>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NOTE : Comparing sequences of different types is not supported, because not logically justified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70"/>
          <p:cNvSpPr txBox="1">
            <a:spLocks noGrp="1"/>
          </p:cNvSpPr>
          <p:nvPr>
            <p:ph type="title"/>
          </p:nvPr>
        </p:nvSpPr>
        <p:spPr>
          <a:xfrm>
            <a:off x="896815" y="76201"/>
            <a:ext cx="10515600" cy="102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74603"/>
              <a:buFont typeface="Calibri"/>
              <a:buNone/>
            </a:pPr>
            <a:r>
              <a:rPr lang="en-US"/>
              <a:t>Common Operations for Sequences </a:t>
            </a:r>
            <a:br>
              <a:rPr lang="en-US"/>
            </a:br>
            <a:r>
              <a:rPr lang="en-US" sz="2800"/>
              <a:t>(for any sequence Data Types str, list, tuple, bytes, bytearray)</a:t>
            </a:r>
            <a:endParaRPr sz="2800"/>
          </a:p>
        </p:txBody>
      </p:sp>
      <p:graphicFrame>
        <p:nvGraphicFramePr>
          <p:cNvPr id="288" name="Google Shape;288;p70"/>
          <p:cNvGraphicFramePr/>
          <p:nvPr/>
        </p:nvGraphicFramePr>
        <p:xfrm>
          <a:off x="302358" y="110355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{9D43B397-AFEF-42B2-8394-8E83D91D64DD}</a:tableStyleId>
              </a:tblPr>
              <a:tblGrid>
                <a:gridCol w="740500"/>
                <a:gridCol w="2030375"/>
                <a:gridCol w="8933650"/>
              </a:tblGrid>
              <a:tr h="37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Sr No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Operation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Result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</a:tr>
              <a:tr h="37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x </a:t>
                      </a:r>
                      <a:r>
                        <a:rPr lang="en-US" sz="1800" b="1" u="none" strike="noStrike" cap="none"/>
                        <a:t>in</a:t>
                      </a:r>
                      <a:r>
                        <a:rPr lang="en-US" sz="1800" u="none" strike="noStrike" cap="none"/>
                        <a:t> s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True</a:t>
                      </a:r>
                      <a:r>
                        <a:rPr lang="en-US" sz="2000" u="none" strike="noStrike" cap="none"/>
                        <a:t> if an item of s is equal to x, else </a:t>
                      </a:r>
                      <a:r>
                        <a:rPr lang="en-US" sz="1600" u="none" strike="noStrike" cap="none"/>
                        <a:t>False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</a:tr>
              <a:tr h="37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x </a:t>
                      </a:r>
                      <a:r>
                        <a:rPr lang="en-US" sz="1800" b="1" u="none" strike="noStrike" cap="none"/>
                        <a:t>not in</a:t>
                      </a:r>
                      <a:r>
                        <a:rPr lang="en-US" sz="1800" u="none" strike="noStrike" cap="none"/>
                        <a:t> s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False</a:t>
                      </a:r>
                      <a:r>
                        <a:rPr lang="en-US" sz="2000" u="none" strike="noStrike" cap="none"/>
                        <a:t> if an item of s is equal to x, else </a:t>
                      </a:r>
                      <a:r>
                        <a:rPr lang="en-US" sz="1600" u="none" strike="noStrike" cap="none"/>
                        <a:t>True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</a:tr>
              <a:tr h="37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 </a:t>
                      </a:r>
                      <a:r>
                        <a:rPr lang="en-US" sz="1800" b="1" u="none" strike="noStrike" cap="none"/>
                        <a:t>+</a:t>
                      </a:r>
                      <a:r>
                        <a:rPr lang="en-US" sz="1800" u="none" strike="noStrike" cap="none"/>
                        <a:t> t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the </a:t>
                      </a:r>
                      <a:r>
                        <a:rPr lang="en-US" sz="2000" b="1" u="none" strike="noStrike" cap="none"/>
                        <a:t>concatenation</a:t>
                      </a:r>
                      <a:r>
                        <a:rPr lang="en-US" sz="2000" u="none" strike="noStrike" cap="none"/>
                        <a:t> of two sequences, s and t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</a:tr>
              <a:tr h="37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4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 * n</a:t>
                      </a:r>
                      <a:r>
                        <a:rPr lang="en-US" sz="2400" u="none" strike="noStrike" cap="none"/>
                        <a:t> or </a:t>
                      </a:r>
                      <a:r>
                        <a:rPr lang="en-US" sz="1800" u="none" strike="noStrike" cap="none"/>
                        <a:t>n * s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equivalent to adding s to itself n times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</a:tr>
              <a:tr h="37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5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s[i]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ith index item of s, origin 0</a:t>
                      </a:r>
                      <a:endParaRPr sz="20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</a:tr>
              <a:tr h="37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6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s[i:j]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/>
                        <a:t>slice</a:t>
                      </a:r>
                      <a:r>
                        <a:rPr lang="en-US" sz="2000" u="none" strike="noStrike" cap="none"/>
                        <a:t> of s from index  i to j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</a:tr>
              <a:tr h="37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7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s[i:j:k]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/>
                        <a:t>slice</a:t>
                      </a:r>
                      <a:r>
                        <a:rPr lang="en-US" sz="2000" u="none" strike="noStrike" cap="none"/>
                        <a:t> of s from index i to j with step k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</a:tr>
              <a:tr h="37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8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len(s)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/>
                        <a:t>length</a:t>
                      </a:r>
                      <a:r>
                        <a:rPr lang="en-US" sz="2000" u="none" strike="noStrike" cap="none"/>
                        <a:t> of s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</a:tr>
              <a:tr h="37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9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min(s)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/>
                        <a:t>smallest</a:t>
                      </a:r>
                      <a:r>
                        <a:rPr lang="en-US" sz="2000" u="none" strike="noStrike" cap="none"/>
                        <a:t> item of s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</a:tr>
              <a:tr h="37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10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max(s)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/>
                        <a:t>largest</a:t>
                      </a:r>
                      <a:r>
                        <a:rPr lang="en-US" sz="2000" u="none" strike="noStrike" cap="none"/>
                        <a:t> item of s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</a:tr>
              <a:tr h="37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11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s.index(x[, i[, j]])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index of </a:t>
                      </a:r>
                      <a:r>
                        <a:rPr lang="en-US" sz="2000" b="1" u="none" strike="noStrike" cap="none"/>
                        <a:t>the first occurrence </a:t>
                      </a:r>
                      <a:r>
                        <a:rPr lang="en-US" sz="2000" u="none" strike="noStrike" cap="none"/>
                        <a:t>of x in s (at or after index i and before index j)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</a:tr>
              <a:tr h="37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s.count(x)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/>
                        <a:t>total</a:t>
                      </a:r>
                      <a:r>
                        <a:rPr lang="en-US" sz="2000" u="none" strike="noStrike" cap="none"/>
                        <a:t> number of </a:t>
                      </a:r>
                      <a:r>
                        <a:rPr lang="en-US" sz="2000" b="1" u="none" strike="noStrike" cap="none"/>
                        <a:t>occurrences</a:t>
                      </a:r>
                      <a:r>
                        <a:rPr lang="en-US" sz="2000" u="none" strike="noStrike" cap="none"/>
                        <a:t> of x in s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</a:tr>
              <a:tr h="37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all(s)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 </a:t>
                      </a: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 values </a:t>
                      </a: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sequence s are </a:t>
                      </a: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non-zero (TRUE)</a:t>
                      </a: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then return TRUE, else FALSE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</a:tr>
              <a:tr h="37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any(s)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 </a:t>
                      </a: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any value</a:t>
                      </a: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in sequence s is </a:t>
                      </a: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</a:t>
                      </a: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then return TRUE else return FALSE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What happens ?</a:t>
            </a:r>
            <a:endParaRPr/>
          </a:p>
        </p:txBody>
      </p:sp>
      <p:sp>
        <p:nvSpPr>
          <p:cNvPr id="294" name="Google Shape;294;p7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Deleting element while iterating on list in for loop / while loop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While loop on lists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Extra for Lists</a:t>
            </a:r>
            <a:endParaRPr/>
          </a:p>
        </p:txBody>
      </p:sp>
      <p:sp>
        <p:nvSpPr>
          <p:cNvPr id="300" name="Google Shape;300;p72"/>
          <p:cNvSpPr txBox="1">
            <a:spLocks noGrp="1"/>
          </p:cNvSpPr>
          <p:nvPr>
            <p:ph type="body" idx="1"/>
          </p:nvPr>
        </p:nvSpPr>
        <p:spPr>
          <a:xfrm>
            <a:off x="4572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NOTE :: Python sorting uses Schwartzian Transform before sorting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Which sorting algorithm is used inside sorted() in python? (Hint:Timsort)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Ref: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https://stackoverflow.com/questions/1517347/what-algorithm-does-pythons-built-in-sort-method-use</a:t>
            </a:r>
            <a:r>
              <a:rPr lang="en-US"/>
              <a:t>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[::] -&gt; slicing on sequences internally calls __getitem__, __setitem__ and __delitem__ based on the operation being performed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Ref: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https://docs.python.org/2/reference/datamodel.html#object.__getitem__</a:t>
            </a:r>
            <a:r>
              <a:rPr lang="en-US"/>
              <a:t>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Read what is iterable from Glossary of Python Documentation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Ref: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https://docs.python.org/3/glossary.html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838200" y="152400"/>
            <a:ext cx="105156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Basic Data types</a:t>
            </a:r>
            <a:endParaRPr/>
          </a:p>
        </p:txBody>
      </p:sp>
      <p:graphicFrame>
        <p:nvGraphicFramePr>
          <p:cNvPr id="102" name="Google Shape;102;p3"/>
          <p:cNvGraphicFramePr/>
          <p:nvPr/>
        </p:nvGraphicFramePr>
        <p:xfrm>
          <a:off x="180109" y="819439"/>
          <a:ext cx="11790200" cy="5943730"/>
        </p:xfrm>
        <a:graphic>
          <a:graphicData uri="http://schemas.openxmlformats.org/drawingml/2006/table">
            <a:tbl>
              <a:tblPr firstRow="1" bandRow="1">
                <a:noFill/>
                <a:tableStyleId>{9D43B397-AFEF-42B2-8394-8E83D91D64DD}</a:tableStyleId>
              </a:tblPr>
              <a:tblGrid>
                <a:gridCol w="1801100"/>
                <a:gridCol w="3816225"/>
                <a:gridCol w="2057625"/>
                <a:gridCol w="2057625"/>
                <a:gridCol w="2057625"/>
              </a:tblGrid>
              <a:tr h="44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Data type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Mutable / Immutable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Size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Order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Hierarchy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</a:tr>
              <a:tr h="421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int 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rgbClr val="FF0000"/>
                          </a:solidFill>
                        </a:rPr>
                        <a:t>Immutable</a:t>
                      </a:r>
                      <a:endParaRPr sz="2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Dynamic</a:t>
                      </a:r>
                      <a:endParaRPr sz="2400" u="none" strike="noStrike" cap="none">
                        <a:solidFill>
                          <a:srgbClr val="385623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-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Numeric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</a:tr>
              <a:tr h="421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float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rgbClr val="FF0000"/>
                          </a:solidFill>
                        </a:rPr>
                        <a:t>Immutable</a:t>
                      </a:r>
                      <a:endParaRPr sz="2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rgbClr val="FF0000"/>
                          </a:solidFill>
                        </a:rPr>
                        <a:t>Fix</a:t>
                      </a:r>
                      <a:endParaRPr sz="2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-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Numeric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</a:tr>
              <a:tr h="421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complex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400" u="none" strike="noStrike" cap="none">
                          <a:solidFill>
                            <a:srgbClr val="FF0000"/>
                          </a:solidFill>
                        </a:rPr>
                        <a:t>Immutable</a:t>
                      </a:r>
                      <a:endParaRPr sz="18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rgbClr val="FF0000"/>
                          </a:solidFill>
                        </a:rPr>
                        <a:t>Fix</a:t>
                      </a:r>
                      <a:endParaRPr sz="2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-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Numeric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</a:tr>
              <a:tr h="421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bool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rgbClr val="FF0000"/>
                          </a:solidFill>
                        </a:rPr>
                        <a:t>Immutable</a:t>
                      </a:r>
                      <a:endParaRPr sz="2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rgbClr val="FF0000"/>
                          </a:solidFill>
                        </a:rPr>
                        <a:t>Fix</a:t>
                      </a:r>
                      <a:endParaRPr sz="2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-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Numeric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</a:tr>
              <a:tr h="421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400" u="none" strike="noStrike" cap="none"/>
                        <a:t>str (string)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rgbClr val="FF0000"/>
                          </a:solidFill>
                        </a:rPr>
                        <a:t>Immutable</a:t>
                      </a:r>
                      <a:endParaRPr sz="2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rgbClr val="FF0000"/>
                          </a:solidFill>
                        </a:rPr>
                        <a:t>Fix</a:t>
                      </a:r>
                      <a:endParaRPr sz="2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rgbClr val="C55A11"/>
                          </a:solidFill>
                        </a:rPr>
                        <a:t>Ordered</a:t>
                      </a:r>
                      <a:endParaRPr sz="2400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rgbClr val="C55A11"/>
                          </a:solidFill>
                        </a:rPr>
                        <a:t>Sequence</a:t>
                      </a:r>
                      <a:endParaRPr sz="2400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48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tuple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rgbClr val="2E75B5"/>
                          </a:solidFill>
                        </a:rPr>
                        <a:t>Immutable</a:t>
                      </a:r>
                      <a:r>
                        <a:rPr lang="en-US" sz="2400" u="none" strike="noStrike" cap="none"/>
                        <a:t> (*Special case)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rgbClr val="FF0000"/>
                          </a:solidFill>
                        </a:rPr>
                        <a:t>Fix</a:t>
                      </a:r>
                      <a:endParaRPr sz="2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rgbClr val="C55A11"/>
                          </a:solidFill>
                        </a:rPr>
                        <a:t>Ordered</a:t>
                      </a:r>
                      <a:endParaRPr sz="2400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rgbClr val="C55A11"/>
                          </a:solidFill>
                        </a:rPr>
                        <a:t>Sequence</a:t>
                      </a:r>
                      <a:endParaRPr sz="2400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421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list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rgbClr val="548135"/>
                          </a:solidFill>
                        </a:rPr>
                        <a:t>Mutable</a:t>
                      </a:r>
                      <a:endParaRPr sz="2400" u="none" strike="noStrike" cap="none">
                        <a:solidFill>
                          <a:srgbClr val="548135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Dynamic</a:t>
                      </a:r>
                      <a:endParaRPr sz="2400" u="none" strike="noStrike" cap="none">
                        <a:solidFill>
                          <a:srgbClr val="385623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rgbClr val="C55A11"/>
                          </a:solidFill>
                        </a:rPr>
                        <a:t>Ordered</a:t>
                      </a:r>
                      <a:endParaRPr sz="2400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rgbClr val="C55A11"/>
                          </a:solidFill>
                        </a:rPr>
                        <a:t>Sequence</a:t>
                      </a:r>
                      <a:endParaRPr sz="2400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421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set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rgbClr val="548135"/>
                          </a:solidFill>
                        </a:rPr>
                        <a:t>Mutable</a:t>
                      </a:r>
                      <a:endParaRPr sz="2400" u="none" strike="noStrike" cap="none">
                        <a:solidFill>
                          <a:srgbClr val="548135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Dynamic</a:t>
                      </a:r>
                      <a:endParaRPr sz="2400" u="none" strike="noStrike" cap="none">
                        <a:solidFill>
                          <a:srgbClr val="385623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Un-ordered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Collections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</a:tr>
              <a:tr h="421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dict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rgbClr val="548135"/>
                          </a:solidFill>
                        </a:rPr>
                        <a:t>Mutable</a:t>
                      </a:r>
                      <a:endParaRPr sz="2400" u="none" strike="noStrike" cap="none">
                        <a:solidFill>
                          <a:srgbClr val="548135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Dynamic</a:t>
                      </a:r>
                      <a:endParaRPr sz="2400" u="none" strike="noStrike" cap="none">
                        <a:solidFill>
                          <a:srgbClr val="385623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rgbClr val="C55A11"/>
                          </a:solidFill>
                        </a:rPr>
                        <a:t>Ordered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Mappings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</a:tr>
              <a:tr h="421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bytes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rgbClr val="FF0000"/>
                          </a:solidFill>
                        </a:rPr>
                        <a:t>Immutable</a:t>
                      </a:r>
                      <a:endParaRPr sz="2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rgbClr val="FF0000"/>
                          </a:solidFill>
                        </a:rPr>
                        <a:t>Fix</a:t>
                      </a:r>
                      <a:endParaRPr sz="2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rgbClr val="C55A11"/>
                          </a:solidFill>
                        </a:rPr>
                        <a:t>Ordered</a:t>
                      </a:r>
                      <a:endParaRPr sz="2400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rgbClr val="C55A11"/>
                          </a:solidFill>
                        </a:rPr>
                        <a:t>Sequence</a:t>
                      </a:r>
                      <a:endParaRPr sz="2400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421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bytearray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rgbClr val="548135"/>
                          </a:solidFill>
                        </a:rPr>
                        <a:t>Mutable</a:t>
                      </a:r>
                      <a:endParaRPr sz="2400" u="none" strike="noStrike" cap="none">
                        <a:solidFill>
                          <a:srgbClr val="548135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Dynamic</a:t>
                      </a:r>
                      <a:endParaRPr sz="2400" u="none" strike="noStrike" cap="none">
                        <a:solidFill>
                          <a:srgbClr val="385623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rgbClr val="C55A11"/>
                          </a:solidFill>
                        </a:rPr>
                        <a:t>Ordered</a:t>
                      </a:r>
                      <a:endParaRPr sz="2400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rgbClr val="C55A11"/>
                          </a:solidFill>
                        </a:rPr>
                        <a:t>Sequence</a:t>
                      </a:r>
                      <a:endParaRPr sz="2400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421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frozenset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rgbClr val="FF0000"/>
                          </a:solidFill>
                        </a:rPr>
                        <a:t>Immutable</a:t>
                      </a:r>
                      <a:endParaRPr sz="2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rgbClr val="FF0000"/>
                          </a:solidFill>
                        </a:rPr>
                        <a:t>Fix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Un-ordered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Collections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Concept of Sequences</a:t>
            </a:r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body" idx="1"/>
          </p:nvPr>
        </p:nvSpPr>
        <p:spPr>
          <a:xfrm>
            <a:off x="838200" y="1371600"/>
            <a:ext cx="10515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Any data type which supports sequential storing more than one value is considered as a sequence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Sequences have order in their elements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Sequential Data types are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List , bytearray , string (str) , tuple, bytes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In </a:t>
            </a:r>
            <a:r>
              <a:rPr lang="en-US" b="1" u="sng"/>
              <a:t>ALL Sequences Index starts from 0 </a:t>
            </a:r>
            <a:r>
              <a:rPr lang="en-US"/>
              <a:t>and NOT 1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 sequences support few common operations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4"/>
          <p:cNvSpPr txBox="1">
            <a:spLocks noGrp="1"/>
          </p:cNvSpPr>
          <p:nvPr>
            <p:ph type="title"/>
          </p:nvPr>
        </p:nvSpPr>
        <p:spPr>
          <a:xfrm>
            <a:off x="1995055" y="2438588"/>
            <a:ext cx="879961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List Data Type &amp; Operations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What is a list?</a:t>
            </a:r>
            <a:endParaRPr/>
          </a:p>
        </p:txBody>
      </p:sp>
      <p:sp>
        <p:nvSpPr>
          <p:cNvPr id="119" name="Google Shape;119;p45"/>
          <p:cNvSpPr txBox="1">
            <a:spLocks noGrp="1"/>
          </p:cNvSpPr>
          <p:nvPr>
            <p:ph type="body" idx="1"/>
          </p:nvPr>
        </p:nvSpPr>
        <p:spPr>
          <a:xfrm>
            <a:off x="838200" y="1697615"/>
            <a:ext cx="10515600" cy="3331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Like an array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Can store multiple values in a sequence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We can access / modify values directly or using index or by slicing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There is a linear ordering to the elements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Ex.</a:t>
            </a:r>
            <a:endParaRPr/>
          </a:p>
        </p:txBody>
      </p:sp>
      <p:pic>
        <p:nvPicPr>
          <p:cNvPr id="120" name="Google Shape;120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5029200"/>
            <a:ext cx="5943600" cy="1019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6"/>
          <p:cNvSpPr txBox="1">
            <a:spLocks noGrp="1"/>
          </p:cNvSpPr>
          <p:nvPr>
            <p:ph type="title"/>
          </p:nvPr>
        </p:nvSpPr>
        <p:spPr>
          <a:xfrm>
            <a:off x="838200" y="6927"/>
            <a:ext cx="10515600" cy="103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Uniqueness of List Data type</a:t>
            </a:r>
            <a:endParaRPr/>
          </a:p>
        </p:txBody>
      </p:sp>
      <p:sp>
        <p:nvSpPr>
          <p:cNvPr id="126" name="Google Shape;126;p46"/>
          <p:cNvSpPr txBox="1">
            <a:spLocks noGrp="1"/>
          </p:cNvSpPr>
          <p:nvPr>
            <p:ph type="body" idx="1"/>
          </p:nvPr>
        </p:nvSpPr>
        <p:spPr>
          <a:xfrm>
            <a:off x="304800" y="1030846"/>
            <a:ext cx="11658600" cy="5674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One of the most flexible data types in python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Its like and array in C programming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 store any type of data in any sequence ( </a:t>
            </a:r>
            <a:r>
              <a:rPr lang="en-US" b="1">
                <a:solidFill>
                  <a:srgbClr val="00B050"/>
                </a:solidFill>
              </a:rPr>
              <a:t>Mix type elements </a:t>
            </a:r>
            <a:r>
              <a:rPr lang="en-US"/>
              <a:t>are allowed)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Ex. Int, string, list, tuple, dict , user defined data types, etc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</a:pPr>
            <a:r>
              <a:rPr lang="en-US" b="1">
                <a:solidFill>
                  <a:srgbClr val="C55A11"/>
                </a:solidFill>
              </a:rPr>
              <a:t>Mutable Sequence </a:t>
            </a:r>
            <a:r>
              <a:rPr lang="en-US"/>
              <a:t>data type so memory is dynamically allocated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b="1">
                <a:solidFill>
                  <a:srgbClr val="C55A11"/>
                </a:solidFill>
              </a:rPr>
              <a:t>Mutable Sequence </a:t>
            </a:r>
            <a:r>
              <a:rPr lang="en-US"/>
              <a:t>data type so </a:t>
            </a:r>
            <a:r>
              <a:rPr lang="en-US" b="1">
                <a:solidFill>
                  <a:srgbClr val="00B050"/>
                </a:solidFill>
              </a:rPr>
              <a:t>can add / modify / delete elements</a:t>
            </a:r>
            <a:endParaRPr b="1">
              <a:solidFill>
                <a:srgbClr val="00B05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New list can be created by using </a:t>
            </a:r>
            <a:r>
              <a:rPr lang="en-US" b="1"/>
              <a:t>list() constructor </a:t>
            </a:r>
            <a:r>
              <a:rPr lang="en-US"/>
              <a:t>or by direct assignment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DON’T use ‘list’ variable name because its built-in constructor in python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Every element in list is a place holder / object reference to an object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Any element in a list can be updated with any value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 Why list can have any data type stored???</a:t>
            </a:r>
            <a:endParaRPr/>
          </a:p>
        </p:txBody>
      </p:sp>
      <p:sp>
        <p:nvSpPr>
          <p:cNvPr id="132" name="Google Shape;132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list is, list of object references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Python uses Object references and not pointers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hazards of pointers in c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Memory leak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Cyber attacks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Memory overflow error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pSp>
        <p:nvGrpSpPr>
          <p:cNvPr id="133" name="Google Shape;133;p47"/>
          <p:cNvGrpSpPr/>
          <p:nvPr/>
        </p:nvGrpSpPr>
        <p:grpSpPr>
          <a:xfrm>
            <a:off x="3214735" y="5334000"/>
            <a:ext cx="8267219" cy="1409700"/>
            <a:chOff x="3214735" y="5334000"/>
            <a:chExt cx="8267219" cy="1409700"/>
          </a:xfrm>
        </p:grpSpPr>
        <p:sp>
          <p:nvSpPr>
            <p:cNvPr id="134" name="Google Shape;134;p47"/>
            <p:cNvSpPr/>
            <p:nvPr/>
          </p:nvSpPr>
          <p:spPr>
            <a:xfrm>
              <a:off x="3938154" y="5334000"/>
              <a:ext cx="1524000" cy="12954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7"/>
            <p:cNvSpPr/>
            <p:nvPr/>
          </p:nvSpPr>
          <p:spPr>
            <a:xfrm>
              <a:off x="4319154" y="5486400"/>
              <a:ext cx="914400" cy="228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7"/>
            <p:cNvSpPr/>
            <p:nvPr/>
          </p:nvSpPr>
          <p:spPr>
            <a:xfrm>
              <a:off x="4319154" y="5791200"/>
              <a:ext cx="914400" cy="228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7"/>
            <p:cNvSpPr/>
            <p:nvPr/>
          </p:nvSpPr>
          <p:spPr>
            <a:xfrm>
              <a:off x="4319154" y="6172200"/>
              <a:ext cx="914400" cy="228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7"/>
            <p:cNvSpPr/>
            <p:nvPr/>
          </p:nvSpPr>
          <p:spPr>
            <a:xfrm>
              <a:off x="7024254" y="5334000"/>
              <a:ext cx="1257300" cy="571500"/>
            </a:xfrm>
            <a:prstGeom prst="ellipse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Obj1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7"/>
            <p:cNvSpPr/>
            <p:nvPr/>
          </p:nvSpPr>
          <p:spPr>
            <a:xfrm>
              <a:off x="7107381" y="6172200"/>
              <a:ext cx="1257300" cy="571500"/>
            </a:xfrm>
            <a:prstGeom prst="ellipse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Obj3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7"/>
            <p:cNvSpPr/>
            <p:nvPr/>
          </p:nvSpPr>
          <p:spPr>
            <a:xfrm>
              <a:off x="10224654" y="5715000"/>
              <a:ext cx="1257300" cy="571500"/>
            </a:xfrm>
            <a:prstGeom prst="ellipse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Obj2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1" name="Google Shape;141;p47"/>
            <p:cNvCxnSpPr>
              <a:endCxn id="138" idx="2"/>
            </p:cNvCxnSpPr>
            <p:nvPr/>
          </p:nvCxnSpPr>
          <p:spPr>
            <a:xfrm>
              <a:off x="5233554" y="5600550"/>
              <a:ext cx="1790700" cy="192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cxnSp>
        <p:cxnSp>
          <p:nvCxnSpPr>
            <p:cNvPr id="142" name="Google Shape;142;p47"/>
            <p:cNvCxnSpPr/>
            <p:nvPr/>
          </p:nvCxnSpPr>
          <p:spPr>
            <a:xfrm rot="10800000" flipH="1">
              <a:off x="5181600" y="5867400"/>
              <a:ext cx="5043054" cy="381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cxnSp>
        <p:cxnSp>
          <p:nvCxnSpPr>
            <p:cNvPr id="143" name="Google Shape;143;p47"/>
            <p:cNvCxnSpPr>
              <a:endCxn id="139" idx="1"/>
            </p:cNvCxnSpPr>
            <p:nvPr/>
          </p:nvCxnSpPr>
          <p:spPr>
            <a:xfrm rot="10800000" flipH="1">
              <a:off x="5290808" y="6255894"/>
              <a:ext cx="2000700" cy="324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cxnSp>
        <p:sp>
          <p:nvSpPr>
            <p:cNvPr id="144" name="Google Shape;144;p47"/>
            <p:cNvSpPr txBox="1"/>
            <p:nvPr/>
          </p:nvSpPr>
          <p:spPr>
            <a:xfrm>
              <a:off x="3214735" y="5467290"/>
              <a:ext cx="484428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L1</a:t>
              </a:r>
              <a:endPara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7"/>
            <p:cNvSpPr/>
            <p:nvPr/>
          </p:nvSpPr>
          <p:spPr>
            <a:xfrm rot="5400000">
              <a:off x="3400363" y="5759103"/>
              <a:ext cx="330899" cy="495300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2686</Words>
  <Application>Microsoft Office PowerPoint</Application>
  <PresentationFormat>Widescreen</PresentationFormat>
  <Paragraphs>471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Arimo</vt:lpstr>
      <vt:lpstr>Calibri</vt:lpstr>
      <vt:lpstr>Arial</vt:lpstr>
      <vt:lpstr>Office Theme</vt:lpstr>
      <vt:lpstr>List Data Types in Python Part 2</vt:lpstr>
      <vt:lpstr>Contents</vt:lpstr>
      <vt:lpstr>PowerPoint Presentation</vt:lpstr>
      <vt:lpstr>Python Basic Data types</vt:lpstr>
      <vt:lpstr>Concept of Sequences</vt:lpstr>
      <vt:lpstr>List Data Type &amp; Operations</vt:lpstr>
      <vt:lpstr>What is a list?</vt:lpstr>
      <vt:lpstr>Uniqueness of List Data type</vt:lpstr>
      <vt:lpstr> Why list can have any data type stored???</vt:lpstr>
      <vt:lpstr>Creating Lists (sample methods)</vt:lpstr>
      <vt:lpstr>Printing Lists (sample methods)</vt:lpstr>
      <vt:lpstr>List Comprehension</vt:lpstr>
      <vt:lpstr>List Comprehension</vt:lpstr>
      <vt:lpstr>How to append, access, update, insert or remove element from list?</vt:lpstr>
      <vt:lpstr>List Indexing</vt:lpstr>
      <vt:lpstr>List Slicing  (Slicing in sequences) in python</vt:lpstr>
      <vt:lpstr>List Slicing Syntax</vt:lpstr>
      <vt:lpstr>List Slicing Special Cases</vt:lpstr>
      <vt:lpstr>How to Copy a List completely?</vt:lpstr>
      <vt:lpstr>How to Copy a List completely?</vt:lpstr>
      <vt:lpstr>How to Copy a part of List ?</vt:lpstr>
      <vt:lpstr>How to modify a part of List ?</vt:lpstr>
      <vt:lpstr>List Operations ( common operations for mutable sequences)</vt:lpstr>
      <vt:lpstr>List Operations ( common operations for mutable sequences)</vt:lpstr>
      <vt:lpstr>List Operations ( common operations for mutable sequences)</vt:lpstr>
      <vt:lpstr>List Operations ( common operations for mutable sequences)</vt:lpstr>
      <vt:lpstr>List Value Unpacking and packing</vt:lpstr>
      <vt:lpstr>Common How tos for Sequences</vt:lpstr>
      <vt:lpstr>Common How to’s for Sequences</vt:lpstr>
      <vt:lpstr>Common How to’s for Sequences</vt:lpstr>
      <vt:lpstr>Common How to’s for Sequences</vt:lpstr>
      <vt:lpstr>Common Operations for Sequences  (for any sequence Data Types str, list, tuple, bytes, bytearray)</vt:lpstr>
      <vt:lpstr>What happens ?</vt:lpstr>
      <vt:lpstr>Extra for Lists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Data Types in Python Part 2</dc:title>
  <dc:creator>dac</dc:creator>
  <cp:lastModifiedBy>Lenovo</cp:lastModifiedBy>
  <cp:revision>1</cp:revision>
  <dcterms:created xsi:type="dcterms:W3CDTF">2022-04-23T06:24:37Z</dcterms:created>
  <dcterms:modified xsi:type="dcterms:W3CDTF">2024-04-12T05:02:55Z</dcterms:modified>
</cp:coreProperties>
</file>