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91" r:id="rId2"/>
    <p:sldId id="289" r:id="rId3"/>
    <p:sldId id="327" r:id="rId4"/>
    <p:sldId id="328" r:id="rId5"/>
    <p:sldId id="329" r:id="rId6"/>
    <p:sldId id="337" r:id="rId7"/>
    <p:sldId id="338" r:id="rId8"/>
    <p:sldId id="340" r:id="rId9"/>
    <p:sldId id="341" r:id="rId10"/>
    <p:sldId id="330" r:id="rId11"/>
    <p:sldId id="331" r:id="rId12"/>
    <p:sldId id="342" r:id="rId13"/>
    <p:sldId id="332" r:id="rId14"/>
    <p:sldId id="333" r:id="rId15"/>
    <p:sldId id="354" r:id="rId16"/>
    <p:sldId id="355" r:id="rId17"/>
    <p:sldId id="347" r:id="rId18"/>
    <p:sldId id="349" r:id="rId19"/>
    <p:sldId id="348" r:id="rId20"/>
    <p:sldId id="350" r:id="rId21"/>
    <p:sldId id="351" r:id="rId22"/>
    <p:sldId id="352" r:id="rId23"/>
    <p:sldId id="356" r:id="rId24"/>
    <p:sldId id="357" r:id="rId25"/>
    <p:sldId id="358" r:id="rId26"/>
    <p:sldId id="345" r:id="rId27"/>
  </p:sldIdLst>
  <p:sldSz cx="9144000" cy="5143500" type="screen16x9"/>
  <p:notesSz cx="6858000" cy="9144000"/>
  <p:embeddedFontLst>
    <p:embeddedFont>
      <p:font typeface="Patrick Hand SC" panose="020B060402020202020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Sniglet" panose="020B0604020202020204" charset="0"/>
      <p:regular r:id="rId34"/>
    </p:embeddedFont>
    <p:embeddedFont>
      <p:font typeface="Cambria Math" panose="02040503050406030204" pitchFamily="18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6AB7763-BA5E-4DA7-A7FC-AA039E102FB8}">
  <a:tblStyle styleId="{F6AB7763-BA5E-4DA7-A7FC-AA039E102F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9389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F7EE29A-CC29-4F13-9B39-9885D58A4579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5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0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47750"/>
            <a:ext cx="7162800" cy="762000"/>
          </a:xfrm>
        </p:spPr>
        <p:txBody>
          <a:bodyPr/>
          <a:lstStyle/>
          <a:p>
            <a:pPr algn="ctr"/>
            <a:r>
              <a:rPr lang="en-US" b="1" dirty="0" smtClean="0"/>
              <a:t> Logistic Regression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962150"/>
            <a:ext cx="5500800" cy="1524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                        </a:t>
            </a:r>
            <a:r>
              <a:rPr lang="en-US" sz="4000" b="1" dirty="0" smtClean="0">
                <a:solidFill>
                  <a:srgbClr val="00B050"/>
                </a:solidFill>
                <a:latin typeface="Patrick Hand SC" panose="020B0604020202020204" charset="0"/>
              </a:rPr>
              <a:t>by</a:t>
            </a:r>
            <a:endParaRPr lang="en-US" sz="4000" b="1" dirty="0" smtClean="0">
              <a:solidFill>
                <a:schemeClr val="tx1"/>
              </a:solidFill>
              <a:latin typeface="Patrick Hand SC" panose="020B0604020202020204" charset="0"/>
            </a:endParaRPr>
          </a:p>
          <a:p>
            <a:pPr algn="ctr"/>
            <a:r>
              <a:rPr lang="en-US" sz="4000" b="1" dirty="0" err="1" smtClean="0">
                <a:solidFill>
                  <a:srgbClr val="7030A0"/>
                </a:solidFill>
                <a:latin typeface="Patrick Hand SC" panose="020B0604020202020204" charset="0"/>
              </a:rPr>
              <a:t>Dr</a:t>
            </a:r>
            <a:r>
              <a:rPr lang="en-US" sz="4000" b="1" dirty="0" smtClean="0">
                <a:solidFill>
                  <a:srgbClr val="7030A0"/>
                </a:solidFill>
                <a:latin typeface="Patrick Hand SC" panose="020B0604020202020204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Patrick Hand SC" panose="020B0604020202020204" charset="0"/>
              </a:rPr>
              <a:t>Lalit</a:t>
            </a:r>
            <a:r>
              <a:rPr lang="en-US" sz="4000" b="1" dirty="0" smtClean="0">
                <a:solidFill>
                  <a:srgbClr val="7030A0"/>
                </a:solidFill>
                <a:latin typeface="Patrick Hand SC" panose="020B0604020202020204" charset="0"/>
              </a:rPr>
              <a:t> Prasad</a:t>
            </a:r>
            <a:endParaRPr lang="en-US" sz="4000" b="1" dirty="0">
              <a:solidFill>
                <a:srgbClr val="7030A0"/>
              </a:solidFill>
              <a:latin typeface="Patrick Hand SC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08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9500" y="590550"/>
            <a:ext cx="7020900" cy="914399"/>
          </a:xfrm>
        </p:spPr>
        <p:txBody>
          <a:bodyPr/>
          <a:lstStyle/>
          <a:p>
            <a:pPr algn="ctr"/>
            <a:r>
              <a:rPr lang="en-US" sz="4500" dirty="0" smtClean="0"/>
              <a:t>Logistic Equation</a:t>
            </a:r>
            <a:endParaRPr lang="en-US" sz="4500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 for a straight line:    Y= β0+β1X1+β2X2+………..………. , Range of Y is from  -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 to + ∞ 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find the logistic regression from the above equation. 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β0+β1X1+β2X2+………..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………….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equation Y can be only between 0 and 1. 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get the range of Y between 0 to + ∞, lets transform Y  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       Y= 0 ]    0</a:t>
            </a:r>
          </a:p>
          <a:p>
            <a:pPr marL="1447800" lvl="3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1-Y       Y = 1]     ∞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2857500" y="3714750"/>
            <a:ext cx="381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3429000" y="3497580"/>
            <a:ext cx="76200" cy="53340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590550"/>
            <a:ext cx="71628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1428750"/>
            <a:ext cx="6934200" cy="2971800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transform it further, to get the range between - ∞ to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	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Y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Ln                     , Y =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β0+β1X1+β2X2+………..      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1-Y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Equation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Y                                 e </a:t>
            </a:r>
            <a:r>
              <a:rPr lang="en-US" sz="1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β0+β1X1+β2X2 </a:t>
            </a:r>
            <a:r>
              <a:rPr lang="en-US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+………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Logit (Y) =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                      ,  P(Y) =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1-Y                            1+ e </a:t>
            </a:r>
            <a:r>
              <a:rPr lang="en-US" sz="1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β0+β1X1+β2X2 </a:t>
            </a:r>
            <a:r>
              <a:rPr lang="en-US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+………..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2590800" y="2419350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uble Bracket 10"/>
          <p:cNvSpPr/>
          <p:nvPr/>
        </p:nvSpPr>
        <p:spPr>
          <a:xfrm>
            <a:off x="2476500" y="1962150"/>
            <a:ext cx="914400" cy="91440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/>
          <p:cNvSpPr/>
          <p:nvPr/>
        </p:nvSpPr>
        <p:spPr>
          <a:xfrm>
            <a:off x="2628900" y="3257550"/>
            <a:ext cx="914400" cy="91440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43200" y="3638550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3562350"/>
            <a:ext cx="213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00" y="742950"/>
            <a:ext cx="7020900" cy="803525"/>
          </a:xfrm>
        </p:spPr>
        <p:txBody>
          <a:bodyPr/>
          <a:lstStyle/>
          <a:p>
            <a:pPr algn="ctr"/>
            <a:r>
              <a:rPr lang="en-US" dirty="0"/>
              <a:t>Logit Model or Log odds ratio or Logit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9500" y="1437426"/>
                <a:ext cx="7020900" cy="2963124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n-US" dirty="0" smtClean="0"/>
                  <a:t> 			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β0+β1X1+β2X2 </a:t>
                </a:r>
                <a:r>
                  <a:rPr lang="en-US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+…………….</a:t>
                </a:r>
                <a:endParaRPr lang="en-US" dirty="0" smtClean="0"/>
              </a:p>
              <a:p>
                <a:pPr marL="76200" indent="0">
                  <a:buNone/>
                </a:pPr>
                <a:r>
                  <a:rPr lang="en-US" dirty="0" smtClean="0"/>
                  <a:t>          P(Y) = </a:t>
                </a:r>
                <a:endParaRPr lang="en-US" dirty="0"/>
              </a:p>
              <a:p>
                <a:pPr marL="7620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1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 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β0+β1X1+β2X2 +………..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620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  </a:t>
                </a:r>
                <a:endParaRPr lang="en-US" dirty="0"/>
              </a:p>
              <a:p>
                <a:pPr marL="76200" indent="0">
                  <a:buNone/>
                </a:pPr>
                <a:r>
                  <a:rPr lang="en-US" dirty="0" smtClean="0"/>
                  <a:t>                      P (Y)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  <m:r>
                              <m:rPr>
                                <m:sty m:val="p"/>
                              </m:rPr>
                              <a:rPr lang="en-US" i="0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i="0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i="0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i="0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i="0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 …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…..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500" y="1437426"/>
                <a:ext cx="7020900" cy="296312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12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190750"/>
            <a:ext cx="373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819150"/>
            <a:ext cx="7162800" cy="762000"/>
          </a:xfrm>
        </p:spPr>
        <p:txBody>
          <a:bodyPr/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logistic regression work?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1047750"/>
            <a:ext cx="6781800" cy="3276600"/>
          </a:xfrm>
        </p:spPr>
        <p:txBody>
          <a:bodyPr/>
          <a:lstStyle/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55175"/>
            <a:ext cx="6553200" cy="288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2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66750"/>
            <a:ext cx="7772400" cy="609600"/>
          </a:xfrm>
        </p:spPr>
        <p:txBody>
          <a:bodyPr/>
          <a:lstStyle/>
          <a:p>
            <a:pPr algn="ctr"/>
            <a:r>
              <a:rPr lang="en-US" sz="3400" b="1" dirty="0" smtClean="0"/>
              <a:t>Assumptions of Logistic Regression</a:t>
            </a:r>
            <a:endParaRPr lang="en-US" sz="3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00150"/>
            <a:ext cx="7315200" cy="3048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should be measured on a dichotomous scale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independent variable which can be either continuous or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US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mixed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Independence of observation and should have mutually exclusive and exhaustive categories</a:t>
            </a:r>
          </a:p>
          <a:p>
            <a:pPr marL="76200" indent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Topic:1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 smtClean="0"/>
          </a:p>
          <a:p>
            <a:pPr marL="76200" indent="0" algn="ctr">
              <a:buNone/>
            </a:pPr>
            <a:r>
              <a:rPr lang="en-US" dirty="0" smtClean="0"/>
              <a:t>                    </a:t>
            </a:r>
          </a:p>
          <a:p>
            <a:pPr marL="76200" indent="0" algn="ctr">
              <a:buNone/>
            </a:pPr>
            <a:r>
              <a:rPr lang="en-US" b="1" dirty="0" smtClean="0"/>
              <a:t>Prediction Model for selection of candidate using logistic regression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6751"/>
            <a:ext cx="7232200" cy="609600"/>
          </a:xfrm>
        </p:spPr>
        <p:txBody>
          <a:bodyPr/>
          <a:lstStyle/>
          <a:p>
            <a:pPr algn="ctr"/>
            <a:r>
              <a:rPr lang="en-US" sz="4200" dirty="0" smtClean="0"/>
              <a:t>objectives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find the data  of independent and dependent variables.</a:t>
            </a:r>
          </a:p>
          <a:p>
            <a:r>
              <a:rPr lang="en-US" b="1" dirty="0" smtClean="0"/>
              <a:t>To develop a model to predict  the selection of a candidate.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47800" y="1657350"/>
            <a:ext cx="6400800" cy="1371600"/>
          </a:xfrm>
        </p:spPr>
        <p:txBody>
          <a:bodyPr/>
          <a:lstStyle/>
          <a:p>
            <a:r>
              <a:rPr lang="en-US" b="1" dirty="0" smtClean="0"/>
              <a:t> DATA and DATA Analysis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06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-2 log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00" y="1437426"/>
            <a:ext cx="7020900" cy="2886924"/>
          </a:xfrm>
        </p:spPr>
        <p:txBody>
          <a:bodyPr/>
          <a:lstStyle/>
          <a:p>
            <a:pPr lvl="0"/>
            <a:r>
              <a:rPr lang="en-US" sz="1600" dirty="0"/>
              <a:t>Log likelihood is based on the </a:t>
            </a:r>
            <a:r>
              <a:rPr lang="en-US" sz="1600" b="1" i="1" dirty="0">
                <a:solidFill>
                  <a:srgbClr val="00B0F0"/>
                </a:solidFill>
              </a:rPr>
              <a:t>summing the probabilities </a:t>
            </a:r>
            <a:r>
              <a:rPr lang="en-US" sz="1600" b="1" i="1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associated </a:t>
            </a:r>
            <a:r>
              <a:rPr lang="en-US" sz="1600" dirty="0"/>
              <a:t>with the predicted and actual outcomes</a:t>
            </a:r>
          </a:p>
          <a:p>
            <a:pPr lvl="0"/>
            <a:r>
              <a:rPr lang="en-US" sz="1600" dirty="0"/>
              <a:t>It is </a:t>
            </a:r>
            <a:r>
              <a:rPr lang="en-US" sz="1600" dirty="0" smtClean="0"/>
              <a:t>analogues </a:t>
            </a:r>
            <a:r>
              <a:rPr lang="en-US" sz="1600" dirty="0"/>
              <a:t>to </a:t>
            </a:r>
            <a:r>
              <a:rPr lang="en-US" sz="1600" b="1" i="1" dirty="0">
                <a:solidFill>
                  <a:srgbClr val="00B0F0"/>
                </a:solidFill>
              </a:rPr>
              <a:t>the residual sum of squares in multiple regression </a:t>
            </a:r>
            <a:r>
              <a:rPr lang="en-US" sz="1600" b="1" i="1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in </a:t>
            </a:r>
            <a:r>
              <a:rPr lang="en-US" sz="1600" dirty="0"/>
              <a:t>the sense that is an indicator of how much unexplained information there is after the model has been fitted</a:t>
            </a:r>
            <a:r>
              <a:rPr lang="en-US" sz="1600" dirty="0" smtClean="0"/>
              <a:t>.</a:t>
            </a:r>
          </a:p>
          <a:p>
            <a:r>
              <a:rPr lang="en-US" sz="1600" b="1" i="1" dirty="0">
                <a:solidFill>
                  <a:srgbClr val="00B0F0"/>
                </a:solidFill>
              </a:rPr>
              <a:t>Large value of the log likelihood </a:t>
            </a:r>
            <a:r>
              <a:rPr lang="en-US" sz="1600" b="1" i="1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statistics </a:t>
            </a:r>
            <a:r>
              <a:rPr lang="en-US" sz="1600" dirty="0"/>
              <a:t>indicates </a:t>
            </a:r>
            <a:r>
              <a:rPr lang="en-US" sz="1600" b="1" i="1" dirty="0">
                <a:solidFill>
                  <a:srgbClr val="00B0F0"/>
                </a:solidFill>
              </a:rPr>
              <a:t>poorly fitting statistical models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because </a:t>
            </a:r>
            <a:r>
              <a:rPr lang="en-US" sz="1600" dirty="0"/>
              <a:t>the larger the value of the log likelihood the more unexplained observation.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00B0F0"/>
                </a:solidFill>
              </a:rPr>
              <a:t>Pseudo R-SQUARE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Cox and Snell R-square</a:t>
            </a:r>
          </a:p>
          <a:p>
            <a:pPr lvl="0"/>
            <a:r>
              <a:rPr lang="en-US" dirty="0" err="1"/>
              <a:t>Nagelkerke</a:t>
            </a:r>
            <a:r>
              <a:rPr lang="en-US" dirty="0"/>
              <a:t> R-square</a:t>
            </a:r>
          </a:p>
          <a:p>
            <a:pPr lvl="0"/>
            <a:r>
              <a:rPr lang="en-US" dirty="0"/>
              <a:t>Mc Fadden R-square (multinomial)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6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742950"/>
            <a:ext cx="6400800" cy="609600"/>
          </a:xfrm>
        </p:spPr>
        <p:txBody>
          <a:bodyPr/>
          <a:lstStyle/>
          <a:p>
            <a:pPr algn="ctr"/>
            <a:r>
              <a:rPr lang="en-US" sz="4500" b="1" smtClean="0"/>
              <a:t>outline</a:t>
            </a:r>
            <a:endParaRPr lang="en-US" sz="4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352550"/>
            <a:ext cx="6629400" cy="26670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logistic Regression?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Logistic Regression Equation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Case Study : Logistic Regression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94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Cox and Snell’s R-square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is based on the log likelihood for the model compared to the log likelihood for the baseline model</a:t>
            </a:r>
          </a:p>
          <a:p>
            <a:pPr lvl="0"/>
            <a:r>
              <a:rPr lang="en-US" dirty="0"/>
              <a:t>However with the categorical outcomes it has a theoretical maximum of less than 1 even if for the perfect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7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/>
              <a:t>Nagelkerke’s</a:t>
            </a:r>
            <a:r>
              <a:rPr lang="en-US" sz="3200" dirty="0"/>
              <a:t> R-square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adjusted version of the Cox and Snell’ s R- Square that adjust the scale of the statistics to cover the full range from 0 to 1.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9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dirty="0">
                <a:solidFill>
                  <a:srgbClr val="00B0F0"/>
                </a:solidFill>
                <a:latin typeface="Patrick Hand SC" panose="020B0604020202020204" charset="0"/>
                <a:ea typeface="Calibri"/>
                <a:cs typeface="Times New Roman" pitchFamily="18" charset="0"/>
              </a:rPr>
              <a:t>Model Summary</a:t>
            </a:r>
            <a:endParaRPr lang="en-US" sz="4500" dirty="0">
              <a:solidFill>
                <a:srgbClr val="00B0F0"/>
              </a:solidFill>
              <a:latin typeface="Patrick Hand SC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7426"/>
            <a:ext cx="7156000" cy="27069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Cox &amp; Snell’s R Square and  </a:t>
            </a:r>
            <a:r>
              <a:rPr lang="en-US" b="1" dirty="0" err="1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Nagelkerke’s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R Square  are the methods of the calculating the explained variation. These are sometimes referred as pseudo R-square value. The explained variation in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the dependent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variable based on our model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002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Topic:2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 smtClean="0"/>
          </a:p>
          <a:p>
            <a:pPr marL="76200" indent="0" algn="ctr">
              <a:buNone/>
            </a:pPr>
            <a:r>
              <a:rPr lang="en-US" dirty="0" smtClean="0"/>
              <a:t>                    </a:t>
            </a:r>
          </a:p>
          <a:p>
            <a:pPr marL="76200" indent="0" algn="ctr">
              <a:buNone/>
            </a:pPr>
            <a:r>
              <a:rPr lang="en-US" dirty="0" smtClean="0"/>
              <a:t> </a:t>
            </a:r>
            <a:r>
              <a:rPr lang="en-US" b="1" dirty="0" smtClean="0"/>
              <a:t>Patient’s diabetes prediction using logistic regression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6751"/>
            <a:ext cx="7232200" cy="609600"/>
          </a:xfrm>
        </p:spPr>
        <p:txBody>
          <a:bodyPr/>
          <a:lstStyle/>
          <a:p>
            <a:pPr algn="ctr"/>
            <a:r>
              <a:rPr lang="en-US" sz="4200" dirty="0" smtClean="0"/>
              <a:t>objectives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find the data  of independent and dependent variables.</a:t>
            </a:r>
          </a:p>
          <a:p>
            <a:r>
              <a:rPr lang="en-US" b="1" dirty="0" smtClean="0"/>
              <a:t>To develop a model to predict a patient is diabetic or not.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00" y="666750"/>
            <a:ext cx="7020900" cy="533399"/>
          </a:xfrm>
        </p:spPr>
        <p:txBody>
          <a:bodyPr/>
          <a:lstStyle/>
          <a:p>
            <a:r>
              <a:rPr lang="en-US" sz="3200" dirty="0" smtClean="0"/>
              <a:t>Independent variables and Dependent 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49500" y="1200150"/>
            <a:ext cx="3417900" cy="3124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Independent variables</a:t>
            </a:r>
          </a:p>
          <a:p>
            <a:r>
              <a:rPr lang="en-US" sz="1600" b="1" dirty="0" err="1"/>
              <a:t>Npreg</a:t>
            </a:r>
            <a:r>
              <a:rPr lang="en-US" sz="1600" b="1" dirty="0"/>
              <a:t>= number of pregnancies </a:t>
            </a:r>
            <a:endParaRPr lang="en-US" sz="1600" dirty="0"/>
          </a:p>
          <a:p>
            <a:r>
              <a:rPr lang="en-US" sz="1600" b="1" dirty="0" err="1"/>
              <a:t>Glu</a:t>
            </a:r>
            <a:r>
              <a:rPr lang="en-US" sz="1600" b="1" dirty="0"/>
              <a:t>= plasma glucose concentration</a:t>
            </a:r>
            <a:endParaRPr lang="en-US" sz="1600" dirty="0"/>
          </a:p>
          <a:p>
            <a:r>
              <a:rPr lang="en-US" sz="1600" b="1" dirty="0" smtClean="0"/>
              <a:t>BP=Blood </a:t>
            </a:r>
            <a:r>
              <a:rPr lang="en-US" sz="1600" b="1" dirty="0"/>
              <a:t>Pressure</a:t>
            </a:r>
            <a:endParaRPr lang="en-US" sz="1600" dirty="0"/>
          </a:p>
          <a:p>
            <a:r>
              <a:rPr lang="en-US" sz="1600" b="1" dirty="0"/>
              <a:t>Skin: Triceps skin fold thickness</a:t>
            </a:r>
            <a:endParaRPr lang="en-US" sz="1600" dirty="0"/>
          </a:p>
          <a:p>
            <a:r>
              <a:rPr lang="en-US" sz="1600" b="1" dirty="0" smtClean="0"/>
              <a:t>BMI=body </a:t>
            </a:r>
            <a:r>
              <a:rPr lang="en-US" sz="1600" b="1" dirty="0"/>
              <a:t>mass index</a:t>
            </a:r>
            <a:endParaRPr lang="en-US" sz="1600" dirty="0"/>
          </a:p>
          <a:p>
            <a:r>
              <a:rPr lang="en-US" sz="1600" b="1" dirty="0"/>
              <a:t>Ped =diabetes pedigree function</a:t>
            </a:r>
            <a:endParaRPr lang="en-US" sz="1600" dirty="0"/>
          </a:p>
          <a:p>
            <a:r>
              <a:rPr lang="en-US" sz="1600" b="1" dirty="0"/>
              <a:t>Age = Age in Years</a:t>
            </a:r>
            <a:endParaRPr lang="en-US" sz="16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676725" y="1276350"/>
            <a:ext cx="3393600" cy="2971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Dependent Variable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Diabetes</a:t>
            </a:r>
            <a:r>
              <a:rPr lang="en-US" b="1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Yes -1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No-0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605F190-F175-4FDC-8396-2BF317D64FDC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14550"/>
            <a:ext cx="5500800" cy="1159800"/>
          </a:xfrm>
        </p:spPr>
        <p:txBody>
          <a:bodyPr/>
          <a:lstStyle/>
          <a:p>
            <a:pPr algn="ctr"/>
            <a:r>
              <a:rPr lang="en-US" b="1" dirty="0" smtClean="0"/>
              <a:t>Thank You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81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590550"/>
            <a:ext cx="7543800" cy="609600"/>
          </a:xfrm>
        </p:spPr>
        <p:txBody>
          <a:bodyPr/>
          <a:lstStyle/>
          <a:p>
            <a:pPr algn="ctr"/>
            <a:r>
              <a:rPr lang="en-US" sz="4500" b="1" dirty="0"/>
              <a:t>What is Regression? </a:t>
            </a:r>
            <a:endParaRPr lang="en-US" sz="45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4400" y="1047750"/>
            <a:ext cx="6934200" cy="3048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is a predictive modeling technique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estimates the relationship between a dependent (target) and an independent variable(Predictor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Equation: Y = 0.5297X+28.796,  for any value of X , we can predict the value of Y.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8" name="Picture 7" descr="E:\Desktop\residual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962150"/>
            <a:ext cx="3619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26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4400" y="666750"/>
            <a:ext cx="7239000" cy="762000"/>
          </a:xfrm>
        </p:spPr>
        <p:txBody>
          <a:bodyPr/>
          <a:lstStyle/>
          <a:p>
            <a:pPr algn="ctr"/>
            <a:r>
              <a:rPr lang="en-US" sz="4500" b="1" dirty="0"/>
              <a:t>Why Logistic Regression?</a:t>
            </a:r>
            <a:endParaRPr lang="en-US" sz="45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3000" y="1504950"/>
            <a:ext cx="6781800" cy="2590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outcome of the dependent variable (Y) is discrete like 0 or 1, Yes or No, A, B, C, we use logistic regression. 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 descr="E:\Desktop\1_44qV8LhNzE5hPnta2PaaHw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190750"/>
            <a:ext cx="3733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39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819150"/>
            <a:ext cx="7620000" cy="533400"/>
          </a:xfrm>
        </p:spPr>
        <p:txBody>
          <a:bodyPr/>
          <a:lstStyle/>
          <a:p>
            <a:r>
              <a:rPr lang="en-US" sz="4500" b="1" dirty="0"/>
              <a:t>Why can’t we use linear regression?</a:t>
            </a:r>
            <a:endParaRPr lang="en-US" sz="45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4400" y="1352550"/>
            <a:ext cx="7391400" cy="26670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value of Y will be between 0 and 1 in logistic regression but in linear regression it may cross 0 or 1, so, the linear line has to be clipped at 0 and 1. With this our resulting curve cannot be formulated into a single formula. So we needed a new way to solve this kind of problem.. Hence logistic regression is required.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9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D306C-B1E9-46E8-8C9E-AB35FE36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dirty="0"/>
              <a:t>Why not Linear</a:t>
            </a:r>
            <a:endParaRPr lang="en-IN" sz="45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8665465-2545-4189-BD68-D4A8BE999826}"/>
              </a:ext>
            </a:extLst>
          </p:cNvPr>
          <p:cNvCxnSpPr/>
          <p:nvPr/>
        </p:nvCxnSpPr>
        <p:spPr>
          <a:xfrm>
            <a:off x="2584939" y="4104249"/>
            <a:ext cx="2753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43CD477-AA4B-44DC-9241-98F3B14FCCAB}"/>
              </a:ext>
            </a:extLst>
          </p:cNvPr>
          <p:cNvCxnSpPr/>
          <p:nvPr/>
        </p:nvCxnSpPr>
        <p:spPr>
          <a:xfrm flipV="1">
            <a:off x="2606039" y="1846384"/>
            <a:ext cx="0" cy="2268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246023D-6BB1-47EE-B092-9B76184BE1FE}"/>
              </a:ext>
            </a:extLst>
          </p:cNvPr>
          <p:cNvCxnSpPr/>
          <p:nvPr/>
        </p:nvCxnSpPr>
        <p:spPr>
          <a:xfrm>
            <a:off x="2595490" y="2352821"/>
            <a:ext cx="275375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249C7EF-C33F-46EC-AAE0-E9E1D5CACF86}"/>
              </a:ext>
            </a:extLst>
          </p:cNvPr>
          <p:cNvCxnSpPr/>
          <p:nvPr/>
        </p:nvCxnSpPr>
        <p:spPr>
          <a:xfrm>
            <a:off x="2604282" y="3490545"/>
            <a:ext cx="275375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04E4EF0-5CF5-4876-ABC5-1BC5CACFDB55}"/>
              </a:ext>
            </a:extLst>
          </p:cNvPr>
          <p:cNvCxnSpPr>
            <a:cxnSpLocks/>
          </p:cNvCxnSpPr>
          <p:nvPr/>
        </p:nvCxnSpPr>
        <p:spPr>
          <a:xfrm flipV="1">
            <a:off x="2593730" y="1856935"/>
            <a:ext cx="2903220" cy="2257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AF7AFB-2C17-4AD4-AA06-DD2A6301208A}"/>
              </a:ext>
            </a:extLst>
          </p:cNvPr>
          <p:cNvSpPr txBox="1"/>
          <p:nvPr/>
        </p:nvSpPr>
        <p:spPr>
          <a:xfrm>
            <a:off x="2175230" y="2185323"/>
            <a:ext cx="22626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800" b="1" dirty="0"/>
              <a:t>1</a:t>
            </a:r>
            <a:endParaRPr lang="en-IN" sz="18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CB20167-02BC-4886-8CD2-2B202A0E67FF}"/>
              </a:ext>
            </a:extLst>
          </p:cNvPr>
          <p:cNvCxnSpPr/>
          <p:nvPr/>
        </p:nvCxnSpPr>
        <p:spPr>
          <a:xfrm>
            <a:off x="2709790" y="2467121"/>
            <a:ext cx="2753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23373E-22D2-4D7B-A8F6-28A641C0C7F6}"/>
              </a:ext>
            </a:extLst>
          </p:cNvPr>
          <p:cNvSpPr txBox="1"/>
          <p:nvPr/>
        </p:nvSpPr>
        <p:spPr>
          <a:xfrm>
            <a:off x="2169727" y="3931125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b="1" dirty="0"/>
              <a:t>0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2475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4B757-66AA-4D7B-92F5-6C60E3C0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dirty="0"/>
              <a:t>Why not Linear</a:t>
            </a:r>
            <a:endParaRPr lang="en-IN" sz="45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E93F425-ECDE-45FE-BEC3-E358710FF5CB}"/>
              </a:ext>
            </a:extLst>
          </p:cNvPr>
          <p:cNvCxnSpPr/>
          <p:nvPr/>
        </p:nvCxnSpPr>
        <p:spPr>
          <a:xfrm>
            <a:off x="3186332" y="3813378"/>
            <a:ext cx="31546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5D9F7C5-FD68-4575-8E2B-AF154835566A}"/>
              </a:ext>
            </a:extLst>
          </p:cNvPr>
          <p:cNvCxnSpPr/>
          <p:nvPr/>
        </p:nvCxnSpPr>
        <p:spPr>
          <a:xfrm>
            <a:off x="3186332" y="2397409"/>
            <a:ext cx="32390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4F29316-811E-4D07-A17D-EE6C57EF469D}"/>
              </a:ext>
            </a:extLst>
          </p:cNvPr>
          <p:cNvSpPr/>
          <p:nvPr/>
        </p:nvSpPr>
        <p:spPr>
          <a:xfrm>
            <a:off x="3355143" y="3792277"/>
            <a:ext cx="105506" cy="111506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75BD3035-0D42-4FD5-8D83-A6B23FBC7E36}"/>
              </a:ext>
            </a:extLst>
          </p:cNvPr>
          <p:cNvSpPr/>
          <p:nvPr/>
        </p:nvSpPr>
        <p:spPr>
          <a:xfrm>
            <a:off x="3469443" y="3801067"/>
            <a:ext cx="105506" cy="111506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E3AD6C9A-914D-48F7-8D97-F2830C2A7C43}"/>
              </a:ext>
            </a:extLst>
          </p:cNvPr>
          <p:cNvSpPr/>
          <p:nvPr/>
        </p:nvSpPr>
        <p:spPr>
          <a:xfrm>
            <a:off x="3574951" y="3811618"/>
            <a:ext cx="105506" cy="111506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97127372-1254-425A-9D54-69B6A0FE72EC}"/>
              </a:ext>
            </a:extLst>
          </p:cNvPr>
          <p:cNvSpPr/>
          <p:nvPr/>
        </p:nvSpPr>
        <p:spPr>
          <a:xfrm>
            <a:off x="3712111" y="3801068"/>
            <a:ext cx="105506" cy="111506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AE7855D6-9350-4F25-B04E-6A16C98DFF96}"/>
              </a:ext>
            </a:extLst>
          </p:cNvPr>
          <p:cNvSpPr/>
          <p:nvPr/>
        </p:nvSpPr>
        <p:spPr>
          <a:xfrm>
            <a:off x="3849269" y="3832720"/>
            <a:ext cx="105506" cy="111506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6BE2A0B7-5E50-4E24-AC2C-FA869DB87728}"/>
              </a:ext>
            </a:extLst>
          </p:cNvPr>
          <p:cNvSpPr/>
          <p:nvPr/>
        </p:nvSpPr>
        <p:spPr>
          <a:xfrm>
            <a:off x="3986428" y="3811618"/>
            <a:ext cx="105506" cy="111506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9C868292-15D9-41FE-977F-68718C64D67B}"/>
              </a:ext>
            </a:extLst>
          </p:cNvPr>
          <p:cNvSpPr/>
          <p:nvPr/>
        </p:nvSpPr>
        <p:spPr>
          <a:xfrm>
            <a:off x="5368582" y="2281758"/>
            <a:ext cx="105506" cy="11150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24D3A520-EA12-4072-B740-DD2F0B5A536A}"/>
              </a:ext>
            </a:extLst>
          </p:cNvPr>
          <p:cNvSpPr/>
          <p:nvPr/>
        </p:nvSpPr>
        <p:spPr>
          <a:xfrm>
            <a:off x="5493433" y="2279997"/>
            <a:ext cx="105506" cy="11150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1D832FE-4C8E-4303-9417-FA4972BC842E}"/>
              </a:ext>
            </a:extLst>
          </p:cNvPr>
          <p:cNvSpPr/>
          <p:nvPr/>
        </p:nvSpPr>
        <p:spPr>
          <a:xfrm>
            <a:off x="5620042" y="2269447"/>
            <a:ext cx="105506" cy="11150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DE93535D-212A-4498-A3A8-449FBB2C2657}"/>
              </a:ext>
            </a:extLst>
          </p:cNvPr>
          <p:cNvSpPr/>
          <p:nvPr/>
        </p:nvSpPr>
        <p:spPr>
          <a:xfrm>
            <a:off x="5746652" y="2269446"/>
            <a:ext cx="105506" cy="11150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242632BA-150F-4AB0-89BD-D3E1D0BD9CEC}"/>
              </a:ext>
            </a:extLst>
          </p:cNvPr>
          <p:cNvSpPr/>
          <p:nvPr/>
        </p:nvSpPr>
        <p:spPr>
          <a:xfrm>
            <a:off x="5873260" y="2290549"/>
            <a:ext cx="105506" cy="11150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B8AB699D-28BF-4A5B-82AA-233FD2684279}"/>
              </a:ext>
            </a:extLst>
          </p:cNvPr>
          <p:cNvSpPr/>
          <p:nvPr/>
        </p:nvSpPr>
        <p:spPr>
          <a:xfrm>
            <a:off x="5999868" y="2290548"/>
            <a:ext cx="105506" cy="11150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32AF99AD-5601-4E14-8F3D-ACD7B5E5F72D}"/>
              </a:ext>
            </a:extLst>
          </p:cNvPr>
          <p:cNvCxnSpPr/>
          <p:nvPr/>
        </p:nvCxnSpPr>
        <p:spPr>
          <a:xfrm>
            <a:off x="3186332" y="4251959"/>
            <a:ext cx="32390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3C70E516-522E-4FD0-8D85-C5B3049C0ECD}"/>
              </a:ext>
            </a:extLst>
          </p:cNvPr>
          <p:cNvCxnSpPr/>
          <p:nvPr/>
        </p:nvCxnSpPr>
        <p:spPr>
          <a:xfrm flipV="1">
            <a:off x="3186332" y="1677572"/>
            <a:ext cx="0" cy="2574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E789AC7-1502-4DEC-BEEB-3430E3FF6F79}"/>
              </a:ext>
            </a:extLst>
          </p:cNvPr>
          <p:cNvSpPr txBox="1"/>
          <p:nvPr/>
        </p:nvSpPr>
        <p:spPr>
          <a:xfrm>
            <a:off x="2827613" y="2279996"/>
            <a:ext cx="210128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b="1" dirty="0"/>
              <a:t>1</a:t>
            </a:r>
            <a:endParaRPr lang="en-IN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D3C112A-8510-480E-A79F-ED01BA687872}"/>
              </a:ext>
            </a:extLst>
          </p:cNvPr>
          <p:cNvSpPr txBox="1"/>
          <p:nvPr/>
        </p:nvSpPr>
        <p:spPr>
          <a:xfrm>
            <a:off x="2836405" y="3702591"/>
            <a:ext cx="21012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/>
              <a:t>0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DA1C53E-5C7E-471F-BB35-370F830D33A1}"/>
              </a:ext>
            </a:extLst>
          </p:cNvPr>
          <p:cNvCxnSpPr/>
          <p:nvPr/>
        </p:nvCxnSpPr>
        <p:spPr>
          <a:xfrm flipV="1">
            <a:off x="4167555" y="2380951"/>
            <a:ext cx="1201028" cy="14201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66751"/>
            <a:ext cx="7315200" cy="685799"/>
          </a:xfrm>
        </p:spPr>
        <p:txBody>
          <a:bodyPr/>
          <a:lstStyle/>
          <a:p>
            <a:pPr algn="ctr"/>
            <a:r>
              <a:rPr lang="en-US" dirty="0"/>
              <a:t>Linear Regression Vs Logistic Regression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49500" y="1352550"/>
            <a:ext cx="3674900" cy="3124200"/>
          </a:xfrm>
        </p:spPr>
        <p:txBody>
          <a:bodyPr/>
          <a:lstStyle/>
          <a:p>
            <a:r>
              <a:rPr lang="en-US" sz="2700" b="1" dirty="0" smtClean="0">
                <a:solidFill>
                  <a:schemeClr val="tx1"/>
                </a:solidFill>
              </a:rPr>
              <a:t>Linear Regression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7030A0"/>
                </a:solidFill>
              </a:rPr>
              <a:t>DV=Continuous </a:t>
            </a:r>
            <a:r>
              <a:rPr lang="en-US" sz="2200" b="1" dirty="0">
                <a:solidFill>
                  <a:srgbClr val="7030A0"/>
                </a:solidFill>
              </a:rPr>
              <a:t>Variable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7030A0"/>
                </a:solidFill>
              </a:rPr>
              <a:t>Solves Regression Problem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7030A0"/>
                </a:solidFill>
              </a:rPr>
              <a:t>Straight Line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724400" y="1428750"/>
            <a:ext cx="3429000" cy="2971800"/>
          </a:xfrm>
        </p:spPr>
        <p:txBody>
          <a:bodyPr/>
          <a:lstStyle/>
          <a:p>
            <a:r>
              <a:rPr lang="en-US" sz="2700" b="1" dirty="0" smtClean="0">
                <a:solidFill>
                  <a:schemeClr val="tx1"/>
                </a:solidFill>
              </a:rPr>
              <a:t>Logistic Regression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b="1" smtClean="0">
                <a:solidFill>
                  <a:srgbClr val="7030A0"/>
                </a:solidFill>
              </a:rPr>
              <a:t>DV= Categorical </a:t>
            </a:r>
            <a:r>
              <a:rPr lang="en-US" sz="2200" b="1" dirty="0">
                <a:solidFill>
                  <a:srgbClr val="7030A0"/>
                </a:solidFill>
              </a:rPr>
              <a:t>Variable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7030A0"/>
                </a:solidFill>
              </a:rPr>
              <a:t>Solves Classification Problem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7030A0"/>
                </a:solidFill>
              </a:rPr>
              <a:t>S Curve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80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4B757-66AA-4D7B-92F5-6C60E3C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14" y="590550"/>
            <a:ext cx="7543800" cy="533400"/>
          </a:xfrm>
        </p:spPr>
        <p:txBody>
          <a:bodyPr/>
          <a:lstStyle/>
          <a:p>
            <a:pPr algn="ctr"/>
            <a:r>
              <a:rPr lang="en-US" sz="3400" dirty="0"/>
              <a:t>Logistic Regression</a:t>
            </a:r>
            <a:endParaRPr lang="en-IN" sz="3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E93F425-ECDE-45FE-BEC3-E358710FF5CB}"/>
              </a:ext>
            </a:extLst>
          </p:cNvPr>
          <p:cNvCxnSpPr/>
          <p:nvPr/>
        </p:nvCxnSpPr>
        <p:spPr>
          <a:xfrm>
            <a:off x="3091376" y="3034842"/>
            <a:ext cx="31546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5D9F7C5-FD68-4575-8E2B-AF154835566A}"/>
              </a:ext>
            </a:extLst>
          </p:cNvPr>
          <p:cNvCxnSpPr/>
          <p:nvPr/>
        </p:nvCxnSpPr>
        <p:spPr>
          <a:xfrm>
            <a:off x="3091375" y="1943720"/>
            <a:ext cx="32390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xmlns="" id="{1B496407-A252-4AB0-803B-A15C7A94D80B}"/>
              </a:ext>
            </a:extLst>
          </p:cNvPr>
          <p:cNvCxnSpPr>
            <a:cxnSpLocks/>
          </p:cNvCxnSpPr>
          <p:nvPr/>
        </p:nvCxnSpPr>
        <p:spPr>
          <a:xfrm flipV="1">
            <a:off x="3091375" y="1943721"/>
            <a:ext cx="2594171" cy="2287136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32AF99AD-5601-4E14-8F3D-ACD7B5E5F72D}"/>
              </a:ext>
            </a:extLst>
          </p:cNvPr>
          <p:cNvCxnSpPr/>
          <p:nvPr/>
        </p:nvCxnSpPr>
        <p:spPr>
          <a:xfrm>
            <a:off x="3091375" y="4230857"/>
            <a:ext cx="32390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3C70E516-522E-4FD0-8D85-C5B3049C0ECD}"/>
              </a:ext>
            </a:extLst>
          </p:cNvPr>
          <p:cNvCxnSpPr/>
          <p:nvPr/>
        </p:nvCxnSpPr>
        <p:spPr>
          <a:xfrm flipV="1">
            <a:off x="3091376" y="1656469"/>
            <a:ext cx="0" cy="2574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E789AC7-1502-4DEC-BEEB-3430E3FF6F79}"/>
              </a:ext>
            </a:extLst>
          </p:cNvPr>
          <p:cNvSpPr txBox="1"/>
          <p:nvPr/>
        </p:nvSpPr>
        <p:spPr>
          <a:xfrm>
            <a:off x="2770906" y="1786824"/>
            <a:ext cx="210128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b="1" dirty="0"/>
              <a:t>1</a:t>
            </a:r>
            <a:endParaRPr lang="en-IN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D3C112A-8510-480E-A79F-ED01BA687872}"/>
              </a:ext>
            </a:extLst>
          </p:cNvPr>
          <p:cNvSpPr txBox="1"/>
          <p:nvPr/>
        </p:nvSpPr>
        <p:spPr>
          <a:xfrm>
            <a:off x="2785411" y="4069257"/>
            <a:ext cx="210128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b="1" dirty="0"/>
              <a:t>0</a:t>
            </a:r>
            <a:endParaRPr lang="en-IN" sz="1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5BD0D61-4616-45A7-9AAC-DE137255CBB7}"/>
              </a:ext>
            </a:extLst>
          </p:cNvPr>
          <p:cNvSpPr txBox="1"/>
          <p:nvPr/>
        </p:nvSpPr>
        <p:spPr>
          <a:xfrm>
            <a:off x="705940" y="1071243"/>
            <a:ext cx="7847132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indicates the probability of winning or losing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0D3553F-8221-40B2-B62C-255385B42873}"/>
              </a:ext>
            </a:extLst>
          </p:cNvPr>
          <p:cNvSpPr txBox="1"/>
          <p:nvPr/>
        </p:nvSpPr>
        <p:spPr>
          <a:xfrm>
            <a:off x="2704952" y="2235351"/>
            <a:ext cx="517869" cy="16850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  <a:p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</a:p>
          <a:p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  <a:p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A034971-4B34-4899-A673-8D8DCBFD28F2}"/>
              </a:ext>
            </a:extLst>
          </p:cNvPr>
          <p:cNvSpPr txBox="1"/>
          <p:nvPr/>
        </p:nvSpPr>
        <p:spPr>
          <a:xfrm>
            <a:off x="6370244" y="2829239"/>
            <a:ext cx="1290714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Value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26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676</Words>
  <Application>Microsoft Office PowerPoint</Application>
  <PresentationFormat>On-screen Show (16:9)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Patrick Hand SC</vt:lpstr>
      <vt:lpstr>Calibri</vt:lpstr>
      <vt:lpstr>Sniglet</vt:lpstr>
      <vt:lpstr>Wingdings</vt:lpstr>
      <vt:lpstr>Times New Roman</vt:lpstr>
      <vt:lpstr>Cambria Math</vt:lpstr>
      <vt:lpstr>Seyton template</vt:lpstr>
      <vt:lpstr> Logistic Regression</vt:lpstr>
      <vt:lpstr>outline</vt:lpstr>
      <vt:lpstr>What is Regression? </vt:lpstr>
      <vt:lpstr>Why Logistic Regression?</vt:lpstr>
      <vt:lpstr>Why can’t we use linear regression?</vt:lpstr>
      <vt:lpstr>Why not Linear</vt:lpstr>
      <vt:lpstr>Why not Linear</vt:lpstr>
      <vt:lpstr>Linear Regression Vs Logistic Regression</vt:lpstr>
      <vt:lpstr>Logistic Regression</vt:lpstr>
      <vt:lpstr>Logistic Equation</vt:lpstr>
      <vt:lpstr>PowerPoint Presentation</vt:lpstr>
      <vt:lpstr>Logit Model or Log odds ratio or Logit</vt:lpstr>
      <vt:lpstr>How does logistic regression work? </vt:lpstr>
      <vt:lpstr>Assumptions of Logistic Regression</vt:lpstr>
      <vt:lpstr>Topic:1 </vt:lpstr>
      <vt:lpstr>objectives</vt:lpstr>
      <vt:lpstr> DATA and DATA Analysis</vt:lpstr>
      <vt:lpstr>-2 log likelihood</vt:lpstr>
      <vt:lpstr>Pseudo R-SQUARE</vt:lpstr>
      <vt:lpstr>Cox and Snell’s R-square</vt:lpstr>
      <vt:lpstr>Nagelkerke’s R-square</vt:lpstr>
      <vt:lpstr>Model Summary</vt:lpstr>
      <vt:lpstr>Topic:2 </vt:lpstr>
      <vt:lpstr>objectives</vt:lpstr>
      <vt:lpstr>Independent variables and Dependent variable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teacher</dc:creator>
  <cp:lastModifiedBy>teacher</cp:lastModifiedBy>
  <cp:revision>94</cp:revision>
  <dcterms:modified xsi:type="dcterms:W3CDTF">2021-07-29T05:23:33Z</dcterms:modified>
</cp:coreProperties>
</file>