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7" r:id="rId2"/>
    <p:sldId id="285" r:id="rId3"/>
    <p:sldId id="286" r:id="rId4"/>
    <p:sldId id="283" r:id="rId5"/>
    <p:sldId id="288" r:id="rId6"/>
    <p:sldId id="294" r:id="rId7"/>
    <p:sldId id="296" r:id="rId8"/>
    <p:sldId id="281" r:id="rId9"/>
    <p:sldId id="289" r:id="rId10"/>
    <p:sldId id="290" r:id="rId11"/>
    <p:sldId id="297" r:id="rId12"/>
    <p:sldId id="291" r:id="rId13"/>
    <p:sldId id="292" r:id="rId14"/>
    <p:sldId id="293" r:id="rId15"/>
    <p:sldId id="263" r:id="rId16"/>
    <p:sldId id="298" r:id="rId17"/>
    <p:sldId id="299" r:id="rId18"/>
    <p:sldId id="295" r:id="rId19"/>
    <p:sldId id="346" r:id="rId20"/>
    <p:sldId id="347" r:id="rId21"/>
    <p:sldId id="348" r:id="rId22"/>
    <p:sldId id="349" r:id="rId23"/>
    <p:sldId id="350" r:id="rId24"/>
    <p:sldId id="351" r:id="rId25"/>
    <p:sldId id="352" r:id="rId26"/>
    <p:sldId id="353" r:id="rId27"/>
    <p:sldId id="354" r:id="rId28"/>
    <p:sldId id="360" r:id="rId29"/>
    <p:sldId id="356" r:id="rId30"/>
    <p:sldId id="355" r:id="rId31"/>
    <p:sldId id="358" r:id="rId32"/>
    <p:sldId id="359" r:id="rId33"/>
    <p:sldId id="357" r:id="rId34"/>
    <p:sldId id="364" r:id="rId35"/>
    <p:sldId id="365" r:id="rId36"/>
    <p:sldId id="362" r:id="rId37"/>
    <p:sldId id="361"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0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autoAdjust="0"/>
    <p:restoredTop sz="94624" autoAdjust="0"/>
  </p:normalViewPr>
  <p:slideViewPr>
    <p:cSldViewPr>
      <p:cViewPr>
        <p:scale>
          <a:sx n="70" d="100"/>
          <a:sy n="70" d="100"/>
        </p:scale>
        <p:origin x="-82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91A160-FFAF-4FE7-89A1-A7B2F0407080}"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1A160-FFAF-4FE7-89A1-A7B2F0407080}"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1A160-FFAF-4FE7-89A1-A7B2F0407080}"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1A160-FFAF-4FE7-89A1-A7B2F0407080}"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91A160-FFAF-4FE7-89A1-A7B2F0407080}"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91A160-FFAF-4FE7-89A1-A7B2F0407080}"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91A160-FFAF-4FE7-89A1-A7B2F0407080}" type="datetimeFigureOut">
              <a:rPr lang="en-US" smtClean="0"/>
              <a:pPr/>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1A160-FFAF-4FE7-89A1-A7B2F0407080}" type="datetimeFigureOut">
              <a:rPr lang="en-US" smtClean="0"/>
              <a:pPr/>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A160-FFAF-4FE7-89A1-A7B2F0407080}" type="datetimeFigureOut">
              <a:rPr lang="en-US" smtClean="0"/>
              <a:pPr/>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1A160-FFAF-4FE7-89A1-A7B2F0407080}"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1A160-FFAF-4FE7-89A1-A7B2F0407080}"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A4BB6-2F93-4BB2-AB37-C39AD5BC4B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1A160-FFAF-4FE7-89A1-A7B2F0407080}" type="datetimeFigureOut">
              <a:rPr lang="en-US" smtClean="0"/>
              <a:pPr/>
              <a:t>7/15/2020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A4BB6-2F93-4BB2-AB37-C39AD5BC4B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571750"/>
            <a:ext cx="9144000" cy="2714625"/>
          </a:xfrm>
        </p:spPr>
        <p:txBody>
          <a:bodyPr>
            <a:normAutofit fontScale="90000"/>
          </a:bodyPr>
          <a:lstStyle/>
          <a:p>
            <a:pPr eaLnBrk="1" hangingPunct="1">
              <a:defRPr/>
            </a:pPr>
            <a:r>
              <a:rPr lang="en-US" sz="4500" b="1" dirty="0" smtClean="0">
                <a:solidFill>
                  <a:srgbClr val="FF0000"/>
                </a:solidFill>
                <a:latin typeface="Times New Roman" pitchFamily="18" charset="0"/>
                <a:cs typeface="Times New Roman" pitchFamily="18" charset="0"/>
              </a:rPr>
              <a:t>Cluster Analysis </a:t>
            </a:r>
            <a:br>
              <a:rPr lang="en-US" sz="4500" b="1" dirty="0" smtClean="0">
                <a:solidFill>
                  <a:srgbClr val="FF0000"/>
                </a:solidFill>
                <a:latin typeface="Times New Roman" pitchFamily="18" charset="0"/>
                <a:cs typeface="Times New Roman" pitchFamily="18" charset="0"/>
              </a:rPr>
            </a:br>
            <a:r>
              <a:rPr lang="en-US" sz="4500" b="1" dirty="0" smtClean="0">
                <a:solidFill>
                  <a:srgbClr val="00B050"/>
                </a:solidFill>
                <a:latin typeface="Times New Roman" pitchFamily="18" charset="0"/>
                <a:cs typeface="Times New Roman" pitchFamily="18" charset="0"/>
              </a:rPr>
              <a:t>by</a:t>
            </a:r>
            <a:r>
              <a:rPr lang="en-US" sz="4500" b="1" dirty="0" smtClean="0">
                <a:latin typeface="Times New Roman" pitchFamily="18" charset="0"/>
                <a:cs typeface="Times New Roman" pitchFamily="18" charset="0"/>
              </a:rPr>
              <a:t/>
            </a:r>
            <a:br>
              <a:rPr lang="en-US" sz="4500" b="1" dirty="0" smtClean="0">
                <a:latin typeface="Times New Roman" pitchFamily="18" charset="0"/>
                <a:cs typeface="Times New Roman" pitchFamily="18" charset="0"/>
              </a:rPr>
            </a:br>
            <a:r>
              <a:rPr lang="en-US" sz="4500" b="1" i="1" dirty="0" smtClean="0">
                <a:solidFill>
                  <a:srgbClr val="7030A0"/>
                </a:solidFill>
                <a:latin typeface="Times New Roman" pitchFamily="18" charset="0"/>
                <a:cs typeface="Times New Roman" pitchFamily="18" charset="0"/>
              </a:rPr>
              <a:t>Dr </a:t>
            </a:r>
            <a:r>
              <a:rPr lang="en-US" sz="4500" b="1" i="1" dirty="0" err="1" smtClean="0">
                <a:solidFill>
                  <a:srgbClr val="7030A0"/>
                </a:solidFill>
                <a:latin typeface="Times New Roman" pitchFamily="18" charset="0"/>
                <a:cs typeface="Times New Roman" pitchFamily="18" charset="0"/>
              </a:rPr>
              <a:t>Lalit</a:t>
            </a:r>
            <a:r>
              <a:rPr lang="en-US" sz="4500" b="1" i="1" dirty="0" smtClean="0">
                <a:solidFill>
                  <a:srgbClr val="7030A0"/>
                </a:solidFill>
                <a:latin typeface="Times New Roman" pitchFamily="18" charset="0"/>
                <a:cs typeface="Times New Roman" pitchFamily="18" charset="0"/>
              </a:rPr>
              <a:t> Prasad</a:t>
            </a:r>
            <a:br>
              <a:rPr lang="en-US" sz="4500" b="1" i="1" dirty="0" smtClean="0">
                <a:solidFill>
                  <a:srgbClr val="7030A0"/>
                </a:solidFill>
                <a:latin typeface="Times New Roman" pitchFamily="18" charset="0"/>
                <a:cs typeface="Times New Roman" pitchFamily="18" charset="0"/>
              </a:rPr>
            </a:br>
            <a:r>
              <a:rPr lang="en-US" sz="4500" b="1" i="1" dirty="0" smtClean="0">
                <a:solidFill>
                  <a:srgbClr val="7030A0"/>
                </a:solidFill>
                <a:latin typeface="Times New Roman" pitchFamily="18" charset="0"/>
                <a:cs typeface="Times New Roman" pitchFamily="18" charset="0"/>
              </a:rPr>
              <a:t>                               </a:t>
            </a:r>
            <a:r>
              <a:rPr lang="en-US" sz="2500" b="1" i="1" dirty="0" smtClean="0">
                <a:solidFill>
                  <a:srgbClr val="7030A0"/>
                </a:solidFill>
                <a:latin typeface="Times New Roman" pitchFamily="18" charset="0"/>
                <a:cs typeface="Times New Roman" pitchFamily="18" charset="0"/>
              </a:rPr>
              <a:t/>
            </a:r>
            <a:br>
              <a:rPr lang="en-US" sz="2500" b="1" i="1" dirty="0" smtClean="0">
                <a:solidFill>
                  <a:srgbClr val="7030A0"/>
                </a:solidFill>
                <a:latin typeface="Times New Roman" pitchFamily="18" charset="0"/>
                <a:cs typeface="Times New Roman" pitchFamily="18" charset="0"/>
              </a:rPr>
            </a:br>
            <a:endParaRPr lang="en-US" sz="2500" b="1" i="1" dirty="0" smtClean="0">
              <a:solidFill>
                <a:srgbClr val="7030A0"/>
              </a:solidFill>
              <a:latin typeface="Times New Roman" pitchFamily="18" charset="0"/>
              <a:cs typeface="Times New Roman" pitchFamily="18" charset="0"/>
            </a:endParaRPr>
          </a:p>
        </p:txBody>
      </p:sp>
      <p:pic>
        <p:nvPicPr>
          <p:cNvPr id="2051" name="Picture 3" descr="C:\Users\user\Desktop\Lalit_Prasad.jpg"/>
          <p:cNvPicPr>
            <a:picLocks noChangeAspect="1" noChangeArrowheads="1"/>
          </p:cNvPicPr>
          <p:nvPr/>
        </p:nvPicPr>
        <p:blipFill>
          <a:blip r:embed="rId2"/>
          <a:srcRect/>
          <a:stretch>
            <a:fillRect/>
          </a:stretch>
        </p:blipFill>
        <p:spPr bwMode="auto">
          <a:xfrm>
            <a:off x="3286125" y="473075"/>
            <a:ext cx="2143125" cy="1884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Autofit/>
          </a:bodyPr>
          <a:lstStyle/>
          <a:p>
            <a:r>
              <a:rPr lang="en-US" sz="3800" b="1" u="sng" dirty="0" smtClean="0">
                <a:solidFill>
                  <a:srgbClr val="FF0000"/>
                </a:solidFill>
                <a:latin typeface="Times New Roman" pitchFamily="18" charset="0"/>
                <a:cs typeface="Times New Roman" pitchFamily="18" charset="0"/>
              </a:rPr>
              <a:t>Algorithms of </a:t>
            </a:r>
            <a:r>
              <a:rPr lang="en-US" sz="3800" b="1" u="sng" dirty="0" err="1" smtClean="0">
                <a:solidFill>
                  <a:srgbClr val="FF0000"/>
                </a:solidFill>
                <a:latin typeface="Times New Roman" pitchFamily="18" charset="0"/>
                <a:cs typeface="Times New Roman" pitchFamily="18" charset="0"/>
              </a:rPr>
              <a:t>HCA:Agglomerative-Dendrogram</a:t>
            </a:r>
            <a:r>
              <a:rPr lang="en-US" sz="3800" b="1" u="sng" dirty="0" smtClean="0">
                <a:solidFill>
                  <a:srgbClr val="FF0000"/>
                </a:solidFill>
                <a:latin typeface="Times New Roman" pitchFamily="18" charset="0"/>
                <a:cs typeface="Times New Roman" pitchFamily="18" charset="0"/>
              </a:rPr>
              <a:t>  </a:t>
            </a:r>
            <a:endParaRPr lang="en-US" sz="3800" b="1" u="sng"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685800" y="1371600"/>
            <a:ext cx="2971800" cy="2667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343400" y="1295400"/>
            <a:ext cx="4181475" cy="2819401"/>
          </a:xfrm>
          <a:prstGeom prst="rect">
            <a:avLst/>
          </a:prstGeom>
          <a:noFill/>
          <a:ln w="9525">
            <a:noFill/>
            <a:miter lim="800000"/>
            <a:headEnd/>
            <a:tailEnd/>
          </a:ln>
          <a:effectLst/>
        </p:spPr>
      </p:pic>
      <p:pic>
        <p:nvPicPr>
          <p:cNvPr id="1028" name="Picture 4"/>
          <p:cNvPicPr>
            <a:picLocks noGrp="1" noChangeAspect="1" noChangeArrowheads="1"/>
          </p:cNvPicPr>
          <p:nvPr>
            <p:ph idx="1"/>
          </p:nvPr>
        </p:nvPicPr>
        <p:blipFill>
          <a:blip r:embed="rId4"/>
          <a:srcRect/>
          <a:stretch>
            <a:fillRect/>
          </a:stretch>
        </p:blipFill>
        <p:spPr bwMode="auto">
          <a:xfrm>
            <a:off x="1752600" y="4038600"/>
            <a:ext cx="53340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FF0000"/>
                </a:solidFill>
                <a:latin typeface="Times New Roman" pitchFamily="18" charset="0"/>
                <a:cs typeface="Times New Roman" pitchFamily="18" charset="0"/>
              </a:rPr>
              <a:t>Algorithms of </a:t>
            </a:r>
            <a:r>
              <a:rPr lang="en-US" b="1" u="sng" dirty="0" err="1" smtClean="0">
                <a:solidFill>
                  <a:srgbClr val="FF0000"/>
                </a:solidFill>
                <a:latin typeface="Times New Roman" pitchFamily="18" charset="0"/>
                <a:cs typeface="Times New Roman" pitchFamily="18" charset="0"/>
              </a:rPr>
              <a:t>HCA:Divisive</a:t>
            </a:r>
            <a:endParaRPr lang="en-US" dirty="0"/>
          </a:p>
        </p:txBody>
      </p:sp>
      <p:pic>
        <p:nvPicPr>
          <p:cNvPr id="1026" name="Picture 2"/>
          <p:cNvPicPr>
            <a:picLocks noChangeAspect="1" noChangeArrowheads="1"/>
          </p:cNvPicPr>
          <p:nvPr/>
        </p:nvPicPr>
        <p:blipFill>
          <a:blip r:embed="rId2"/>
          <a:srcRect/>
          <a:stretch>
            <a:fillRect/>
          </a:stretch>
        </p:blipFill>
        <p:spPr bwMode="auto">
          <a:xfrm>
            <a:off x="3276600" y="1143000"/>
            <a:ext cx="5867400" cy="4419600"/>
          </a:xfrm>
          <a:prstGeom prst="rect">
            <a:avLst/>
          </a:prstGeom>
          <a:noFill/>
          <a:ln w="9525">
            <a:noFill/>
            <a:miter lim="800000"/>
            <a:headEnd/>
            <a:tailEnd/>
          </a:ln>
          <a:effectLst/>
        </p:spPr>
      </p:pic>
      <p:pic>
        <p:nvPicPr>
          <p:cNvPr id="5" name="Picture 2"/>
          <p:cNvPicPr>
            <a:picLocks noGrp="1" noChangeAspect="1" noChangeArrowheads="1"/>
          </p:cNvPicPr>
          <p:nvPr>
            <p:ph idx="1"/>
          </p:nvPr>
        </p:nvPicPr>
        <p:blipFill>
          <a:blip r:embed="rId3"/>
          <a:srcRect/>
          <a:stretch>
            <a:fillRect/>
          </a:stretch>
        </p:blipFill>
        <p:spPr bwMode="auto">
          <a:xfrm>
            <a:off x="228600" y="1295400"/>
            <a:ext cx="32766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sz="4500" b="1" dirty="0" smtClean="0">
                <a:solidFill>
                  <a:srgbClr val="FF0000"/>
                </a:solidFill>
                <a:latin typeface="Times New Roman" pitchFamily="18" charset="0"/>
                <a:cs typeface="Times New Roman" pitchFamily="18" charset="0"/>
              </a:rPr>
              <a:t>K-means Clustering</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914400"/>
            <a:ext cx="8305800" cy="5715000"/>
          </a:xfrm>
        </p:spPr>
        <p:txBody>
          <a:bodyPr/>
          <a:lstStyle/>
          <a:p>
            <a:r>
              <a:rPr lang="en-US" b="1" dirty="0" smtClean="0">
                <a:latin typeface="Times New Roman" pitchFamily="18" charset="0"/>
                <a:cs typeface="Times New Roman" pitchFamily="18" charset="0"/>
              </a:rPr>
              <a:t>K -means clustering looks for a fixed number (k) of clusters in a data set.</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09600" y="2133600"/>
            <a:ext cx="2438400" cy="3810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581400" y="2286000"/>
            <a:ext cx="3933825"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04800" y="1066800"/>
            <a:ext cx="7772400" cy="914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81000" y="2057400"/>
            <a:ext cx="3886200" cy="274320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6705600" y="1981200"/>
            <a:ext cx="2438400" cy="3810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609600" y="5181600"/>
            <a:ext cx="1924050" cy="781050"/>
          </a:xfrm>
          <a:prstGeom prst="rect">
            <a:avLst/>
          </a:prstGeom>
          <a:noFill/>
          <a:ln w="9525">
            <a:noFill/>
            <a:miter lim="800000"/>
            <a:headEnd/>
            <a:tailEnd/>
          </a:ln>
          <a:effectLst/>
        </p:spPr>
      </p:pic>
      <p:pic>
        <p:nvPicPr>
          <p:cNvPr id="9" name="Picture 3"/>
          <p:cNvPicPr>
            <a:picLocks noChangeAspect="1" noChangeArrowheads="1"/>
          </p:cNvPicPr>
          <p:nvPr/>
        </p:nvPicPr>
        <p:blipFill>
          <a:blip r:embed="rId6"/>
          <a:srcRect/>
          <a:stretch>
            <a:fillRect/>
          </a:stretch>
        </p:blipFill>
        <p:spPr bwMode="auto">
          <a:xfrm>
            <a:off x="4114800" y="2209800"/>
            <a:ext cx="2667000" cy="2133600"/>
          </a:xfrm>
          <a:prstGeom prst="rect">
            <a:avLst/>
          </a:prstGeom>
          <a:noFill/>
          <a:ln w="9525">
            <a:noFill/>
            <a:miter lim="800000"/>
            <a:headEnd/>
            <a:tailEnd/>
          </a:ln>
          <a:effectLst/>
        </p:spPr>
      </p:pic>
      <p:pic>
        <p:nvPicPr>
          <p:cNvPr id="35841" name="Picture 1"/>
          <p:cNvPicPr>
            <a:picLocks noChangeAspect="1" noChangeArrowheads="1"/>
          </p:cNvPicPr>
          <p:nvPr/>
        </p:nvPicPr>
        <p:blipFill>
          <a:blip r:embed="rId7"/>
          <a:srcRect/>
          <a:stretch>
            <a:fillRect/>
          </a:stretch>
        </p:blipFill>
        <p:spPr bwMode="auto">
          <a:xfrm>
            <a:off x="4038600" y="4724400"/>
            <a:ext cx="2305050" cy="132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381000" y="1143000"/>
            <a:ext cx="3028950" cy="21336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381000" y="3200400"/>
            <a:ext cx="4114800" cy="3124200"/>
          </a:xfrm>
          <a:prstGeom prst="rect">
            <a:avLst/>
          </a:prstGeom>
          <a:noFill/>
          <a:ln w="9525">
            <a:noFill/>
            <a:miter lim="800000"/>
            <a:headEnd/>
            <a:tailEnd/>
          </a:ln>
          <a:effectLst/>
        </p:spPr>
      </p:pic>
      <p:pic>
        <p:nvPicPr>
          <p:cNvPr id="8" name="Picture 2"/>
          <p:cNvPicPr>
            <a:picLocks noChangeAspect="1" noChangeArrowheads="1"/>
          </p:cNvPicPr>
          <p:nvPr/>
        </p:nvPicPr>
        <p:blipFill>
          <a:blip r:embed="rId4"/>
          <a:srcRect/>
          <a:stretch>
            <a:fillRect/>
          </a:stretch>
        </p:blipFill>
        <p:spPr bwMode="auto">
          <a:xfrm>
            <a:off x="7086600" y="1447800"/>
            <a:ext cx="2057400" cy="4800600"/>
          </a:xfrm>
          <a:prstGeom prst="rect">
            <a:avLst/>
          </a:prstGeom>
          <a:noFill/>
          <a:ln w="9525">
            <a:noFill/>
            <a:miter lim="800000"/>
            <a:headEnd/>
            <a:tailEnd/>
          </a:ln>
          <a:effectLst/>
        </p:spPr>
      </p:pic>
      <p:pic>
        <p:nvPicPr>
          <p:cNvPr id="4103" name="Picture 7"/>
          <p:cNvPicPr>
            <a:picLocks noGrp="1" noChangeAspect="1" noChangeArrowheads="1"/>
          </p:cNvPicPr>
          <p:nvPr>
            <p:ph idx="1"/>
          </p:nvPr>
        </p:nvPicPr>
        <p:blipFill>
          <a:blip r:embed="rId5"/>
          <a:srcRect/>
          <a:stretch>
            <a:fillRect/>
          </a:stretch>
        </p:blipFill>
        <p:spPr bwMode="auto">
          <a:xfrm>
            <a:off x="3429000" y="1524000"/>
            <a:ext cx="3733800" cy="1762125"/>
          </a:xfrm>
          <a:prstGeom prst="rect">
            <a:avLst/>
          </a:prstGeom>
          <a:noFill/>
          <a:ln w="9525">
            <a:noFill/>
            <a:miter lim="800000"/>
            <a:headEnd/>
            <a:tailEnd/>
          </a:ln>
          <a:effectLst/>
        </p:spPr>
      </p:pic>
      <p:pic>
        <p:nvPicPr>
          <p:cNvPr id="34817" name="Picture 1"/>
          <p:cNvPicPr>
            <a:picLocks noChangeAspect="1" noChangeArrowheads="1"/>
          </p:cNvPicPr>
          <p:nvPr/>
        </p:nvPicPr>
        <p:blipFill>
          <a:blip r:embed="rId6"/>
          <a:srcRect/>
          <a:stretch>
            <a:fillRect/>
          </a:stretch>
        </p:blipFill>
        <p:spPr bwMode="auto">
          <a:xfrm>
            <a:off x="4495800" y="4267200"/>
            <a:ext cx="2085975" cy="1057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pPr algn="ctr"/>
            <a:r>
              <a:rPr lang="en-US" sz="4500" b="1" dirty="0" smtClean="0">
                <a:solidFill>
                  <a:srgbClr val="FF0000"/>
                </a:solidFill>
                <a:latin typeface="Times New Roman" pitchFamily="18" charset="0"/>
                <a:cs typeface="Times New Roman" pitchFamily="18" charset="0"/>
              </a:rPr>
              <a:t>Case Study 1: Godrej India Ltd.</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4830763"/>
          </a:xfrm>
        </p:spPr>
        <p:txBody>
          <a:bodyPr>
            <a:normAutofit lnSpcReduction="10000"/>
          </a:bodyPr>
          <a:lstStyle/>
          <a:p>
            <a:pPr algn="just">
              <a:buNone/>
            </a:pPr>
            <a:r>
              <a:rPr lang="en-US" dirty="0" smtClean="0"/>
              <a:t>   </a:t>
            </a:r>
            <a:r>
              <a:rPr lang="en-US" dirty="0" smtClean="0">
                <a:latin typeface="Times New Roman" pitchFamily="18" charset="0"/>
                <a:cs typeface="Times New Roman" pitchFamily="18" charset="0"/>
              </a:rPr>
              <a:t>Godrej India Ltd wants to map the profile of its target customers in terms of lifestyle , attitude and perceptions. Godrej India Ltd has prepared a set of 15 statements, which according to market research team will measure many of the variables of interest. The respondent has to agree or disagree with each statement  on a scale of 1 to 5.</a:t>
            </a:r>
          </a:p>
          <a:p>
            <a:pPr algn="just">
              <a:buNone/>
            </a:pPr>
            <a:r>
              <a:rPr lang="en-US" dirty="0" smtClean="0">
                <a:latin typeface="Times New Roman" pitchFamily="18" charset="0"/>
                <a:cs typeface="Times New Roman" pitchFamily="18" charset="0"/>
              </a:rPr>
              <a:t>   </a:t>
            </a:r>
            <a:r>
              <a:rPr lang="en-US" b="1" dirty="0" smtClean="0">
                <a:solidFill>
                  <a:srgbClr val="7030A0"/>
                </a:solidFill>
                <a:latin typeface="Times New Roman" pitchFamily="18" charset="0"/>
                <a:cs typeface="Times New Roman" pitchFamily="18" charset="0"/>
              </a:rPr>
              <a:t>1= Strongly Disagree, 2 =Disagree, 3= Neither Agree Nor Disagree, 4= Agree, 5= Strongly Agree</a:t>
            </a:r>
            <a:endParaRPr lang="en-US"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10600" cy="4525963"/>
          </a:xfrm>
        </p:spPr>
        <p:txBody>
          <a:bodyPr/>
          <a:lstStyle/>
          <a:p>
            <a:endParaRPr lang="en-US" dirty="0" smtClean="0"/>
          </a:p>
          <a:p>
            <a:endParaRPr lang="en-US" dirty="0" smtClean="0"/>
          </a:p>
          <a:p>
            <a:pPr>
              <a:buNone/>
            </a:pPr>
            <a:r>
              <a:rPr lang="en-US" dirty="0" smtClean="0"/>
              <a:t>                                    </a:t>
            </a:r>
            <a:r>
              <a:rPr lang="en-US" sz="3600" b="1" dirty="0" smtClean="0">
                <a:solidFill>
                  <a:srgbClr val="FF0000"/>
                </a:solidFill>
                <a:latin typeface="Times New Roman" pitchFamily="18" charset="0"/>
                <a:cs typeface="Times New Roman" pitchFamily="18" charset="0"/>
              </a:rPr>
              <a:t>Topic:</a:t>
            </a:r>
          </a:p>
          <a:p>
            <a:pPr algn="ctr">
              <a:buNone/>
            </a:pPr>
            <a:r>
              <a:rPr lang="en-US" dirty="0" smtClean="0"/>
              <a:t> </a:t>
            </a:r>
            <a:r>
              <a:rPr lang="en-US" sz="3400" b="1" dirty="0" smtClean="0">
                <a:latin typeface="Times New Roman" pitchFamily="18" charset="0"/>
                <a:cs typeface="Times New Roman" pitchFamily="18" charset="0"/>
              </a:rPr>
              <a:t>A study of segmentation of customers in terms of lifestyle , attitude and perceptions.</a:t>
            </a:r>
            <a:endParaRPr lang="en-US" sz="3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Objectives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4525963"/>
          </a:xfrm>
        </p:spPr>
        <p:txBody>
          <a:bodyPr>
            <a:normAutofit/>
          </a:bodyPr>
          <a:lstStyle/>
          <a:p>
            <a:r>
              <a:rPr lang="en-US" sz="3600" b="1" dirty="0" smtClean="0">
                <a:latin typeface="Times New Roman" pitchFamily="18" charset="0"/>
                <a:cs typeface="Times New Roman" pitchFamily="18" charset="0"/>
              </a:rPr>
              <a:t>To study the variables of lifestyle, attitude and perceptions.</a:t>
            </a:r>
          </a:p>
          <a:p>
            <a:r>
              <a:rPr lang="en-US" sz="3600" b="1" dirty="0" smtClean="0">
                <a:latin typeface="Times New Roman" pitchFamily="18" charset="0"/>
                <a:cs typeface="Times New Roman" pitchFamily="18" charset="0"/>
              </a:rPr>
              <a:t>To segment the customers on the basis of their lifestyle, attitude and perception.</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4500" b="1" dirty="0" smtClean="0">
                <a:solidFill>
                  <a:srgbClr val="FF0000"/>
                </a:solidFill>
                <a:latin typeface="Times New Roman" pitchFamily="18" charset="0"/>
                <a:cs typeface="Times New Roman" pitchFamily="18" charset="0"/>
              </a:rPr>
              <a:t>15 Statements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915400" cy="6019800"/>
          </a:xfrm>
        </p:spPr>
        <p:txBody>
          <a:bodyPr>
            <a:normAutofit fontScale="70000" lnSpcReduction="20000"/>
          </a:bodyPr>
          <a:lstStyle/>
          <a:p>
            <a:pPr marL="514350" indent="-514350">
              <a:buAutoNum type="arabicPeriod"/>
            </a:pPr>
            <a:r>
              <a:rPr lang="en-US" b="1" dirty="0" smtClean="0">
                <a:latin typeface="Times New Roman" pitchFamily="18" charset="0"/>
                <a:cs typeface="Times New Roman" pitchFamily="18" charset="0"/>
              </a:rPr>
              <a:t>I feel foreign made products are always superior in quality.</a:t>
            </a:r>
          </a:p>
          <a:p>
            <a:pPr marL="514350" indent="-514350">
              <a:buAutoNum type="arabicPeriod"/>
            </a:pPr>
            <a:r>
              <a:rPr lang="en-US" b="1" dirty="0" smtClean="0">
                <a:latin typeface="Times New Roman" pitchFamily="18" charset="0"/>
                <a:cs typeface="Times New Roman" pitchFamily="18" charset="0"/>
              </a:rPr>
              <a:t>I prefer to pay by credit card as a matter of continence.</a:t>
            </a:r>
          </a:p>
          <a:p>
            <a:pPr marL="514350" indent="-514350">
              <a:buAutoNum type="arabicPeriod"/>
            </a:pPr>
            <a:r>
              <a:rPr lang="en-US" b="1" dirty="0" smtClean="0">
                <a:latin typeface="Times New Roman" pitchFamily="18" charset="0"/>
                <a:cs typeface="Times New Roman" pitchFamily="18" charset="0"/>
              </a:rPr>
              <a:t>A computer is a necessity rather than a luxury.</a:t>
            </a:r>
          </a:p>
          <a:p>
            <a:pPr marL="514350" indent="-514350">
              <a:buAutoNum type="arabicPeriod"/>
            </a:pPr>
            <a:r>
              <a:rPr lang="en-US" b="1" dirty="0" smtClean="0">
                <a:latin typeface="Times New Roman" pitchFamily="18" charset="0"/>
                <a:cs typeface="Times New Roman" pitchFamily="18" charset="0"/>
              </a:rPr>
              <a:t>The liberalization of the Indian Economy  has increased the efficiency of Indian Companies.</a:t>
            </a:r>
          </a:p>
          <a:p>
            <a:pPr marL="514350" indent="-514350">
              <a:buAutoNum type="arabicPeriod"/>
            </a:pPr>
            <a:r>
              <a:rPr lang="en-US" b="1" dirty="0" smtClean="0">
                <a:latin typeface="Times New Roman" pitchFamily="18" charset="0"/>
                <a:cs typeface="Times New Roman" pitchFamily="18" charset="0"/>
              </a:rPr>
              <a:t>I prefer old Hindi songs than latest ones</a:t>
            </a:r>
          </a:p>
          <a:p>
            <a:pPr marL="514350" indent="-514350">
              <a:buAutoNum type="arabicPeriod"/>
            </a:pPr>
            <a:r>
              <a:rPr lang="en-US" b="1" dirty="0" smtClean="0">
                <a:latin typeface="Times New Roman" pitchFamily="18" charset="0"/>
                <a:cs typeface="Times New Roman" pitchFamily="18" charset="0"/>
              </a:rPr>
              <a:t>I feel vegetarian food is more nutritious than non-vegetarian food.</a:t>
            </a:r>
          </a:p>
          <a:p>
            <a:pPr marL="514350" indent="-514350">
              <a:buAutoNum type="arabicPeriod"/>
            </a:pPr>
            <a:r>
              <a:rPr lang="en-US" b="1" dirty="0" smtClean="0">
                <a:latin typeface="Times New Roman" pitchFamily="18" charset="0"/>
                <a:cs typeface="Times New Roman" pitchFamily="18" charset="0"/>
              </a:rPr>
              <a:t>I enjoy surfing on the net.</a:t>
            </a:r>
          </a:p>
          <a:p>
            <a:pPr marL="514350" indent="-514350">
              <a:buAutoNum type="arabicPeriod"/>
            </a:pPr>
            <a:r>
              <a:rPr lang="en-US" b="1" dirty="0" smtClean="0">
                <a:latin typeface="Times New Roman" pitchFamily="18" charset="0"/>
                <a:cs typeface="Times New Roman" pitchFamily="18" charset="0"/>
              </a:rPr>
              <a:t>Television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has become an integral part of urban life.</a:t>
            </a:r>
          </a:p>
          <a:p>
            <a:pPr marL="514350" indent="-514350">
              <a:buAutoNum type="arabicPeriod"/>
            </a:pPr>
            <a:r>
              <a:rPr lang="en-US" b="1" dirty="0" smtClean="0">
                <a:latin typeface="Times New Roman" pitchFamily="18" charset="0"/>
                <a:cs typeface="Times New Roman" pitchFamily="18" charset="0"/>
              </a:rPr>
              <a:t>Women’s education is an important aspect for the overall development of the country.</a:t>
            </a:r>
          </a:p>
          <a:p>
            <a:pPr marL="514350" indent="-514350">
              <a:buAutoNum type="arabicPeriod"/>
            </a:pPr>
            <a:r>
              <a:rPr lang="en-US" b="1" dirty="0" smtClean="0">
                <a:latin typeface="Times New Roman" pitchFamily="18" charset="0"/>
                <a:cs typeface="Times New Roman" pitchFamily="18" charset="0"/>
              </a:rPr>
              <a:t>A movie is a major source of entertainment.</a:t>
            </a:r>
          </a:p>
          <a:p>
            <a:pPr marL="514350" indent="-514350">
              <a:buAutoNum type="arabicPeriod"/>
            </a:pPr>
            <a:r>
              <a:rPr lang="en-US" b="1" dirty="0" smtClean="0">
                <a:latin typeface="Times New Roman" pitchFamily="18" charset="0"/>
                <a:cs typeface="Times New Roman" pitchFamily="18" charset="0"/>
              </a:rPr>
              <a:t>People are more  conscious about quality of product</a:t>
            </a:r>
          </a:p>
          <a:p>
            <a:pPr marL="514350" indent="-514350">
              <a:buAutoNum type="arabicPeriod"/>
            </a:pPr>
            <a:r>
              <a:rPr lang="en-US" b="1" dirty="0" smtClean="0">
                <a:latin typeface="Times New Roman" pitchFamily="18" charset="0"/>
                <a:cs typeface="Times New Roman" pitchFamily="18" charset="0"/>
              </a:rPr>
              <a:t>I believe the economic status of  India will improve.</a:t>
            </a:r>
          </a:p>
          <a:p>
            <a:pPr marL="514350" indent="-514350">
              <a:buAutoNum type="arabicPeriod"/>
            </a:pPr>
            <a:r>
              <a:rPr lang="en-US" b="1" dirty="0" smtClean="0">
                <a:latin typeface="Times New Roman" pitchFamily="18" charset="0"/>
                <a:cs typeface="Times New Roman" pitchFamily="18" charset="0"/>
              </a:rPr>
              <a:t>I prefer readymade cloths to tailored cloths</a:t>
            </a:r>
          </a:p>
          <a:p>
            <a:pPr marL="514350" indent="-514350">
              <a:buAutoNum type="arabicPeriod"/>
            </a:pPr>
            <a:r>
              <a:rPr lang="en-US" b="1" dirty="0" smtClean="0">
                <a:latin typeface="Times New Roman" pitchFamily="18" charset="0"/>
                <a:cs typeface="Times New Roman" pitchFamily="18" charset="0"/>
              </a:rPr>
              <a:t>I Prefer to take my food outside every weekend.</a:t>
            </a:r>
          </a:p>
          <a:p>
            <a:pPr marL="514350" indent="-514350">
              <a:buAutoNum type="arabicPeriod"/>
            </a:pPr>
            <a:r>
              <a:rPr lang="en-US" b="1" dirty="0" smtClean="0">
                <a:latin typeface="Times New Roman" pitchFamily="18" charset="0"/>
                <a:cs typeface="Times New Roman" pitchFamily="18" charset="0"/>
              </a:rPr>
              <a:t>Basic Computer education should be included in primary education level of India</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lgn="ctr">
              <a:buNone/>
            </a:pPr>
            <a:r>
              <a:rPr lang="en-US" sz="3800" b="1" dirty="0" smtClean="0">
                <a:solidFill>
                  <a:srgbClr val="FF0000"/>
                </a:solidFill>
                <a:latin typeface="Times New Roman" pitchFamily="18" charset="0"/>
                <a:cs typeface="Times New Roman" pitchFamily="18" charset="0"/>
              </a:rPr>
              <a:t>Data Analysis</a:t>
            </a:r>
            <a:endParaRPr lang="en-US" sz="3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Outline</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95400"/>
            <a:ext cx="8991600" cy="4830763"/>
          </a:xfrm>
        </p:spPr>
        <p:txBody>
          <a:bodyPr/>
          <a:lstStyle/>
          <a:p>
            <a:r>
              <a:rPr lang="en-US" b="1" dirty="0" smtClean="0">
                <a:latin typeface="Times New Roman" pitchFamily="18" charset="0"/>
                <a:cs typeface="Times New Roman" pitchFamily="18" charset="0"/>
              </a:rPr>
              <a:t>What is Cluster Analysis?</a:t>
            </a:r>
          </a:p>
          <a:p>
            <a:r>
              <a:rPr lang="en-US" b="1" dirty="0" smtClean="0">
                <a:latin typeface="Times New Roman" pitchFamily="18" charset="0"/>
                <a:cs typeface="Times New Roman" pitchFamily="18" charset="0"/>
              </a:rPr>
              <a:t>Types of </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Cluster Analysis.</a:t>
            </a:r>
          </a:p>
          <a:p>
            <a:r>
              <a:rPr lang="en-US" b="1" dirty="0" smtClean="0">
                <a:latin typeface="Times New Roman" pitchFamily="18" charset="0"/>
                <a:cs typeface="Times New Roman" pitchFamily="18" charset="0"/>
              </a:rPr>
              <a:t>Objectives of Cluster Analysis</a:t>
            </a:r>
          </a:p>
          <a:p>
            <a:r>
              <a:rPr lang="en-US" b="1" dirty="0" smtClean="0">
                <a:latin typeface="Times New Roman" pitchFamily="18" charset="0"/>
                <a:cs typeface="Times New Roman" pitchFamily="18" charset="0"/>
              </a:rPr>
              <a:t>Assumptions of </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Cluster Analysis</a:t>
            </a:r>
          </a:p>
          <a:p>
            <a:r>
              <a:rPr lang="en-US" b="1" dirty="0" smtClean="0">
                <a:latin typeface="Times New Roman" pitchFamily="18" charset="0"/>
                <a:cs typeface="Times New Roman" pitchFamily="18" charset="0"/>
              </a:rPr>
              <a:t>A Case Study : Cluster Analysis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Hierarchical Cluster Analysis </a:t>
            </a:r>
            <a:br>
              <a:rPr lang="en-US" b="1" dirty="0" smtClean="0">
                <a:solidFill>
                  <a:srgbClr val="FF0000"/>
                </a:solidFill>
                <a:latin typeface="Times New Roman" pitchFamily="18" charset="0"/>
                <a:cs typeface="Times New Roman" pitchFamily="18" charset="0"/>
              </a:rPr>
            </a:br>
            <a:r>
              <a:rPr lang="en-US" b="1" dirty="0" smtClean="0">
                <a:solidFill>
                  <a:srgbClr val="7030A0"/>
                </a:solidFill>
                <a:latin typeface="Times New Roman" pitchFamily="18" charset="0"/>
                <a:cs typeface="Times New Roman" pitchFamily="18" charset="0"/>
              </a:rPr>
              <a:t>Case </a:t>
            </a:r>
            <a:r>
              <a:rPr lang="en-US" b="1" dirty="0" smtClean="0">
                <a:solidFill>
                  <a:srgbClr val="7030A0"/>
                </a:solidFill>
                <a:latin typeface="Times New Roman" pitchFamily="18" charset="0"/>
                <a:cs typeface="Times New Roman" pitchFamily="18" charset="0"/>
              </a:rPr>
              <a:t>Processing Summary</a:t>
            </a:r>
            <a:endParaRPr lang="en-US" dirty="0">
              <a:solidFill>
                <a:srgbClr val="7030A0"/>
              </a:solidFill>
            </a:endParaRPr>
          </a:p>
        </p:txBody>
      </p:sp>
      <p:graphicFrame>
        <p:nvGraphicFramePr>
          <p:cNvPr id="5" name="Content Placeholder 4"/>
          <p:cNvGraphicFramePr>
            <a:graphicFrameLocks noGrp="1"/>
          </p:cNvGraphicFramePr>
          <p:nvPr>
            <p:ph idx="1"/>
          </p:nvPr>
        </p:nvGraphicFramePr>
        <p:xfrm>
          <a:off x="762000" y="1752602"/>
          <a:ext cx="7162800" cy="3733800"/>
        </p:xfrm>
        <a:graphic>
          <a:graphicData uri="http://schemas.openxmlformats.org/drawingml/2006/table">
            <a:tbl>
              <a:tblPr/>
              <a:tblGrid>
                <a:gridCol w="1193800"/>
                <a:gridCol w="1193800"/>
                <a:gridCol w="1193800"/>
                <a:gridCol w="1193800"/>
                <a:gridCol w="1193800"/>
                <a:gridCol w="1193800"/>
              </a:tblGrid>
              <a:tr h="533400">
                <a:tc gridSpan="6">
                  <a:txBody>
                    <a:bodyPr/>
                    <a:lstStyle/>
                    <a:p>
                      <a:pPr marL="38100" marR="38100" algn="ctr">
                        <a:lnSpc>
                          <a:spcPts val="1600"/>
                        </a:lnSpc>
                        <a:spcBef>
                          <a:spcPts val="0"/>
                        </a:spcBef>
                        <a:spcAft>
                          <a:spcPts val="0"/>
                        </a:spcAft>
                      </a:pPr>
                      <a:endParaRPr lang="en-US" sz="2400" b="1"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b="1" dirty="0" smtClean="0">
                          <a:solidFill>
                            <a:srgbClr val="000000"/>
                          </a:solidFill>
                          <a:latin typeface="Times New Roman" pitchFamily="18" charset="0"/>
                          <a:ea typeface="Calibri"/>
                          <a:cs typeface="Times New Roman" pitchFamily="18" charset="0"/>
                        </a:rPr>
                        <a:t>Case </a:t>
                      </a:r>
                      <a:r>
                        <a:rPr lang="en-US" sz="2400" b="1" dirty="0">
                          <a:solidFill>
                            <a:srgbClr val="000000"/>
                          </a:solidFill>
                          <a:latin typeface="Times New Roman" pitchFamily="18" charset="0"/>
                          <a:ea typeface="Calibri"/>
                          <a:cs typeface="Times New Roman" pitchFamily="18" charset="0"/>
                        </a:rPr>
                        <a:t>Processing </a:t>
                      </a:r>
                      <a:r>
                        <a:rPr lang="en-US" sz="2400" b="1" dirty="0" err="1">
                          <a:solidFill>
                            <a:srgbClr val="000000"/>
                          </a:solidFill>
                          <a:latin typeface="Times New Roman" pitchFamily="18" charset="0"/>
                          <a:ea typeface="Calibri"/>
                          <a:cs typeface="Times New Roman" pitchFamily="18" charset="0"/>
                        </a:rPr>
                        <a:t>Summary</a:t>
                      </a:r>
                      <a:r>
                        <a:rPr lang="en-US" sz="2400" b="1" baseline="30000" dirty="0" err="1">
                          <a:solidFill>
                            <a:srgbClr val="000000"/>
                          </a:solidFill>
                          <a:latin typeface="Times New Roman" pitchFamily="18" charset="0"/>
                          <a:ea typeface="Calibri"/>
                          <a:cs typeface="Times New Roman" pitchFamily="18" charset="0"/>
                        </a:rPr>
                        <a:t>a,b</a:t>
                      </a:r>
                      <a:endParaRPr lang="en-US" sz="2400" dirty="0">
                        <a:latin typeface="Times New Roman" pitchFamily="18" charset="0"/>
                        <a:ea typeface="Calibri"/>
                        <a:cs typeface="Times New Roman"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3400">
                <a:tc gridSpan="6">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Cases</a:t>
                      </a:r>
                      <a:endParaRPr lang="en-US" sz="24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3400">
                <a:tc gridSpan="2">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Valid</a:t>
                      </a:r>
                      <a:endParaRPr lang="en-US" sz="24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Missing</a:t>
                      </a:r>
                      <a:endParaRPr lang="en-US" sz="24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Total</a:t>
                      </a:r>
                      <a:endParaRPr lang="en-US" sz="24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533400">
                <a:tc>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N</a:t>
                      </a:r>
                      <a:endParaRPr lang="en-US" sz="24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Percent</a:t>
                      </a:r>
                      <a:endParaRPr lang="en-US" sz="24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N</a:t>
                      </a:r>
                      <a:endParaRPr lang="en-US" sz="24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Percent</a:t>
                      </a:r>
                      <a:endParaRPr lang="en-US" sz="24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N</a:t>
                      </a:r>
                      <a:endParaRPr lang="en-US" sz="24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Percent</a:t>
                      </a:r>
                      <a:endParaRPr lang="en-US" sz="24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533400">
                <a:tc>
                  <a:txBody>
                    <a:bodyPr/>
                    <a:lstStyle/>
                    <a:p>
                      <a:pPr marL="38100" marR="38100" algn="ctr">
                        <a:lnSpc>
                          <a:spcPts val="1600"/>
                        </a:lnSpc>
                        <a:spcBef>
                          <a:spcPts val="0"/>
                        </a:spcBef>
                        <a:spcAft>
                          <a:spcPts val="0"/>
                        </a:spcAft>
                      </a:pPr>
                      <a:r>
                        <a:rPr lang="en-US" sz="2400" dirty="0">
                          <a:solidFill>
                            <a:srgbClr val="000000"/>
                          </a:solidFill>
                          <a:latin typeface="Times New Roman" pitchFamily="18" charset="0"/>
                          <a:ea typeface="Calibri"/>
                          <a:cs typeface="Times New Roman" pitchFamily="18" charset="0"/>
                        </a:rPr>
                        <a:t>20</a:t>
                      </a:r>
                      <a:endParaRPr lang="en-US" sz="24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400" dirty="0">
                          <a:solidFill>
                            <a:srgbClr val="000000"/>
                          </a:solidFill>
                          <a:latin typeface="Times New Roman" pitchFamily="18" charset="0"/>
                          <a:ea typeface="Calibri"/>
                          <a:cs typeface="Times New Roman" pitchFamily="18" charset="0"/>
                        </a:rPr>
                        <a:t>100.0</a:t>
                      </a:r>
                      <a:endParaRPr lang="en-US" sz="2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400" dirty="0">
                          <a:solidFill>
                            <a:srgbClr val="000000"/>
                          </a:solidFill>
                          <a:latin typeface="Times New Roman" pitchFamily="18" charset="0"/>
                          <a:ea typeface="Calibri"/>
                          <a:cs typeface="Times New Roman" pitchFamily="18" charset="0"/>
                        </a:rPr>
                        <a:t>0</a:t>
                      </a:r>
                      <a:endParaRPr lang="en-US" sz="2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400" dirty="0">
                          <a:solidFill>
                            <a:srgbClr val="000000"/>
                          </a:solidFill>
                          <a:latin typeface="Times New Roman" pitchFamily="18" charset="0"/>
                          <a:ea typeface="Calibri"/>
                          <a:cs typeface="Times New Roman" pitchFamily="18" charset="0"/>
                        </a:rPr>
                        <a:t>.0</a:t>
                      </a:r>
                      <a:endParaRPr lang="en-US" sz="2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400" dirty="0">
                          <a:solidFill>
                            <a:srgbClr val="000000"/>
                          </a:solidFill>
                          <a:latin typeface="Times New Roman" pitchFamily="18" charset="0"/>
                          <a:ea typeface="Calibri"/>
                          <a:cs typeface="Times New Roman" pitchFamily="18" charset="0"/>
                        </a:rPr>
                        <a:t>20</a:t>
                      </a:r>
                      <a:endParaRPr lang="en-US" sz="2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400" dirty="0">
                          <a:solidFill>
                            <a:srgbClr val="000000"/>
                          </a:solidFill>
                          <a:latin typeface="Times New Roman" pitchFamily="18" charset="0"/>
                          <a:ea typeface="Calibri"/>
                          <a:cs typeface="Times New Roman" pitchFamily="18" charset="0"/>
                        </a:rPr>
                        <a:t>100.0</a:t>
                      </a:r>
                      <a:endParaRPr lang="en-US" sz="2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533400">
                <a:tc gridSpan="6">
                  <a:txBody>
                    <a:bodyPr/>
                    <a:lstStyle/>
                    <a:p>
                      <a:pPr marL="38100" marR="38100">
                        <a:lnSpc>
                          <a:spcPts val="1600"/>
                        </a:lnSpc>
                        <a:spcBef>
                          <a:spcPts val="0"/>
                        </a:spcBef>
                        <a:spcAft>
                          <a:spcPts val="0"/>
                        </a:spcAft>
                      </a:pPr>
                      <a:endParaRPr lang="en-US" sz="2400" dirty="0" smtClean="0">
                        <a:solidFill>
                          <a:srgbClr val="000000"/>
                        </a:solidFill>
                        <a:latin typeface="Times New Roman" pitchFamily="18" charset="0"/>
                        <a:ea typeface="Calibri"/>
                        <a:cs typeface="Times New Roman" pitchFamily="18" charset="0"/>
                      </a:endParaRPr>
                    </a:p>
                    <a:p>
                      <a:pPr marL="38100" marR="38100">
                        <a:lnSpc>
                          <a:spcPts val="1600"/>
                        </a:lnSpc>
                        <a:spcBef>
                          <a:spcPts val="0"/>
                        </a:spcBef>
                        <a:spcAft>
                          <a:spcPts val="0"/>
                        </a:spcAft>
                      </a:pPr>
                      <a:r>
                        <a:rPr lang="en-US" sz="2400" dirty="0" smtClean="0">
                          <a:solidFill>
                            <a:srgbClr val="000000"/>
                          </a:solidFill>
                          <a:latin typeface="Times New Roman" pitchFamily="18" charset="0"/>
                          <a:ea typeface="Calibri"/>
                          <a:cs typeface="Times New Roman" pitchFamily="18" charset="0"/>
                        </a:rPr>
                        <a:t>a</a:t>
                      </a:r>
                      <a:r>
                        <a:rPr lang="en-US" sz="2400" dirty="0">
                          <a:solidFill>
                            <a:srgbClr val="000000"/>
                          </a:solidFill>
                          <a:latin typeface="Times New Roman" pitchFamily="18" charset="0"/>
                          <a:ea typeface="Calibri"/>
                          <a:cs typeface="Times New Roman" pitchFamily="18" charset="0"/>
                        </a:rPr>
                        <a:t>.  Squared Euclidean Distance used</a:t>
                      </a:r>
                      <a:endParaRPr lang="en-US" sz="2400" dirty="0">
                        <a:latin typeface="Times New Roman" pitchFamily="18" charset="0"/>
                        <a:ea typeface="Calibri"/>
                        <a:cs typeface="Times New Roman" pitchFamily="18" charset="0"/>
                      </a:endParaRPr>
                    </a:p>
                  </a:txBody>
                  <a:tcPr marL="0" marR="0" marT="0" marB="0">
                    <a:lnL>
                      <a:noFill/>
                    </a:lnL>
                    <a:lnR>
                      <a:noFill/>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3400">
                <a:tc gridSpan="6">
                  <a:txBody>
                    <a:bodyPr/>
                    <a:lstStyle/>
                    <a:p>
                      <a:pPr marL="38100" marR="38100">
                        <a:lnSpc>
                          <a:spcPts val="1600"/>
                        </a:lnSpc>
                        <a:spcBef>
                          <a:spcPts val="0"/>
                        </a:spcBef>
                        <a:spcAft>
                          <a:spcPts val="0"/>
                        </a:spcAft>
                      </a:pPr>
                      <a:r>
                        <a:rPr lang="en-US" sz="2400" dirty="0">
                          <a:solidFill>
                            <a:srgbClr val="000000"/>
                          </a:solidFill>
                          <a:latin typeface="Times New Roman" pitchFamily="18" charset="0"/>
                          <a:ea typeface="Calibri"/>
                          <a:cs typeface="Times New Roman" pitchFamily="18" charset="0"/>
                        </a:rPr>
                        <a:t>b. Ward Linkage</a:t>
                      </a:r>
                      <a:endParaRPr lang="en-US" sz="2400" dirty="0">
                        <a:latin typeface="Times New Roman" pitchFamily="18" charset="0"/>
                        <a:ea typeface="Calibri"/>
                        <a:cs typeface="Times New Roman" pitchFamily="18" charset="0"/>
                      </a:endParaRPr>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00"/>
                </a:solidFill>
                <a:latin typeface="Times New Roman"/>
                <a:ea typeface="Calibri"/>
                <a:cs typeface="Times New Roman"/>
              </a:rPr>
              <a:t/>
            </a:r>
            <a:br>
              <a:rPr lang="en-US" b="1" dirty="0" smtClean="0">
                <a:solidFill>
                  <a:srgbClr val="000000"/>
                </a:solidFill>
                <a:latin typeface="Times New Roman"/>
                <a:ea typeface="Calibri"/>
                <a:cs typeface="Times New Roman"/>
              </a:rPr>
            </a:br>
            <a:r>
              <a:rPr lang="en-US" sz="5000" b="1" dirty="0" smtClean="0">
                <a:solidFill>
                  <a:srgbClr val="FF0000"/>
                </a:solidFill>
                <a:latin typeface="Times New Roman"/>
                <a:ea typeface="Calibri"/>
                <a:cs typeface="Times New Roman"/>
              </a:rPr>
              <a:t>Agglomeration </a:t>
            </a:r>
            <a:r>
              <a:rPr lang="en-US" sz="5000" b="1" dirty="0" smtClean="0">
                <a:solidFill>
                  <a:srgbClr val="FF0000"/>
                </a:solidFill>
                <a:latin typeface="Times New Roman"/>
                <a:ea typeface="Calibri"/>
                <a:cs typeface="Times New Roman"/>
              </a:rPr>
              <a:t>Schedule</a:t>
            </a:r>
            <a:r>
              <a:rPr lang="en-US" dirty="0" smtClean="0">
                <a:ea typeface="Calibri"/>
                <a:cs typeface="Times New Roman"/>
              </a:rPr>
              <a:t/>
            </a:r>
            <a:br>
              <a:rPr lang="en-US" dirty="0" smtClean="0">
                <a:ea typeface="Calibri"/>
                <a:cs typeface="Times New Roman"/>
              </a:rPr>
            </a:br>
            <a:endParaRPr lang="en-US" dirty="0"/>
          </a:p>
        </p:txBody>
      </p:sp>
      <p:graphicFrame>
        <p:nvGraphicFramePr>
          <p:cNvPr id="4" name="Content Placeholder 3"/>
          <p:cNvGraphicFramePr>
            <a:graphicFrameLocks noGrp="1"/>
          </p:cNvGraphicFramePr>
          <p:nvPr>
            <p:ph idx="1"/>
          </p:nvPr>
        </p:nvGraphicFramePr>
        <p:xfrm>
          <a:off x="609600" y="1295400"/>
          <a:ext cx="7772399" cy="5537861"/>
        </p:xfrm>
        <a:graphic>
          <a:graphicData uri="http://schemas.openxmlformats.org/drawingml/2006/table">
            <a:tbl>
              <a:tblPr/>
              <a:tblGrid>
                <a:gridCol w="760344"/>
                <a:gridCol w="1013791"/>
                <a:gridCol w="1098274"/>
                <a:gridCol w="1240628"/>
                <a:gridCol w="1259509"/>
                <a:gridCol w="1259509"/>
                <a:gridCol w="1140344"/>
              </a:tblGrid>
              <a:tr h="215325">
                <a:tc gridSpan="7">
                  <a:txBody>
                    <a:bodyPr/>
                    <a:lstStyle/>
                    <a:p>
                      <a:pPr marL="38100" marR="38100" algn="ctr">
                        <a:lnSpc>
                          <a:spcPts val="1600"/>
                        </a:lnSpc>
                        <a:spcBef>
                          <a:spcPts val="0"/>
                        </a:spcBef>
                        <a:spcAft>
                          <a:spcPts val="0"/>
                        </a:spcAft>
                      </a:pPr>
                      <a:r>
                        <a:rPr lang="en-US" sz="1600" b="1" dirty="0">
                          <a:solidFill>
                            <a:srgbClr val="000000"/>
                          </a:solidFill>
                          <a:latin typeface="Times New Roman"/>
                          <a:ea typeface="Calibri"/>
                          <a:cs typeface="Times New Roman"/>
                        </a:rPr>
                        <a:t>Agglomeration Schedule</a:t>
                      </a:r>
                      <a:endParaRPr lang="en-US" sz="1600" dirty="0">
                        <a:latin typeface="Calibri"/>
                        <a:ea typeface="Calibri"/>
                        <a:cs typeface="Times New Roman"/>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4522">
                <a:tc rowSpan="2">
                  <a:txBody>
                    <a:bodyPr/>
                    <a:lstStyle/>
                    <a:p>
                      <a:pPr marL="38100" marR="38100">
                        <a:lnSpc>
                          <a:spcPts val="1600"/>
                        </a:lnSpc>
                        <a:spcBef>
                          <a:spcPts val="0"/>
                        </a:spcBef>
                        <a:spcAft>
                          <a:spcPts val="0"/>
                        </a:spcAft>
                      </a:pPr>
                      <a:endParaRPr lang="en-US" sz="1800" dirty="0" smtClean="0">
                        <a:solidFill>
                          <a:srgbClr val="000000"/>
                        </a:solidFill>
                        <a:latin typeface="Times New Roman"/>
                        <a:ea typeface="Calibri"/>
                        <a:cs typeface="Times New Roman"/>
                      </a:endParaRPr>
                    </a:p>
                    <a:p>
                      <a:pPr marL="38100" marR="38100">
                        <a:lnSpc>
                          <a:spcPts val="1600"/>
                        </a:lnSpc>
                        <a:spcBef>
                          <a:spcPts val="0"/>
                        </a:spcBef>
                        <a:spcAft>
                          <a:spcPts val="0"/>
                        </a:spcAft>
                      </a:pPr>
                      <a:r>
                        <a:rPr lang="en-US" sz="1800" dirty="0" smtClean="0">
                          <a:solidFill>
                            <a:srgbClr val="000000"/>
                          </a:solidFill>
                          <a:latin typeface="Times New Roman"/>
                          <a:ea typeface="Calibri"/>
                          <a:cs typeface="Times New Roman"/>
                        </a:rPr>
                        <a:t>Stage</a:t>
                      </a:r>
                      <a:endParaRPr lang="en-US" sz="1800" dirty="0">
                        <a:latin typeface="Calibri"/>
                        <a:ea typeface="Calibri"/>
                        <a:cs typeface="Times New Roman"/>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Bef>
                          <a:spcPts val="0"/>
                        </a:spcBef>
                        <a:spcAft>
                          <a:spcPts val="0"/>
                        </a:spcAft>
                      </a:pPr>
                      <a:endParaRPr lang="en-US" sz="1800"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Cluster </a:t>
                      </a:r>
                      <a:r>
                        <a:rPr lang="en-US" sz="1800" dirty="0">
                          <a:solidFill>
                            <a:srgbClr val="000000"/>
                          </a:solidFill>
                          <a:latin typeface="Times New Roman"/>
                          <a:ea typeface="Calibri"/>
                          <a:cs typeface="Times New Roman"/>
                        </a:rPr>
                        <a:t>Combined</a:t>
                      </a:r>
                      <a:endParaRPr lang="en-US" sz="1800" dirty="0">
                        <a:latin typeface="Calibri"/>
                        <a:ea typeface="Calibri"/>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Coefficients</a:t>
                      </a:r>
                      <a:endParaRPr lang="en-US" sz="18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Bef>
                          <a:spcPts val="0"/>
                        </a:spcBef>
                        <a:spcAft>
                          <a:spcPts val="0"/>
                        </a:spcAft>
                      </a:pPr>
                      <a:endParaRPr lang="en-US" sz="1800"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Stage </a:t>
                      </a:r>
                      <a:r>
                        <a:rPr lang="en-US" sz="1800" dirty="0">
                          <a:solidFill>
                            <a:srgbClr val="000000"/>
                          </a:solidFill>
                          <a:latin typeface="Times New Roman"/>
                          <a:ea typeface="Calibri"/>
                          <a:cs typeface="Times New Roman"/>
                        </a:rPr>
                        <a:t>Cluster First Appears</a:t>
                      </a:r>
                      <a:endParaRPr lang="en-US" sz="18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rowSpan="2">
                  <a:txBody>
                    <a:bodyPr/>
                    <a:lstStyle/>
                    <a:p>
                      <a:pPr marL="38100" marR="38100" algn="ctr">
                        <a:lnSpc>
                          <a:spcPts val="1600"/>
                        </a:lnSpc>
                        <a:spcBef>
                          <a:spcPts val="0"/>
                        </a:spcBef>
                        <a:spcAft>
                          <a:spcPts val="0"/>
                        </a:spcAft>
                      </a:pPr>
                      <a:endParaRPr lang="en-US" sz="1800"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Next </a:t>
                      </a:r>
                      <a:r>
                        <a:rPr lang="en-US" sz="1800" dirty="0">
                          <a:solidFill>
                            <a:srgbClr val="000000"/>
                          </a:solidFill>
                          <a:latin typeface="Times New Roman"/>
                          <a:ea typeface="Calibri"/>
                          <a:cs typeface="Times New Roman"/>
                        </a:rPr>
                        <a:t>Stage</a:t>
                      </a:r>
                      <a:endParaRPr lang="en-US" sz="18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3153">
                <a:tc vMerge="1">
                  <a:txBody>
                    <a:bodyPr/>
                    <a:lstStyle/>
                    <a:p>
                      <a:endParaRPr lang="en-US"/>
                    </a:p>
                  </a:txBody>
                  <a:tcPr/>
                </a:tc>
                <a:tc>
                  <a:txBody>
                    <a:bodyPr/>
                    <a:lstStyle/>
                    <a:p>
                      <a:pPr marL="38100" marR="38100" algn="ctr">
                        <a:lnSpc>
                          <a:spcPts val="1600"/>
                        </a:lnSpc>
                        <a:spcBef>
                          <a:spcPts val="0"/>
                        </a:spcBef>
                        <a:spcAft>
                          <a:spcPts val="0"/>
                        </a:spcAft>
                      </a:pPr>
                      <a:endParaRPr lang="en-US" sz="1800"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Cluster </a:t>
                      </a:r>
                      <a:r>
                        <a:rPr lang="en-US" sz="1800" dirty="0">
                          <a:solidFill>
                            <a:srgbClr val="000000"/>
                          </a:solidFill>
                          <a:latin typeface="Times New Roman"/>
                          <a:ea typeface="Calibri"/>
                          <a:cs typeface="Times New Roman"/>
                        </a:rPr>
                        <a:t>1</a:t>
                      </a:r>
                      <a:endParaRPr lang="en-US" sz="1800" dirty="0">
                        <a:latin typeface="Calibri"/>
                        <a:ea typeface="Calibri"/>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1800"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Cluster </a:t>
                      </a:r>
                      <a:r>
                        <a:rPr lang="en-US" sz="1800" dirty="0">
                          <a:solidFill>
                            <a:srgbClr val="000000"/>
                          </a:solidFill>
                          <a:latin typeface="Times New Roman"/>
                          <a:ea typeface="Calibri"/>
                          <a:cs typeface="Times New Roman"/>
                        </a:rPr>
                        <a:t>2</a:t>
                      </a:r>
                      <a:endParaRPr lang="en-US" sz="18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marL="38100" marR="38100" algn="ctr">
                        <a:lnSpc>
                          <a:spcPts val="1600"/>
                        </a:lnSpc>
                        <a:spcBef>
                          <a:spcPts val="0"/>
                        </a:spcBef>
                        <a:spcAft>
                          <a:spcPts val="0"/>
                        </a:spcAft>
                      </a:pPr>
                      <a:endParaRPr lang="en-US" sz="1800"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Cluster </a:t>
                      </a:r>
                      <a:r>
                        <a:rPr lang="en-US" sz="1800" dirty="0">
                          <a:solidFill>
                            <a:srgbClr val="000000"/>
                          </a:solidFill>
                          <a:latin typeface="Times New Roman"/>
                          <a:ea typeface="Calibri"/>
                          <a:cs typeface="Times New Roman"/>
                        </a:rPr>
                        <a:t>1</a:t>
                      </a:r>
                      <a:endParaRPr lang="en-US" sz="18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1800"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Cluster </a:t>
                      </a:r>
                      <a:r>
                        <a:rPr lang="en-US" sz="1800" dirty="0">
                          <a:solidFill>
                            <a:srgbClr val="000000"/>
                          </a:solidFill>
                          <a:latin typeface="Times New Roman"/>
                          <a:ea typeface="Calibri"/>
                          <a:cs typeface="Times New Roman"/>
                        </a:rPr>
                        <a:t>2</a:t>
                      </a:r>
                      <a:endParaRPr lang="en-US" sz="18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r>
              <a:tr h="223871">
                <a:tc>
                  <a:txBody>
                    <a:bodyPr/>
                    <a:lstStyle/>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800" dirty="0" smtClean="0">
                          <a:solidFill>
                            <a:srgbClr val="000000"/>
                          </a:solidFill>
                          <a:latin typeface="Times New Roman"/>
                          <a:ea typeface="Calibri"/>
                          <a:cs typeface="Times New Roman"/>
                        </a:rPr>
                        <a:t>19</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5.500</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0</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0</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11</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11</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13.000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12</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3</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8</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9</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20.500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9</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4</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6</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29.000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12</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5</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14</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18</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38.500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13</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6</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7</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15</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48.500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13</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7</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5</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13</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59.000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11</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8</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16</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17</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70.000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14</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9</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8</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81.167</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3</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14</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10</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4</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12</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92.667</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17</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11</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5</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108.167</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7</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15</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12</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6</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11</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124.167</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4</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15</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13</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7</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14</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142.417</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6</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5</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18</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14</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16</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161.950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9</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8</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16</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15</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6</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182.950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11</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12</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17</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16</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3</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204.250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14</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18</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17</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4</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230.550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15</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19</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18</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7</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267.700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16</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13</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19</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1">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19</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a:t>
                      </a:r>
                      <a:endParaRPr lang="en-US" sz="18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2</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357.850</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17</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800">
                          <a:solidFill>
                            <a:srgbClr val="000000"/>
                          </a:solidFill>
                          <a:latin typeface="Times New Roman"/>
                          <a:ea typeface="Calibri"/>
                          <a:cs typeface="Times New Roman"/>
                        </a:rPr>
                        <a:t>18</a:t>
                      </a:r>
                      <a:endParaRPr lang="en-US" sz="18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800" dirty="0">
                          <a:solidFill>
                            <a:srgbClr val="000000"/>
                          </a:solidFill>
                          <a:latin typeface="Times New Roman"/>
                          <a:ea typeface="Calibri"/>
                          <a:cs typeface="Times New Roman"/>
                        </a:rPr>
                        <a:t>0</a:t>
                      </a:r>
                      <a:endParaRPr lang="en-US" sz="18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500" b="1" dirty="0" smtClean="0">
                <a:solidFill>
                  <a:srgbClr val="FF0000"/>
                </a:solidFill>
                <a:latin typeface="Times New Roman" pitchFamily="18" charset="0"/>
                <a:cs typeface="Times New Roman" pitchFamily="18" charset="0"/>
              </a:rPr>
              <a:t>Cluster Membership</a:t>
            </a:r>
            <a:r>
              <a:rPr lang="en-US" dirty="0" smtClean="0"/>
              <a:t> </a:t>
            </a:r>
            <a:endParaRPr lang="en-US" dirty="0"/>
          </a:p>
        </p:txBody>
      </p:sp>
      <p:graphicFrame>
        <p:nvGraphicFramePr>
          <p:cNvPr id="4" name="Content Placeholder 3"/>
          <p:cNvGraphicFramePr>
            <a:graphicFrameLocks noGrp="1"/>
          </p:cNvGraphicFramePr>
          <p:nvPr>
            <p:ph idx="1"/>
          </p:nvPr>
        </p:nvGraphicFramePr>
        <p:xfrm>
          <a:off x="381000" y="1143000"/>
          <a:ext cx="7772398" cy="5375221"/>
        </p:xfrm>
        <a:graphic>
          <a:graphicData uri="http://schemas.openxmlformats.org/drawingml/2006/table">
            <a:tbl>
              <a:tblPr/>
              <a:tblGrid>
                <a:gridCol w="1071954"/>
                <a:gridCol w="1675111"/>
                <a:gridCol w="1675111"/>
                <a:gridCol w="1675111"/>
                <a:gridCol w="1675111"/>
              </a:tblGrid>
              <a:tr h="402610">
                <a:tc gridSpan="5">
                  <a:txBody>
                    <a:bodyPr/>
                    <a:lstStyle/>
                    <a:p>
                      <a:pPr marL="38100" marR="38100" algn="ctr">
                        <a:lnSpc>
                          <a:spcPts val="1600"/>
                        </a:lnSpc>
                        <a:spcBef>
                          <a:spcPts val="0"/>
                        </a:spcBef>
                        <a:spcAft>
                          <a:spcPts val="0"/>
                        </a:spcAft>
                      </a:pPr>
                      <a:endParaRPr lang="en-US" sz="2000" b="1"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2000" b="1" dirty="0" smtClean="0">
                          <a:solidFill>
                            <a:srgbClr val="00B0F0"/>
                          </a:solidFill>
                          <a:latin typeface="Times New Roman"/>
                          <a:ea typeface="Calibri"/>
                          <a:cs typeface="Times New Roman"/>
                        </a:rPr>
                        <a:t>Cluster </a:t>
                      </a:r>
                      <a:r>
                        <a:rPr lang="en-US" sz="2000" b="1" dirty="0">
                          <a:solidFill>
                            <a:srgbClr val="00B0F0"/>
                          </a:solidFill>
                          <a:latin typeface="Times New Roman"/>
                          <a:ea typeface="Calibri"/>
                          <a:cs typeface="Times New Roman"/>
                        </a:rPr>
                        <a:t>Membership</a:t>
                      </a:r>
                      <a:endParaRPr lang="en-US" sz="2000" dirty="0">
                        <a:solidFill>
                          <a:srgbClr val="00B0F0"/>
                        </a:solidFill>
                        <a:latin typeface="Calibri"/>
                        <a:ea typeface="Calibri"/>
                        <a:cs typeface="Times New Roman"/>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2610">
                <a:tc>
                  <a:txBody>
                    <a:bodyPr/>
                    <a:lstStyle/>
                    <a:p>
                      <a:pPr marL="38100" marR="38100" algn="ctr">
                        <a:lnSpc>
                          <a:spcPts val="1600"/>
                        </a:lnSpc>
                        <a:spcBef>
                          <a:spcPts val="0"/>
                        </a:spcBef>
                        <a:spcAft>
                          <a:spcPts val="0"/>
                        </a:spcAft>
                      </a:pPr>
                      <a:endParaRPr lang="en-US" sz="2000" dirty="0" smtClean="0">
                        <a:solidFill>
                          <a:srgbClr val="00B0F0"/>
                        </a:solidFill>
                        <a:latin typeface="Times New Roman"/>
                        <a:ea typeface="Calibri"/>
                        <a:cs typeface="Times New Roman"/>
                      </a:endParaRPr>
                    </a:p>
                    <a:p>
                      <a:pPr marL="38100" marR="38100" algn="ctr">
                        <a:lnSpc>
                          <a:spcPts val="1600"/>
                        </a:lnSpc>
                        <a:spcBef>
                          <a:spcPts val="0"/>
                        </a:spcBef>
                        <a:spcAft>
                          <a:spcPts val="0"/>
                        </a:spcAft>
                      </a:pPr>
                      <a:r>
                        <a:rPr lang="en-US" sz="2000" dirty="0" smtClean="0">
                          <a:solidFill>
                            <a:srgbClr val="00B0F0"/>
                          </a:solidFill>
                          <a:latin typeface="Times New Roman"/>
                          <a:ea typeface="Calibri"/>
                          <a:cs typeface="Times New Roman"/>
                        </a:rPr>
                        <a:t>Case</a:t>
                      </a:r>
                      <a:endParaRPr lang="en-US" sz="2000" dirty="0">
                        <a:solidFill>
                          <a:srgbClr val="00B0F0"/>
                        </a:solidFill>
                        <a:latin typeface="Calibri"/>
                        <a:ea typeface="Calibri"/>
                        <a:cs typeface="Times New Roman"/>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2000" dirty="0" smtClean="0">
                        <a:solidFill>
                          <a:srgbClr val="00B0F0"/>
                        </a:solidFill>
                        <a:latin typeface="Times New Roman"/>
                        <a:ea typeface="Calibri"/>
                        <a:cs typeface="Times New Roman"/>
                      </a:endParaRPr>
                    </a:p>
                    <a:p>
                      <a:pPr marL="38100" marR="38100" algn="ctr">
                        <a:lnSpc>
                          <a:spcPts val="1600"/>
                        </a:lnSpc>
                        <a:spcBef>
                          <a:spcPts val="0"/>
                        </a:spcBef>
                        <a:spcAft>
                          <a:spcPts val="0"/>
                        </a:spcAft>
                      </a:pPr>
                      <a:r>
                        <a:rPr lang="en-US" sz="2000" dirty="0" smtClean="0">
                          <a:solidFill>
                            <a:srgbClr val="00B0F0"/>
                          </a:solidFill>
                          <a:latin typeface="Times New Roman"/>
                          <a:ea typeface="Calibri"/>
                          <a:cs typeface="Times New Roman"/>
                        </a:rPr>
                        <a:t>5 </a:t>
                      </a:r>
                      <a:r>
                        <a:rPr lang="en-US" sz="2000" dirty="0">
                          <a:solidFill>
                            <a:srgbClr val="00B0F0"/>
                          </a:solidFill>
                          <a:latin typeface="Times New Roman"/>
                          <a:ea typeface="Calibri"/>
                          <a:cs typeface="Times New Roman"/>
                        </a:rPr>
                        <a:t>Clusters</a:t>
                      </a:r>
                      <a:endParaRPr lang="en-US" sz="2000" dirty="0">
                        <a:solidFill>
                          <a:srgbClr val="00B0F0"/>
                        </a:solidFill>
                        <a:latin typeface="Calibri"/>
                        <a:ea typeface="Calibri"/>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2000" dirty="0" smtClean="0">
                        <a:solidFill>
                          <a:srgbClr val="00B0F0"/>
                        </a:solidFill>
                        <a:latin typeface="Times New Roman"/>
                        <a:ea typeface="Calibri"/>
                        <a:cs typeface="Times New Roman"/>
                      </a:endParaRPr>
                    </a:p>
                    <a:p>
                      <a:pPr marL="38100" marR="38100" algn="ctr">
                        <a:lnSpc>
                          <a:spcPts val="1600"/>
                        </a:lnSpc>
                        <a:spcBef>
                          <a:spcPts val="0"/>
                        </a:spcBef>
                        <a:spcAft>
                          <a:spcPts val="0"/>
                        </a:spcAft>
                      </a:pPr>
                      <a:r>
                        <a:rPr lang="en-US" sz="2000" dirty="0" smtClean="0">
                          <a:solidFill>
                            <a:srgbClr val="00B0F0"/>
                          </a:solidFill>
                          <a:latin typeface="Times New Roman"/>
                          <a:ea typeface="Calibri"/>
                          <a:cs typeface="Times New Roman"/>
                        </a:rPr>
                        <a:t>4 </a:t>
                      </a:r>
                      <a:r>
                        <a:rPr lang="en-US" sz="2000" dirty="0">
                          <a:solidFill>
                            <a:srgbClr val="00B0F0"/>
                          </a:solidFill>
                          <a:latin typeface="Times New Roman"/>
                          <a:ea typeface="Calibri"/>
                          <a:cs typeface="Times New Roman"/>
                        </a:rPr>
                        <a:t>Clusters</a:t>
                      </a:r>
                      <a:endParaRPr lang="en-US" sz="2000" dirty="0">
                        <a:solidFill>
                          <a:srgbClr val="00B0F0"/>
                        </a:solidFill>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2000" dirty="0" smtClean="0">
                        <a:solidFill>
                          <a:srgbClr val="00B0F0"/>
                        </a:solidFill>
                        <a:latin typeface="Times New Roman"/>
                        <a:ea typeface="Calibri"/>
                        <a:cs typeface="Times New Roman"/>
                      </a:endParaRPr>
                    </a:p>
                    <a:p>
                      <a:pPr marL="38100" marR="38100" algn="ctr">
                        <a:lnSpc>
                          <a:spcPts val="1600"/>
                        </a:lnSpc>
                        <a:spcBef>
                          <a:spcPts val="0"/>
                        </a:spcBef>
                        <a:spcAft>
                          <a:spcPts val="0"/>
                        </a:spcAft>
                      </a:pPr>
                      <a:r>
                        <a:rPr lang="en-US" sz="2000" dirty="0" smtClean="0">
                          <a:solidFill>
                            <a:srgbClr val="00B0F0"/>
                          </a:solidFill>
                          <a:latin typeface="Times New Roman"/>
                          <a:ea typeface="Calibri"/>
                          <a:cs typeface="Times New Roman"/>
                        </a:rPr>
                        <a:t>3 </a:t>
                      </a:r>
                      <a:r>
                        <a:rPr lang="en-US" sz="2000" dirty="0">
                          <a:solidFill>
                            <a:srgbClr val="00B0F0"/>
                          </a:solidFill>
                          <a:latin typeface="Times New Roman"/>
                          <a:ea typeface="Calibri"/>
                          <a:cs typeface="Times New Roman"/>
                        </a:rPr>
                        <a:t>Clusters</a:t>
                      </a:r>
                      <a:endParaRPr lang="en-US" sz="2000" dirty="0">
                        <a:solidFill>
                          <a:srgbClr val="00B0F0"/>
                        </a:solidFill>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2000" dirty="0" smtClean="0">
                        <a:solidFill>
                          <a:srgbClr val="00B0F0"/>
                        </a:solidFill>
                        <a:latin typeface="Times New Roman"/>
                        <a:ea typeface="Calibri"/>
                        <a:cs typeface="Times New Roman"/>
                      </a:endParaRPr>
                    </a:p>
                    <a:p>
                      <a:pPr marL="38100" marR="38100" algn="ctr">
                        <a:lnSpc>
                          <a:spcPts val="1600"/>
                        </a:lnSpc>
                        <a:spcBef>
                          <a:spcPts val="0"/>
                        </a:spcBef>
                        <a:spcAft>
                          <a:spcPts val="0"/>
                        </a:spcAft>
                      </a:pPr>
                      <a:r>
                        <a:rPr lang="en-US" sz="2000" dirty="0" smtClean="0">
                          <a:solidFill>
                            <a:srgbClr val="00B0F0"/>
                          </a:solidFill>
                          <a:latin typeface="Times New Roman"/>
                          <a:ea typeface="Calibri"/>
                          <a:cs typeface="Times New Roman"/>
                        </a:rPr>
                        <a:t>2 </a:t>
                      </a:r>
                      <a:r>
                        <a:rPr lang="en-US" sz="2000" dirty="0">
                          <a:solidFill>
                            <a:srgbClr val="00B0F0"/>
                          </a:solidFill>
                          <a:latin typeface="Times New Roman"/>
                          <a:ea typeface="Calibri"/>
                          <a:cs typeface="Times New Roman"/>
                        </a:rPr>
                        <a:t>Clusters</a:t>
                      </a:r>
                      <a:endParaRPr lang="en-US" sz="2000" dirty="0">
                        <a:solidFill>
                          <a:srgbClr val="00B0F0"/>
                        </a:solidFill>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402610">
                <a:tc>
                  <a:txBody>
                    <a:bodyPr/>
                    <a:lstStyle/>
                    <a:p>
                      <a:pPr marL="38100" marR="38100" algn="ctr">
                        <a:lnSpc>
                          <a:spcPts val="1600"/>
                        </a:lnSpc>
                        <a:spcBef>
                          <a:spcPts val="0"/>
                        </a:spcBef>
                        <a:spcAft>
                          <a:spcPts val="0"/>
                        </a:spcAft>
                      </a:pPr>
                      <a:endParaRPr lang="en-US" sz="2000" dirty="0" smtClean="0">
                        <a:solidFill>
                          <a:srgbClr val="000000"/>
                        </a:solidFill>
                        <a:latin typeface="Times New Roman"/>
                        <a:ea typeface="Calibri"/>
                        <a:cs typeface="Times New Roman"/>
                      </a:endParaRPr>
                    </a:p>
                    <a:p>
                      <a:pPr marL="38100" marR="38100" algn="ctr">
                        <a:lnSpc>
                          <a:spcPts val="1600"/>
                        </a:lnSpc>
                        <a:spcBef>
                          <a:spcPts val="0"/>
                        </a:spcBef>
                        <a:spcAft>
                          <a:spcPts val="0"/>
                        </a:spcAft>
                      </a:pPr>
                      <a:r>
                        <a:rPr lang="en-US" sz="2000" dirty="0" smtClean="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4</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4</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5</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6</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7</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5</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4</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8</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9</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10</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11</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12</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4</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13</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14</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5</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4</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15</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5</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4</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16</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17</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18</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5</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4</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3</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2</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19</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7167">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20</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000">
                          <a:solidFill>
                            <a:srgbClr val="000000"/>
                          </a:solidFill>
                          <a:latin typeface="Times New Roman"/>
                          <a:ea typeface="Calibri"/>
                          <a:cs typeface="Times New Roman"/>
                        </a:rPr>
                        <a:t>1</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000" dirty="0">
                          <a:solidFill>
                            <a:srgbClr val="000000"/>
                          </a:solidFill>
                          <a:latin typeface="Times New Roman"/>
                          <a:ea typeface="Calibri"/>
                          <a:cs typeface="Times New Roman"/>
                        </a:rPr>
                        <a:t>1</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Cases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533400" y="1447800"/>
            <a:ext cx="8001000" cy="5105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latin typeface="Times New Roman" pitchFamily="18" charset="0"/>
                <a:cs typeface="Times New Roman" pitchFamily="18" charset="0"/>
              </a:rPr>
              <a:t>Dendrogram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rot="16200000">
            <a:off x="1981200" y="-3"/>
            <a:ext cx="5029202" cy="792480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Elbow Method For Number of Clusters </a:t>
            </a:r>
            <a:br>
              <a:rPr lang="en-US" sz="3200" b="1" dirty="0" smtClean="0">
                <a:solidFill>
                  <a:srgbClr val="FF0000"/>
                </a:solidFill>
                <a:latin typeface="Times New Roman" pitchFamily="18" charset="0"/>
                <a:cs typeface="Times New Roman" pitchFamily="18" charset="0"/>
              </a:rPr>
            </a:br>
            <a:r>
              <a:rPr lang="en-US" sz="3200" b="1" dirty="0" smtClean="0">
                <a:solidFill>
                  <a:srgbClr val="00B050"/>
                </a:solidFill>
                <a:latin typeface="Times New Roman" pitchFamily="18" charset="0"/>
                <a:cs typeface="Times New Roman" pitchFamily="18" charset="0"/>
              </a:rPr>
              <a:t>(No of clusters =No. of cases-elbow point</a:t>
            </a:r>
            <a:endParaRPr lang="en-US" sz="3200"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2967335"/>
            <a:ext cx="4572000" cy="923330"/>
          </a:xfrm>
          <a:prstGeom prst="rect">
            <a:avLst/>
          </a:prstGeom>
        </p:spPr>
        <p:txBody>
          <a:bodyPr>
            <a:spAutoFit/>
          </a:bodyPr>
          <a:lstStyle/>
          <a:p>
            <a:endParaRPr lang="en-US" dirty="0" smtClean="0"/>
          </a:p>
          <a:p>
            <a:endParaRPr lang="en-US" dirty="0" smtClean="0"/>
          </a:p>
          <a:p>
            <a:endParaRPr lang="en-US" dirty="0" smtClean="0"/>
          </a:p>
        </p:txBody>
      </p:sp>
      <p:sp>
        <p:nvSpPr>
          <p:cNvPr id="5" name="Rectangle 4"/>
          <p:cNvSpPr/>
          <p:nvPr/>
        </p:nvSpPr>
        <p:spPr>
          <a:xfrm>
            <a:off x="2286000" y="2967335"/>
            <a:ext cx="4572000" cy="923330"/>
          </a:xfrm>
          <a:prstGeom prst="rect">
            <a:avLst/>
          </a:prstGeom>
        </p:spPr>
        <p:txBody>
          <a:bodyPr>
            <a:spAutoFit/>
          </a:bodyPr>
          <a:lstStyle/>
          <a:p>
            <a:endParaRPr lang="en-US" dirty="0" smtClean="0"/>
          </a:p>
          <a:p>
            <a:endParaRPr lang="en-US" dirty="0" smtClean="0"/>
          </a:p>
          <a:p>
            <a:endParaRPr lang="en-US" dirty="0" smtClean="0"/>
          </a:p>
        </p:txBody>
      </p:sp>
      <p:pic>
        <p:nvPicPr>
          <p:cNvPr id="6" name="Picture 5"/>
          <p:cNvPicPr/>
          <p:nvPr/>
        </p:nvPicPr>
        <p:blipFill>
          <a:blip r:embed="rId2"/>
          <a:srcRect/>
          <a:stretch>
            <a:fillRect/>
          </a:stretch>
        </p:blipFill>
        <p:spPr bwMode="auto">
          <a:xfrm>
            <a:off x="0" y="1447800"/>
            <a:ext cx="8763000" cy="5029200"/>
          </a:xfrm>
          <a:prstGeom prst="rect">
            <a:avLst/>
          </a:prstGeom>
          <a:noFill/>
          <a:ln w="9525">
            <a:noFill/>
            <a:miter lim="800000"/>
            <a:headEnd/>
            <a:tailEnd/>
          </a:ln>
        </p:spPr>
      </p:pic>
      <p:cxnSp>
        <p:nvCxnSpPr>
          <p:cNvPr id="12" name="Straight Arrow Connector 11"/>
          <p:cNvCxnSpPr/>
          <p:nvPr/>
        </p:nvCxnSpPr>
        <p:spPr>
          <a:xfrm rot="5400000">
            <a:off x="6553200" y="4800600"/>
            <a:ext cx="2286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Non –Hierarchal Clusters Analysis            (K-Means Cluster Analysis)</a:t>
            </a:r>
            <a:endParaRPr lang="en-US" dirty="0"/>
          </a:p>
        </p:txBody>
      </p:sp>
      <p:graphicFrame>
        <p:nvGraphicFramePr>
          <p:cNvPr id="5" name="Content Placeholder 4"/>
          <p:cNvGraphicFramePr>
            <a:graphicFrameLocks noGrp="1"/>
          </p:cNvGraphicFramePr>
          <p:nvPr>
            <p:ph idx="1"/>
          </p:nvPr>
        </p:nvGraphicFramePr>
        <p:xfrm>
          <a:off x="2133600" y="1752587"/>
          <a:ext cx="4572000" cy="4419612"/>
        </p:xfrm>
        <a:graphic>
          <a:graphicData uri="http://schemas.openxmlformats.org/drawingml/2006/table">
            <a:tbl>
              <a:tblPr/>
              <a:tblGrid>
                <a:gridCol w="1524000"/>
                <a:gridCol w="1524000"/>
                <a:gridCol w="1524000"/>
              </a:tblGrid>
              <a:tr h="245534">
                <a:tc gridSpan="3">
                  <a:txBody>
                    <a:bodyPr/>
                    <a:lstStyle/>
                    <a:p>
                      <a:pPr marL="38100" marR="38100" algn="ctr">
                        <a:lnSpc>
                          <a:spcPts val="1600"/>
                        </a:lnSpc>
                        <a:spcBef>
                          <a:spcPts val="0"/>
                        </a:spcBef>
                        <a:spcAft>
                          <a:spcPts val="0"/>
                        </a:spcAft>
                      </a:pPr>
                      <a:r>
                        <a:rPr lang="en-US" sz="1600" b="1" dirty="0">
                          <a:solidFill>
                            <a:srgbClr val="000000"/>
                          </a:solidFill>
                          <a:latin typeface="Times New Roman" pitchFamily="18" charset="0"/>
                          <a:ea typeface="Calibri"/>
                          <a:cs typeface="Times New Roman" pitchFamily="18" charset="0"/>
                        </a:rPr>
                        <a:t>Initial Cluster Centers</a:t>
                      </a:r>
                      <a:endParaRPr lang="en-US" sz="1600" dirty="0">
                        <a:latin typeface="Times New Roman" pitchFamily="18" charset="0"/>
                        <a:ea typeface="Calibri"/>
                        <a:cs typeface="Times New Roman"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245534">
                <a:tc rowSpan="2">
                  <a:txBody>
                    <a:bodyPr/>
                    <a:lstStyle/>
                    <a:p>
                      <a:pPr marL="38100" marR="38100" algn="ctr">
                        <a:lnSpc>
                          <a:spcPts val="1600"/>
                        </a:lnSpc>
                        <a:spcBef>
                          <a:spcPts val="0"/>
                        </a:spcBef>
                        <a:spcAft>
                          <a:spcPts val="0"/>
                        </a:spcAft>
                      </a:pPr>
                      <a:endParaRPr lang="en-US" sz="1600" dirty="0">
                        <a:solidFill>
                          <a:srgbClr val="000000"/>
                        </a:solidFill>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Cluster</a:t>
                      </a:r>
                      <a:endParaRPr lang="en-US" sz="16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245534">
                <a:tc vMerge="1">
                  <a:txBody>
                    <a:bodyPr/>
                    <a:lstStyle/>
                    <a:p>
                      <a:endParaRPr lang="en-US"/>
                    </a:p>
                  </a:txBody>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a:t>
                      </a:r>
                      <a:endParaRPr lang="en-US" sz="16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S1</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S2</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S3</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S4</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S6</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S7</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S8</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S9</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S10</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S11</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S12</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S13</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S14</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5</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45534">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S15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000" b="1" dirty="0" smtClean="0">
                <a:solidFill>
                  <a:srgbClr val="FF0000"/>
                </a:solidFill>
                <a:latin typeface="Times New Roman" pitchFamily="18" charset="0"/>
                <a:ea typeface="Calibri"/>
                <a:cs typeface="Times New Roman" pitchFamily="18" charset="0"/>
              </a:rPr>
              <a:t/>
            </a:r>
            <a:br>
              <a:rPr lang="en-US" sz="5000" b="1" dirty="0" smtClean="0">
                <a:solidFill>
                  <a:srgbClr val="FF0000"/>
                </a:solidFill>
                <a:latin typeface="Times New Roman" pitchFamily="18" charset="0"/>
                <a:ea typeface="Calibri"/>
                <a:cs typeface="Times New Roman" pitchFamily="18" charset="0"/>
              </a:rPr>
            </a:br>
            <a:r>
              <a:rPr lang="en-US" sz="5000" b="1" dirty="0" smtClean="0">
                <a:solidFill>
                  <a:srgbClr val="FF0000"/>
                </a:solidFill>
                <a:latin typeface="Times New Roman" pitchFamily="18" charset="0"/>
                <a:ea typeface="Calibri"/>
                <a:cs typeface="Times New Roman" pitchFamily="18" charset="0"/>
              </a:rPr>
              <a:t>Iteration History</a:t>
            </a:r>
            <a:r>
              <a:rPr lang="en-US" dirty="0" smtClean="0">
                <a:latin typeface="Times New Roman" pitchFamily="18" charset="0"/>
                <a:ea typeface="Calibri"/>
                <a:cs typeface="Times New Roman" pitchFamily="18" charset="0"/>
              </a:rPr>
              <a:t/>
            </a:r>
            <a:br>
              <a:rPr lang="en-US" dirty="0" smtClean="0">
                <a:latin typeface="Times New Roman" pitchFamily="18" charset="0"/>
                <a:ea typeface="Calibri"/>
                <a:cs typeface="Times New Roman" pitchFamily="18" charset="0"/>
              </a:rPr>
            </a:br>
            <a:endParaRPr lang="en-US" dirty="0"/>
          </a:p>
        </p:txBody>
      </p:sp>
      <p:graphicFrame>
        <p:nvGraphicFramePr>
          <p:cNvPr id="4" name="Content Placeholder 3"/>
          <p:cNvGraphicFramePr>
            <a:graphicFrameLocks noGrp="1"/>
          </p:cNvGraphicFramePr>
          <p:nvPr>
            <p:ph idx="1"/>
          </p:nvPr>
        </p:nvGraphicFramePr>
        <p:xfrm>
          <a:off x="1447800" y="1981200"/>
          <a:ext cx="5562600" cy="3434080"/>
        </p:xfrm>
        <a:graphic>
          <a:graphicData uri="http://schemas.openxmlformats.org/drawingml/2006/table">
            <a:tbl>
              <a:tblPr/>
              <a:tblGrid>
                <a:gridCol w="1854200"/>
                <a:gridCol w="1854200"/>
                <a:gridCol w="1854200"/>
              </a:tblGrid>
              <a:tr h="327660">
                <a:tc gridSpan="3">
                  <a:txBody>
                    <a:bodyPr/>
                    <a:lstStyle/>
                    <a:p>
                      <a:pPr marL="38100" marR="38100" algn="ctr">
                        <a:lnSpc>
                          <a:spcPts val="1600"/>
                        </a:lnSpc>
                        <a:spcBef>
                          <a:spcPts val="0"/>
                        </a:spcBef>
                        <a:spcAft>
                          <a:spcPts val="0"/>
                        </a:spcAft>
                      </a:pPr>
                      <a:r>
                        <a:rPr lang="en-US" sz="1600" b="1" dirty="0">
                          <a:solidFill>
                            <a:srgbClr val="000000"/>
                          </a:solidFill>
                          <a:latin typeface="Times New Roman" pitchFamily="18" charset="0"/>
                          <a:ea typeface="Calibri"/>
                          <a:cs typeface="Times New Roman" pitchFamily="18" charset="0"/>
                        </a:rPr>
                        <a:t>Iteration </a:t>
                      </a:r>
                      <a:r>
                        <a:rPr lang="en-US" sz="1600" b="1" dirty="0" err="1">
                          <a:solidFill>
                            <a:srgbClr val="000000"/>
                          </a:solidFill>
                          <a:latin typeface="Times New Roman" pitchFamily="18" charset="0"/>
                          <a:ea typeface="Calibri"/>
                          <a:cs typeface="Times New Roman" pitchFamily="18" charset="0"/>
                        </a:rPr>
                        <a:t>History</a:t>
                      </a:r>
                      <a:r>
                        <a:rPr lang="en-US" sz="1600" b="1" baseline="30000" dirty="0" err="1">
                          <a:solidFill>
                            <a:srgbClr val="000000"/>
                          </a:solidFill>
                          <a:latin typeface="Times New Roman" pitchFamily="18" charset="0"/>
                          <a:ea typeface="Calibri"/>
                          <a:cs typeface="Times New Roman" pitchFamily="18" charset="0"/>
                        </a:rPr>
                        <a:t>a</a:t>
                      </a:r>
                      <a:endParaRPr lang="en-US" sz="1600" dirty="0">
                        <a:latin typeface="Times New Roman" pitchFamily="18" charset="0"/>
                        <a:ea typeface="Calibri"/>
                        <a:cs typeface="Times New Roman"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27660">
                <a:tc rowSpan="2">
                  <a:txBody>
                    <a:bodyPr/>
                    <a:lstStyle/>
                    <a:p>
                      <a:pPr marL="38100" marR="38100" algn="ctr">
                        <a:lnSpc>
                          <a:spcPts val="1600"/>
                        </a:lnSpc>
                        <a:spcBef>
                          <a:spcPts val="0"/>
                        </a:spcBef>
                        <a:spcAft>
                          <a:spcPts val="0"/>
                        </a:spcAft>
                      </a:pPr>
                      <a:endParaRPr lang="en-US" sz="16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1600" dirty="0" smtClean="0">
                          <a:solidFill>
                            <a:srgbClr val="000000"/>
                          </a:solidFill>
                          <a:latin typeface="Times New Roman" pitchFamily="18" charset="0"/>
                          <a:ea typeface="Calibri"/>
                          <a:cs typeface="Times New Roman" pitchFamily="18" charset="0"/>
                        </a:rPr>
                        <a:t>Iteration</a:t>
                      </a:r>
                      <a:endParaRPr lang="en-US" sz="16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Bef>
                          <a:spcPts val="0"/>
                        </a:spcBef>
                        <a:spcAft>
                          <a:spcPts val="0"/>
                        </a:spcAft>
                      </a:pPr>
                      <a:endParaRPr lang="en-US" sz="16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1600" dirty="0" smtClean="0">
                          <a:solidFill>
                            <a:srgbClr val="000000"/>
                          </a:solidFill>
                          <a:latin typeface="Times New Roman" pitchFamily="18" charset="0"/>
                          <a:ea typeface="Calibri"/>
                          <a:cs typeface="Times New Roman" pitchFamily="18" charset="0"/>
                        </a:rPr>
                        <a:t>Change </a:t>
                      </a:r>
                      <a:r>
                        <a:rPr lang="en-US" sz="1600" dirty="0">
                          <a:solidFill>
                            <a:srgbClr val="000000"/>
                          </a:solidFill>
                          <a:latin typeface="Times New Roman" pitchFamily="18" charset="0"/>
                          <a:ea typeface="Calibri"/>
                          <a:cs typeface="Times New Roman" pitchFamily="18" charset="0"/>
                        </a:rPr>
                        <a:t>in Cluster Centers</a:t>
                      </a:r>
                      <a:endParaRPr lang="en-US" sz="16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7660">
                <a:tc vMerge="1">
                  <a:txBody>
                    <a:bodyPr/>
                    <a:lstStyle/>
                    <a:p>
                      <a:endParaRPr lang="en-US"/>
                    </a:p>
                  </a:txBody>
                  <a:tcPr/>
                </a:tc>
                <a:tc>
                  <a:txBody>
                    <a:bodyPr/>
                    <a:lstStyle/>
                    <a:p>
                      <a:pPr marL="38100" marR="38100" algn="ctr">
                        <a:lnSpc>
                          <a:spcPts val="1600"/>
                        </a:lnSpc>
                        <a:spcBef>
                          <a:spcPts val="0"/>
                        </a:spcBef>
                        <a:spcAft>
                          <a:spcPts val="0"/>
                        </a:spcAft>
                      </a:pPr>
                      <a:endParaRPr lang="en-US" sz="16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1600" dirty="0" smtClean="0">
                          <a:solidFill>
                            <a:srgbClr val="000000"/>
                          </a:solidFill>
                          <a:latin typeface="Times New Roman" pitchFamily="18" charset="0"/>
                          <a:ea typeface="Calibri"/>
                          <a:cs typeface="Times New Roman" pitchFamily="18" charset="0"/>
                        </a:rPr>
                        <a:t>1</a:t>
                      </a:r>
                      <a:endParaRPr lang="en-US" sz="16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1600"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1600" dirty="0" smtClean="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327660">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3.293</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4.228</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327660">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.490</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.475</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327660">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.000</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.000</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r h="1310640">
                <a:tc gridSpan="3">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a. Convergence achieved due to no or small change in cluster centers. The maximum absolute coordinate change for any center is .000. The current iteration is 3. The minimum distance between initial centers is 8.307.</a:t>
                      </a:r>
                      <a:endParaRPr lang="en-US" sz="1600" dirty="0">
                        <a:latin typeface="Times New Roman" pitchFamily="18" charset="0"/>
                        <a:ea typeface="Calibri"/>
                        <a:cs typeface="Times New Roman" pitchFamily="18" charset="0"/>
                      </a:endParaRPr>
                    </a:p>
                  </a:txBody>
                  <a:tcPr marL="0" marR="0" marT="0" marB="0">
                    <a:lnL>
                      <a:noFill/>
                    </a:lnL>
                    <a:lnR>
                      <a:noFill/>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Cluster Membership</a:t>
            </a:r>
            <a:endParaRPr lang="en-US" sz="4500"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295400" y="1627981"/>
          <a:ext cx="6477000" cy="4876800"/>
        </p:xfrm>
        <a:graphic>
          <a:graphicData uri="http://schemas.openxmlformats.org/drawingml/2006/table">
            <a:tbl>
              <a:tblPr/>
              <a:tblGrid>
                <a:gridCol w="2715863"/>
                <a:gridCol w="1866693"/>
                <a:gridCol w="1894444"/>
              </a:tblGrid>
              <a:tr h="0">
                <a:tc gridSpan="3">
                  <a:txBody>
                    <a:bodyPr/>
                    <a:lstStyle/>
                    <a:p>
                      <a:pPr marL="38100" marR="38100" algn="ctr">
                        <a:lnSpc>
                          <a:spcPts val="1600"/>
                        </a:lnSpc>
                        <a:spcBef>
                          <a:spcPts val="0"/>
                        </a:spcBef>
                        <a:spcAft>
                          <a:spcPts val="0"/>
                        </a:spcAft>
                      </a:pPr>
                      <a:r>
                        <a:rPr lang="en-US" sz="1600" b="1" dirty="0">
                          <a:solidFill>
                            <a:srgbClr val="00B0F0"/>
                          </a:solidFill>
                          <a:latin typeface="Times New Roman" pitchFamily="18" charset="0"/>
                          <a:ea typeface="Calibri"/>
                          <a:cs typeface="Times New Roman" pitchFamily="18" charset="0"/>
                        </a:rPr>
                        <a:t>Cluster Membership</a:t>
                      </a:r>
                      <a:endParaRPr lang="en-US" sz="1600" dirty="0">
                        <a:solidFill>
                          <a:srgbClr val="00B0F0"/>
                        </a:solidFill>
                        <a:latin typeface="Times New Roman" pitchFamily="18" charset="0"/>
                        <a:ea typeface="Calibri"/>
                        <a:cs typeface="Times New Roman"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0">
                <a:tc>
                  <a:txBody>
                    <a:bodyPr/>
                    <a:lstStyle/>
                    <a:p>
                      <a:pPr marL="38100" marR="38100">
                        <a:lnSpc>
                          <a:spcPts val="1600"/>
                        </a:lnSpc>
                        <a:spcBef>
                          <a:spcPts val="0"/>
                        </a:spcBef>
                        <a:spcAft>
                          <a:spcPts val="0"/>
                        </a:spcAft>
                      </a:pPr>
                      <a:endParaRPr lang="en-US" sz="1600" b="1" dirty="0" smtClean="0">
                        <a:solidFill>
                          <a:srgbClr val="00B0F0"/>
                        </a:solidFill>
                        <a:latin typeface="Times New Roman" pitchFamily="18" charset="0"/>
                        <a:ea typeface="Calibri"/>
                        <a:cs typeface="Times New Roman" pitchFamily="18" charset="0"/>
                      </a:endParaRPr>
                    </a:p>
                    <a:p>
                      <a:pPr marL="38100" marR="38100">
                        <a:lnSpc>
                          <a:spcPts val="1600"/>
                        </a:lnSpc>
                        <a:spcBef>
                          <a:spcPts val="0"/>
                        </a:spcBef>
                        <a:spcAft>
                          <a:spcPts val="0"/>
                        </a:spcAft>
                      </a:pPr>
                      <a:r>
                        <a:rPr lang="en-US" sz="1600" b="1" dirty="0" smtClean="0">
                          <a:solidFill>
                            <a:srgbClr val="00B0F0"/>
                          </a:solidFill>
                          <a:latin typeface="Times New Roman" pitchFamily="18" charset="0"/>
                          <a:ea typeface="Calibri"/>
                          <a:cs typeface="Times New Roman" pitchFamily="18" charset="0"/>
                        </a:rPr>
                        <a:t>Case </a:t>
                      </a:r>
                      <a:r>
                        <a:rPr lang="en-US" sz="1600" b="1" dirty="0">
                          <a:solidFill>
                            <a:srgbClr val="00B0F0"/>
                          </a:solidFill>
                          <a:latin typeface="Times New Roman" pitchFamily="18" charset="0"/>
                          <a:ea typeface="Calibri"/>
                          <a:cs typeface="Times New Roman" pitchFamily="18" charset="0"/>
                        </a:rPr>
                        <a:t>Number</a:t>
                      </a: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1600" b="1" dirty="0" smtClean="0">
                        <a:solidFill>
                          <a:srgbClr val="00B0F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1600" b="1" dirty="0" smtClean="0">
                          <a:solidFill>
                            <a:srgbClr val="00B0F0"/>
                          </a:solidFill>
                          <a:latin typeface="Times New Roman" pitchFamily="18" charset="0"/>
                          <a:ea typeface="Calibri"/>
                          <a:cs typeface="Times New Roman" pitchFamily="18" charset="0"/>
                        </a:rPr>
                        <a:t>Cluster</a:t>
                      </a:r>
                      <a:endParaRPr lang="en-US" sz="1600" b="1" dirty="0">
                        <a:solidFill>
                          <a:srgbClr val="00B0F0"/>
                        </a:solidFill>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endParaRPr lang="en-US" sz="1600" b="1" dirty="0" smtClean="0">
                        <a:solidFill>
                          <a:srgbClr val="00B0F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1600" b="1" dirty="0" smtClean="0">
                          <a:solidFill>
                            <a:srgbClr val="00B0F0"/>
                          </a:solidFill>
                          <a:latin typeface="Times New Roman" pitchFamily="18" charset="0"/>
                          <a:ea typeface="Calibri"/>
                          <a:cs typeface="Times New Roman" pitchFamily="18" charset="0"/>
                        </a:rPr>
                        <a:t>Distance</a:t>
                      </a:r>
                      <a:endParaRPr lang="en-US" sz="1600" b="1" dirty="0">
                        <a:solidFill>
                          <a:srgbClr val="00B0F0"/>
                        </a:solidFill>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0">
                <a:tc>
                  <a:txBody>
                    <a:bodyPr/>
                    <a:lstStyle/>
                    <a:p>
                      <a:pPr marL="38100" marR="38100">
                        <a:lnSpc>
                          <a:spcPts val="1600"/>
                        </a:lnSpc>
                        <a:spcBef>
                          <a:spcPts val="0"/>
                        </a:spcBef>
                        <a:spcAft>
                          <a:spcPts val="0"/>
                        </a:spcAft>
                      </a:pPr>
                      <a:endParaRPr lang="en-US" sz="1600" dirty="0" smtClean="0">
                        <a:solidFill>
                          <a:srgbClr val="000000"/>
                        </a:solidFill>
                        <a:latin typeface="Times New Roman" pitchFamily="18" charset="0"/>
                        <a:ea typeface="Calibri"/>
                        <a:cs typeface="Times New Roman" pitchFamily="18" charset="0"/>
                      </a:endParaRPr>
                    </a:p>
                    <a:p>
                      <a:pPr marL="38100" marR="38100">
                        <a:lnSpc>
                          <a:spcPts val="1600"/>
                        </a:lnSpc>
                        <a:spcBef>
                          <a:spcPts val="0"/>
                        </a:spcBef>
                        <a:spcAft>
                          <a:spcPts val="0"/>
                        </a:spcAft>
                      </a:pPr>
                      <a:r>
                        <a:rPr lang="en-US" sz="1600" dirty="0" smtClean="0">
                          <a:solidFill>
                            <a:srgbClr val="000000"/>
                          </a:solidFill>
                          <a:latin typeface="Times New Roman" pitchFamily="18" charset="0"/>
                          <a:ea typeface="Calibri"/>
                          <a:cs typeface="Times New Roman" pitchFamily="18" charset="0"/>
                        </a:rPr>
                        <a:t>1</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3.327</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3.295</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4.320</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3.778</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3.474</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6</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2.841</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7</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3.385</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8</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2.943</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9</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3.530</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10</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3.933</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11</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4.227</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12</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4.274</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13</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3.297</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14</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3.932</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15</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4.479</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16</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4.273</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17</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4.057</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18</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3.614</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19</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2.910</a:t>
                      </a:r>
                      <a:endParaRPr lang="en-US" sz="16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20</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2.423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solidFill>
                  <a:srgbClr val="FF0000"/>
                </a:solidFill>
                <a:latin typeface="Times New Roman" pitchFamily="18" charset="0"/>
                <a:cs typeface="Times New Roman" pitchFamily="18" charset="0"/>
              </a:rPr>
              <a:t>ANOVA Table</a:t>
            </a:r>
            <a:r>
              <a:rPr lang="en-US" dirty="0" smtClean="0"/>
              <a:t> </a:t>
            </a:r>
            <a:endParaRPr lang="en-US" dirty="0"/>
          </a:p>
        </p:txBody>
      </p:sp>
      <p:graphicFrame>
        <p:nvGraphicFramePr>
          <p:cNvPr id="4" name="Content Placeholder 3"/>
          <p:cNvGraphicFramePr>
            <a:graphicFrameLocks noGrp="1"/>
          </p:cNvGraphicFramePr>
          <p:nvPr>
            <p:ph idx="1"/>
          </p:nvPr>
        </p:nvGraphicFramePr>
        <p:xfrm>
          <a:off x="609602" y="1627973"/>
          <a:ext cx="7924797" cy="4925226"/>
        </p:xfrm>
        <a:graphic>
          <a:graphicData uri="http://schemas.openxmlformats.org/drawingml/2006/table">
            <a:tbl>
              <a:tblPr/>
              <a:tblGrid>
                <a:gridCol w="1283133"/>
                <a:gridCol w="1283133"/>
                <a:gridCol w="1283133"/>
                <a:gridCol w="1283133"/>
                <a:gridCol w="930755"/>
                <a:gridCol w="930755"/>
                <a:gridCol w="930755"/>
              </a:tblGrid>
              <a:tr h="223874">
                <a:tc gridSpan="7">
                  <a:txBody>
                    <a:bodyPr/>
                    <a:lstStyle/>
                    <a:p>
                      <a:pPr marL="38100" marR="38100" algn="ctr">
                        <a:lnSpc>
                          <a:spcPts val="1600"/>
                        </a:lnSpc>
                        <a:spcBef>
                          <a:spcPts val="0"/>
                        </a:spcBef>
                        <a:spcAft>
                          <a:spcPts val="0"/>
                        </a:spcAft>
                      </a:pPr>
                      <a:r>
                        <a:rPr lang="en-US" sz="1400" b="1" dirty="0">
                          <a:solidFill>
                            <a:srgbClr val="000000"/>
                          </a:solidFill>
                          <a:latin typeface="Times New Roman" pitchFamily="18" charset="0"/>
                          <a:ea typeface="Calibri"/>
                          <a:cs typeface="Times New Roman" pitchFamily="18" charset="0"/>
                        </a:rPr>
                        <a:t>ANOVA</a:t>
                      </a:r>
                      <a:endParaRPr lang="en-US" sz="1400" dirty="0">
                        <a:latin typeface="Times New Roman" pitchFamily="18" charset="0"/>
                        <a:ea typeface="Calibri"/>
                        <a:cs typeface="Times New Roman"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3874">
                <a:tc rowSpan="2">
                  <a:txBody>
                    <a:bodyPr/>
                    <a:lstStyle/>
                    <a:p>
                      <a:pPr marL="38100" marR="38100">
                        <a:lnSpc>
                          <a:spcPts val="1600"/>
                        </a:lnSpc>
                        <a:spcBef>
                          <a:spcPts val="0"/>
                        </a:spcBef>
                        <a:spcAft>
                          <a:spcPts val="0"/>
                        </a:spcAft>
                      </a:pPr>
                      <a:endParaRPr lang="en-US" sz="1400">
                        <a:solidFill>
                          <a:srgbClr val="000000"/>
                        </a:solidFill>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Cluster</a:t>
                      </a:r>
                      <a:endParaRPr lang="en-US" sz="140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marL="38100" marR="38100" algn="ct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Error</a:t>
                      </a:r>
                      <a:endParaRPr lang="en-US" sz="14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rowSpan="2">
                  <a:txBody>
                    <a:bodyPr/>
                    <a:lstStyle/>
                    <a:p>
                      <a:pPr marL="38100" marR="38100" algn="ct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F</a:t>
                      </a:r>
                      <a:endParaRPr lang="en-US" sz="14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38100" marR="38100" algn="ct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Sig.</a:t>
                      </a:r>
                      <a:endParaRPr lang="en-US" sz="14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3874">
                <a:tc vMerge="1">
                  <a:txBody>
                    <a:bodyPr/>
                    <a:lstStyle/>
                    <a:p>
                      <a:endParaRPr lang="en-US"/>
                    </a:p>
                  </a:txBody>
                  <a:tcPr/>
                </a:tc>
                <a:tc>
                  <a:txBody>
                    <a:bodyPr/>
                    <a:lstStyle/>
                    <a:p>
                      <a:pPr marL="38100" marR="38100" algn="ct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Mean Square</a:t>
                      </a:r>
                      <a:endParaRPr lang="en-US" sz="140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df</a:t>
                      </a:r>
                      <a:endParaRPr lang="en-US" sz="14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Mean Square</a:t>
                      </a:r>
                      <a:endParaRPr lang="en-US" sz="14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df</a:t>
                      </a:r>
                      <a:endParaRPr lang="en-US" sz="14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S1</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1.250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1.072</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1.166</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.295</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S2</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11.250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.628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17.920</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FF0000"/>
                          </a:solidFill>
                          <a:latin typeface="Times New Roman" pitchFamily="18" charset="0"/>
                          <a:ea typeface="Calibri"/>
                          <a:cs typeface="Times New Roman" pitchFamily="18" charset="0"/>
                        </a:rPr>
                        <a:t>.000</a:t>
                      </a: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S3</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1.250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1.294</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.966</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.339</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S4</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.800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1.344</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.595</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.450</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S5</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5.000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1.344</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3.719</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.070</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S6</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16.200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.611</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26.509</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FF0000"/>
                          </a:solidFill>
                          <a:latin typeface="Times New Roman" pitchFamily="18" charset="0"/>
                          <a:ea typeface="Calibri"/>
                          <a:cs typeface="Times New Roman" pitchFamily="18" charset="0"/>
                        </a:rPr>
                        <a:t>.000</a:t>
                      </a: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S7</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.450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1.228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.367</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.552</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S8</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.800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1.300</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.615</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.443</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S9</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5.000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1.044</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4.787</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FF0000"/>
                          </a:solidFill>
                          <a:latin typeface="Times New Roman" pitchFamily="18" charset="0"/>
                          <a:ea typeface="Calibri"/>
                          <a:cs typeface="Times New Roman" pitchFamily="18" charset="0"/>
                        </a:rPr>
                        <a:t>.042</a:t>
                      </a: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S10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1.250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.961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1.301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.269</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S11</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28.800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.833</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34.560</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FF0000"/>
                          </a:solidFill>
                          <a:latin typeface="Times New Roman" pitchFamily="18" charset="0"/>
                          <a:ea typeface="Calibri"/>
                          <a:cs typeface="Times New Roman" pitchFamily="18" charset="0"/>
                        </a:rPr>
                        <a:t>.000</a:t>
                      </a: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S12</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4.050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.806</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5.028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FF0000"/>
                          </a:solidFill>
                          <a:latin typeface="Times New Roman" pitchFamily="18" charset="0"/>
                          <a:ea typeface="Calibri"/>
                          <a:cs typeface="Times New Roman" pitchFamily="18" charset="0"/>
                        </a:rPr>
                        <a:t>.038</a:t>
                      </a: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S13</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.800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.500</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1.600</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.222</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S14</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.450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.739</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.609</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.445</a:t>
                      </a:r>
                      <a:endParaRPr lang="en-US" sz="14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23874">
                <a:tc>
                  <a:txBody>
                    <a:bodyPr/>
                    <a:lstStyle/>
                    <a:p>
                      <a:pPr marL="38100" marR="38100">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S15</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12.800</a:t>
                      </a:r>
                      <a:endParaRPr lang="en-US" sz="14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1.167</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18</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1400">
                          <a:solidFill>
                            <a:srgbClr val="000000"/>
                          </a:solidFill>
                          <a:latin typeface="Times New Roman" pitchFamily="18" charset="0"/>
                          <a:ea typeface="Calibri"/>
                          <a:cs typeface="Times New Roman" pitchFamily="18" charset="0"/>
                        </a:rPr>
                        <a:t>10.971</a:t>
                      </a:r>
                      <a:endParaRPr lang="en-US" sz="140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1400" dirty="0">
                          <a:solidFill>
                            <a:srgbClr val="FF0000"/>
                          </a:solidFill>
                          <a:latin typeface="Times New Roman" pitchFamily="18" charset="0"/>
                          <a:ea typeface="Calibri"/>
                          <a:cs typeface="Times New Roman" pitchFamily="18" charset="0"/>
                        </a:rPr>
                        <a:t>.004</a:t>
                      </a: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r h="895494">
                <a:tc gridSpan="7">
                  <a:txBody>
                    <a:bodyPr/>
                    <a:lstStyle/>
                    <a:p>
                      <a:pPr marL="38100" marR="38100">
                        <a:lnSpc>
                          <a:spcPts val="1600"/>
                        </a:lnSpc>
                        <a:spcBef>
                          <a:spcPts val="0"/>
                        </a:spcBef>
                        <a:spcAft>
                          <a:spcPts val="0"/>
                        </a:spcAft>
                      </a:pPr>
                      <a:r>
                        <a:rPr lang="en-US" sz="1400" dirty="0">
                          <a:solidFill>
                            <a:srgbClr val="000000"/>
                          </a:solidFill>
                          <a:latin typeface="Times New Roman" pitchFamily="18" charset="0"/>
                          <a:ea typeface="Calibri"/>
                          <a:cs typeface="Times New Roman" pitchFamily="18" charset="0"/>
                        </a:rPr>
                        <a:t>The F tests should be used only for descriptive purposes because the clusters have been chosen to maximize the differences among cases in different clusters. The observed significance levels are not corrected for this and thus cannot be interpreted as tests of the hypothesis that the cluster means are equal.</a:t>
                      </a:r>
                      <a:endParaRPr lang="en-US" sz="1400" dirty="0">
                        <a:latin typeface="Times New Roman" pitchFamily="18" charset="0"/>
                        <a:ea typeface="Calibri"/>
                        <a:cs typeface="Times New Roman"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latin typeface="Times New Roman" pitchFamily="18" charset="0"/>
                <a:cs typeface="Times New Roman" pitchFamily="18" charset="0"/>
              </a:rPr>
              <a:t>What is Cluster Analysis ?</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lstStyle/>
          <a:p>
            <a:pPr algn="just"/>
            <a:r>
              <a:rPr lang="en-US" b="1" dirty="0" smtClean="0">
                <a:latin typeface="Times New Roman" pitchFamily="18" charset="0"/>
                <a:cs typeface="Times New Roman" pitchFamily="18" charset="0"/>
              </a:rPr>
              <a:t>Cluster Analysis or Clustering is the task of grouping a set of objects in such a way that objects in the same group (Known as cluster) are more similar (in some sense) to each other than  those of the other groups.</a:t>
            </a:r>
          </a:p>
          <a:p>
            <a:pPr>
              <a:buNone/>
            </a:pPr>
            <a:r>
              <a:rPr lang="en-US" dirty="0"/>
              <a:t> </a:t>
            </a:r>
            <a:r>
              <a:rPr lang="en-US" dirty="0" smtClean="0"/>
              <a:t>                   </a:t>
            </a:r>
            <a:r>
              <a:rPr lang="en-US" dirty="0" smtClean="0">
                <a:latin typeface="Times New Roman" pitchFamily="18" charset="0"/>
                <a:cs typeface="Times New Roman" pitchFamily="18" charset="0"/>
              </a:rPr>
              <a:t>K1                                K2</a:t>
            </a:r>
          </a:p>
        </p:txBody>
      </p:sp>
      <p:sp>
        <p:nvSpPr>
          <p:cNvPr id="4" name="Oval 3"/>
          <p:cNvSpPr/>
          <p:nvPr/>
        </p:nvSpPr>
        <p:spPr>
          <a:xfrm>
            <a:off x="1447800" y="4343400"/>
            <a:ext cx="1524000" cy="1295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smtClean="0">
                <a:solidFill>
                  <a:schemeClr val="tx1"/>
                </a:solidFill>
              </a:rPr>
              <a:t>+ + + + + + + ++  + + + ++ + + ++ +</a:t>
            </a:r>
            <a:endParaRPr lang="en-US" dirty="0">
              <a:solidFill>
                <a:schemeClr val="tx1"/>
              </a:solidFill>
            </a:endParaRPr>
          </a:p>
        </p:txBody>
      </p:sp>
      <p:sp>
        <p:nvSpPr>
          <p:cNvPr id="5" name="Oval 4"/>
          <p:cNvSpPr/>
          <p:nvPr/>
        </p:nvSpPr>
        <p:spPr>
          <a:xfrm>
            <a:off x="5257800" y="4343400"/>
            <a:ext cx="1524000" cy="1295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 </a:t>
            </a:r>
            <a:r>
              <a:rPr lang="en-US" dirty="0" err="1" smtClean="0">
                <a:solidFill>
                  <a:schemeClr val="tx1"/>
                </a:solidFill>
              </a:rPr>
              <a:t>X</a:t>
            </a:r>
            <a:r>
              <a:rPr lang="en-US" dirty="0" smtClean="0">
                <a:solidFill>
                  <a:schemeClr val="tx1"/>
                </a:solidFill>
              </a:rPr>
              <a:t> </a:t>
            </a:r>
            <a:r>
              <a:rPr lang="en-US" dirty="0" err="1" smtClean="0">
                <a:solidFill>
                  <a:schemeClr val="tx1"/>
                </a:solidFill>
              </a:rPr>
              <a:t>X</a:t>
            </a:r>
            <a:r>
              <a:rPr lang="en-US" dirty="0" smtClean="0">
                <a:solidFill>
                  <a:schemeClr val="tx1"/>
                </a:solidFill>
              </a:rPr>
              <a:t> </a:t>
            </a:r>
            <a:r>
              <a:rPr lang="en-US" dirty="0" err="1" smtClean="0">
                <a:solidFill>
                  <a:schemeClr val="tx1"/>
                </a:solidFill>
              </a:rPr>
              <a:t>X</a:t>
            </a:r>
            <a:r>
              <a:rPr lang="en-US" dirty="0" smtClean="0">
                <a:solidFill>
                  <a:schemeClr val="tx1"/>
                </a:solidFill>
              </a:rPr>
              <a:t> </a:t>
            </a:r>
            <a:r>
              <a:rPr lang="en-US" dirty="0" err="1" smtClean="0">
                <a:solidFill>
                  <a:schemeClr val="tx1"/>
                </a:solidFill>
              </a:rPr>
              <a:t>X</a:t>
            </a:r>
            <a:r>
              <a:rPr lang="en-US" dirty="0" smtClean="0">
                <a:solidFill>
                  <a:schemeClr val="tx1"/>
                </a:solidFill>
              </a:rPr>
              <a:t> </a:t>
            </a:r>
            <a:r>
              <a:rPr lang="en-US" dirty="0" err="1" smtClean="0">
                <a:solidFill>
                  <a:schemeClr val="tx1"/>
                </a:solidFill>
              </a:rPr>
              <a:t>X</a:t>
            </a:r>
            <a:r>
              <a:rPr lang="en-US" dirty="0" smtClean="0">
                <a:solidFill>
                  <a:schemeClr val="tx1"/>
                </a:solidFill>
              </a:rPr>
              <a:t> XX </a:t>
            </a:r>
            <a:r>
              <a:rPr lang="en-US" dirty="0" err="1" smtClean="0">
                <a:solidFill>
                  <a:schemeClr val="tx1"/>
                </a:solidFill>
              </a:rPr>
              <a:t>XX</a:t>
            </a:r>
            <a:r>
              <a:rPr lang="en-US" dirty="0" smtClean="0">
                <a:solidFill>
                  <a:schemeClr val="tx1"/>
                </a:solidFill>
              </a:rPr>
              <a:t> X XX </a:t>
            </a:r>
            <a:r>
              <a:rPr lang="en-US" dirty="0" err="1" smtClean="0">
                <a:solidFill>
                  <a:schemeClr val="tx1"/>
                </a:solidFill>
              </a:rPr>
              <a:t>XX</a:t>
            </a:r>
            <a:r>
              <a:rPr lang="en-US" dirty="0" smtClean="0">
                <a:solidFill>
                  <a:schemeClr val="tx1"/>
                </a:solidFill>
              </a:rPr>
              <a:t> X XX XXXX</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solidFill>
                  <a:srgbClr val="FF0000"/>
                </a:solidFill>
                <a:latin typeface="Times New Roman" pitchFamily="18" charset="0"/>
                <a:cs typeface="Times New Roman" pitchFamily="18" charset="0"/>
              </a:rPr>
              <a:t>Final Clusters</a:t>
            </a:r>
            <a:r>
              <a:rPr lang="en-US" dirty="0" smtClean="0"/>
              <a:t> </a:t>
            </a:r>
            <a:endParaRPr lang="en-US" dirty="0"/>
          </a:p>
        </p:txBody>
      </p:sp>
      <p:graphicFrame>
        <p:nvGraphicFramePr>
          <p:cNvPr id="4" name="Content Placeholder 3"/>
          <p:cNvGraphicFramePr>
            <a:graphicFrameLocks noGrp="1"/>
          </p:cNvGraphicFramePr>
          <p:nvPr>
            <p:ph idx="1"/>
          </p:nvPr>
        </p:nvGraphicFramePr>
        <p:xfrm>
          <a:off x="685800" y="1828800"/>
          <a:ext cx="3124200" cy="4572000"/>
        </p:xfrm>
        <a:graphic>
          <a:graphicData uri="http://schemas.openxmlformats.org/drawingml/2006/table">
            <a:tbl>
              <a:tblPr/>
              <a:tblGrid>
                <a:gridCol w="1041400"/>
                <a:gridCol w="1041400"/>
                <a:gridCol w="1041400"/>
              </a:tblGrid>
              <a:tr h="254000">
                <a:tc gridSpan="3">
                  <a:txBody>
                    <a:bodyPr/>
                    <a:lstStyle/>
                    <a:p>
                      <a:pPr marL="38100" marR="38100" algn="ctr">
                        <a:lnSpc>
                          <a:spcPts val="1600"/>
                        </a:lnSpc>
                        <a:spcBef>
                          <a:spcPts val="0"/>
                        </a:spcBef>
                        <a:spcAft>
                          <a:spcPts val="0"/>
                        </a:spcAft>
                      </a:pPr>
                      <a:r>
                        <a:rPr lang="en-US" sz="1600" b="1" dirty="0">
                          <a:solidFill>
                            <a:srgbClr val="000000"/>
                          </a:solidFill>
                          <a:latin typeface="Times New Roman" pitchFamily="18" charset="0"/>
                          <a:ea typeface="Calibri"/>
                          <a:cs typeface="Times New Roman" pitchFamily="18" charset="0"/>
                        </a:rPr>
                        <a:t>Final Cluster Centers</a:t>
                      </a:r>
                      <a:endParaRPr lang="en-US" sz="1600" dirty="0">
                        <a:latin typeface="Times New Roman" pitchFamily="18" charset="0"/>
                        <a:ea typeface="Calibri"/>
                        <a:cs typeface="Times New Roman"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254000">
                <a:tc rowSpan="2">
                  <a:txBody>
                    <a:bodyPr/>
                    <a:lstStyle/>
                    <a:p>
                      <a:pPr marL="38100" marR="38100" algn="ctr">
                        <a:lnSpc>
                          <a:spcPts val="1600"/>
                        </a:lnSpc>
                        <a:spcBef>
                          <a:spcPts val="0"/>
                        </a:spcBef>
                        <a:spcAft>
                          <a:spcPts val="0"/>
                        </a:spcAft>
                      </a:pPr>
                      <a:endParaRPr lang="en-US" sz="1600">
                        <a:solidFill>
                          <a:srgbClr val="000000"/>
                        </a:solidFill>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Cluster</a:t>
                      </a:r>
                      <a:endParaRPr lang="en-US" sz="16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254000">
                <a:tc vMerge="1">
                  <a:txBody>
                    <a:bodyPr/>
                    <a:lstStyle/>
                    <a:p>
                      <a:endParaRPr lang="en-US"/>
                    </a:p>
                  </a:txBody>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1</a:t>
                      </a:r>
                      <a:endParaRPr lang="en-US" sz="1600" dirty="0">
                        <a:latin typeface="Times New Roman" pitchFamily="18" charset="0"/>
                        <a:ea typeface="Calibri"/>
                        <a:cs typeface="Times New Roman"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254000">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S2</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S3</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S5</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S6</a:t>
                      </a:r>
                      <a:endParaRPr lang="en-US" sz="16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S7</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S8</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S9</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S10</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S11</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S12</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3</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S13</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S14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4</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S15</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600">
                          <a:solidFill>
                            <a:srgbClr val="000000"/>
                          </a:solidFill>
                          <a:latin typeface="Times New Roman" pitchFamily="18" charset="0"/>
                          <a:ea typeface="Calibri"/>
                          <a:cs typeface="Times New Roman" pitchFamily="18" charset="0"/>
                        </a:rPr>
                        <a:t>4</a:t>
                      </a:r>
                      <a:endParaRPr lang="en-US" sz="16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1600" dirty="0">
                          <a:solidFill>
                            <a:srgbClr val="000000"/>
                          </a:solidFill>
                          <a:latin typeface="Times New Roman" pitchFamily="18" charset="0"/>
                          <a:ea typeface="Calibri"/>
                          <a:cs typeface="Times New Roman" pitchFamily="18" charset="0"/>
                        </a:rPr>
                        <a:t>2</a:t>
                      </a:r>
                      <a:endParaRPr lang="en-US" sz="1600" dirty="0">
                        <a:latin typeface="Times New Roman" pitchFamily="18" charset="0"/>
                        <a:ea typeface="Calibri"/>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nvGraphicFramePr>
        <p:xfrm>
          <a:off x="4876800" y="1734318"/>
          <a:ext cx="3352800" cy="4642866"/>
        </p:xfrm>
        <a:graphic>
          <a:graphicData uri="http://schemas.openxmlformats.org/drawingml/2006/table">
            <a:tbl>
              <a:tblPr/>
              <a:tblGrid>
                <a:gridCol w="1855682"/>
                <a:gridCol w="748559"/>
                <a:gridCol w="748559"/>
              </a:tblGrid>
              <a:tr h="195749">
                <a:tc gridSpan="3">
                  <a:txBody>
                    <a:bodyPr/>
                    <a:lstStyle/>
                    <a:p>
                      <a:pPr marL="0" marR="0" algn="ctr">
                        <a:lnSpc>
                          <a:spcPct val="115000"/>
                        </a:lnSpc>
                        <a:spcBef>
                          <a:spcPts val="0"/>
                        </a:spcBef>
                        <a:spcAft>
                          <a:spcPts val="0"/>
                        </a:spcAft>
                      </a:pPr>
                      <a:r>
                        <a:rPr lang="en-US" sz="1600" b="1" dirty="0">
                          <a:solidFill>
                            <a:srgbClr val="000000"/>
                          </a:solidFill>
                          <a:latin typeface="Times New Roman" pitchFamily="18" charset="0"/>
                          <a:ea typeface="Times New Roman"/>
                          <a:cs typeface="Times New Roman" pitchFamily="18" charset="0"/>
                        </a:rPr>
                        <a:t>Final Cluster Centers</a:t>
                      </a:r>
                      <a:endParaRPr lang="en-US" sz="1600" dirty="0">
                        <a:latin typeface="Times New Roman" pitchFamily="18" charset="0"/>
                        <a:ea typeface="Calibri"/>
                        <a:cs typeface="Times New Roman"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95749">
                <a:tc rowSpan="2">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 </a:t>
                      </a:r>
                      <a:endParaRPr lang="en-US" sz="1600" dirty="0">
                        <a:latin typeface="Times New Roman" pitchFamily="18" charset="0"/>
                        <a:ea typeface="Calibri"/>
                        <a:cs typeface="Times New Roman" pitchFamily="18" charset="0"/>
                      </a:endParaRPr>
                    </a:p>
                  </a:txBody>
                  <a:tcPr marL="68580" marR="6858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Cluster</a:t>
                      </a:r>
                      <a:endParaRPr lang="en-US" sz="1600" dirty="0">
                        <a:latin typeface="Times New Roman" pitchFamily="18" charset="0"/>
                        <a:ea typeface="Calibri"/>
                        <a:cs typeface="Times New Roman" pitchFamily="18" charset="0"/>
                      </a:endParaRPr>
                    </a:p>
                  </a:txBody>
                  <a:tcPr marL="68580" marR="6858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95749">
                <a:tc vMerge="1">
                  <a:txBody>
                    <a:bodyPr/>
                    <a:lstStyle/>
                    <a:p>
                      <a:endParaRPr lang="en-US"/>
                    </a:p>
                  </a:txBody>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1</a:t>
                      </a:r>
                      <a:endParaRPr lang="en-US" sz="1600">
                        <a:latin typeface="Times New Roman" pitchFamily="18" charset="0"/>
                        <a:ea typeface="Calibri"/>
                        <a:cs typeface="Times New Roman" pitchFamily="18" charset="0"/>
                      </a:endParaRPr>
                    </a:p>
                  </a:txBody>
                  <a:tcPr marL="68580" marR="68580"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2</a:t>
                      </a:r>
                      <a:endParaRPr lang="en-US" sz="1600" dirty="0">
                        <a:latin typeface="Times New Roman" pitchFamily="18" charset="0"/>
                        <a:ea typeface="Calibri"/>
                        <a:cs typeface="Times New Roman" pitchFamily="18" charset="0"/>
                      </a:endParaRPr>
                    </a:p>
                  </a:txBody>
                  <a:tcPr marL="68580" marR="68580" marT="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S1</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3.90</a:t>
                      </a:r>
                      <a:endParaRPr lang="en-US" sz="160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3.40</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S2</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3.90</a:t>
                      </a:r>
                      <a:endParaRPr lang="en-US" sz="1600" b="1" dirty="0">
                        <a:solidFill>
                          <a:srgbClr val="FF0000"/>
                        </a:solidFill>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2.40</a:t>
                      </a:r>
                      <a:endParaRPr lang="en-US" sz="1600" b="1" dirty="0">
                        <a:solidFill>
                          <a:srgbClr val="FF0000"/>
                        </a:solidFill>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S3</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3.60</a:t>
                      </a:r>
                      <a:endParaRPr lang="en-US" sz="160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3.10</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S4</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3.70</a:t>
                      </a:r>
                      <a:endParaRPr lang="en-US" sz="160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3.30</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S5</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3.70</a:t>
                      </a:r>
                      <a:endParaRPr lang="en-US" sz="160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2.70</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S6</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4.10</a:t>
                      </a:r>
                      <a:endParaRPr lang="en-US" sz="1600" b="1" dirty="0">
                        <a:solidFill>
                          <a:srgbClr val="FF0000"/>
                        </a:solidFill>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2.30</a:t>
                      </a:r>
                      <a:endParaRPr lang="en-US" sz="1600" b="1" dirty="0">
                        <a:solidFill>
                          <a:srgbClr val="FF0000"/>
                        </a:solidFill>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S7</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4.00</a:t>
                      </a:r>
                      <a:endParaRPr lang="en-US" sz="160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3.70</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S8</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3.50</a:t>
                      </a:r>
                      <a:endParaRPr lang="en-US" sz="160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3.10</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S9</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3.60</a:t>
                      </a:r>
                      <a:endParaRPr lang="en-US" sz="1600" b="1" dirty="0">
                        <a:solidFill>
                          <a:srgbClr val="FF0000"/>
                        </a:solidFill>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2.60</a:t>
                      </a:r>
                      <a:endParaRPr lang="en-US" sz="1600" b="1" dirty="0">
                        <a:solidFill>
                          <a:srgbClr val="FF0000"/>
                        </a:solidFill>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S10</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3.90</a:t>
                      </a:r>
                      <a:endParaRPr lang="en-US" sz="160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3.40</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S11</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4.10</a:t>
                      </a:r>
                      <a:endParaRPr lang="en-US" sz="1600" b="1" dirty="0">
                        <a:solidFill>
                          <a:srgbClr val="FF0000"/>
                        </a:solidFill>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1.70</a:t>
                      </a:r>
                      <a:endParaRPr lang="en-US" sz="1600" b="1" dirty="0">
                        <a:solidFill>
                          <a:srgbClr val="FF0000"/>
                        </a:solidFill>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S12</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a:solidFill>
                            <a:srgbClr val="FF0000"/>
                          </a:solidFill>
                          <a:latin typeface="Times New Roman" pitchFamily="18" charset="0"/>
                          <a:ea typeface="Times New Roman"/>
                          <a:cs typeface="Times New Roman" pitchFamily="18" charset="0"/>
                        </a:rPr>
                        <a:t>4.10</a:t>
                      </a:r>
                      <a:endParaRPr lang="en-US" sz="1600" b="1">
                        <a:solidFill>
                          <a:srgbClr val="FF0000"/>
                        </a:solidFill>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3.20</a:t>
                      </a:r>
                      <a:endParaRPr lang="en-US" sz="1600" b="1" dirty="0">
                        <a:solidFill>
                          <a:srgbClr val="FF0000"/>
                        </a:solidFill>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S13</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4.30</a:t>
                      </a:r>
                      <a:endParaRPr lang="en-US" sz="160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3.90</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S14</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3.60</a:t>
                      </a:r>
                      <a:endParaRPr lang="en-US" sz="160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3.90</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5749">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S15</a:t>
                      </a:r>
                      <a:endParaRPr lang="en-US" sz="1600" dirty="0">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3.90</a:t>
                      </a:r>
                      <a:endParaRPr lang="en-US" sz="1600" b="1" dirty="0">
                        <a:solidFill>
                          <a:srgbClr val="FF0000"/>
                        </a:solidFill>
                        <a:latin typeface="Times New Roman" pitchFamily="18" charset="0"/>
                        <a:ea typeface="Calibri"/>
                        <a:cs typeface="Times New Roman"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2.30</a:t>
                      </a:r>
                      <a:endParaRPr lang="en-US" sz="1600" b="1" dirty="0">
                        <a:solidFill>
                          <a:srgbClr val="FF0000"/>
                        </a:solidFill>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Final Clusters- Bar Chart for </a:t>
            </a:r>
            <a:r>
              <a:rPr lang="en-US" b="1" dirty="0" smtClean="0">
                <a:solidFill>
                  <a:srgbClr val="FF0000"/>
                </a:solidFill>
                <a:latin typeface="Times New Roman" pitchFamily="18" charset="0"/>
                <a:cs typeface="Times New Roman" pitchFamily="18" charset="0"/>
              </a:rPr>
              <a:t>both </a:t>
            </a:r>
            <a:r>
              <a:rPr lang="en-US" b="1" dirty="0" smtClean="0">
                <a:solidFill>
                  <a:srgbClr val="FF0000"/>
                </a:solidFill>
                <a:latin typeface="Times New Roman" pitchFamily="18" charset="0"/>
                <a:cs typeface="Times New Roman" pitchFamily="18" charset="0"/>
              </a:rPr>
              <a:t>Clusters</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2967335"/>
            <a:ext cx="4572000" cy="923330"/>
          </a:xfrm>
          <a:prstGeom prst="rect">
            <a:avLst/>
          </a:prstGeom>
        </p:spPr>
        <p:txBody>
          <a:bodyPr>
            <a:spAutoFit/>
          </a:bodyPr>
          <a:lstStyle/>
          <a:p>
            <a:endParaRPr lang="en-US" dirty="0" smtClean="0"/>
          </a:p>
          <a:p>
            <a:endParaRPr lang="en-US" dirty="0" smtClean="0"/>
          </a:p>
          <a:p>
            <a:endParaRPr lang="en-US" dirty="0" smtClean="0"/>
          </a:p>
        </p:txBody>
      </p:sp>
      <p:pic>
        <p:nvPicPr>
          <p:cNvPr id="5" name="Picture 4"/>
          <p:cNvPicPr/>
          <p:nvPr/>
        </p:nvPicPr>
        <p:blipFill>
          <a:blip r:embed="rId2"/>
          <a:srcRect/>
          <a:stretch>
            <a:fillRect/>
          </a:stretch>
        </p:blipFill>
        <p:spPr bwMode="auto">
          <a:xfrm>
            <a:off x="609600" y="1676400"/>
            <a:ext cx="7848600" cy="4572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Final Clusters- Bar Chart for </a:t>
            </a:r>
            <a:r>
              <a:rPr lang="en-US" b="1" dirty="0" smtClean="0">
                <a:solidFill>
                  <a:srgbClr val="FF0000"/>
                </a:solidFill>
                <a:latin typeface="Times New Roman" pitchFamily="18" charset="0"/>
                <a:cs typeface="Times New Roman" pitchFamily="18" charset="0"/>
              </a:rPr>
              <a:t>both </a:t>
            </a:r>
            <a:r>
              <a:rPr lang="en-US" b="1" dirty="0" smtClean="0">
                <a:solidFill>
                  <a:srgbClr val="FF0000"/>
                </a:solidFill>
                <a:latin typeface="Times New Roman" pitchFamily="18" charset="0"/>
                <a:cs typeface="Times New Roman" pitchFamily="18" charset="0"/>
              </a:rPr>
              <a:t>Clusters on Z-score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609600" y="1524000"/>
            <a:ext cx="8229600" cy="505968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500" b="1" dirty="0" smtClean="0">
                <a:solidFill>
                  <a:srgbClr val="FF0000"/>
                </a:solidFill>
                <a:latin typeface="Times New Roman" pitchFamily="18" charset="0"/>
                <a:cs typeface="Times New Roman" pitchFamily="18" charset="0"/>
              </a:rPr>
              <a:t>Number of Cases in each Clusters</a:t>
            </a:r>
            <a:r>
              <a:rPr lang="en-US" dirty="0" smtClean="0"/>
              <a:t> </a:t>
            </a:r>
            <a:endParaRPr lang="en-US" dirty="0"/>
          </a:p>
        </p:txBody>
      </p:sp>
      <p:graphicFrame>
        <p:nvGraphicFramePr>
          <p:cNvPr id="4" name="Content Placeholder 3"/>
          <p:cNvGraphicFramePr>
            <a:graphicFrameLocks noGrp="1"/>
          </p:cNvGraphicFramePr>
          <p:nvPr>
            <p:ph idx="1"/>
          </p:nvPr>
        </p:nvGraphicFramePr>
        <p:xfrm>
          <a:off x="2057400" y="2057399"/>
          <a:ext cx="5334001" cy="3581400"/>
        </p:xfrm>
        <a:graphic>
          <a:graphicData uri="http://schemas.openxmlformats.org/drawingml/2006/table">
            <a:tbl>
              <a:tblPr/>
              <a:tblGrid>
                <a:gridCol w="1628049"/>
                <a:gridCol w="1852976"/>
                <a:gridCol w="1852976"/>
              </a:tblGrid>
              <a:tr h="716280">
                <a:tc gridSpan="3">
                  <a:txBody>
                    <a:bodyPr/>
                    <a:lstStyle/>
                    <a:p>
                      <a:pPr marL="38100" marR="38100" algn="ctr">
                        <a:lnSpc>
                          <a:spcPts val="1600"/>
                        </a:lnSpc>
                        <a:spcBef>
                          <a:spcPts val="0"/>
                        </a:spcBef>
                        <a:spcAft>
                          <a:spcPts val="0"/>
                        </a:spcAft>
                      </a:pPr>
                      <a:endParaRPr lang="en-US" sz="1800" b="1" dirty="0" smtClean="0">
                        <a:solidFill>
                          <a:srgbClr val="000000"/>
                        </a:solidFill>
                        <a:latin typeface="Times New Roman" pitchFamily="18" charset="0"/>
                        <a:ea typeface="Calibri"/>
                        <a:cs typeface="Times New Roman" pitchFamily="18" charset="0"/>
                      </a:endParaRPr>
                    </a:p>
                    <a:p>
                      <a:pPr marL="38100" marR="38100" algn="ctr">
                        <a:lnSpc>
                          <a:spcPts val="1600"/>
                        </a:lnSpc>
                        <a:spcBef>
                          <a:spcPts val="0"/>
                        </a:spcBef>
                        <a:spcAft>
                          <a:spcPts val="0"/>
                        </a:spcAft>
                      </a:pPr>
                      <a:r>
                        <a:rPr lang="en-US" sz="1800" b="1" dirty="0" smtClean="0">
                          <a:solidFill>
                            <a:srgbClr val="000000"/>
                          </a:solidFill>
                          <a:latin typeface="Times New Roman" pitchFamily="18" charset="0"/>
                          <a:ea typeface="Calibri"/>
                          <a:cs typeface="Times New Roman" pitchFamily="18" charset="0"/>
                        </a:rPr>
                        <a:t>Number </a:t>
                      </a:r>
                      <a:r>
                        <a:rPr lang="en-US" sz="1800" b="1" dirty="0">
                          <a:solidFill>
                            <a:srgbClr val="000000"/>
                          </a:solidFill>
                          <a:latin typeface="Times New Roman" pitchFamily="18" charset="0"/>
                          <a:ea typeface="Calibri"/>
                          <a:cs typeface="Times New Roman" pitchFamily="18" charset="0"/>
                        </a:rPr>
                        <a:t>of Cases in each Cluster</a:t>
                      </a:r>
                      <a:endParaRPr lang="en-US" sz="1800" dirty="0">
                        <a:latin typeface="Times New Roman" pitchFamily="18" charset="0"/>
                        <a:ea typeface="Calibri"/>
                        <a:cs typeface="Times New Roman"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716280">
                <a:tc rowSpan="2">
                  <a:txBody>
                    <a:bodyPr/>
                    <a:lstStyle/>
                    <a:p>
                      <a:pPr marL="38100" marR="38100">
                        <a:lnSpc>
                          <a:spcPts val="1600"/>
                        </a:lnSpc>
                        <a:spcBef>
                          <a:spcPts val="0"/>
                        </a:spcBef>
                        <a:spcAft>
                          <a:spcPts val="0"/>
                        </a:spcAft>
                      </a:pPr>
                      <a:r>
                        <a:rPr lang="en-US" sz="1800" dirty="0">
                          <a:solidFill>
                            <a:srgbClr val="000000"/>
                          </a:solidFill>
                          <a:latin typeface="Times New Roman" pitchFamily="18" charset="0"/>
                          <a:ea typeface="Calibri"/>
                          <a:cs typeface="Times New Roman" pitchFamily="18" charset="0"/>
                        </a:rPr>
                        <a:t>Cluster</a:t>
                      </a:r>
                      <a:endParaRPr lang="en-US" sz="18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nSpc>
                          <a:spcPts val="1600"/>
                        </a:lnSpc>
                        <a:spcBef>
                          <a:spcPts val="0"/>
                        </a:spcBef>
                        <a:spcAft>
                          <a:spcPts val="0"/>
                        </a:spcAft>
                      </a:pPr>
                      <a:r>
                        <a:rPr lang="en-US" sz="1800">
                          <a:solidFill>
                            <a:srgbClr val="000000"/>
                          </a:solidFill>
                          <a:latin typeface="Times New Roman" pitchFamily="18" charset="0"/>
                          <a:ea typeface="Calibri"/>
                          <a:cs typeface="Times New Roman" pitchFamily="18" charset="0"/>
                        </a:rPr>
                        <a:t>1</a:t>
                      </a:r>
                      <a:endParaRPr lang="en-US" sz="1800">
                        <a:latin typeface="Times New Roman" pitchFamily="18" charset="0"/>
                        <a:ea typeface="Calibri"/>
                        <a:cs typeface="Times New Roman" pitchFamily="18" charset="0"/>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1800">
                          <a:solidFill>
                            <a:srgbClr val="000000"/>
                          </a:solidFill>
                          <a:latin typeface="Times New Roman" pitchFamily="18" charset="0"/>
                          <a:ea typeface="Calibri"/>
                          <a:cs typeface="Times New Roman" pitchFamily="18" charset="0"/>
                        </a:rPr>
                        <a:t>10.000</a:t>
                      </a:r>
                      <a:endParaRPr lang="en-US" sz="18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716280">
                <a:tc vMerge="1">
                  <a:txBody>
                    <a:bodyPr/>
                    <a:lstStyle/>
                    <a:p>
                      <a:endParaRPr lang="en-US"/>
                    </a:p>
                  </a:txBody>
                  <a:tcPr/>
                </a:tc>
                <a:tc>
                  <a:txBody>
                    <a:bodyPr/>
                    <a:lstStyle/>
                    <a:p>
                      <a:pPr marL="38100" marR="38100">
                        <a:lnSpc>
                          <a:spcPts val="1600"/>
                        </a:lnSpc>
                        <a:spcBef>
                          <a:spcPts val="0"/>
                        </a:spcBef>
                        <a:spcAft>
                          <a:spcPts val="0"/>
                        </a:spcAft>
                      </a:pPr>
                      <a:r>
                        <a:rPr lang="en-US" sz="1800" dirty="0">
                          <a:solidFill>
                            <a:srgbClr val="000000"/>
                          </a:solidFill>
                          <a:latin typeface="Times New Roman" pitchFamily="18" charset="0"/>
                          <a:ea typeface="Calibri"/>
                          <a:cs typeface="Times New Roman" pitchFamily="18" charset="0"/>
                        </a:rPr>
                        <a:t>2</a:t>
                      </a:r>
                      <a:endParaRPr lang="en-US" sz="1800" dirty="0">
                        <a:latin typeface="Times New Roman" pitchFamily="18" charset="0"/>
                        <a:ea typeface="Calibri"/>
                        <a:cs typeface="Times New Roman"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1800">
                          <a:solidFill>
                            <a:srgbClr val="000000"/>
                          </a:solidFill>
                          <a:latin typeface="Times New Roman" pitchFamily="18" charset="0"/>
                          <a:ea typeface="Calibri"/>
                          <a:cs typeface="Times New Roman" pitchFamily="18" charset="0"/>
                        </a:rPr>
                        <a:t>10.000</a:t>
                      </a:r>
                      <a:endParaRPr lang="en-US" sz="18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716280">
                <a:tc gridSpan="2">
                  <a:txBody>
                    <a:bodyPr/>
                    <a:lstStyle/>
                    <a:p>
                      <a:pPr marL="38100" marR="38100">
                        <a:lnSpc>
                          <a:spcPts val="1600"/>
                        </a:lnSpc>
                        <a:spcBef>
                          <a:spcPts val="0"/>
                        </a:spcBef>
                        <a:spcAft>
                          <a:spcPts val="0"/>
                        </a:spcAft>
                      </a:pPr>
                      <a:r>
                        <a:rPr lang="en-US" sz="1800" dirty="0">
                          <a:solidFill>
                            <a:srgbClr val="000000"/>
                          </a:solidFill>
                          <a:latin typeface="Times New Roman" pitchFamily="18" charset="0"/>
                          <a:ea typeface="Calibri"/>
                          <a:cs typeface="Times New Roman" pitchFamily="18" charset="0"/>
                        </a:rPr>
                        <a:t>Valid</a:t>
                      </a:r>
                      <a:endParaRPr lang="en-US" sz="18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hMerge="1">
                  <a:txBody>
                    <a:bodyPr/>
                    <a:lstStyle/>
                    <a:p>
                      <a:endParaRPr lang="en-US"/>
                    </a:p>
                  </a:txBody>
                  <a:tcPr/>
                </a:tc>
                <a:tc>
                  <a:txBody>
                    <a:bodyPr/>
                    <a:lstStyle/>
                    <a:p>
                      <a:pPr marL="38100" marR="38100" algn="r">
                        <a:lnSpc>
                          <a:spcPts val="1600"/>
                        </a:lnSpc>
                        <a:spcBef>
                          <a:spcPts val="0"/>
                        </a:spcBef>
                        <a:spcAft>
                          <a:spcPts val="0"/>
                        </a:spcAft>
                      </a:pPr>
                      <a:r>
                        <a:rPr lang="en-US" sz="1800">
                          <a:solidFill>
                            <a:srgbClr val="000000"/>
                          </a:solidFill>
                          <a:latin typeface="Times New Roman" pitchFamily="18" charset="0"/>
                          <a:ea typeface="Calibri"/>
                          <a:cs typeface="Times New Roman" pitchFamily="18" charset="0"/>
                        </a:rPr>
                        <a:t>20.000</a:t>
                      </a:r>
                      <a:endParaRPr lang="en-US" sz="180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716280">
                <a:tc gridSpan="2">
                  <a:txBody>
                    <a:bodyPr/>
                    <a:lstStyle/>
                    <a:p>
                      <a:pPr marL="38100" marR="38100">
                        <a:lnSpc>
                          <a:spcPts val="1600"/>
                        </a:lnSpc>
                        <a:spcBef>
                          <a:spcPts val="0"/>
                        </a:spcBef>
                        <a:spcAft>
                          <a:spcPts val="0"/>
                        </a:spcAft>
                      </a:pPr>
                      <a:r>
                        <a:rPr lang="en-US" sz="1800" dirty="0">
                          <a:solidFill>
                            <a:srgbClr val="000000"/>
                          </a:solidFill>
                          <a:latin typeface="Times New Roman" pitchFamily="18" charset="0"/>
                          <a:ea typeface="Calibri"/>
                          <a:cs typeface="Times New Roman" pitchFamily="18" charset="0"/>
                        </a:rPr>
                        <a:t>Missing</a:t>
                      </a:r>
                      <a:endParaRPr lang="en-US" sz="18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38100" marR="38100" algn="r">
                        <a:lnSpc>
                          <a:spcPts val="1600"/>
                        </a:lnSpc>
                        <a:spcBef>
                          <a:spcPts val="0"/>
                        </a:spcBef>
                        <a:spcAft>
                          <a:spcPts val="0"/>
                        </a:spcAft>
                      </a:pPr>
                      <a:r>
                        <a:rPr lang="en-US" sz="1800" dirty="0">
                          <a:solidFill>
                            <a:srgbClr val="000000"/>
                          </a:solidFill>
                          <a:latin typeface="Times New Roman" pitchFamily="18" charset="0"/>
                          <a:ea typeface="Calibri"/>
                          <a:cs typeface="Times New Roman" pitchFamily="18" charset="0"/>
                        </a:rPr>
                        <a:t>.000</a:t>
                      </a:r>
                      <a:endParaRPr lang="en-US" sz="1800" dirty="0">
                        <a:latin typeface="Times New Roman" pitchFamily="18" charset="0"/>
                        <a:ea typeface="Calibri"/>
                        <a:cs typeface="Times New Roman"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4500" b="1" dirty="0" smtClean="0">
                <a:solidFill>
                  <a:srgbClr val="FF0000"/>
                </a:solidFill>
                <a:latin typeface="Times New Roman" pitchFamily="18" charset="0"/>
                <a:cs typeface="Times New Roman" pitchFamily="18" charset="0"/>
              </a:rPr>
              <a:t>Cluster </a:t>
            </a:r>
            <a:r>
              <a:rPr lang="en-US" sz="4500" b="1" dirty="0" smtClean="0">
                <a:solidFill>
                  <a:srgbClr val="FF0000"/>
                </a:solidFill>
                <a:latin typeface="Times New Roman" pitchFamily="18" charset="0"/>
                <a:cs typeface="Times New Roman" pitchFamily="18" charset="0"/>
              </a:rPr>
              <a:t>1</a:t>
            </a:r>
            <a:r>
              <a:rPr lang="en-US" sz="4500" b="1" dirty="0" smtClean="0">
                <a:latin typeface="Times New Roman" pitchFamily="18" charset="0"/>
                <a:cs typeface="Times New Roman" pitchFamily="18" charset="0"/>
              </a:rPr>
              <a:t/>
            </a:r>
            <a:br>
              <a:rPr lang="en-US" sz="4500" b="1" dirty="0" smtClean="0">
                <a:latin typeface="Times New Roman" pitchFamily="18" charset="0"/>
                <a:cs typeface="Times New Roman" pitchFamily="18" charset="0"/>
              </a:rPr>
            </a:br>
            <a:r>
              <a:rPr lang="en-US" sz="4500" b="1" dirty="0" smtClean="0">
                <a:latin typeface="Times New Roman" pitchFamily="18" charset="0"/>
                <a:cs typeface="Times New Roman" pitchFamily="18" charset="0"/>
              </a:rPr>
              <a:t> </a:t>
            </a:r>
            <a:r>
              <a:rPr lang="en-US" sz="4800" b="1" dirty="0" smtClean="0">
                <a:solidFill>
                  <a:srgbClr val="7030A0"/>
                </a:solidFill>
                <a:latin typeface="Times New Roman" pitchFamily="18" charset="0"/>
                <a:cs typeface="Times New Roman" pitchFamily="18" charset="0"/>
              </a:rPr>
              <a:t>Negligent Respondents  </a:t>
            </a:r>
            <a:endParaRPr lang="en-US" sz="48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19200"/>
            <a:ext cx="9144000" cy="3733800"/>
          </a:xfrm>
        </p:spPr>
        <p:txBody>
          <a:bodyPr>
            <a:normAutofit fontScale="77500" lnSpcReduction="20000"/>
          </a:bodyPr>
          <a:lstStyle/>
          <a:p>
            <a:pPr marL="514350" indent="-514350">
              <a:buAutoNum type="arabicPeriod"/>
            </a:pPr>
            <a:r>
              <a:rPr lang="en-US" sz="2000" b="1" dirty="0" smtClean="0">
                <a:latin typeface="Times New Roman" pitchFamily="18" charset="0"/>
                <a:cs typeface="Times New Roman" pitchFamily="18" charset="0"/>
              </a:rPr>
              <a:t>I feel foreign made products are always superior in quality.</a:t>
            </a:r>
            <a:endParaRPr lang="en-US" sz="2000" b="1" dirty="0" smtClean="0">
              <a:latin typeface="Times New Roman" pitchFamily="18" charset="0"/>
              <a:cs typeface="Times New Roman" pitchFamily="18" charset="0"/>
            </a:endParaRPr>
          </a:p>
          <a:p>
            <a:pPr marL="514350" indent="-514350">
              <a:buAutoNum type="arabicPeriod"/>
            </a:pPr>
            <a:r>
              <a:rPr lang="en-US" sz="2000" b="1" dirty="0" smtClean="0">
                <a:solidFill>
                  <a:srgbClr val="FF0000"/>
                </a:solidFill>
                <a:latin typeface="Times New Roman" pitchFamily="18" charset="0"/>
                <a:cs typeface="Times New Roman" pitchFamily="18" charset="0"/>
              </a:rPr>
              <a:t>I </a:t>
            </a:r>
            <a:r>
              <a:rPr lang="en-US" sz="2000" b="1" dirty="0" smtClean="0">
                <a:solidFill>
                  <a:srgbClr val="FF0000"/>
                </a:solidFill>
                <a:latin typeface="Times New Roman" pitchFamily="18" charset="0"/>
                <a:cs typeface="Times New Roman" pitchFamily="18" charset="0"/>
              </a:rPr>
              <a:t>prefer to pay by credit card as a matter of continence.</a:t>
            </a:r>
          </a:p>
          <a:p>
            <a:pPr marL="514350" indent="-514350">
              <a:buAutoNum type="arabicPeriod"/>
            </a:pPr>
            <a:r>
              <a:rPr lang="en-US" sz="2000" b="1" dirty="0" smtClean="0">
                <a:latin typeface="Times New Roman" pitchFamily="18" charset="0"/>
                <a:cs typeface="Times New Roman" pitchFamily="18" charset="0"/>
              </a:rPr>
              <a:t>A computer is a necessity rather than a luxury.</a:t>
            </a:r>
          </a:p>
          <a:p>
            <a:pPr marL="514350" indent="-514350">
              <a:buAutoNum type="arabicPeriod"/>
            </a:pPr>
            <a:r>
              <a:rPr lang="en-US" sz="2000" b="1" dirty="0" smtClean="0">
                <a:latin typeface="Times New Roman" pitchFamily="18" charset="0"/>
                <a:cs typeface="Times New Roman" pitchFamily="18" charset="0"/>
              </a:rPr>
              <a:t>The liberalization of the Indian Economy  has increased the efficiency of Indian Companies.</a:t>
            </a:r>
          </a:p>
          <a:p>
            <a:pPr marL="514350" indent="-514350">
              <a:buAutoNum type="arabicPeriod"/>
            </a:pPr>
            <a:r>
              <a:rPr lang="en-US" sz="2000" b="1" dirty="0" smtClean="0">
                <a:latin typeface="Times New Roman" pitchFamily="18" charset="0"/>
                <a:cs typeface="Times New Roman" pitchFamily="18" charset="0"/>
              </a:rPr>
              <a:t>I prefer old Hindi songs than latest ones</a:t>
            </a:r>
          </a:p>
          <a:p>
            <a:pPr marL="514350" indent="-514350">
              <a:buAutoNum type="arabicPeriod"/>
            </a:pPr>
            <a:r>
              <a:rPr lang="en-US" sz="2000" b="1" dirty="0" smtClean="0">
                <a:solidFill>
                  <a:srgbClr val="FF0000"/>
                </a:solidFill>
                <a:latin typeface="Times New Roman" pitchFamily="18" charset="0"/>
                <a:cs typeface="Times New Roman" pitchFamily="18" charset="0"/>
              </a:rPr>
              <a:t>I feel vegetarian food is more nutritious than non-vegetarian food.</a:t>
            </a:r>
          </a:p>
          <a:p>
            <a:pPr marL="514350" indent="-514350">
              <a:buAutoNum type="arabicPeriod"/>
            </a:pPr>
            <a:r>
              <a:rPr lang="en-US" sz="2000" b="1" dirty="0" smtClean="0">
                <a:latin typeface="Times New Roman" pitchFamily="18" charset="0"/>
                <a:cs typeface="Times New Roman" pitchFamily="18" charset="0"/>
              </a:rPr>
              <a:t>I enjoy surfing on the net.</a:t>
            </a:r>
          </a:p>
          <a:p>
            <a:pPr marL="514350" indent="-514350">
              <a:buAutoNum type="arabicPeriod"/>
            </a:pPr>
            <a:r>
              <a:rPr lang="en-US" sz="2000" b="1" dirty="0" smtClean="0">
                <a:latin typeface="Times New Roman" pitchFamily="18" charset="0"/>
                <a:cs typeface="Times New Roman" pitchFamily="18" charset="0"/>
              </a:rPr>
              <a:t>Television is has become an integral part of urban life.</a:t>
            </a:r>
          </a:p>
          <a:p>
            <a:pPr marL="514350" indent="-514350">
              <a:buAutoNum type="arabicPeriod"/>
            </a:pPr>
            <a:r>
              <a:rPr lang="en-US" sz="2000" b="1" dirty="0" smtClean="0">
                <a:solidFill>
                  <a:srgbClr val="FF0000"/>
                </a:solidFill>
                <a:latin typeface="Times New Roman" pitchFamily="18" charset="0"/>
                <a:cs typeface="Times New Roman" pitchFamily="18" charset="0"/>
              </a:rPr>
              <a:t>Women’s education is an important aspect for the overall development of the country.</a:t>
            </a:r>
          </a:p>
          <a:p>
            <a:pPr marL="514350" indent="-514350">
              <a:buAutoNum type="arabicPeriod"/>
            </a:pPr>
            <a:r>
              <a:rPr lang="en-US" sz="2000" b="1" dirty="0" smtClean="0">
                <a:latin typeface="Times New Roman" pitchFamily="18" charset="0"/>
                <a:cs typeface="Times New Roman" pitchFamily="18" charset="0"/>
              </a:rPr>
              <a:t>A movie is a major source of entertainment.</a:t>
            </a:r>
          </a:p>
          <a:p>
            <a:pPr marL="514350" indent="-514350">
              <a:buAutoNum type="arabicPeriod"/>
            </a:pPr>
            <a:r>
              <a:rPr lang="en-US" sz="2000" b="1" dirty="0" smtClean="0">
                <a:solidFill>
                  <a:srgbClr val="FF0000"/>
                </a:solidFill>
                <a:latin typeface="Times New Roman" pitchFamily="18" charset="0"/>
                <a:cs typeface="Times New Roman" pitchFamily="18" charset="0"/>
              </a:rPr>
              <a:t>People are more  conscious about quality of product</a:t>
            </a:r>
          </a:p>
          <a:p>
            <a:pPr marL="514350" indent="-514350">
              <a:buAutoNum type="arabicPeriod"/>
            </a:pPr>
            <a:r>
              <a:rPr lang="en-US" sz="2000" b="1" dirty="0" smtClean="0">
                <a:solidFill>
                  <a:srgbClr val="FF0000"/>
                </a:solidFill>
                <a:latin typeface="Times New Roman" pitchFamily="18" charset="0"/>
                <a:cs typeface="Times New Roman" pitchFamily="18" charset="0"/>
              </a:rPr>
              <a:t>I believe the economic status of  India will improve.</a:t>
            </a:r>
          </a:p>
          <a:p>
            <a:pPr marL="514350" indent="-514350">
              <a:buAutoNum type="arabicPeriod"/>
            </a:pPr>
            <a:r>
              <a:rPr lang="en-US" sz="2000" b="1" dirty="0" smtClean="0">
                <a:latin typeface="Times New Roman" pitchFamily="18" charset="0"/>
                <a:cs typeface="Times New Roman" pitchFamily="18" charset="0"/>
              </a:rPr>
              <a:t>I prefer readymade cloths to tailored cloths</a:t>
            </a:r>
          </a:p>
          <a:p>
            <a:pPr marL="514350" indent="-514350">
              <a:buAutoNum type="arabicPeriod"/>
            </a:pPr>
            <a:r>
              <a:rPr lang="en-US" sz="2000" b="1" dirty="0" smtClean="0">
                <a:latin typeface="Times New Roman" pitchFamily="18" charset="0"/>
                <a:cs typeface="Times New Roman" pitchFamily="18" charset="0"/>
              </a:rPr>
              <a:t>I Prefer to take my food outside every weekend.</a:t>
            </a:r>
          </a:p>
          <a:p>
            <a:pPr marL="514350" indent="-514350">
              <a:buAutoNum type="arabicPeriod"/>
            </a:pPr>
            <a:r>
              <a:rPr lang="en-US" sz="2000" b="1" dirty="0" smtClean="0">
                <a:solidFill>
                  <a:srgbClr val="FF0000"/>
                </a:solidFill>
                <a:latin typeface="Times New Roman" pitchFamily="18" charset="0"/>
                <a:cs typeface="Times New Roman" pitchFamily="18" charset="0"/>
              </a:rPr>
              <a:t>Basic Computer education should be included in primary education level of India</a:t>
            </a:r>
          </a:p>
          <a:p>
            <a:endParaRPr lang="en-US" sz="3600" b="1" dirty="0" smtClean="0">
              <a:solidFill>
                <a:srgbClr val="FF0000"/>
              </a:solidFill>
              <a:latin typeface="Times New Roman" pitchFamily="18" charset="0"/>
              <a:cs typeface="Times New Roman" pitchFamily="18" charset="0"/>
            </a:endParaRPr>
          </a:p>
          <a:p>
            <a:endParaRPr lang="en-US" sz="3600" b="1" dirty="0" smtClean="0">
              <a:solidFill>
                <a:srgbClr val="FF0000"/>
              </a:solidFill>
              <a:latin typeface="Times New Roman" pitchFamily="18" charset="0"/>
              <a:cs typeface="Times New Roman" pitchFamily="18" charset="0"/>
            </a:endParaRPr>
          </a:p>
          <a:p>
            <a:pPr>
              <a:buNone/>
            </a:pPr>
            <a:endParaRPr lang="en-US" dirty="0">
              <a:solidFill>
                <a:srgbClr val="FF0000"/>
              </a:solidFill>
            </a:endParaRPr>
          </a:p>
        </p:txBody>
      </p:sp>
      <p:graphicFrame>
        <p:nvGraphicFramePr>
          <p:cNvPr id="4" name="Table 3"/>
          <p:cNvGraphicFramePr>
            <a:graphicFrameLocks noGrp="1"/>
          </p:cNvGraphicFramePr>
          <p:nvPr/>
        </p:nvGraphicFramePr>
        <p:xfrm>
          <a:off x="228600" y="5181600"/>
          <a:ext cx="8458200" cy="1219200"/>
        </p:xfrm>
        <a:graphic>
          <a:graphicData uri="http://schemas.openxmlformats.org/drawingml/2006/table">
            <a:tbl>
              <a:tblPr firstRow="1" bandRow="1">
                <a:tableStyleId>{5C22544A-7EE6-4342-B048-85BDC9FD1C3A}</a:tableStyleId>
              </a:tblPr>
              <a:tblGrid>
                <a:gridCol w="1409700"/>
                <a:gridCol w="1409700"/>
                <a:gridCol w="1409700"/>
                <a:gridCol w="1409700"/>
                <a:gridCol w="1409700"/>
                <a:gridCol w="1409700"/>
              </a:tblGrid>
              <a:tr h="609600">
                <a:tc>
                  <a:txBody>
                    <a:bodyPr/>
                    <a:lstStyle/>
                    <a:p>
                      <a:r>
                        <a:rPr lang="en-US" sz="2000" b="1" dirty="0" smtClean="0">
                          <a:latin typeface="Times New Roman" pitchFamily="18" charset="0"/>
                          <a:cs typeface="Times New Roman" pitchFamily="18" charset="0"/>
                        </a:rPr>
                        <a:t>Q2</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Q6</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Q9</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Q11</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Q12</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Q15</a:t>
                      </a:r>
                      <a:endParaRPr lang="en-US" sz="2000" b="1" dirty="0">
                        <a:latin typeface="Times New Roman" pitchFamily="18" charset="0"/>
                        <a:cs typeface="Times New Roman" pitchFamily="18" charset="0"/>
                      </a:endParaRPr>
                    </a:p>
                  </a:txBody>
                  <a:tcPr/>
                </a:tc>
              </a:tr>
              <a:tr h="609600">
                <a:tc>
                  <a:txBody>
                    <a:bodyPr/>
                    <a:lstStyle/>
                    <a:p>
                      <a:r>
                        <a:rPr lang="en-US" sz="2000" b="1" dirty="0" smtClean="0">
                          <a:solidFill>
                            <a:srgbClr val="7030A0"/>
                          </a:solidFill>
                          <a:latin typeface="Times New Roman" pitchFamily="18" charset="0"/>
                          <a:cs typeface="Times New Roman" pitchFamily="18" charset="0"/>
                        </a:rPr>
                        <a:t>2.40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2.30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2.60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1.70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3.20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3.00</a:t>
                      </a:r>
                      <a:endParaRPr lang="en-US" sz="2000" b="1" dirty="0">
                        <a:solidFill>
                          <a:srgbClr val="7030A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990600"/>
          </a:xfrm>
        </p:spPr>
        <p:txBody>
          <a:bodyPr>
            <a:noAutofit/>
          </a:bodyPr>
          <a:lstStyle/>
          <a:p>
            <a:r>
              <a:rPr lang="en-US" sz="4100" b="1" dirty="0" smtClean="0">
                <a:solidFill>
                  <a:srgbClr val="FF0000"/>
                </a:solidFill>
                <a:latin typeface="Times New Roman" pitchFamily="18" charset="0"/>
                <a:cs typeface="Times New Roman" pitchFamily="18" charset="0"/>
              </a:rPr>
              <a:t>Cluster </a:t>
            </a:r>
            <a:r>
              <a:rPr lang="en-US" sz="4100" b="1" dirty="0" smtClean="0">
                <a:solidFill>
                  <a:srgbClr val="FF0000"/>
                </a:solidFill>
                <a:latin typeface="Times New Roman" pitchFamily="18" charset="0"/>
                <a:cs typeface="Times New Roman" pitchFamily="18" charset="0"/>
              </a:rPr>
              <a:t>2</a:t>
            </a:r>
            <a:r>
              <a:rPr lang="en-US" sz="4100" b="1" dirty="0" smtClean="0">
                <a:latin typeface="Times New Roman" pitchFamily="18" charset="0"/>
                <a:cs typeface="Times New Roman" pitchFamily="18" charset="0"/>
              </a:rPr>
              <a:t/>
            </a:r>
            <a:br>
              <a:rPr lang="en-US" sz="4100" b="1" dirty="0" smtClean="0">
                <a:latin typeface="Times New Roman" pitchFamily="18" charset="0"/>
                <a:cs typeface="Times New Roman" pitchFamily="18" charset="0"/>
              </a:rPr>
            </a:br>
            <a:r>
              <a:rPr lang="en-US" sz="4100" b="1" dirty="0" smtClean="0">
                <a:solidFill>
                  <a:srgbClr val="7030A0"/>
                </a:solidFill>
                <a:latin typeface="Times New Roman" pitchFamily="18" charset="0"/>
                <a:cs typeface="Times New Roman" pitchFamily="18" charset="0"/>
              </a:rPr>
              <a:t>Knowledgeable Respondents</a:t>
            </a:r>
            <a:r>
              <a:rPr lang="en-US" sz="4100" b="1" dirty="0" smtClean="0">
                <a:latin typeface="Times New Roman" pitchFamily="18" charset="0"/>
                <a:cs typeface="Times New Roman" pitchFamily="18" charset="0"/>
              </a:rPr>
              <a:t>  </a:t>
            </a:r>
            <a:endParaRPr lang="en-US" sz="41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638800"/>
          </a:xfrm>
        </p:spPr>
        <p:txBody>
          <a:bodyPr>
            <a:normAutofit/>
          </a:bodyPr>
          <a:lstStyle/>
          <a:p>
            <a:pPr marL="514350" indent="-514350">
              <a:buAutoNum type="arabicPeriod"/>
            </a:pPr>
            <a:r>
              <a:rPr lang="en-US" sz="1600" b="1" dirty="0" smtClean="0">
                <a:latin typeface="Times New Roman" pitchFamily="18" charset="0"/>
                <a:cs typeface="Times New Roman" pitchFamily="18" charset="0"/>
              </a:rPr>
              <a:t>I feel foreign made products are always superior in quality.</a:t>
            </a:r>
          </a:p>
          <a:p>
            <a:pPr marL="514350" indent="-514350">
              <a:buAutoNum type="arabicPeriod"/>
            </a:pPr>
            <a:r>
              <a:rPr lang="en-US" sz="1600" b="1" dirty="0" smtClean="0">
                <a:solidFill>
                  <a:srgbClr val="FF0000"/>
                </a:solidFill>
                <a:latin typeface="Times New Roman" pitchFamily="18" charset="0"/>
                <a:cs typeface="Times New Roman" pitchFamily="18" charset="0"/>
              </a:rPr>
              <a:t>I prefer to pay by credit card as a matter of continence.</a:t>
            </a:r>
          </a:p>
          <a:p>
            <a:pPr marL="514350" indent="-514350">
              <a:buAutoNum type="arabicPeriod"/>
            </a:pPr>
            <a:r>
              <a:rPr lang="en-US" sz="1600" b="1" dirty="0" smtClean="0">
                <a:latin typeface="Times New Roman" pitchFamily="18" charset="0"/>
                <a:cs typeface="Times New Roman" pitchFamily="18" charset="0"/>
              </a:rPr>
              <a:t>A computer is a necessity rather than a luxury.</a:t>
            </a:r>
          </a:p>
          <a:p>
            <a:pPr marL="514350" indent="-514350">
              <a:buAutoNum type="arabicPeriod"/>
            </a:pPr>
            <a:r>
              <a:rPr lang="en-US" sz="1600" b="1" dirty="0" smtClean="0">
                <a:latin typeface="Times New Roman" pitchFamily="18" charset="0"/>
                <a:cs typeface="Times New Roman" pitchFamily="18" charset="0"/>
              </a:rPr>
              <a:t>The liberalization of the Indian Economy  has increased the efficiency of Indian Companies.</a:t>
            </a:r>
          </a:p>
          <a:p>
            <a:pPr marL="514350" indent="-514350">
              <a:buAutoNum type="arabicPeriod"/>
            </a:pPr>
            <a:r>
              <a:rPr lang="en-US" sz="1600" b="1" dirty="0" smtClean="0">
                <a:latin typeface="Times New Roman" pitchFamily="18" charset="0"/>
                <a:cs typeface="Times New Roman" pitchFamily="18" charset="0"/>
              </a:rPr>
              <a:t>I prefer old Hindi songs than latest ones</a:t>
            </a:r>
          </a:p>
          <a:p>
            <a:pPr marL="514350" indent="-514350">
              <a:buAutoNum type="arabicPeriod"/>
            </a:pPr>
            <a:r>
              <a:rPr lang="en-US" sz="1600" b="1" dirty="0" smtClean="0">
                <a:solidFill>
                  <a:srgbClr val="FF0000"/>
                </a:solidFill>
                <a:latin typeface="Times New Roman" pitchFamily="18" charset="0"/>
                <a:cs typeface="Times New Roman" pitchFamily="18" charset="0"/>
              </a:rPr>
              <a:t>I feel vegetarian food is more nutritious than non-vegetarian food.</a:t>
            </a:r>
          </a:p>
          <a:p>
            <a:pPr marL="514350" indent="-514350">
              <a:buAutoNum type="arabicPeriod"/>
            </a:pPr>
            <a:r>
              <a:rPr lang="en-US" sz="1600" b="1" dirty="0" smtClean="0">
                <a:latin typeface="Times New Roman" pitchFamily="18" charset="0"/>
                <a:cs typeface="Times New Roman" pitchFamily="18" charset="0"/>
              </a:rPr>
              <a:t>I enjoy surfing on the net.</a:t>
            </a:r>
          </a:p>
          <a:p>
            <a:pPr marL="514350" indent="-514350">
              <a:buAutoNum type="arabicPeriod"/>
            </a:pPr>
            <a:r>
              <a:rPr lang="en-US" sz="1600" b="1" dirty="0" smtClean="0">
                <a:latin typeface="Times New Roman" pitchFamily="18" charset="0"/>
                <a:cs typeface="Times New Roman" pitchFamily="18" charset="0"/>
              </a:rPr>
              <a:t>Television is has become an integral part of urban life.</a:t>
            </a:r>
          </a:p>
          <a:p>
            <a:pPr marL="514350" indent="-514350">
              <a:buAutoNum type="arabicPeriod"/>
            </a:pPr>
            <a:r>
              <a:rPr lang="en-US" sz="1600" b="1" dirty="0" smtClean="0">
                <a:solidFill>
                  <a:srgbClr val="FF0000"/>
                </a:solidFill>
                <a:latin typeface="Times New Roman" pitchFamily="18" charset="0"/>
                <a:cs typeface="Times New Roman" pitchFamily="18" charset="0"/>
              </a:rPr>
              <a:t>Women’s education is an important aspect for the overall development of the country.</a:t>
            </a:r>
          </a:p>
          <a:p>
            <a:pPr marL="514350" indent="-514350">
              <a:buAutoNum type="arabicPeriod"/>
            </a:pPr>
            <a:r>
              <a:rPr lang="en-US" sz="1600" b="1" dirty="0" smtClean="0">
                <a:latin typeface="Times New Roman" pitchFamily="18" charset="0"/>
                <a:cs typeface="Times New Roman" pitchFamily="18" charset="0"/>
              </a:rPr>
              <a:t>A movie is a major source of entertainment.</a:t>
            </a:r>
          </a:p>
          <a:p>
            <a:pPr marL="514350" indent="-514350">
              <a:buAutoNum type="arabicPeriod"/>
            </a:pPr>
            <a:r>
              <a:rPr lang="en-US" sz="1600" b="1" dirty="0" smtClean="0">
                <a:solidFill>
                  <a:srgbClr val="FF0000"/>
                </a:solidFill>
                <a:latin typeface="Times New Roman" pitchFamily="18" charset="0"/>
                <a:cs typeface="Times New Roman" pitchFamily="18" charset="0"/>
              </a:rPr>
              <a:t>People are more  conscious about quality of product</a:t>
            </a:r>
          </a:p>
          <a:p>
            <a:pPr marL="514350" indent="-514350">
              <a:buAutoNum type="arabicPeriod"/>
            </a:pPr>
            <a:r>
              <a:rPr lang="en-US" sz="1600" b="1" dirty="0" smtClean="0">
                <a:solidFill>
                  <a:srgbClr val="FF0000"/>
                </a:solidFill>
                <a:latin typeface="Times New Roman" pitchFamily="18" charset="0"/>
                <a:cs typeface="Times New Roman" pitchFamily="18" charset="0"/>
              </a:rPr>
              <a:t>I believe the economic status of  India will improve.</a:t>
            </a:r>
          </a:p>
          <a:p>
            <a:pPr marL="514350" indent="-514350">
              <a:buAutoNum type="arabicPeriod"/>
            </a:pPr>
            <a:r>
              <a:rPr lang="en-US" sz="1600" b="1" dirty="0" smtClean="0">
                <a:latin typeface="Times New Roman" pitchFamily="18" charset="0"/>
                <a:cs typeface="Times New Roman" pitchFamily="18" charset="0"/>
              </a:rPr>
              <a:t>I prefer readymade cloths to tailored cloths</a:t>
            </a:r>
          </a:p>
          <a:p>
            <a:pPr marL="514350" indent="-514350">
              <a:buAutoNum type="arabicPeriod"/>
            </a:pPr>
            <a:r>
              <a:rPr lang="en-US" sz="1600" b="1" dirty="0" smtClean="0">
                <a:latin typeface="Times New Roman" pitchFamily="18" charset="0"/>
                <a:cs typeface="Times New Roman" pitchFamily="18" charset="0"/>
              </a:rPr>
              <a:t>I Prefer to take my food outside every weekend.</a:t>
            </a:r>
          </a:p>
          <a:p>
            <a:pPr marL="514350" indent="-514350">
              <a:buAutoNum type="arabicPeriod"/>
            </a:pPr>
            <a:r>
              <a:rPr lang="en-US" sz="1600" b="1" dirty="0" smtClean="0">
                <a:solidFill>
                  <a:srgbClr val="FF0000"/>
                </a:solidFill>
                <a:latin typeface="Times New Roman" pitchFamily="18" charset="0"/>
                <a:cs typeface="Times New Roman" pitchFamily="18" charset="0"/>
              </a:rPr>
              <a:t>Basic Computer education should be included in primary education level of India</a:t>
            </a:r>
          </a:p>
          <a:p>
            <a:endParaRPr lang="en-US" sz="1600" b="1" dirty="0" smtClean="0">
              <a:solidFill>
                <a:srgbClr val="FF0000"/>
              </a:solidFill>
              <a:latin typeface="Times New Roman" pitchFamily="18" charset="0"/>
              <a:cs typeface="Times New Roman" pitchFamily="18" charset="0"/>
            </a:endParaRPr>
          </a:p>
          <a:p>
            <a:endParaRPr lang="en-US" sz="1600" dirty="0"/>
          </a:p>
        </p:txBody>
      </p:sp>
      <p:graphicFrame>
        <p:nvGraphicFramePr>
          <p:cNvPr id="4" name="Table 3"/>
          <p:cNvGraphicFramePr>
            <a:graphicFrameLocks noGrp="1"/>
          </p:cNvGraphicFramePr>
          <p:nvPr/>
        </p:nvGraphicFramePr>
        <p:xfrm>
          <a:off x="0" y="5638800"/>
          <a:ext cx="8991600" cy="1219200"/>
        </p:xfrm>
        <a:graphic>
          <a:graphicData uri="http://schemas.openxmlformats.org/drawingml/2006/table">
            <a:tbl>
              <a:tblPr firstRow="1" bandRow="1">
                <a:tableStyleId>{5C22544A-7EE6-4342-B048-85BDC9FD1C3A}</a:tableStyleId>
              </a:tblPr>
              <a:tblGrid>
                <a:gridCol w="1498600"/>
                <a:gridCol w="1498600"/>
                <a:gridCol w="1498600"/>
                <a:gridCol w="1498600"/>
                <a:gridCol w="1498600"/>
                <a:gridCol w="1498600"/>
              </a:tblGrid>
              <a:tr h="609600">
                <a:tc>
                  <a:txBody>
                    <a:bodyPr/>
                    <a:lstStyle/>
                    <a:p>
                      <a:r>
                        <a:rPr lang="en-US" sz="2000" b="1" dirty="0" smtClean="0">
                          <a:latin typeface="Times New Roman" pitchFamily="18" charset="0"/>
                          <a:cs typeface="Times New Roman" pitchFamily="18" charset="0"/>
                        </a:rPr>
                        <a:t>Q2</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Q6</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Q9</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Q11</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Q12</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Q15</a:t>
                      </a:r>
                      <a:endParaRPr lang="en-US" sz="2000" b="1" dirty="0">
                        <a:latin typeface="Times New Roman" pitchFamily="18" charset="0"/>
                        <a:cs typeface="Times New Roman" pitchFamily="18" charset="0"/>
                      </a:endParaRPr>
                    </a:p>
                  </a:txBody>
                  <a:tcPr/>
                </a:tc>
              </a:tr>
              <a:tr h="609600">
                <a:tc>
                  <a:txBody>
                    <a:bodyPr/>
                    <a:lstStyle/>
                    <a:p>
                      <a:r>
                        <a:rPr lang="en-US" sz="2000" b="1" dirty="0" smtClean="0">
                          <a:solidFill>
                            <a:srgbClr val="7030A0"/>
                          </a:solidFill>
                          <a:latin typeface="Times New Roman" pitchFamily="18" charset="0"/>
                          <a:cs typeface="Times New Roman" pitchFamily="18" charset="0"/>
                        </a:rPr>
                        <a:t>3.90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4.10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3.60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4.10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4.10</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3.90</a:t>
                      </a:r>
                      <a:endParaRPr lang="en-US" sz="2000" b="1" dirty="0">
                        <a:solidFill>
                          <a:srgbClr val="7030A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914400"/>
          </a:xfrm>
        </p:spPr>
        <p:txBody>
          <a:bodyPr>
            <a:normAutofit/>
          </a:bodyPr>
          <a:lstStyle/>
          <a:p>
            <a:pPr algn="ctr"/>
            <a:r>
              <a:rPr lang="en-US" sz="4500" b="1" dirty="0" smtClean="0">
                <a:solidFill>
                  <a:srgbClr val="FF0000"/>
                </a:solidFill>
                <a:latin typeface="Times New Roman" pitchFamily="18" charset="0"/>
                <a:cs typeface="Times New Roman" pitchFamily="18" charset="0"/>
              </a:rPr>
              <a:t>Clusters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10600" cy="5486400"/>
          </a:xfrm>
        </p:spPr>
        <p:txBody>
          <a:bodyPr/>
          <a:lstStyle/>
          <a:p>
            <a:pPr>
              <a:buNone/>
            </a:pPr>
            <a:endParaRPr lang="en-US" dirty="0"/>
          </a:p>
        </p:txBody>
      </p:sp>
      <p:sp>
        <p:nvSpPr>
          <p:cNvPr id="4" name="Oval 3"/>
          <p:cNvSpPr/>
          <p:nvPr/>
        </p:nvSpPr>
        <p:spPr>
          <a:xfrm>
            <a:off x="304800" y="2133600"/>
            <a:ext cx="41148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rgbClr val="FFFF00"/>
              </a:solidFill>
              <a:latin typeface="Times New Roman" pitchFamily="18" charset="0"/>
              <a:cs typeface="Times New Roman" pitchFamily="18" charset="0"/>
            </a:endParaRPr>
          </a:p>
          <a:p>
            <a:pPr algn="ctr"/>
            <a:endParaRPr lang="en-US" sz="2800" b="1" dirty="0" smtClean="0">
              <a:solidFill>
                <a:srgbClr val="FFFF00"/>
              </a:solidFill>
              <a:latin typeface="Times New Roman" pitchFamily="18" charset="0"/>
              <a:cs typeface="Times New Roman" pitchFamily="18" charset="0"/>
            </a:endParaRPr>
          </a:p>
          <a:p>
            <a:pPr algn="ctr"/>
            <a:endParaRPr lang="en-US" sz="2800" b="1" dirty="0" smtClean="0">
              <a:solidFill>
                <a:srgbClr val="FFFF00"/>
              </a:solidFill>
              <a:latin typeface="Times New Roman" pitchFamily="18" charset="0"/>
              <a:cs typeface="Times New Roman" pitchFamily="18" charset="0"/>
            </a:endParaRPr>
          </a:p>
          <a:p>
            <a:pPr algn="ctr"/>
            <a:r>
              <a:rPr lang="en-US" sz="2800" b="1" dirty="0" smtClean="0">
                <a:solidFill>
                  <a:srgbClr val="FFFF00"/>
                </a:solidFill>
                <a:latin typeface="Times New Roman" pitchFamily="18" charset="0"/>
                <a:cs typeface="Times New Roman" pitchFamily="18" charset="0"/>
              </a:rPr>
              <a:t>Cluster 1</a:t>
            </a:r>
          </a:p>
          <a:p>
            <a:pPr algn="ctr"/>
            <a:r>
              <a:rPr lang="en-US" sz="2800" b="1" dirty="0" smtClean="0">
                <a:solidFill>
                  <a:srgbClr val="FF0000"/>
                </a:solidFill>
                <a:latin typeface="Times New Roman" pitchFamily="18" charset="0"/>
                <a:cs typeface="Times New Roman" pitchFamily="18" charset="0"/>
              </a:rPr>
              <a:t>10</a:t>
            </a:r>
            <a:r>
              <a:rPr lang="en-US" sz="2800" b="1" dirty="0" smtClean="0">
                <a:solidFill>
                  <a:srgbClr val="FF0000"/>
                </a:solidFill>
                <a:latin typeface="Times New Roman" pitchFamily="18" charset="0"/>
                <a:cs typeface="Times New Roman" pitchFamily="18" charset="0"/>
              </a:rPr>
              <a:t> Member</a:t>
            </a:r>
          </a:p>
          <a:p>
            <a:pPr algn="ctr"/>
            <a:r>
              <a:rPr lang="en-US" sz="2800" b="1" dirty="0" smtClean="0">
                <a:solidFill>
                  <a:schemeClr val="bg1"/>
                </a:solidFill>
                <a:latin typeface="Times New Roman" pitchFamily="18" charset="0"/>
                <a:cs typeface="Times New Roman" pitchFamily="18" charset="0"/>
              </a:rPr>
              <a:t>1,4,5,6,10,11,12,13,19,20</a:t>
            </a:r>
            <a:endParaRPr lang="en-US" sz="2800" b="1" dirty="0" smtClean="0">
              <a:solidFill>
                <a:schemeClr val="bg1"/>
              </a:solidFill>
              <a:latin typeface="Times New Roman" pitchFamily="18" charset="0"/>
              <a:cs typeface="Times New Roman" pitchFamily="18" charset="0"/>
            </a:endParaRPr>
          </a:p>
          <a:p>
            <a:pPr algn="ctr"/>
            <a:endParaRPr lang="en-US" sz="2800" b="1" dirty="0" smtClean="0">
              <a:solidFill>
                <a:srgbClr val="FF0000"/>
              </a:solidFill>
              <a:latin typeface="Times New Roman" pitchFamily="18" charset="0"/>
              <a:cs typeface="Times New Roman" pitchFamily="18" charset="0"/>
            </a:endParaRPr>
          </a:p>
          <a:p>
            <a:pPr algn="ctr"/>
            <a:endParaRPr lang="en-US" sz="2800" b="1" dirty="0" smtClean="0">
              <a:solidFill>
                <a:srgbClr val="FF0000"/>
              </a:solidFill>
              <a:latin typeface="Times New Roman" pitchFamily="18" charset="0"/>
              <a:cs typeface="Times New Roman" pitchFamily="18" charset="0"/>
            </a:endParaRPr>
          </a:p>
          <a:p>
            <a:pPr algn="ctr"/>
            <a:endParaRPr lang="en-US" sz="2800" b="1" dirty="0" smtClean="0">
              <a:solidFill>
                <a:srgbClr val="FF0000"/>
              </a:solidFill>
              <a:latin typeface="Times New Roman" pitchFamily="18" charset="0"/>
              <a:cs typeface="Times New Roman" pitchFamily="18" charset="0"/>
            </a:endParaRPr>
          </a:p>
          <a:p>
            <a:pPr algn="ctr"/>
            <a:endParaRPr lang="en-US" sz="2800" b="1" dirty="0" smtClean="0">
              <a:solidFill>
                <a:srgbClr val="FF0000"/>
              </a:solidFill>
              <a:latin typeface="Times New Roman" pitchFamily="18" charset="0"/>
              <a:cs typeface="Times New Roman" pitchFamily="18" charset="0"/>
            </a:endParaRPr>
          </a:p>
        </p:txBody>
      </p:sp>
      <p:sp>
        <p:nvSpPr>
          <p:cNvPr id="5" name="Oval 4"/>
          <p:cNvSpPr/>
          <p:nvPr/>
        </p:nvSpPr>
        <p:spPr>
          <a:xfrm>
            <a:off x="4648200" y="2057400"/>
            <a:ext cx="39624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latin typeface="Times New Roman" pitchFamily="18" charset="0"/>
                <a:cs typeface="Times New Roman" pitchFamily="18" charset="0"/>
              </a:rPr>
              <a:t>Cluster 2 </a:t>
            </a:r>
          </a:p>
          <a:p>
            <a:pPr algn="ctr"/>
            <a:r>
              <a:rPr lang="en-US" sz="2800" b="1" dirty="0" smtClean="0">
                <a:solidFill>
                  <a:srgbClr val="FF0000"/>
                </a:solidFill>
                <a:latin typeface="Times New Roman" pitchFamily="18" charset="0"/>
                <a:cs typeface="Times New Roman" pitchFamily="18" charset="0"/>
              </a:rPr>
              <a:t>10 </a:t>
            </a:r>
            <a:r>
              <a:rPr lang="en-US" sz="2800" b="1" dirty="0" smtClean="0">
                <a:solidFill>
                  <a:srgbClr val="FF0000"/>
                </a:solidFill>
                <a:latin typeface="Times New Roman" pitchFamily="18" charset="0"/>
                <a:cs typeface="Times New Roman" pitchFamily="18" charset="0"/>
              </a:rPr>
              <a:t>Members</a:t>
            </a:r>
          </a:p>
          <a:p>
            <a:pPr algn="ctr"/>
            <a:r>
              <a:rPr lang="en-US" sz="2800" b="1" dirty="0" smtClean="0">
                <a:solidFill>
                  <a:schemeClr val="bg1"/>
                </a:solidFill>
                <a:latin typeface="Times New Roman" pitchFamily="18" charset="0"/>
                <a:cs typeface="Times New Roman" pitchFamily="18" charset="0"/>
              </a:rPr>
              <a:t>2,3,7,8,9,14,15,16,17,18</a:t>
            </a:r>
            <a:endParaRPr lang="en-US" sz="2800" b="1" dirty="0" smtClean="0">
              <a:solidFill>
                <a:schemeClr val="bg1"/>
              </a:solidFill>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lgn="ctr">
              <a:buNone/>
            </a:pPr>
            <a:r>
              <a:rPr lang="en-US" sz="4500" b="1" dirty="0" smtClean="0">
                <a:solidFill>
                  <a:srgbClr val="FF0000"/>
                </a:solidFill>
                <a:latin typeface="Times New Roman" pitchFamily="18" charset="0"/>
                <a:cs typeface="Times New Roman" pitchFamily="18" charset="0"/>
              </a:rPr>
              <a:t>Thank You</a:t>
            </a:r>
            <a:endParaRPr lang="en-US" sz="45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b="1" dirty="0" smtClean="0">
                <a:solidFill>
                  <a:srgbClr val="FF0000"/>
                </a:solidFill>
                <a:latin typeface="Times New Roman" pitchFamily="18" charset="0"/>
                <a:cs typeface="Times New Roman" pitchFamily="18" charset="0"/>
              </a:rPr>
              <a:t>Case Study: 2</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4525963"/>
          </a:xfrm>
        </p:spPr>
        <p:txBody>
          <a:bodyPr>
            <a:normAutofit fontScale="92500" lnSpcReduction="10000"/>
          </a:bodyPr>
          <a:lstStyle/>
          <a:p>
            <a:r>
              <a:rPr lang="en-US" sz="3400" b="1" dirty="0" smtClean="0">
                <a:latin typeface="Times New Roman" pitchFamily="18" charset="0"/>
                <a:cs typeface="Times New Roman" pitchFamily="18" charset="0"/>
              </a:rPr>
              <a:t>We consider a clustering of customers based on attitudes towards shopping . Based on past research, six attitudinal variables were identified . Customers were asked to express their degree of agreement with the following statements on 7-points scale </a:t>
            </a:r>
          </a:p>
          <a:p>
            <a:r>
              <a:rPr lang="en-US" sz="3600" b="1" dirty="0" smtClean="0">
                <a:solidFill>
                  <a:srgbClr val="7030A0"/>
                </a:solidFill>
                <a:latin typeface="Times New Roman" pitchFamily="18" charset="0"/>
                <a:cs typeface="Times New Roman" pitchFamily="18" charset="0"/>
              </a:rPr>
              <a:t>1= Strongly Disagree, 2 =Disagree, 3= Neither Agree Nor Disagree, 4= Agree, 5= Strongly Agree</a:t>
            </a:r>
            <a:endParaRPr lang="en-US" sz="3400" b="1" dirty="0" smtClean="0">
              <a:latin typeface="Times New Roman" pitchFamily="18" charset="0"/>
              <a:cs typeface="Times New Roman" pitchFamily="18" charset="0"/>
            </a:endParaRPr>
          </a:p>
          <a:p>
            <a:pPr>
              <a:buNone/>
            </a:pPr>
            <a:endParaRPr lang="en-US" sz="3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10600" cy="4525963"/>
          </a:xfrm>
        </p:spPr>
        <p:txBody>
          <a:bodyPr/>
          <a:lstStyle/>
          <a:p>
            <a:endParaRPr lang="en-US" dirty="0" smtClean="0"/>
          </a:p>
          <a:p>
            <a:endParaRPr lang="en-US" dirty="0" smtClean="0"/>
          </a:p>
          <a:p>
            <a:pPr>
              <a:buNone/>
            </a:pPr>
            <a:r>
              <a:rPr lang="en-US" dirty="0" smtClean="0"/>
              <a:t>                                    </a:t>
            </a:r>
            <a:r>
              <a:rPr lang="en-US" sz="3600" b="1" dirty="0" smtClean="0">
                <a:solidFill>
                  <a:srgbClr val="FF0000"/>
                </a:solidFill>
                <a:latin typeface="Times New Roman" pitchFamily="18" charset="0"/>
                <a:cs typeface="Times New Roman" pitchFamily="18" charset="0"/>
              </a:rPr>
              <a:t>Topic:</a:t>
            </a:r>
          </a:p>
          <a:p>
            <a:pPr algn="ctr">
              <a:buNone/>
            </a:pPr>
            <a:r>
              <a:rPr lang="en-US" dirty="0" smtClean="0"/>
              <a:t> </a:t>
            </a:r>
            <a:r>
              <a:rPr lang="en-US" sz="3400" b="1" dirty="0" smtClean="0">
                <a:latin typeface="Times New Roman" pitchFamily="18" charset="0"/>
                <a:cs typeface="Times New Roman" pitchFamily="18" charset="0"/>
              </a:rPr>
              <a:t>A study of segmentation of customers in terms of their attitude towards shopping.</a:t>
            </a:r>
            <a:endParaRPr lang="en-US" sz="3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buNone/>
            </a:pPr>
            <a:endParaRPr lang="en-US" dirty="0"/>
          </a:p>
          <a:p>
            <a:pPr>
              <a:buNone/>
            </a:pPr>
            <a:endParaRPr lang="en-US" dirty="0" smtClean="0"/>
          </a:p>
          <a:p>
            <a:r>
              <a:rPr lang="en-US" sz="3600" b="1" dirty="0" smtClean="0">
                <a:solidFill>
                  <a:srgbClr val="FF0000"/>
                </a:solidFill>
                <a:latin typeface="Times New Roman" pitchFamily="18" charset="0"/>
                <a:cs typeface="Times New Roman" pitchFamily="18" charset="0"/>
              </a:rPr>
              <a:t>Cluster Analysis </a:t>
            </a:r>
            <a:r>
              <a:rPr lang="en-US" sz="3600" b="1" dirty="0" err="1" smtClean="0">
                <a:solidFill>
                  <a:srgbClr val="FF0000"/>
                </a:solidFill>
                <a:latin typeface="Times New Roman" pitchFamily="18" charset="0"/>
                <a:cs typeface="Times New Roman" pitchFamily="18" charset="0"/>
              </a:rPr>
              <a:t>vs</a:t>
            </a:r>
            <a:r>
              <a:rPr lang="en-US" sz="3600" b="1" dirty="0" smtClean="0">
                <a:solidFill>
                  <a:srgbClr val="FF0000"/>
                </a:solidFill>
                <a:latin typeface="Times New Roman" pitchFamily="18" charset="0"/>
                <a:cs typeface="Times New Roman" pitchFamily="18" charset="0"/>
              </a:rPr>
              <a:t> Factor Analysis</a:t>
            </a:r>
            <a:endParaRPr lang="en-US" sz="3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Objectives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4525963"/>
          </a:xfrm>
        </p:spPr>
        <p:txBody>
          <a:bodyPr>
            <a:normAutofit/>
          </a:bodyPr>
          <a:lstStyle/>
          <a:p>
            <a:r>
              <a:rPr lang="en-US" sz="3600" b="1" dirty="0" smtClean="0">
                <a:latin typeface="Times New Roman" pitchFamily="18" charset="0"/>
                <a:cs typeface="Times New Roman" pitchFamily="18" charset="0"/>
              </a:rPr>
              <a:t>To study the variables of attitude of customers towards shopping.</a:t>
            </a:r>
          </a:p>
          <a:p>
            <a:r>
              <a:rPr lang="en-US" sz="3600" b="1" dirty="0" smtClean="0">
                <a:latin typeface="Times New Roman" pitchFamily="18" charset="0"/>
                <a:cs typeface="Times New Roman" pitchFamily="18" charset="0"/>
              </a:rPr>
              <a:t>To segment the customers on the basis of their attitude towards shopping.</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Questions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915400" cy="5181600"/>
          </a:xfrm>
        </p:spPr>
        <p:txBody>
          <a:bodyPr/>
          <a:lstStyle/>
          <a:p>
            <a:pPr>
              <a:buNone/>
            </a:pPr>
            <a:r>
              <a:rPr lang="en-US" sz="3400" b="1" dirty="0" smtClean="0">
                <a:latin typeface="Times New Roman" pitchFamily="18" charset="0"/>
                <a:cs typeface="Times New Roman" pitchFamily="18" charset="0"/>
              </a:rPr>
              <a:t>Q1. I love to buy products in shopping mall.</a:t>
            </a:r>
          </a:p>
          <a:p>
            <a:pPr>
              <a:buNone/>
            </a:pPr>
            <a:r>
              <a:rPr lang="en-US" sz="3400" b="1" dirty="0" smtClean="0">
                <a:latin typeface="Times New Roman" pitchFamily="18" charset="0"/>
                <a:cs typeface="Times New Roman" pitchFamily="18" charset="0"/>
              </a:rPr>
              <a:t>Q2. I buy discounted products</a:t>
            </a:r>
          </a:p>
          <a:p>
            <a:pPr>
              <a:buNone/>
            </a:pPr>
            <a:r>
              <a:rPr lang="en-US" sz="3400" b="1" dirty="0" smtClean="0">
                <a:latin typeface="Times New Roman" pitchFamily="18" charset="0"/>
                <a:cs typeface="Times New Roman" pitchFamily="18" charset="0"/>
              </a:rPr>
              <a:t>Q3. I enjoy eating food at Shopping Mall.</a:t>
            </a:r>
          </a:p>
          <a:p>
            <a:pPr>
              <a:buNone/>
            </a:pPr>
            <a:r>
              <a:rPr lang="en-US" sz="3400" b="1" dirty="0" smtClean="0">
                <a:latin typeface="Times New Roman" pitchFamily="18" charset="0"/>
                <a:cs typeface="Times New Roman" pitchFamily="18" charset="0"/>
              </a:rPr>
              <a:t>Q4. I bargain products when shopping</a:t>
            </a:r>
          </a:p>
          <a:p>
            <a:pPr>
              <a:buNone/>
            </a:pPr>
            <a:r>
              <a:rPr lang="en-US" sz="3400" b="1" dirty="0" smtClean="0">
                <a:latin typeface="Times New Roman" pitchFamily="18" charset="0"/>
                <a:cs typeface="Times New Roman" pitchFamily="18" charset="0"/>
              </a:rPr>
              <a:t>Q5. I buy only daily need products</a:t>
            </a:r>
          </a:p>
          <a:p>
            <a:pPr>
              <a:buNone/>
            </a:pPr>
            <a:r>
              <a:rPr lang="en-US" sz="3400" b="1" dirty="0" smtClean="0">
                <a:latin typeface="Times New Roman" pitchFamily="18" charset="0"/>
                <a:cs typeface="Times New Roman" pitchFamily="18" charset="0"/>
              </a:rPr>
              <a:t>Q6. I compare prices of products in shopping mall.</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endParaRPr lang="en-US" smtClean="0"/>
          </a:p>
        </p:txBody>
      </p:sp>
      <p:sp>
        <p:nvSpPr>
          <p:cNvPr id="11267" name="Content Placeholder 2"/>
          <p:cNvSpPr>
            <a:spLocks noGrp="1"/>
          </p:cNvSpPr>
          <p:nvPr>
            <p:ph idx="1"/>
          </p:nvPr>
        </p:nvSpPr>
        <p:spPr/>
        <p:txBody>
          <a:bodyPr/>
          <a:lstStyle/>
          <a:p>
            <a:pPr eaLnBrk="1" hangingPunct="1">
              <a:buFont typeface="Arial" charset="0"/>
              <a:buNone/>
            </a:pPr>
            <a:endParaRPr lang="en-US" smtClean="0"/>
          </a:p>
          <a:p>
            <a:pPr eaLnBrk="1" hangingPunct="1">
              <a:buFont typeface="Arial" charset="0"/>
              <a:buNone/>
            </a:pPr>
            <a:endParaRPr lang="en-US" smtClean="0"/>
          </a:p>
          <a:p>
            <a:pPr algn="ctr" eaLnBrk="1" hangingPunct="1">
              <a:buFont typeface="Arial" charset="0"/>
              <a:buNone/>
            </a:pPr>
            <a:r>
              <a:rPr lang="en-US" sz="3600" b="1" smtClean="0">
                <a:solidFill>
                  <a:srgbClr val="FF0000"/>
                </a:solidFill>
                <a:latin typeface="Times New Roman" pitchFamily="18" charset="0"/>
                <a:cs typeface="Times New Roman" pitchFamily="18" charset="0"/>
              </a:rPr>
              <a:t>Data and Data Analysis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Case Processing Summary</a:t>
            </a:r>
            <a:endParaRPr lang="en-US" sz="4500" b="1"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304800" y="1523999"/>
          <a:ext cx="8305800" cy="4876802"/>
        </p:xfrm>
        <a:graphic>
          <a:graphicData uri="http://schemas.openxmlformats.org/drawingml/2006/table">
            <a:tbl>
              <a:tblPr/>
              <a:tblGrid>
                <a:gridCol w="1384300"/>
                <a:gridCol w="1384300"/>
                <a:gridCol w="1384300"/>
                <a:gridCol w="1384300"/>
                <a:gridCol w="1384300"/>
                <a:gridCol w="1384300"/>
              </a:tblGrid>
              <a:tr h="696686">
                <a:tc gridSpan="6">
                  <a:txBody>
                    <a:bodyPr/>
                    <a:lstStyle/>
                    <a:p>
                      <a:pPr algn="ctr" fontAlgn="ctr"/>
                      <a:r>
                        <a:rPr lang="en-US" sz="2400" b="1" i="0" u="none" strike="noStrike" dirty="0">
                          <a:solidFill>
                            <a:srgbClr val="000000"/>
                          </a:solidFill>
                          <a:latin typeface="Times New Roman" pitchFamily="18" charset="0"/>
                          <a:cs typeface="Times New Roman" pitchFamily="18" charset="0"/>
                        </a:rPr>
                        <a:t>Case Processing </a:t>
                      </a:r>
                      <a:r>
                        <a:rPr lang="en-US" sz="2400" b="1" i="0" u="none" strike="noStrike" dirty="0" err="1">
                          <a:solidFill>
                            <a:srgbClr val="000000"/>
                          </a:solidFill>
                          <a:latin typeface="Times New Roman" pitchFamily="18" charset="0"/>
                          <a:cs typeface="Times New Roman" pitchFamily="18" charset="0"/>
                        </a:rPr>
                        <a:t>Summary</a:t>
                      </a:r>
                      <a:r>
                        <a:rPr lang="en-US" sz="2400" b="1" i="0" u="none" strike="noStrike" baseline="30000" dirty="0" err="1">
                          <a:solidFill>
                            <a:srgbClr val="000000"/>
                          </a:solidFill>
                          <a:latin typeface="Times New Roman" pitchFamily="18" charset="0"/>
                          <a:cs typeface="Times New Roman" pitchFamily="18" charset="0"/>
                        </a:rPr>
                        <a:t>a,b</a:t>
                      </a:r>
                      <a:endParaRPr lang="en-US" sz="2400" b="1" i="0" u="none" strike="noStrike" dirty="0">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96686">
                <a:tc gridSpan="6">
                  <a:txBody>
                    <a:bodyPr/>
                    <a:lstStyle/>
                    <a:p>
                      <a:pPr algn="ctr" fontAlgn="b"/>
                      <a:r>
                        <a:rPr lang="en-US" sz="2400" b="0" i="0" u="none" strike="noStrike" dirty="0">
                          <a:solidFill>
                            <a:srgbClr val="000000"/>
                          </a:solidFill>
                          <a:latin typeface="Times New Roman" pitchFamily="18" charset="0"/>
                          <a:cs typeface="Times New Roman" pitchFamily="18" charset="0"/>
                        </a:rPr>
                        <a:t>Cases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96686">
                <a:tc gridSpan="2">
                  <a:txBody>
                    <a:bodyPr/>
                    <a:lstStyle/>
                    <a:p>
                      <a:pPr algn="ctr" fontAlgn="b"/>
                      <a:r>
                        <a:rPr lang="en-US" sz="2400" b="0" i="0" u="none" strike="noStrike" dirty="0">
                          <a:solidFill>
                            <a:srgbClr val="000000"/>
                          </a:solidFill>
                          <a:latin typeface="Times New Roman" pitchFamily="18" charset="0"/>
                          <a:cs typeface="Times New Roman" pitchFamily="18" charset="0"/>
                        </a:rPr>
                        <a:t>Valid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2400" b="0" i="0" u="none" strike="noStrike" dirty="0">
                          <a:solidFill>
                            <a:srgbClr val="000000"/>
                          </a:solidFill>
                          <a:latin typeface="Times New Roman" pitchFamily="18" charset="0"/>
                          <a:cs typeface="Times New Roman" pitchFamily="18" charset="0"/>
                        </a:rPr>
                        <a:t>Missing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2400" b="0" i="0" u="none" strike="noStrike" dirty="0">
                          <a:solidFill>
                            <a:srgbClr val="000000"/>
                          </a:solidFill>
                          <a:latin typeface="Times New Roman" pitchFamily="18" charset="0"/>
                          <a:cs typeface="Times New Roman" pitchFamily="18"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696686">
                <a:tc>
                  <a:txBody>
                    <a:bodyPr/>
                    <a:lstStyle/>
                    <a:p>
                      <a:pPr algn="ctr" fontAlgn="b"/>
                      <a:r>
                        <a:rPr lang="en-US" sz="2400" b="0" i="0" u="none" strike="noStrike" dirty="0">
                          <a:solidFill>
                            <a:srgbClr val="000000"/>
                          </a:solidFill>
                          <a:latin typeface="Times New Roman" pitchFamily="18" charset="0"/>
                          <a:cs typeface="Times New Roman" pitchFamily="18"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Times New Roman" pitchFamily="18" charset="0"/>
                          <a:cs typeface="Times New Roman" pitchFamily="18" charset="0"/>
                        </a:rPr>
                        <a:t>Percent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Times New Roman" pitchFamily="18" charset="0"/>
                          <a:cs typeface="Times New Roman" pitchFamily="18"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Times New Roman" pitchFamily="18" charset="0"/>
                          <a:cs typeface="Times New Roman" pitchFamily="18" charset="0"/>
                        </a:rPr>
                        <a:t>Percent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Times New Roman" pitchFamily="18" charset="0"/>
                          <a:cs typeface="Times New Roman" pitchFamily="18"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Times New Roman" pitchFamily="18" charset="0"/>
                          <a:cs typeface="Times New Roman" pitchFamily="18" charset="0"/>
                        </a:rPr>
                        <a:t>Percent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a:txBody>
                    <a:bodyPr/>
                    <a:lstStyle/>
                    <a:p>
                      <a:pPr algn="ctr" fontAlgn="t"/>
                      <a:r>
                        <a:rPr lang="en-US" sz="2400" b="0" i="0" u="none" strike="noStrike" dirty="0">
                          <a:solidFill>
                            <a:srgbClr val="000000"/>
                          </a:solidFill>
                          <a:latin typeface="Times New Roman" pitchFamily="18" charset="0"/>
                          <a:cs typeface="Times New Roman" pitchFamily="18"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latin typeface="Times New Roman" pitchFamily="18" charset="0"/>
                          <a:cs typeface="Times New Roman" pitchFamily="18"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6686">
                <a:tc gridSpan="6">
                  <a:txBody>
                    <a:bodyPr/>
                    <a:lstStyle/>
                    <a:p>
                      <a:pPr algn="l" fontAlgn="t"/>
                      <a:r>
                        <a:rPr lang="en-US" sz="2400" b="0" i="0" u="none" strike="noStrike" dirty="0">
                          <a:solidFill>
                            <a:srgbClr val="000000"/>
                          </a:solidFill>
                          <a:latin typeface="Times New Roman" pitchFamily="18" charset="0"/>
                          <a:cs typeface="Times New Roman" pitchFamily="18" charset="0"/>
                        </a:rPr>
                        <a:t>a.  Squared Euclidean Distance 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96686">
                <a:tc gridSpan="6">
                  <a:txBody>
                    <a:bodyPr/>
                    <a:lstStyle/>
                    <a:p>
                      <a:pPr algn="l" fontAlgn="t"/>
                      <a:r>
                        <a:rPr lang="en-US" sz="2400" b="0" i="0" u="none" strike="noStrike" dirty="0">
                          <a:solidFill>
                            <a:srgbClr val="000000"/>
                          </a:solidFill>
                          <a:latin typeface="Times New Roman" pitchFamily="18" charset="0"/>
                          <a:cs typeface="Times New Roman" pitchFamily="18" charset="0"/>
                        </a:rPr>
                        <a:t>b. Ward Linkage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Autofit/>
          </a:bodyPr>
          <a:lstStyle/>
          <a:p>
            <a:r>
              <a:rPr lang="en-US" sz="4500" b="1" dirty="0" smtClean="0">
                <a:solidFill>
                  <a:srgbClr val="FF0000"/>
                </a:solidFill>
                <a:latin typeface="Times New Roman" pitchFamily="18" charset="0"/>
                <a:cs typeface="Times New Roman" pitchFamily="18" charset="0"/>
              </a:rPr>
              <a:t>Agglomeration Schedule</a:t>
            </a:r>
            <a:endParaRPr lang="en-US" sz="4500"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52400" y="1214995"/>
          <a:ext cx="8001000" cy="5643005"/>
        </p:xfrm>
        <a:graphic>
          <a:graphicData uri="http://schemas.openxmlformats.org/drawingml/2006/table">
            <a:tbl>
              <a:tblPr/>
              <a:tblGrid>
                <a:gridCol w="1143000"/>
                <a:gridCol w="1143000"/>
                <a:gridCol w="1143000"/>
                <a:gridCol w="1143000"/>
                <a:gridCol w="1143000"/>
                <a:gridCol w="1143000"/>
                <a:gridCol w="1143000"/>
              </a:tblGrid>
              <a:tr h="176305">
                <a:tc gridSpan="7">
                  <a:txBody>
                    <a:bodyPr/>
                    <a:lstStyle/>
                    <a:p>
                      <a:pPr algn="ctr" fontAlgn="ctr"/>
                      <a:r>
                        <a:rPr lang="en-US" sz="1300" b="1" i="0" u="none" strike="noStrike" dirty="0">
                          <a:solidFill>
                            <a:srgbClr val="000000"/>
                          </a:solidFill>
                          <a:latin typeface="Times New Roman" pitchFamily="18" charset="0"/>
                          <a:cs typeface="Times New Roman" pitchFamily="18" charset="0"/>
                        </a:rPr>
                        <a:t>Agglomeration Schedule</a:t>
                      </a:r>
                    </a:p>
                  </a:txBody>
                  <a:tcPr marL="8815" marR="8815" marT="88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2695">
                <a:tc rowSpan="2">
                  <a:txBody>
                    <a:bodyPr/>
                    <a:lstStyle/>
                    <a:p>
                      <a:pPr algn="l" fontAlgn="b"/>
                      <a:r>
                        <a:rPr lang="en-US" sz="1300" b="1" i="0" u="none" strike="noStrike" dirty="0">
                          <a:solidFill>
                            <a:srgbClr val="000000"/>
                          </a:solidFill>
                          <a:latin typeface="Times New Roman" pitchFamily="18" charset="0"/>
                          <a:cs typeface="Times New Roman" pitchFamily="18" charset="0"/>
                        </a:rPr>
                        <a:t>Stage</a:t>
                      </a:r>
                    </a:p>
                  </a:txBody>
                  <a:tcPr marL="8815" marR="8815" marT="8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300" b="1" i="0" u="none" strike="noStrike" dirty="0">
                          <a:solidFill>
                            <a:srgbClr val="000000"/>
                          </a:solidFill>
                          <a:latin typeface="Times New Roman" pitchFamily="18" charset="0"/>
                          <a:cs typeface="Times New Roman" pitchFamily="18" charset="0"/>
                        </a:rPr>
                        <a:t>Cluster Combined</a:t>
                      </a:r>
                    </a:p>
                  </a:txBody>
                  <a:tcPr marL="8815" marR="8815" marT="8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algn="ctr" fontAlgn="b"/>
                      <a:r>
                        <a:rPr lang="en-US" sz="1300" b="1" i="0" u="none" strike="noStrike">
                          <a:solidFill>
                            <a:srgbClr val="000000"/>
                          </a:solidFill>
                          <a:latin typeface="Times New Roman" pitchFamily="18" charset="0"/>
                          <a:cs typeface="Times New Roman" pitchFamily="18" charset="0"/>
                        </a:rPr>
                        <a:t>Coefficients</a:t>
                      </a:r>
                    </a:p>
                  </a:txBody>
                  <a:tcPr marL="8815" marR="8815" marT="8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300" b="1" i="0" u="none" strike="noStrike">
                          <a:solidFill>
                            <a:srgbClr val="000000"/>
                          </a:solidFill>
                          <a:latin typeface="Times New Roman" pitchFamily="18" charset="0"/>
                          <a:cs typeface="Times New Roman" pitchFamily="18" charset="0"/>
                        </a:rPr>
                        <a:t>Stage Cluster First Appears</a:t>
                      </a:r>
                    </a:p>
                  </a:txBody>
                  <a:tcPr marL="8815" marR="8815" marT="8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algn="ctr" fontAlgn="b"/>
                      <a:r>
                        <a:rPr lang="en-US" sz="1300" b="1" i="0" u="none" strike="noStrike" dirty="0">
                          <a:solidFill>
                            <a:srgbClr val="000000"/>
                          </a:solidFill>
                          <a:latin typeface="Times New Roman" pitchFamily="18" charset="0"/>
                          <a:cs typeface="Times New Roman" pitchFamily="18" charset="0"/>
                        </a:rPr>
                        <a:t>Next Stage</a:t>
                      </a:r>
                    </a:p>
                  </a:txBody>
                  <a:tcPr marL="8815" marR="8815" marT="8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vMerge="1">
                  <a:txBody>
                    <a:bodyPr/>
                    <a:lstStyle/>
                    <a:p>
                      <a:endParaRPr lang="en-US"/>
                    </a:p>
                  </a:txBody>
                  <a:tcPr/>
                </a:tc>
                <a:tc>
                  <a:txBody>
                    <a:bodyPr/>
                    <a:lstStyle/>
                    <a:p>
                      <a:pPr algn="ctr" fontAlgn="b"/>
                      <a:r>
                        <a:rPr lang="en-US" sz="1300" b="1" i="0" u="none" strike="noStrike" dirty="0">
                          <a:solidFill>
                            <a:srgbClr val="000000"/>
                          </a:solidFill>
                          <a:latin typeface="Times New Roman" pitchFamily="18" charset="0"/>
                          <a:cs typeface="Times New Roman" pitchFamily="18" charset="0"/>
                        </a:rPr>
                        <a:t>Cluster 1</a:t>
                      </a:r>
                    </a:p>
                  </a:txBody>
                  <a:tcPr marL="8815" marR="8815" marT="8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solidFill>
                            <a:srgbClr val="000000"/>
                          </a:solidFill>
                          <a:latin typeface="Times New Roman" pitchFamily="18" charset="0"/>
                          <a:cs typeface="Times New Roman" pitchFamily="18" charset="0"/>
                        </a:rPr>
                        <a:t>Cluster 2</a:t>
                      </a:r>
                    </a:p>
                  </a:txBody>
                  <a:tcPr marL="8815" marR="8815" marT="8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b"/>
                      <a:r>
                        <a:rPr lang="en-US" sz="1300" b="1" i="0" u="none" strike="noStrike">
                          <a:solidFill>
                            <a:srgbClr val="000000"/>
                          </a:solidFill>
                          <a:latin typeface="Times New Roman" pitchFamily="18" charset="0"/>
                          <a:cs typeface="Times New Roman" pitchFamily="18" charset="0"/>
                        </a:rPr>
                        <a:t>Cluster 1</a:t>
                      </a:r>
                    </a:p>
                  </a:txBody>
                  <a:tcPr marL="8815" marR="8815" marT="8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solidFill>
                            <a:srgbClr val="000000"/>
                          </a:solidFill>
                          <a:latin typeface="Times New Roman" pitchFamily="18" charset="0"/>
                          <a:cs typeface="Times New Roman" pitchFamily="18" charset="0"/>
                        </a:rPr>
                        <a:t>Cluster 2</a:t>
                      </a:r>
                    </a:p>
                  </a:txBody>
                  <a:tcPr marL="8815" marR="8815" marT="8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1.000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2.000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8</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3.500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8</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5.000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6.500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19</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8.167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9</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9</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10.167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8</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12.500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9</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15.083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18.000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8</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21.500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25.250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19</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30.000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9</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35.500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41.083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8</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46.917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55.500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19</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18</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18</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65.000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19</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77.042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20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89.264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16</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21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104.907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18</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22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15</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122.218</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23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221.267</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21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a:solidFill>
                            <a:srgbClr val="000000"/>
                          </a:solidFill>
                          <a:latin typeface="Times New Roman" pitchFamily="18" charset="0"/>
                          <a:cs typeface="Times New Roman" pitchFamily="18" charset="0"/>
                        </a:rPr>
                        <a:t>19</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05">
                <a:tc>
                  <a:txBody>
                    <a:bodyPr/>
                    <a:lstStyle/>
                    <a:p>
                      <a:pPr algn="l" fontAlgn="t"/>
                      <a:r>
                        <a:rPr lang="en-US" sz="1300" b="1" i="0" u="none" strike="noStrike" dirty="0">
                          <a:solidFill>
                            <a:srgbClr val="000000"/>
                          </a:solidFill>
                          <a:latin typeface="Times New Roman" pitchFamily="18" charset="0"/>
                          <a:cs typeface="Times New Roman" pitchFamily="18" charset="0"/>
                        </a:rPr>
                        <a:t>24</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1</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406.720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22</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23</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300" b="1" i="0" u="none" strike="noStrike" dirty="0">
                          <a:solidFill>
                            <a:srgbClr val="000000"/>
                          </a:solidFill>
                          <a:latin typeface="Times New Roman" pitchFamily="18" charset="0"/>
                          <a:cs typeface="Times New Roman" pitchFamily="18" charset="0"/>
                        </a:rPr>
                        <a:t>0</a:t>
                      </a:r>
                    </a:p>
                  </a:txBody>
                  <a:tcPr marL="8815" marR="8815" marT="8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838200"/>
          </a:xfrm>
        </p:spPr>
        <p:txBody>
          <a:bodyPr>
            <a:noAutofit/>
          </a:bodyPr>
          <a:lstStyle/>
          <a:p>
            <a:r>
              <a:rPr lang="en-US" sz="4500" b="1" dirty="0" smtClean="0">
                <a:solidFill>
                  <a:srgbClr val="FF0000"/>
                </a:solidFill>
                <a:latin typeface="Times New Roman" pitchFamily="18" charset="0"/>
                <a:cs typeface="Times New Roman" pitchFamily="18" charset="0"/>
              </a:rPr>
              <a:t>Cluster Membership</a:t>
            </a:r>
            <a:endParaRPr lang="en-US" sz="4500"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0" y="854955"/>
          <a:ext cx="8915400" cy="6003045"/>
        </p:xfrm>
        <a:graphic>
          <a:graphicData uri="http://schemas.openxmlformats.org/drawingml/2006/table">
            <a:tbl>
              <a:tblPr/>
              <a:tblGrid>
                <a:gridCol w="2228850"/>
                <a:gridCol w="2228850"/>
                <a:gridCol w="2228850"/>
                <a:gridCol w="2228850"/>
              </a:tblGrid>
              <a:tr h="179505">
                <a:tc gridSpan="4">
                  <a:txBody>
                    <a:bodyPr/>
                    <a:lstStyle/>
                    <a:p>
                      <a:pPr algn="ctr" fontAlgn="ctr"/>
                      <a:r>
                        <a:rPr lang="en-US" sz="1400" b="1" i="0" u="none" strike="noStrike" dirty="0">
                          <a:solidFill>
                            <a:srgbClr val="00B0F0"/>
                          </a:solidFill>
                          <a:latin typeface="Times New Roman" pitchFamily="18" charset="0"/>
                          <a:cs typeface="Times New Roman" pitchFamily="18" charset="0"/>
                        </a:rPr>
                        <a:t>Cluster Membership</a:t>
                      </a:r>
                    </a:p>
                  </a:txBody>
                  <a:tcPr marL="8975" marR="8975" marT="89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79505">
                <a:tc>
                  <a:txBody>
                    <a:bodyPr/>
                    <a:lstStyle/>
                    <a:p>
                      <a:pPr algn="ctr" fontAlgn="b"/>
                      <a:r>
                        <a:rPr lang="en-US" sz="1300" b="1" i="0" u="none" strike="noStrike" dirty="0">
                          <a:solidFill>
                            <a:srgbClr val="00B0F0"/>
                          </a:solidFill>
                          <a:latin typeface="Times New Roman" pitchFamily="18" charset="0"/>
                          <a:cs typeface="Times New Roman" pitchFamily="18" charset="0"/>
                        </a:rPr>
                        <a:t>Case</a:t>
                      </a:r>
                    </a:p>
                  </a:txBody>
                  <a:tcPr marL="8975" marR="8975" marT="89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B0F0"/>
                          </a:solidFill>
                          <a:latin typeface="Times New Roman" pitchFamily="18" charset="0"/>
                          <a:cs typeface="Times New Roman" pitchFamily="18" charset="0"/>
                        </a:rPr>
                        <a:t>4 Clusters</a:t>
                      </a:r>
                    </a:p>
                  </a:txBody>
                  <a:tcPr marL="8975" marR="8975" marT="89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B0F0"/>
                          </a:solidFill>
                          <a:latin typeface="Times New Roman" pitchFamily="18" charset="0"/>
                          <a:cs typeface="Times New Roman" pitchFamily="18" charset="0"/>
                        </a:rPr>
                        <a:t>3 Clusters</a:t>
                      </a:r>
                    </a:p>
                  </a:txBody>
                  <a:tcPr marL="8975" marR="8975" marT="89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B0F0"/>
                          </a:solidFill>
                          <a:latin typeface="Times New Roman" pitchFamily="18" charset="0"/>
                          <a:cs typeface="Times New Roman" pitchFamily="18" charset="0"/>
                        </a:rPr>
                        <a:t>2 Clusters</a:t>
                      </a:r>
                    </a:p>
                  </a:txBody>
                  <a:tcPr marL="8975" marR="8975" marT="89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4</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5</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6</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7</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8</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9</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10</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14</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15</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4</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16</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17</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18</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19</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20</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21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22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23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1</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24</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505">
                <a:tc>
                  <a:txBody>
                    <a:bodyPr/>
                    <a:lstStyle/>
                    <a:p>
                      <a:pPr algn="ctr" fontAlgn="t"/>
                      <a:r>
                        <a:rPr lang="en-US" sz="1300" b="1" i="0" u="none" strike="noStrike">
                          <a:solidFill>
                            <a:srgbClr val="000000"/>
                          </a:solidFill>
                          <a:latin typeface="Times New Roman" pitchFamily="18" charset="0"/>
                          <a:cs typeface="Times New Roman" pitchFamily="18" charset="0"/>
                        </a:rPr>
                        <a:t>25</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8975" marR="8975" marT="89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fontScale="90000"/>
          </a:bodyPr>
          <a:lstStyle/>
          <a:p>
            <a:r>
              <a:rPr lang="en-US" dirty="0" smtClean="0"/>
              <a:t>Graphical Representation</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2967335"/>
            <a:ext cx="4572000" cy="923330"/>
          </a:xfrm>
          <a:prstGeom prst="rect">
            <a:avLst/>
          </a:prstGeom>
        </p:spPr>
        <p:txBody>
          <a:bodyPr>
            <a:spAutoFit/>
          </a:bodyPr>
          <a:lstStyle/>
          <a:p>
            <a:endParaRPr lang="en-US" dirty="0" smtClean="0"/>
          </a:p>
          <a:p>
            <a:endParaRPr lang="en-US" dirty="0" smtClean="0"/>
          </a:p>
          <a:p>
            <a:endParaRPr lang="en-US" dirty="0" smtClean="0"/>
          </a:p>
        </p:txBody>
      </p:sp>
      <p:pic>
        <p:nvPicPr>
          <p:cNvPr id="5" name="Picture 4"/>
          <p:cNvPicPr/>
          <p:nvPr/>
        </p:nvPicPr>
        <p:blipFill>
          <a:blip r:embed="rId2"/>
          <a:srcRect/>
          <a:stretch>
            <a:fillRect/>
          </a:stretch>
        </p:blipFill>
        <p:spPr bwMode="auto">
          <a:xfrm>
            <a:off x="0" y="1219200"/>
            <a:ext cx="80772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err="1" smtClean="0">
                <a:solidFill>
                  <a:srgbClr val="FF0000"/>
                </a:solidFill>
                <a:latin typeface="Times New Roman" pitchFamily="18" charset="0"/>
                <a:cs typeface="Times New Roman" pitchFamily="18" charset="0"/>
              </a:rPr>
              <a:t>Dendrogram</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rot="16200000">
            <a:off x="2095498" y="-38103"/>
            <a:ext cx="4800604" cy="8381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143000"/>
          </a:xfrm>
        </p:spPr>
        <p:txBody>
          <a:bodyPr>
            <a:noAutofit/>
          </a:bodyPr>
          <a:lstStyle/>
          <a:p>
            <a:r>
              <a:rPr lang="en-US" sz="3400" b="1" dirty="0" smtClean="0">
                <a:solidFill>
                  <a:srgbClr val="FF0000"/>
                </a:solidFill>
                <a:latin typeface="Times New Roman" pitchFamily="18" charset="0"/>
                <a:cs typeface="Times New Roman" pitchFamily="18" charset="0"/>
              </a:rPr>
              <a:t>Elbow Method For Number of Clusters </a:t>
            </a:r>
            <a:br>
              <a:rPr lang="en-US" sz="3400" b="1" dirty="0" smtClean="0">
                <a:solidFill>
                  <a:srgbClr val="FF0000"/>
                </a:solidFill>
                <a:latin typeface="Times New Roman" pitchFamily="18" charset="0"/>
                <a:cs typeface="Times New Roman" pitchFamily="18" charset="0"/>
              </a:rPr>
            </a:br>
            <a:r>
              <a:rPr lang="en-US" sz="3400" b="1" dirty="0" smtClean="0">
                <a:solidFill>
                  <a:srgbClr val="00B050"/>
                </a:solidFill>
                <a:latin typeface="Times New Roman" pitchFamily="18" charset="0"/>
                <a:cs typeface="Times New Roman" pitchFamily="18" charset="0"/>
              </a:rPr>
              <a:t>(No of clusters =No. of cases-elbow point)</a:t>
            </a:r>
            <a:endParaRPr lang="en-US" sz="3400"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0" y="1447800"/>
            <a:ext cx="8382000" cy="4876800"/>
          </a:xfrm>
          <a:prstGeom prst="rect">
            <a:avLst/>
          </a:prstGeom>
          <a:noFill/>
          <a:ln w="9525">
            <a:noFill/>
            <a:miter lim="800000"/>
            <a:headEnd/>
            <a:tailEnd/>
          </a:ln>
        </p:spPr>
      </p:pic>
      <p:cxnSp>
        <p:nvCxnSpPr>
          <p:cNvPr id="7" name="Straight Arrow Connector 6"/>
          <p:cNvCxnSpPr/>
          <p:nvPr/>
        </p:nvCxnSpPr>
        <p:spPr>
          <a:xfrm rot="5400000">
            <a:off x="6363494" y="4990306"/>
            <a:ext cx="1600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Iteration History</a:t>
            </a:r>
            <a:endParaRPr lang="en-US"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228600" y="1371599"/>
          <a:ext cx="8534400" cy="5181600"/>
        </p:xfrm>
        <a:graphic>
          <a:graphicData uri="http://schemas.openxmlformats.org/drawingml/2006/table">
            <a:tbl>
              <a:tblPr/>
              <a:tblGrid>
                <a:gridCol w="2133600"/>
                <a:gridCol w="2133600"/>
                <a:gridCol w="2133600"/>
                <a:gridCol w="2133600"/>
              </a:tblGrid>
              <a:tr h="523982">
                <a:tc gridSpan="4">
                  <a:txBody>
                    <a:bodyPr/>
                    <a:lstStyle/>
                    <a:p>
                      <a:pPr algn="ctr" fontAlgn="ctr"/>
                      <a:r>
                        <a:rPr lang="en-US" sz="2400" b="1" i="0" u="none" strike="noStrike" dirty="0">
                          <a:solidFill>
                            <a:srgbClr val="000000"/>
                          </a:solidFill>
                          <a:latin typeface="Times New Roman" pitchFamily="18" charset="0"/>
                          <a:cs typeface="Times New Roman" pitchFamily="18" charset="0"/>
                        </a:rPr>
                        <a:t>Iteration </a:t>
                      </a:r>
                      <a:r>
                        <a:rPr lang="en-US" sz="2400" b="1" i="0" u="none" strike="noStrike" dirty="0" err="1">
                          <a:solidFill>
                            <a:srgbClr val="000000"/>
                          </a:solidFill>
                          <a:latin typeface="Times New Roman" pitchFamily="18" charset="0"/>
                          <a:cs typeface="Times New Roman" pitchFamily="18" charset="0"/>
                        </a:rPr>
                        <a:t>History</a:t>
                      </a:r>
                      <a:r>
                        <a:rPr lang="en-US" sz="2400" b="1" i="0" u="none" strike="noStrike" baseline="30000" dirty="0" err="1">
                          <a:solidFill>
                            <a:srgbClr val="000000"/>
                          </a:solidFill>
                          <a:latin typeface="Times New Roman" pitchFamily="18" charset="0"/>
                          <a:cs typeface="Times New Roman" pitchFamily="18" charset="0"/>
                        </a:rPr>
                        <a:t>a</a:t>
                      </a:r>
                      <a:endParaRPr lang="en-US" sz="2400" b="1" i="0" u="none" strike="noStrike" dirty="0">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523982">
                <a:tc rowSpan="2">
                  <a:txBody>
                    <a:bodyPr/>
                    <a:lstStyle/>
                    <a:p>
                      <a:pPr algn="ctr" fontAlgn="b"/>
                      <a:r>
                        <a:rPr lang="en-US" sz="2400" b="0" i="0" u="none" strike="noStrike" dirty="0">
                          <a:solidFill>
                            <a:srgbClr val="000000"/>
                          </a:solidFill>
                          <a:latin typeface="Times New Roman" pitchFamily="18" charset="0"/>
                          <a:cs typeface="Times New Roman" pitchFamily="18" charset="0"/>
                        </a:rPr>
                        <a:t>Iteration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2400" b="0" i="0" u="none" strike="noStrike" dirty="0">
                          <a:solidFill>
                            <a:srgbClr val="000000"/>
                          </a:solidFill>
                          <a:latin typeface="Times New Roman" pitchFamily="18" charset="0"/>
                          <a:cs typeface="Times New Roman" pitchFamily="18" charset="0"/>
                        </a:rPr>
                        <a:t>Change in Cluster Centers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23982">
                <a:tc vMerge="1">
                  <a:txBody>
                    <a:bodyPr/>
                    <a:lstStyle/>
                    <a:p>
                      <a:endParaRPr lang="en-US"/>
                    </a:p>
                  </a:txBody>
                  <a:tcPr/>
                </a:tc>
                <a:tc>
                  <a:txBody>
                    <a:bodyPr/>
                    <a:lstStyle/>
                    <a:p>
                      <a:pPr algn="ctr" fontAlgn="b"/>
                      <a:r>
                        <a:rPr lang="en-US" sz="2400" b="0" i="0" u="none" strike="noStrike" dirty="0">
                          <a:solidFill>
                            <a:srgbClr val="000000"/>
                          </a:solidFill>
                          <a:latin typeface="Times New Roman" pitchFamily="18" charset="0"/>
                          <a:cs typeface="Times New Roman"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Times New Roman" pitchFamily="18" charset="0"/>
                          <a:cs typeface="Times New Roman"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Times New Roman" pitchFamily="18" charset="0"/>
                          <a:cs typeface="Times New Roman"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982">
                <a:tc>
                  <a:txBody>
                    <a:bodyPr/>
                    <a:lstStyle/>
                    <a:p>
                      <a:pPr algn="ctr" fontAlgn="t"/>
                      <a:r>
                        <a:rPr lang="en-US" sz="2400" b="0" i="0" u="none" strike="noStrike" dirty="0">
                          <a:solidFill>
                            <a:srgbClr val="000000"/>
                          </a:solidFill>
                          <a:latin typeface="Times New Roman" pitchFamily="18" charset="0"/>
                          <a:cs typeface="Times New Roman" pitchFamily="18"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2.125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2.475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2.257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982">
                <a:tc>
                  <a:txBody>
                    <a:bodyPr/>
                    <a:lstStyle/>
                    <a:p>
                      <a:pPr algn="ctr" fontAlgn="t"/>
                      <a:r>
                        <a:rPr lang="en-US" sz="2400" b="0"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.439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.656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982">
                <a:tc>
                  <a:txBody>
                    <a:bodyPr/>
                    <a:lstStyle/>
                    <a:p>
                      <a:pPr algn="ctr" fontAlgn="t"/>
                      <a:r>
                        <a:rPr lang="en-US" sz="2400" b="0"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7708">
                <a:tc gridSpan="4">
                  <a:txBody>
                    <a:bodyPr/>
                    <a:lstStyle/>
                    <a:p>
                      <a:pPr algn="l" fontAlgn="t"/>
                      <a:r>
                        <a:rPr lang="en-US" sz="2400" b="0" i="0" u="none" strike="noStrike" dirty="0">
                          <a:solidFill>
                            <a:srgbClr val="000000"/>
                          </a:solidFill>
                          <a:latin typeface="Times New Roman" pitchFamily="18" charset="0"/>
                          <a:cs typeface="Times New Roman" pitchFamily="18" charset="0"/>
                        </a:rPr>
                        <a:t>a. Convergence achieved due to no or small change in cluster centers. The maximum absolute coordinate change for any center is .000. The current iteration is 3. The minimum distance between initial centers is 7.746.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000" b="1" dirty="0" smtClean="0">
                <a:solidFill>
                  <a:srgbClr val="FF0000"/>
                </a:solidFill>
                <a:latin typeface="Times New Roman" pitchFamily="18" charset="0"/>
                <a:cs typeface="Times New Roman" pitchFamily="18" charset="0"/>
              </a:rPr>
              <a:t>Objectives of Cluster Analysis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r>
              <a:rPr lang="en-US" sz="3600" b="1" dirty="0" smtClean="0">
                <a:latin typeface="Times New Roman" pitchFamily="18" charset="0"/>
                <a:cs typeface="Times New Roman" pitchFamily="18" charset="0"/>
              </a:rPr>
              <a:t>Data Simplification</a:t>
            </a:r>
          </a:p>
          <a:p>
            <a:pPr marL="514350" indent="-514350"/>
            <a:r>
              <a:rPr lang="en-US" sz="3600" b="1" dirty="0" smtClean="0">
                <a:latin typeface="Times New Roman" pitchFamily="18" charset="0"/>
                <a:cs typeface="Times New Roman" pitchFamily="18" charset="0"/>
              </a:rPr>
              <a:t>Relationship Identification</a:t>
            </a:r>
          </a:p>
          <a:p>
            <a:pPr marL="514350" indent="-514350"/>
            <a:r>
              <a:rPr lang="en-US" sz="3600" b="1" dirty="0" smtClean="0">
                <a:solidFill>
                  <a:srgbClr val="FF0000"/>
                </a:solidFill>
                <a:latin typeface="Times New Roman" pitchFamily="18" charset="0"/>
                <a:cs typeface="Times New Roman" pitchFamily="18" charset="0"/>
              </a:rPr>
              <a:t>Segmentation</a:t>
            </a:r>
            <a:endParaRPr lang="en-US" sz="3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143000"/>
          </a:xfrm>
        </p:spPr>
        <p:txBody>
          <a:bodyPr>
            <a:normAutofit fontScale="90000"/>
          </a:bodyPr>
          <a:lstStyle/>
          <a:p>
            <a:r>
              <a:rPr lang="en-US" sz="4500" b="1" dirty="0" smtClean="0">
                <a:solidFill>
                  <a:srgbClr val="FF0000"/>
                </a:solidFill>
                <a:latin typeface="Times New Roman" pitchFamily="18" charset="0"/>
                <a:cs typeface="Times New Roman" pitchFamily="18" charset="0"/>
              </a:rPr>
              <a:t>Non –Hierarchal Clusters Analysis            (K-Means Cluster Analysis)</a:t>
            </a:r>
            <a:endParaRPr lang="en-US" sz="4500" b="1"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28600" y="1600200"/>
          <a:ext cx="8229600" cy="5366385"/>
        </p:xfrm>
        <a:graphic>
          <a:graphicData uri="http://schemas.openxmlformats.org/drawingml/2006/table">
            <a:tbl>
              <a:tblPr/>
              <a:tblGrid>
                <a:gridCol w="2057400"/>
                <a:gridCol w="2057400"/>
                <a:gridCol w="2057400"/>
                <a:gridCol w="2057400"/>
              </a:tblGrid>
              <a:tr h="457200">
                <a:tc gridSpan="4">
                  <a:txBody>
                    <a:bodyPr/>
                    <a:lstStyle/>
                    <a:p>
                      <a:pPr algn="ctr" fontAlgn="ctr"/>
                      <a:r>
                        <a:rPr lang="en-US" sz="2000" b="1" i="0" u="none" strike="noStrike" dirty="0">
                          <a:solidFill>
                            <a:srgbClr val="000000"/>
                          </a:solidFill>
                          <a:latin typeface="Times New Roman" pitchFamily="18" charset="0"/>
                          <a:cs typeface="Times New Roman" pitchFamily="18" charset="0"/>
                        </a:rPr>
                        <a:t>Initial Cluster Centers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457200">
                <a:tc rowSpan="2">
                  <a:txBody>
                    <a:bodyPr/>
                    <a:lstStyle/>
                    <a:p>
                      <a:pPr algn="ctr" fontAlgn="b"/>
                      <a:r>
                        <a:rPr lang="en-US" sz="1600" b="1" i="0" u="none" strike="noStrike" dirty="0">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600" b="1" i="0" u="none" strike="noStrike" dirty="0">
                          <a:solidFill>
                            <a:srgbClr val="000000"/>
                          </a:solidFill>
                          <a:latin typeface="Times New Roman" pitchFamily="18" charset="0"/>
                          <a:cs typeface="Times New Roman" pitchFamily="18" charset="0"/>
                        </a:rPr>
                        <a:t>Cluster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57200">
                <a:tc vMerge="1">
                  <a:txBody>
                    <a:bodyPr/>
                    <a:lstStyle/>
                    <a:p>
                      <a:endParaRPr lang="en-US"/>
                    </a:p>
                  </a:txBody>
                  <a:tcPr/>
                </a:tc>
                <a:tc>
                  <a:txBody>
                    <a:bodyPr/>
                    <a:lstStyle/>
                    <a:p>
                      <a:pPr algn="ctr" fontAlgn="b"/>
                      <a:r>
                        <a:rPr lang="en-US" sz="1600" b="1" i="0" u="none" strike="noStrike" dirty="0">
                          <a:solidFill>
                            <a:srgbClr val="FF0000"/>
                          </a:solidFill>
                          <a:latin typeface="Times New Roman" pitchFamily="18" charset="0"/>
                          <a:cs typeface="Times New Roman"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FF0000"/>
                          </a:solidFill>
                          <a:latin typeface="Times New Roman" pitchFamily="18" charset="0"/>
                          <a:cs typeface="Times New Roman"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FF0000"/>
                          </a:solidFill>
                          <a:latin typeface="Times New Roman" pitchFamily="18" charset="0"/>
                          <a:cs typeface="Times New Roman"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fontAlgn="t"/>
                      <a:r>
                        <a:rPr lang="en-US" sz="1600" b="1" dirty="0" smtClean="0">
                          <a:solidFill>
                            <a:srgbClr val="FF0000"/>
                          </a:solidFill>
                          <a:latin typeface="Times New Roman" pitchFamily="18" charset="0"/>
                          <a:cs typeface="Times New Roman" pitchFamily="18" charset="0"/>
                        </a:rPr>
                        <a:t>Q1. I love to buy products in shopping mall</a:t>
                      </a:r>
                      <a:endParaRPr lang="en-US" sz="1600" b="1" i="0" u="none" strike="noStrike" dirty="0">
                        <a:solidFill>
                          <a:srgbClr val="FF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latin typeface="Times New Roman" pitchFamily="18" charset="0"/>
                          <a:cs typeface="Times New Roman" pitchFamily="18"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1" i="0" u="none" strike="noStrike" baseline="0" dirty="0" smtClean="0">
                          <a:solidFill>
                            <a:srgbClr val="FF0000"/>
                          </a:solidFill>
                          <a:latin typeface="Times New Roman" pitchFamily="18" charset="0"/>
                          <a:cs typeface="Times New Roman" pitchFamily="18" charset="0"/>
                        </a:rPr>
                        <a:t>Q2. </a:t>
                      </a:r>
                      <a:r>
                        <a:rPr lang="en-US" sz="1600" b="1" dirty="0" smtClean="0">
                          <a:solidFill>
                            <a:srgbClr val="FF0000"/>
                          </a:solidFill>
                          <a:latin typeface="Times New Roman" pitchFamily="18" charset="0"/>
                          <a:cs typeface="Times New Roman" pitchFamily="18" charset="0"/>
                        </a:rPr>
                        <a:t>I buy discounted products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a:buNone/>
                      </a:pPr>
                      <a:r>
                        <a:rPr lang="en-US" sz="1600" b="1" dirty="0" smtClean="0">
                          <a:solidFill>
                            <a:srgbClr val="FF0000"/>
                          </a:solidFill>
                          <a:latin typeface="Times New Roman" pitchFamily="18" charset="0"/>
                          <a:cs typeface="Times New Roman" pitchFamily="18" charset="0"/>
                        </a:rPr>
                        <a:t>Q3. I enjoy eating food at Shopping 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latin typeface="Times New Roman" pitchFamily="18" charset="0"/>
                          <a:cs typeface="Times New Roman" pitchFamily="18"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fontAlgn="t"/>
                      <a:r>
                        <a:rPr lang="en-US" sz="1600" b="1" dirty="0" smtClean="0">
                          <a:solidFill>
                            <a:srgbClr val="FF0000"/>
                          </a:solidFill>
                          <a:latin typeface="Times New Roman" pitchFamily="18" charset="0"/>
                          <a:cs typeface="Times New Roman" pitchFamily="18" charset="0"/>
                        </a:rPr>
                        <a:t>Q4.</a:t>
                      </a:r>
                      <a:r>
                        <a:rPr lang="en-US" sz="1600" b="1" baseline="0" dirty="0" smtClean="0">
                          <a:solidFill>
                            <a:srgbClr val="FF0000"/>
                          </a:solidFill>
                          <a:latin typeface="Times New Roman" pitchFamily="18" charset="0"/>
                          <a:cs typeface="Times New Roman" pitchFamily="18" charset="0"/>
                        </a:rPr>
                        <a:t> I</a:t>
                      </a:r>
                      <a:r>
                        <a:rPr lang="en-US" sz="1600" b="1" dirty="0" smtClean="0">
                          <a:solidFill>
                            <a:srgbClr val="FF0000"/>
                          </a:solidFill>
                          <a:latin typeface="Times New Roman" pitchFamily="18" charset="0"/>
                          <a:cs typeface="Times New Roman" pitchFamily="18" charset="0"/>
                        </a:rPr>
                        <a:t> bargain products when shopping</a:t>
                      </a:r>
                      <a:endParaRPr lang="en-US" sz="1600" b="1" i="0" u="none" strike="noStrike" dirty="0">
                        <a:solidFill>
                          <a:srgbClr val="FF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latin typeface="Times New Roman" pitchFamily="18" charset="0"/>
                          <a:cs typeface="Times New Roman" pitchFamily="18"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1" dirty="0" smtClean="0">
                          <a:solidFill>
                            <a:srgbClr val="FF0000"/>
                          </a:solidFill>
                          <a:latin typeface="Times New Roman" pitchFamily="18" charset="0"/>
                          <a:cs typeface="Times New Roman" pitchFamily="18" charset="0"/>
                        </a:rPr>
                        <a:t>Q5. I buy only daily need products</a:t>
                      </a:r>
                    </a:p>
                    <a:p>
                      <a:pPr algn="l" fontAlgn="t"/>
                      <a:endParaRPr lang="en-US" sz="1600" b="1" i="0" u="none" strike="noStrike" dirty="0">
                        <a:solidFill>
                          <a:srgbClr val="FF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latin typeface="Times New Roman" pitchFamily="18" charset="0"/>
                          <a:cs typeface="Times New Roman" pitchFamily="18"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1" dirty="0" smtClean="0">
                          <a:solidFill>
                            <a:srgbClr val="FF0000"/>
                          </a:solidFill>
                          <a:latin typeface="Times New Roman" pitchFamily="18" charset="0"/>
                          <a:cs typeface="Times New Roman" pitchFamily="18" charset="0"/>
                        </a:rPr>
                        <a:t>Q6. I compare prices of products in shopping mall.</a:t>
                      </a:r>
                    </a:p>
                    <a:p>
                      <a:pPr algn="l" fontAlgn="t"/>
                      <a:endParaRPr lang="en-US" sz="1600" b="1" i="0" u="none" strike="noStrike" dirty="0">
                        <a:solidFill>
                          <a:srgbClr val="FF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solidFill>
                            <a:srgbClr val="000000"/>
                          </a:solidFill>
                          <a:latin typeface="Times New Roman" pitchFamily="18" charset="0"/>
                          <a:cs typeface="Times New Roman" pitchFamily="18"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86800" cy="762000"/>
          </a:xfrm>
        </p:spPr>
        <p:txBody>
          <a:bodyPr>
            <a:noAutofit/>
          </a:bodyPr>
          <a:lstStyle/>
          <a:p>
            <a:pPr algn="ctr"/>
            <a:r>
              <a:rPr lang="en-US" sz="4500" dirty="0" smtClean="0">
                <a:solidFill>
                  <a:srgbClr val="000000"/>
                </a:solidFill>
                <a:latin typeface="Times New Roman" pitchFamily="18" charset="0"/>
                <a:cs typeface="Times New Roman" pitchFamily="18" charset="0"/>
              </a:rPr>
              <a:t/>
            </a:r>
            <a:br>
              <a:rPr lang="en-US" sz="4500" dirty="0" smtClean="0">
                <a:solidFill>
                  <a:srgbClr val="000000"/>
                </a:solidFill>
                <a:latin typeface="Times New Roman" pitchFamily="18" charset="0"/>
                <a:cs typeface="Times New Roman" pitchFamily="18" charset="0"/>
              </a:rPr>
            </a:br>
            <a:r>
              <a:rPr lang="en-US" sz="4500" b="1" dirty="0" smtClean="0">
                <a:solidFill>
                  <a:srgbClr val="FF0000"/>
                </a:solidFill>
                <a:latin typeface="Times New Roman" pitchFamily="18" charset="0"/>
                <a:cs typeface="Times New Roman" pitchFamily="18" charset="0"/>
              </a:rPr>
              <a:t>Cluster Membership</a:t>
            </a:r>
            <a:r>
              <a:rPr lang="en-US" sz="4500" dirty="0" smtClean="0">
                <a:solidFill>
                  <a:srgbClr val="000000"/>
                </a:solidFill>
                <a:latin typeface="Times New Roman" pitchFamily="18" charset="0"/>
                <a:cs typeface="Times New Roman" pitchFamily="18" charset="0"/>
              </a:rPr>
              <a:t/>
            </a:r>
            <a:br>
              <a:rPr lang="en-US" sz="4500" dirty="0" smtClean="0">
                <a:solidFill>
                  <a:srgbClr val="000000"/>
                </a:solidFill>
                <a:latin typeface="Times New Roman" pitchFamily="18" charset="0"/>
                <a:cs typeface="Times New Roman" pitchFamily="18" charset="0"/>
              </a:rPr>
            </a:br>
            <a:endParaRPr lang="en-US" sz="45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52400" y="689021"/>
          <a:ext cx="8534400" cy="6032469"/>
        </p:xfrm>
        <a:graphic>
          <a:graphicData uri="http://schemas.openxmlformats.org/drawingml/2006/table">
            <a:tbl>
              <a:tblPr/>
              <a:tblGrid>
                <a:gridCol w="1689101"/>
                <a:gridCol w="2578100"/>
                <a:gridCol w="4267199"/>
              </a:tblGrid>
              <a:tr h="218360">
                <a:tc gridSpan="3">
                  <a:txBody>
                    <a:bodyPr/>
                    <a:lstStyle/>
                    <a:p>
                      <a:pPr algn="ctr" fontAlgn="ctr"/>
                      <a:r>
                        <a:rPr lang="en-US" sz="1600" b="1" i="0" u="none" strike="noStrike" dirty="0">
                          <a:solidFill>
                            <a:srgbClr val="00B0F0"/>
                          </a:solidFill>
                          <a:latin typeface="Times New Roman" pitchFamily="18" charset="0"/>
                          <a:cs typeface="Times New Roman" pitchFamily="18" charset="0"/>
                        </a:rPr>
                        <a:t>Cluster Membership</a:t>
                      </a:r>
                    </a:p>
                  </a:txBody>
                  <a:tcPr marL="7807" marR="7807" marT="78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0583">
                <a:tc>
                  <a:txBody>
                    <a:bodyPr/>
                    <a:lstStyle/>
                    <a:p>
                      <a:pPr algn="ctr" fontAlgn="b"/>
                      <a:r>
                        <a:rPr lang="en-US" sz="1600" b="1" i="0" u="none" strike="noStrike" dirty="0">
                          <a:solidFill>
                            <a:srgbClr val="00B0F0"/>
                          </a:solidFill>
                          <a:latin typeface="Times New Roman" pitchFamily="18" charset="0"/>
                          <a:cs typeface="Times New Roman" pitchFamily="18" charset="0"/>
                        </a:rPr>
                        <a:t>Case Number</a:t>
                      </a:r>
                    </a:p>
                  </a:txBody>
                  <a:tcPr marL="7807" marR="7807" marT="78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B0F0"/>
                          </a:solidFill>
                          <a:latin typeface="Times New Roman" pitchFamily="18" charset="0"/>
                          <a:cs typeface="Times New Roman" pitchFamily="18" charset="0"/>
                        </a:rPr>
                        <a:t>Cluster</a:t>
                      </a:r>
                    </a:p>
                  </a:txBody>
                  <a:tcPr marL="7807" marR="7807" marT="78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B0F0"/>
                          </a:solidFill>
                          <a:latin typeface="Times New Roman" pitchFamily="18" charset="0"/>
                          <a:cs typeface="Times New Roman" pitchFamily="18" charset="0"/>
                        </a:rPr>
                        <a:t>Distance</a:t>
                      </a:r>
                    </a:p>
                  </a:txBody>
                  <a:tcPr marL="7807" marR="7807" marT="78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1.944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2.232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2.924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2.004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5</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2.875</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6</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1.334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7</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1.476</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8</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2.093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9</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1.329</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10</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1.355</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1.329</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1.838</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2.831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1.726</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15</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3.947</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16</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1.884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17</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2.404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18</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3.482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19</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2.167</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20</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2.125</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21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1.783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22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1.586</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23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2.680</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24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3</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1.187</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360">
                <a:tc>
                  <a:txBody>
                    <a:bodyPr/>
                    <a:lstStyle/>
                    <a:p>
                      <a:pPr algn="ctr" fontAlgn="t"/>
                      <a:r>
                        <a:rPr lang="en-US" sz="1400" b="1" i="0" u="none" strike="noStrike" dirty="0">
                          <a:solidFill>
                            <a:srgbClr val="000000"/>
                          </a:solidFill>
                          <a:latin typeface="Times New Roman" pitchFamily="18" charset="0"/>
                          <a:cs typeface="Times New Roman" pitchFamily="18" charset="0"/>
                        </a:rPr>
                        <a:t>25</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1</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latin typeface="Times New Roman" pitchFamily="18" charset="0"/>
                          <a:cs typeface="Times New Roman" pitchFamily="18" charset="0"/>
                        </a:rPr>
                        <a:t>2.004</a:t>
                      </a:r>
                    </a:p>
                  </a:txBody>
                  <a:tcPr marL="7807" marR="7807" marT="78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000000"/>
                </a:solidFill>
                <a:latin typeface="Times New Roman" pitchFamily="18" charset="0"/>
                <a:cs typeface="Times New Roman" pitchFamily="18" charset="0"/>
              </a:rPr>
              <a:t>Final Cluster Centers</a:t>
            </a:r>
            <a:br>
              <a:rPr lang="en-US" sz="4000" dirty="0" smtClean="0">
                <a:solidFill>
                  <a:srgbClr val="000000"/>
                </a:solidFill>
                <a:latin typeface="Times New Roman" pitchFamily="18" charset="0"/>
                <a:cs typeface="Times New Roman" pitchFamily="18" charset="0"/>
              </a:rPr>
            </a:br>
            <a:endParaRPr lang="en-US" dirty="0"/>
          </a:p>
        </p:txBody>
      </p:sp>
      <p:graphicFrame>
        <p:nvGraphicFramePr>
          <p:cNvPr id="4" name="Content Placeholder 3"/>
          <p:cNvGraphicFramePr>
            <a:graphicFrameLocks noGrp="1"/>
          </p:cNvGraphicFramePr>
          <p:nvPr>
            <p:ph idx="1"/>
          </p:nvPr>
        </p:nvGraphicFramePr>
        <p:xfrm>
          <a:off x="381000" y="1524000"/>
          <a:ext cx="8077200" cy="4766310"/>
        </p:xfrm>
        <a:graphic>
          <a:graphicData uri="http://schemas.openxmlformats.org/drawingml/2006/table">
            <a:tbl>
              <a:tblPr/>
              <a:tblGrid>
                <a:gridCol w="2019300"/>
                <a:gridCol w="2019300"/>
                <a:gridCol w="2019300"/>
                <a:gridCol w="2019300"/>
              </a:tblGrid>
              <a:tr h="431800">
                <a:tc gridSpan="4">
                  <a:txBody>
                    <a:bodyPr/>
                    <a:lstStyle/>
                    <a:p>
                      <a:pPr algn="ctr" fontAlgn="ctr"/>
                      <a:r>
                        <a:rPr lang="en-US" sz="2400" b="1" i="0" u="none" strike="noStrike" dirty="0">
                          <a:solidFill>
                            <a:srgbClr val="000000"/>
                          </a:solidFill>
                          <a:latin typeface="Times New Roman" pitchFamily="18" charset="0"/>
                          <a:cs typeface="Times New Roman" pitchFamily="18" charset="0"/>
                        </a:rPr>
                        <a:t>Final Cluster Centers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431800">
                <a:tc rowSpan="2">
                  <a:txBody>
                    <a:bodyPr/>
                    <a:lstStyle/>
                    <a:p>
                      <a:pPr algn="l" fontAlgn="b"/>
                      <a:r>
                        <a:rPr lang="en-US" sz="2200" b="0" i="0" u="none" strike="noStrike">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2400" b="0" i="0" u="none" strike="noStrike" dirty="0">
                          <a:solidFill>
                            <a:srgbClr val="000000"/>
                          </a:solidFill>
                          <a:latin typeface="Times New Roman" pitchFamily="18" charset="0"/>
                          <a:cs typeface="Times New Roman" pitchFamily="18" charset="0"/>
                        </a:rPr>
                        <a:t>Cluster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31800">
                <a:tc vMerge="1">
                  <a:txBody>
                    <a:bodyPr/>
                    <a:lstStyle/>
                    <a:p>
                      <a:endParaRPr lang="en-US"/>
                    </a:p>
                  </a:txBody>
                  <a:tcPr/>
                </a:tc>
                <a:tc>
                  <a:txBody>
                    <a:bodyPr/>
                    <a:lstStyle/>
                    <a:p>
                      <a:pPr algn="ctr" fontAlgn="b"/>
                      <a:r>
                        <a:rPr lang="en-US" sz="2400" b="1" i="0" u="none" strike="noStrike" dirty="0">
                          <a:solidFill>
                            <a:srgbClr val="000000"/>
                          </a:solidFill>
                          <a:latin typeface="Times New Roman" pitchFamily="18" charset="0"/>
                          <a:cs typeface="Times New Roman"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Times New Roman" pitchFamily="18" charset="0"/>
                          <a:cs typeface="Times New Roman"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Times New Roman" pitchFamily="18" charset="0"/>
                          <a:cs typeface="Times New Roman"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800">
                <a:tc>
                  <a:txBody>
                    <a:bodyPr/>
                    <a:lstStyle/>
                    <a:p>
                      <a:pPr algn="l" fontAlgn="t"/>
                      <a:r>
                        <a:rPr lang="en-US" sz="1600" b="1" dirty="0" smtClean="0">
                          <a:solidFill>
                            <a:srgbClr val="FF0000"/>
                          </a:solidFill>
                          <a:latin typeface="Times New Roman" pitchFamily="18" charset="0"/>
                          <a:cs typeface="Times New Roman" pitchFamily="18" charset="0"/>
                        </a:rPr>
                        <a:t>Q1. I love to buy products in shopping mall</a:t>
                      </a:r>
                      <a:endParaRPr lang="en-US" sz="1600" b="1" i="0" u="none" strike="noStrike" dirty="0">
                        <a:solidFill>
                          <a:srgbClr val="FF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8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1" i="0" u="none" strike="noStrike" baseline="0" dirty="0" smtClean="0">
                          <a:solidFill>
                            <a:srgbClr val="FF0000"/>
                          </a:solidFill>
                          <a:latin typeface="Times New Roman" pitchFamily="18" charset="0"/>
                          <a:cs typeface="Times New Roman" pitchFamily="18" charset="0"/>
                        </a:rPr>
                        <a:t>Q2. </a:t>
                      </a:r>
                      <a:r>
                        <a:rPr lang="en-US" sz="1600" b="1" dirty="0" smtClean="0">
                          <a:solidFill>
                            <a:srgbClr val="FF0000"/>
                          </a:solidFill>
                          <a:latin typeface="Times New Roman" pitchFamily="18" charset="0"/>
                          <a:cs typeface="Times New Roman" pitchFamily="18" charset="0"/>
                        </a:rPr>
                        <a:t>I buy discounted products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800">
                <a:tc>
                  <a:txBody>
                    <a:bodyPr/>
                    <a:lstStyle/>
                    <a:p>
                      <a:pPr algn="l">
                        <a:buNone/>
                      </a:pPr>
                      <a:r>
                        <a:rPr lang="en-US" sz="1600" b="1" dirty="0" smtClean="0">
                          <a:solidFill>
                            <a:srgbClr val="FF0000"/>
                          </a:solidFill>
                          <a:latin typeface="Times New Roman" pitchFamily="18" charset="0"/>
                          <a:cs typeface="Times New Roman" pitchFamily="18" charset="0"/>
                        </a:rPr>
                        <a:t>Q3. I enjoy eating food at Shopping 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latin typeface="Times New Roman" pitchFamily="18" charset="0"/>
                          <a:cs typeface="Times New Roman" pitchFamily="18"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800">
                <a:tc>
                  <a:txBody>
                    <a:bodyPr/>
                    <a:lstStyle/>
                    <a:p>
                      <a:pPr algn="l" fontAlgn="t"/>
                      <a:r>
                        <a:rPr lang="en-US" sz="1600" b="1" dirty="0" smtClean="0">
                          <a:solidFill>
                            <a:srgbClr val="FF0000"/>
                          </a:solidFill>
                          <a:latin typeface="Times New Roman" pitchFamily="18" charset="0"/>
                          <a:cs typeface="Times New Roman" pitchFamily="18" charset="0"/>
                        </a:rPr>
                        <a:t>Q4.</a:t>
                      </a:r>
                      <a:r>
                        <a:rPr lang="en-US" sz="1600" b="1" baseline="0" dirty="0" smtClean="0">
                          <a:solidFill>
                            <a:srgbClr val="FF0000"/>
                          </a:solidFill>
                          <a:latin typeface="Times New Roman" pitchFamily="18" charset="0"/>
                          <a:cs typeface="Times New Roman" pitchFamily="18" charset="0"/>
                        </a:rPr>
                        <a:t> I</a:t>
                      </a:r>
                      <a:r>
                        <a:rPr lang="en-US" sz="1600" b="1" dirty="0" smtClean="0">
                          <a:solidFill>
                            <a:srgbClr val="FF0000"/>
                          </a:solidFill>
                          <a:latin typeface="Times New Roman" pitchFamily="18" charset="0"/>
                          <a:cs typeface="Times New Roman" pitchFamily="18" charset="0"/>
                        </a:rPr>
                        <a:t> bargain products when shopping</a:t>
                      </a:r>
                      <a:endParaRPr lang="en-US" sz="1600" b="1" i="0" u="none" strike="noStrike" dirty="0">
                        <a:solidFill>
                          <a:srgbClr val="FF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8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1" dirty="0" smtClean="0">
                          <a:solidFill>
                            <a:srgbClr val="FF0000"/>
                          </a:solidFill>
                          <a:latin typeface="Times New Roman" pitchFamily="18" charset="0"/>
                          <a:cs typeface="Times New Roman" pitchFamily="18" charset="0"/>
                        </a:rPr>
                        <a:t>Q5. I buy only daily need products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8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1" dirty="0" smtClean="0">
                          <a:solidFill>
                            <a:srgbClr val="FF0000"/>
                          </a:solidFill>
                          <a:latin typeface="Times New Roman" pitchFamily="18" charset="0"/>
                          <a:cs typeface="Times New Roman" pitchFamily="18" charset="0"/>
                        </a:rPr>
                        <a:t>Q6. I compare prices of products in shopping 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dirty="0">
                          <a:solidFill>
                            <a:srgbClr val="000000"/>
                          </a:solidFill>
                          <a:latin typeface="Times New Roman" pitchFamily="18" charset="0"/>
                          <a:cs typeface="Times New Roman" pitchFamily="18"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020762"/>
          </a:xfrm>
        </p:spPr>
        <p:txBody>
          <a:bodyPr>
            <a:normAutofit fontScale="90000"/>
          </a:bodyPr>
          <a:lstStyle/>
          <a:p>
            <a:r>
              <a:rPr lang="en-US" sz="4500" b="1" dirty="0" smtClean="0">
                <a:solidFill>
                  <a:srgbClr val="FF0000"/>
                </a:solidFill>
                <a:latin typeface="Times New Roman" pitchFamily="18" charset="0"/>
                <a:cs typeface="Times New Roman" pitchFamily="18" charset="0"/>
              </a:rPr>
              <a:t>Final Clusters- Bar Chart for all three Clusters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2967335"/>
            <a:ext cx="4572000" cy="923330"/>
          </a:xfrm>
          <a:prstGeom prst="rect">
            <a:avLst/>
          </a:prstGeom>
        </p:spPr>
        <p:txBody>
          <a:bodyPr>
            <a:spAutoFit/>
          </a:bodyPr>
          <a:lstStyle/>
          <a:p>
            <a:endParaRPr lang="en-US" dirty="0" smtClean="0"/>
          </a:p>
          <a:p>
            <a:endParaRPr lang="en-US" dirty="0" smtClean="0"/>
          </a:p>
          <a:p>
            <a:endParaRPr lang="en-US" dirty="0" smtClean="0"/>
          </a:p>
        </p:txBody>
      </p:sp>
      <p:pic>
        <p:nvPicPr>
          <p:cNvPr id="5" name="Picture 4"/>
          <p:cNvPicPr/>
          <p:nvPr/>
        </p:nvPicPr>
        <p:blipFill>
          <a:blip r:embed="rId2"/>
          <a:srcRect/>
          <a:stretch>
            <a:fillRect/>
          </a:stretch>
        </p:blipFill>
        <p:spPr bwMode="auto">
          <a:xfrm>
            <a:off x="762000" y="1676400"/>
            <a:ext cx="71628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Final Clusters- Bar Chart for all three Clusters on Z-score</a:t>
            </a:r>
            <a:endParaRPr lang="en-US" dirty="0"/>
          </a:p>
        </p:txBody>
      </p:sp>
      <p:sp>
        <p:nvSpPr>
          <p:cNvPr id="3" name="Content Placeholder 2"/>
          <p:cNvSpPr>
            <a:spLocks noGrp="1"/>
          </p:cNvSpPr>
          <p:nvPr>
            <p:ph idx="1"/>
          </p:nvPr>
        </p:nvSpPr>
        <p:spPr>
          <a:xfrm>
            <a:off x="304800" y="1600200"/>
            <a:ext cx="8610600" cy="4876800"/>
          </a:xfrm>
        </p:spPr>
        <p:txBody>
          <a:bodyPr/>
          <a:lstStyle/>
          <a:p>
            <a:endParaRPr lang="en-US" dirty="0"/>
          </a:p>
        </p:txBody>
      </p:sp>
      <p:pic>
        <p:nvPicPr>
          <p:cNvPr id="4" name="Picture 3"/>
          <p:cNvPicPr/>
          <p:nvPr/>
        </p:nvPicPr>
        <p:blipFill>
          <a:blip r:embed="rId2"/>
          <a:srcRect/>
          <a:stretch>
            <a:fillRect/>
          </a:stretch>
        </p:blipFill>
        <p:spPr bwMode="auto">
          <a:xfrm>
            <a:off x="228600" y="1524000"/>
            <a:ext cx="84582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b="1" dirty="0" smtClean="0">
                <a:solidFill>
                  <a:srgbClr val="FF0000"/>
                </a:solidFill>
                <a:latin typeface="Times New Roman" pitchFamily="18" charset="0"/>
                <a:cs typeface="Times New Roman" pitchFamily="18" charset="0"/>
              </a:rPr>
              <a:t>ANOVA Table</a:t>
            </a:r>
            <a:endParaRPr lang="en-US" sz="4500"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04801" y="1371601"/>
          <a:ext cx="8839198" cy="5422084"/>
        </p:xfrm>
        <a:graphic>
          <a:graphicData uri="http://schemas.openxmlformats.org/drawingml/2006/table">
            <a:tbl>
              <a:tblPr/>
              <a:tblGrid>
                <a:gridCol w="2707502"/>
                <a:gridCol w="1114854"/>
                <a:gridCol w="796324"/>
                <a:gridCol w="1433384"/>
                <a:gridCol w="955589"/>
                <a:gridCol w="1194487"/>
                <a:gridCol w="637058"/>
              </a:tblGrid>
              <a:tr h="315825">
                <a:tc gridSpan="7">
                  <a:txBody>
                    <a:bodyPr/>
                    <a:lstStyle/>
                    <a:p>
                      <a:pPr algn="ctr" fontAlgn="ctr"/>
                      <a:r>
                        <a:rPr lang="en-US" sz="1800" b="1" i="0" u="none" strike="noStrike" dirty="0">
                          <a:solidFill>
                            <a:srgbClr val="000000"/>
                          </a:solidFill>
                          <a:latin typeface="Times New Roman" pitchFamily="18" charset="0"/>
                          <a:cs typeface="Times New Roman" pitchFamily="18" charset="0"/>
                        </a:rPr>
                        <a:t>ANOVA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5825">
                <a:tc rowSpan="2">
                  <a:txBody>
                    <a:bodyPr/>
                    <a:lstStyle/>
                    <a:p>
                      <a:pPr algn="l" fontAlgn="b"/>
                      <a:r>
                        <a:rPr lang="en-US" sz="1800" b="0" i="0" u="none" strike="noStrike">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800" b="0" i="0" u="none" strike="noStrike" dirty="0">
                          <a:solidFill>
                            <a:srgbClr val="000000"/>
                          </a:solidFill>
                          <a:latin typeface="Times New Roman" pitchFamily="18" charset="0"/>
                          <a:cs typeface="Times New Roman" pitchFamily="18" charset="0"/>
                        </a:rPr>
                        <a:t>Cluster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800" b="0" i="0" u="none" strike="noStrike">
                          <a:solidFill>
                            <a:srgbClr val="000000"/>
                          </a:solidFill>
                          <a:latin typeface="Times New Roman" pitchFamily="18" charset="0"/>
                          <a:cs typeface="Times New Roman" pitchFamily="18" charset="0"/>
                        </a:rPr>
                        <a:t>Error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algn="ctr" fontAlgn="b"/>
                      <a:r>
                        <a:rPr lang="en-US" sz="1800" b="0" i="0" u="none" strike="noStrike">
                          <a:solidFill>
                            <a:srgbClr val="000000"/>
                          </a:solidFill>
                          <a:latin typeface="Times New Roman" pitchFamily="18" charset="0"/>
                          <a:cs typeface="Times New Roman" pitchFamily="18"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800" b="0" i="0" u="none" strike="noStrike" dirty="0">
                          <a:solidFill>
                            <a:srgbClr val="000000"/>
                          </a:solidFill>
                          <a:latin typeface="Times New Roman" pitchFamily="18" charset="0"/>
                          <a:cs typeface="Times New Roman" pitchFamily="18" charset="0"/>
                        </a:rPr>
                        <a:t>Sig.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1052">
                <a:tc vMerge="1">
                  <a:txBody>
                    <a:bodyPr/>
                    <a:lstStyle/>
                    <a:p>
                      <a:endParaRPr lang="en-US"/>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Mean Square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err="1">
                          <a:solidFill>
                            <a:srgbClr val="000000"/>
                          </a:solidFill>
                          <a:latin typeface="Times New Roman" pitchFamily="18" charset="0"/>
                          <a:cs typeface="Times New Roman" pitchFamily="18" charset="0"/>
                        </a:rPr>
                        <a:t>df</a:t>
                      </a:r>
                      <a:endParaRPr lang="en-US" sz="1800" b="0"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imes New Roman" pitchFamily="18" charset="0"/>
                          <a:cs typeface="Times New Roman" pitchFamily="18" charset="0"/>
                        </a:rPr>
                        <a:t>Mean Square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imes New Roman" pitchFamily="18" charset="0"/>
                          <a:cs typeface="Times New Roman" pitchFamily="18" charset="0"/>
                        </a:rPr>
                        <a:t>df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315825">
                <a:tc>
                  <a:txBody>
                    <a:bodyPr/>
                    <a:lstStyle/>
                    <a:p>
                      <a:pPr algn="l" fontAlgn="t"/>
                      <a:r>
                        <a:rPr lang="en-US" sz="1600" b="1" dirty="0" smtClean="0">
                          <a:solidFill>
                            <a:srgbClr val="FF0000"/>
                          </a:solidFill>
                          <a:latin typeface="Times New Roman" pitchFamily="18" charset="0"/>
                          <a:cs typeface="Times New Roman" pitchFamily="18" charset="0"/>
                        </a:rPr>
                        <a:t>Q1. I love to buy products in shopping mall</a:t>
                      </a:r>
                      <a:endParaRPr lang="en-US" sz="1600" b="1" i="0" u="none" strike="noStrike" dirty="0">
                        <a:solidFill>
                          <a:srgbClr val="FF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33.263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.787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42.265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825">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1" i="0" u="none" strike="noStrike" baseline="0" dirty="0" smtClean="0">
                          <a:solidFill>
                            <a:srgbClr val="FF0000"/>
                          </a:solidFill>
                          <a:latin typeface="Times New Roman" pitchFamily="18" charset="0"/>
                          <a:cs typeface="Times New Roman" pitchFamily="18" charset="0"/>
                        </a:rPr>
                        <a:t>Q2. </a:t>
                      </a:r>
                      <a:r>
                        <a:rPr lang="en-US" sz="1600" b="1" dirty="0" smtClean="0">
                          <a:solidFill>
                            <a:srgbClr val="FF0000"/>
                          </a:solidFill>
                          <a:latin typeface="Times New Roman" pitchFamily="18" charset="0"/>
                          <a:cs typeface="Times New Roman" pitchFamily="18" charset="0"/>
                        </a:rPr>
                        <a:t>I buy discounted products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16.101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.762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21.139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825">
                <a:tc>
                  <a:txBody>
                    <a:bodyPr/>
                    <a:lstStyle/>
                    <a:p>
                      <a:pPr algn="l">
                        <a:buNone/>
                      </a:pPr>
                      <a:r>
                        <a:rPr lang="en-US" sz="1600" b="1" dirty="0" smtClean="0">
                          <a:solidFill>
                            <a:srgbClr val="FF0000"/>
                          </a:solidFill>
                          <a:latin typeface="Times New Roman" pitchFamily="18" charset="0"/>
                          <a:cs typeface="Times New Roman" pitchFamily="18" charset="0"/>
                        </a:rPr>
                        <a:t>Q3. I enjoy eating food at Shopping 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36.006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.901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39.949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825">
                <a:tc>
                  <a:txBody>
                    <a:bodyPr/>
                    <a:lstStyle/>
                    <a:p>
                      <a:pPr algn="l" fontAlgn="t"/>
                      <a:r>
                        <a:rPr lang="en-US" sz="1600" b="1" dirty="0" smtClean="0">
                          <a:solidFill>
                            <a:srgbClr val="FF0000"/>
                          </a:solidFill>
                          <a:latin typeface="Times New Roman" pitchFamily="18" charset="0"/>
                          <a:cs typeface="Times New Roman" pitchFamily="18" charset="0"/>
                        </a:rPr>
                        <a:t>Q4.</a:t>
                      </a:r>
                      <a:r>
                        <a:rPr lang="en-US" sz="1600" b="1" baseline="0" dirty="0" smtClean="0">
                          <a:solidFill>
                            <a:srgbClr val="FF0000"/>
                          </a:solidFill>
                          <a:latin typeface="Times New Roman" pitchFamily="18" charset="0"/>
                          <a:cs typeface="Times New Roman" pitchFamily="18" charset="0"/>
                        </a:rPr>
                        <a:t> I</a:t>
                      </a:r>
                      <a:r>
                        <a:rPr lang="en-US" sz="1600" b="1" dirty="0" smtClean="0">
                          <a:solidFill>
                            <a:srgbClr val="FF0000"/>
                          </a:solidFill>
                          <a:latin typeface="Times New Roman" pitchFamily="18" charset="0"/>
                          <a:cs typeface="Times New Roman" pitchFamily="18" charset="0"/>
                        </a:rPr>
                        <a:t> bargain products when shopping</a:t>
                      </a:r>
                      <a:endParaRPr lang="en-US" sz="1600" b="1" i="0" u="none" strike="noStrike" dirty="0">
                        <a:solidFill>
                          <a:srgbClr val="FF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16.206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.792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20.456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825">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1" dirty="0" smtClean="0">
                          <a:solidFill>
                            <a:srgbClr val="FF0000"/>
                          </a:solidFill>
                          <a:latin typeface="Times New Roman" pitchFamily="18" charset="0"/>
                          <a:cs typeface="Times New Roman" pitchFamily="18" charset="0"/>
                        </a:rPr>
                        <a:t>Q5. I buy only daily need products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29.121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.898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32.427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825">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1" dirty="0" smtClean="0">
                          <a:solidFill>
                            <a:srgbClr val="FF0000"/>
                          </a:solidFill>
                          <a:latin typeface="Times New Roman" pitchFamily="18" charset="0"/>
                          <a:cs typeface="Times New Roman" pitchFamily="18" charset="0"/>
                        </a:rPr>
                        <a:t>Q6. I compare prices of products in shopping 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11.554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1.415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Times New Roman" pitchFamily="18" charset="0"/>
                          <a:cs typeface="Times New Roman" pitchFamily="18" charset="0"/>
                        </a:rPr>
                        <a:t>8.165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Times New Roman" pitchFamily="18" charset="0"/>
                          <a:cs typeface="Times New Roman" pitchFamily="18" charset="0"/>
                        </a:rPr>
                        <a:t>.002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7532">
                <a:tc gridSpan="7">
                  <a:txBody>
                    <a:bodyPr/>
                    <a:lstStyle/>
                    <a:p>
                      <a:pPr algn="l" fontAlgn="t"/>
                      <a:r>
                        <a:rPr lang="en-US" sz="1800" b="0" i="0" u="none" strike="noStrike" dirty="0">
                          <a:solidFill>
                            <a:srgbClr val="000000"/>
                          </a:solidFill>
                          <a:latin typeface="Times New Roman" pitchFamily="18" charset="0"/>
                          <a:cs typeface="Times New Roman" pitchFamily="18" charset="0"/>
                        </a:rPr>
                        <a:t>The F tests should be used only for descriptive purposes because the clusters have been chosen to maximize the differences among cases in different clusters. The observed significance levels are not corrected for this and thus cannot be interpreted as tests of the hypothesis that the cluster means are equal.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Cluster 1- </a:t>
            </a:r>
            <a:r>
              <a:rPr lang="en-US" sz="4500" b="1" dirty="0" smtClean="0">
                <a:solidFill>
                  <a:srgbClr val="FF0000"/>
                </a:solidFill>
                <a:latin typeface="Times New Roman" pitchFamily="18" charset="0"/>
                <a:cs typeface="Times New Roman" pitchFamily="18" charset="0"/>
              </a:rPr>
              <a:t>Passive Customers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19200"/>
            <a:ext cx="9144000" cy="3733800"/>
          </a:xfrm>
        </p:spPr>
        <p:txBody>
          <a:bodyPr>
            <a:normAutofit fontScale="92500" lnSpcReduction="10000"/>
          </a:bodyPr>
          <a:lstStyle/>
          <a:p>
            <a:pPr>
              <a:buNone/>
            </a:pPr>
            <a:r>
              <a:rPr lang="en-US" sz="1900" b="1" dirty="0" smtClean="0">
                <a:latin typeface="Times New Roman" pitchFamily="18" charset="0"/>
                <a:cs typeface="Times New Roman" pitchFamily="18" charset="0"/>
              </a:rPr>
              <a:t>Q1. I love to buy products in shopping mall</a:t>
            </a:r>
          </a:p>
          <a:p>
            <a:r>
              <a:rPr lang="en-US" sz="1900" dirty="0" smtClean="0">
                <a:solidFill>
                  <a:srgbClr val="7030A0"/>
                </a:solidFill>
                <a:latin typeface="Times New Roman" pitchFamily="18" charset="0"/>
                <a:cs typeface="Times New Roman" pitchFamily="18" charset="0"/>
              </a:rPr>
              <a:t> </a:t>
            </a:r>
            <a:r>
              <a:rPr lang="en-US" sz="1900" b="1" dirty="0" smtClean="0">
                <a:solidFill>
                  <a:srgbClr val="7030A0"/>
                </a:solidFill>
                <a:latin typeface="Times New Roman" pitchFamily="18" charset="0"/>
                <a:cs typeface="Times New Roman" pitchFamily="18" charset="0"/>
              </a:rPr>
              <a:t>Low Value- 2</a:t>
            </a:r>
          </a:p>
          <a:p>
            <a:pPr>
              <a:buNone/>
            </a:pPr>
            <a:r>
              <a:rPr lang="en-US" sz="1900" b="1" dirty="0" smtClean="0">
                <a:latin typeface="Times New Roman" pitchFamily="18" charset="0"/>
                <a:cs typeface="Times New Roman" pitchFamily="18" charset="0"/>
              </a:rPr>
              <a:t>Q2. I buy discounted products</a:t>
            </a:r>
          </a:p>
          <a:p>
            <a:r>
              <a:rPr lang="en-US" sz="1900" b="1" dirty="0" smtClean="0">
                <a:solidFill>
                  <a:srgbClr val="FF0000"/>
                </a:solidFill>
                <a:latin typeface="Times New Roman" pitchFamily="18" charset="0"/>
                <a:cs typeface="Times New Roman" pitchFamily="18" charset="0"/>
              </a:rPr>
              <a:t>Low value -3</a:t>
            </a:r>
          </a:p>
          <a:p>
            <a:pPr>
              <a:buNone/>
            </a:pPr>
            <a:r>
              <a:rPr lang="en-US" sz="1900" b="1" dirty="0" smtClean="0">
                <a:latin typeface="Times New Roman" pitchFamily="18" charset="0"/>
                <a:cs typeface="Times New Roman" pitchFamily="18" charset="0"/>
              </a:rPr>
              <a:t>Q3. I enjoy eating food at Shopping Mall</a:t>
            </a:r>
          </a:p>
          <a:p>
            <a:r>
              <a:rPr lang="en-US" sz="1900" b="1" dirty="0" smtClean="0">
                <a:solidFill>
                  <a:srgbClr val="7030A0"/>
                </a:solidFill>
                <a:latin typeface="Times New Roman" pitchFamily="18" charset="0"/>
                <a:cs typeface="Times New Roman" pitchFamily="18" charset="0"/>
              </a:rPr>
              <a:t>Low Value-2</a:t>
            </a:r>
          </a:p>
          <a:p>
            <a:pPr>
              <a:buNone/>
            </a:pPr>
            <a:r>
              <a:rPr lang="en-US" sz="1900" b="1" dirty="0" smtClean="0">
                <a:latin typeface="Times New Roman" pitchFamily="18" charset="0"/>
                <a:cs typeface="Times New Roman" pitchFamily="18" charset="0"/>
              </a:rPr>
              <a:t>Q4. I bargain products when shopping</a:t>
            </a:r>
          </a:p>
          <a:p>
            <a:r>
              <a:rPr lang="en-US" sz="1900" b="1" dirty="0" smtClean="0">
                <a:solidFill>
                  <a:srgbClr val="FF0000"/>
                </a:solidFill>
                <a:latin typeface="Times New Roman" pitchFamily="18" charset="0"/>
                <a:cs typeface="Times New Roman" pitchFamily="18" charset="0"/>
              </a:rPr>
              <a:t> Average Value -4</a:t>
            </a:r>
          </a:p>
          <a:p>
            <a:pPr>
              <a:buNone/>
            </a:pPr>
            <a:r>
              <a:rPr lang="en-US" sz="1900" b="1" dirty="0" smtClean="0">
                <a:latin typeface="Times New Roman" pitchFamily="18" charset="0"/>
                <a:cs typeface="Times New Roman" pitchFamily="18" charset="0"/>
              </a:rPr>
              <a:t>Q5. I buy only daily need products </a:t>
            </a:r>
          </a:p>
          <a:p>
            <a:r>
              <a:rPr lang="en-US" sz="1900" b="1" dirty="0" smtClean="0">
                <a:solidFill>
                  <a:srgbClr val="7030A0"/>
                </a:solidFill>
                <a:latin typeface="Times New Roman" pitchFamily="18" charset="0"/>
                <a:cs typeface="Times New Roman" pitchFamily="18" charset="0"/>
              </a:rPr>
              <a:t>High value 6</a:t>
            </a:r>
          </a:p>
          <a:p>
            <a:pPr>
              <a:buNone/>
            </a:pPr>
            <a:r>
              <a:rPr lang="en-US" sz="1900" b="1" dirty="0" smtClean="0">
                <a:latin typeface="Times New Roman" pitchFamily="18" charset="0"/>
                <a:cs typeface="Times New Roman" pitchFamily="18" charset="0"/>
              </a:rPr>
              <a:t>Q6. I compare prices of products in shopping mall.</a:t>
            </a:r>
            <a:endParaRPr lang="en-US" sz="1900" dirty="0" smtClean="0"/>
          </a:p>
          <a:p>
            <a:r>
              <a:rPr lang="en-US" sz="1900" b="1" dirty="0" smtClean="0">
                <a:solidFill>
                  <a:srgbClr val="FF0000"/>
                </a:solidFill>
                <a:latin typeface="Times New Roman" pitchFamily="18" charset="0"/>
                <a:cs typeface="Times New Roman" pitchFamily="18" charset="0"/>
              </a:rPr>
              <a:t>Low Value -3</a:t>
            </a:r>
          </a:p>
          <a:p>
            <a:endParaRPr lang="en-US" sz="3600" b="1" dirty="0" smtClean="0">
              <a:solidFill>
                <a:srgbClr val="FF0000"/>
              </a:solidFill>
              <a:latin typeface="Times New Roman" pitchFamily="18" charset="0"/>
              <a:cs typeface="Times New Roman" pitchFamily="18" charset="0"/>
            </a:endParaRPr>
          </a:p>
          <a:p>
            <a:endParaRPr lang="en-US" sz="3600" b="1" dirty="0" smtClean="0">
              <a:solidFill>
                <a:srgbClr val="FF0000"/>
              </a:solidFill>
              <a:latin typeface="Times New Roman" pitchFamily="18" charset="0"/>
              <a:cs typeface="Times New Roman" pitchFamily="18" charset="0"/>
            </a:endParaRPr>
          </a:p>
          <a:p>
            <a:pPr>
              <a:buNone/>
            </a:pPr>
            <a:endParaRPr lang="en-US" dirty="0">
              <a:solidFill>
                <a:srgbClr val="FF0000"/>
              </a:solidFill>
            </a:endParaRPr>
          </a:p>
        </p:txBody>
      </p:sp>
      <p:graphicFrame>
        <p:nvGraphicFramePr>
          <p:cNvPr id="4" name="Table 3"/>
          <p:cNvGraphicFramePr>
            <a:graphicFrameLocks noGrp="1"/>
          </p:cNvGraphicFramePr>
          <p:nvPr/>
        </p:nvGraphicFramePr>
        <p:xfrm>
          <a:off x="228600" y="5181600"/>
          <a:ext cx="8458200" cy="1219200"/>
        </p:xfrm>
        <a:graphic>
          <a:graphicData uri="http://schemas.openxmlformats.org/drawingml/2006/table">
            <a:tbl>
              <a:tblPr firstRow="1" bandRow="1">
                <a:tableStyleId>{5C22544A-7EE6-4342-B048-85BDC9FD1C3A}</a:tableStyleId>
              </a:tblPr>
              <a:tblGrid>
                <a:gridCol w="1409700"/>
                <a:gridCol w="1409700"/>
                <a:gridCol w="1409700"/>
                <a:gridCol w="1409700"/>
                <a:gridCol w="1409700"/>
                <a:gridCol w="1409700"/>
              </a:tblGrid>
              <a:tr h="609600">
                <a:tc>
                  <a:txBody>
                    <a:bodyPr/>
                    <a:lstStyle/>
                    <a:p>
                      <a:r>
                        <a:rPr lang="en-US" sz="2000" b="1" dirty="0" smtClean="0">
                          <a:latin typeface="Times New Roman" pitchFamily="18" charset="0"/>
                          <a:cs typeface="Times New Roman" pitchFamily="18" charset="0"/>
                        </a:rPr>
                        <a:t>Q1</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Q2</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Q3</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Q4</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Q5</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Q6</a:t>
                      </a:r>
                      <a:endParaRPr lang="en-US" sz="2000" b="1" dirty="0">
                        <a:latin typeface="Times New Roman" pitchFamily="18" charset="0"/>
                        <a:cs typeface="Times New Roman" pitchFamily="18" charset="0"/>
                      </a:endParaRPr>
                    </a:p>
                  </a:txBody>
                  <a:tcPr/>
                </a:tc>
              </a:tr>
              <a:tr h="609600">
                <a:tc>
                  <a:txBody>
                    <a:bodyPr/>
                    <a:lstStyle/>
                    <a:p>
                      <a:r>
                        <a:rPr lang="en-US" sz="2000" b="1" dirty="0" smtClean="0">
                          <a:solidFill>
                            <a:srgbClr val="7030A0"/>
                          </a:solidFill>
                          <a:latin typeface="Times New Roman" pitchFamily="18" charset="0"/>
                          <a:cs typeface="Times New Roman" pitchFamily="18" charset="0"/>
                        </a:rPr>
                        <a:t>2</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3</a:t>
                      </a:r>
                      <a:endParaRPr lang="en-US" sz="2000" b="1" dirty="0">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2</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4</a:t>
                      </a:r>
                      <a:endParaRPr lang="en-US" sz="2000" b="1" dirty="0">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6</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3</a:t>
                      </a:r>
                      <a:endParaRPr lang="en-US" sz="2000" b="1"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9200" cy="685800"/>
          </a:xfrm>
        </p:spPr>
        <p:txBody>
          <a:bodyPr>
            <a:noAutofit/>
          </a:bodyPr>
          <a:lstStyle/>
          <a:p>
            <a:r>
              <a:rPr lang="en-US" sz="4500" b="1" dirty="0" smtClean="0">
                <a:latin typeface="Times New Roman" pitchFamily="18" charset="0"/>
                <a:cs typeface="Times New Roman" pitchFamily="18" charset="0"/>
              </a:rPr>
              <a:t>Cluster 2: </a:t>
            </a:r>
            <a:r>
              <a:rPr lang="en-US" sz="4500" b="1" dirty="0" smtClean="0">
                <a:solidFill>
                  <a:srgbClr val="FF0000"/>
                </a:solidFill>
                <a:latin typeface="Times New Roman" pitchFamily="18" charset="0"/>
                <a:cs typeface="Times New Roman" pitchFamily="18" charset="0"/>
              </a:rPr>
              <a:t>Enjoy loving Customers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638800"/>
          </a:xfrm>
        </p:spPr>
        <p:txBody>
          <a:bodyPr>
            <a:normAutofit/>
          </a:bodyPr>
          <a:lstStyle/>
          <a:p>
            <a:pPr>
              <a:buNone/>
            </a:pPr>
            <a:r>
              <a:rPr lang="en-US" sz="1800" b="1" dirty="0" smtClean="0">
                <a:latin typeface="Times New Roman" pitchFamily="18" charset="0"/>
                <a:cs typeface="Times New Roman" pitchFamily="18" charset="0"/>
              </a:rPr>
              <a:t>Q1. I love to buy products in shopping mall</a:t>
            </a:r>
          </a:p>
          <a:p>
            <a:r>
              <a:rPr lang="en-US" sz="1800" b="1" dirty="0" smtClean="0">
                <a:solidFill>
                  <a:srgbClr val="7030A0"/>
                </a:solidFill>
                <a:latin typeface="Times New Roman" pitchFamily="18" charset="0"/>
                <a:cs typeface="Times New Roman" pitchFamily="18" charset="0"/>
              </a:rPr>
              <a:t>High Value- 6</a:t>
            </a:r>
          </a:p>
          <a:p>
            <a:pPr>
              <a:buNone/>
            </a:pPr>
            <a:r>
              <a:rPr lang="en-US" sz="1800" b="1" dirty="0" smtClean="0">
                <a:latin typeface="Times New Roman" pitchFamily="18" charset="0"/>
                <a:cs typeface="Times New Roman" pitchFamily="18" charset="0"/>
              </a:rPr>
              <a:t>Q2. I buy discounted products</a:t>
            </a:r>
          </a:p>
          <a:p>
            <a:r>
              <a:rPr lang="en-US" sz="1800" b="1" dirty="0" smtClean="0">
                <a:solidFill>
                  <a:srgbClr val="FF0000"/>
                </a:solidFill>
                <a:latin typeface="Times New Roman" pitchFamily="18" charset="0"/>
                <a:cs typeface="Times New Roman" pitchFamily="18" charset="0"/>
              </a:rPr>
              <a:t>Low Value -3</a:t>
            </a:r>
          </a:p>
          <a:p>
            <a:pPr>
              <a:buNone/>
            </a:pPr>
            <a:r>
              <a:rPr lang="en-US" sz="1800" b="1" dirty="0" smtClean="0">
                <a:latin typeface="Times New Roman" pitchFamily="18" charset="0"/>
                <a:cs typeface="Times New Roman" pitchFamily="18" charset="0"/>
              </a:rPr>
              <a:t>Q3. I enjoy eating food at Shopping Mall</a:t>
            </a:r>
          </a:p>
          <a:p>
            <a:r>
              <a:rPr lang="en-US" sz="1800" b="1" dirty="0" smtClean="0">
                <a:solidFill>
                  <a:srgbClr val="7030A0"/>
                </a:solidFill>
                <a:latin typeface="Times New Roman" pitchFamily="18" charset="0"/>
                <a:cs typeface="Times New Roman" pitchFamily="18" charset="0"/>
              </a:rPr>
              <a:t>High Value-6</a:t>
            </a:r>
          </a:p>
          <a:p>
            <a:pPr>
              <a:buNone/>
            </a:pPr>
            <a:r>
              <a:rPr lang="en-US" sz="1800" b="1" dirty="0" smtClean="0">
                <a:latin typeface="Times New Roman" pitchFamily="18" charset="0"/>
                <a:cs typeface="Times New Roman" pitchFamily="18" charset="0"/>
              </a:rPr>
              <a:t>Q4. I bargain products when shopping</a:t>
            </a:r>
          </a:p>
          <a:p>
            <a:r>
              <a:rPr lang="en-US" sz="1800" b="1" dirty="0" smtClean="0">
                <a:solidFill>
                  <a:srgbClr val="FF0000"/>
                </a:solidFill>
                <a:latin typeface="Times New Roman" pitchFamily="18" charset="0"/>
                <a:cs typeface="Times New Roman" pitchFamily="18" charset="0"/>
              </a:rPr>
              <a:t>Low Value -3</a:t>
            </a:r>
          </a:p>
          <a:p>
            <a:pPr>
              <a:buNone/>
            </a:pPr>
            <a:r>
              <a:rPr lang="en-US" sz="1800" b="1" dirty="0" smtClean="0">
                <a:latin typeface="Times New Roman" pitchFamily="18" charset="0"/>
                <a:cs typeface="Times New Roman" pitchFamily="18" charset="0"/>
              </a:rPr>
              <a:t>Q5. I buy only daily need products </a:t>
            </a:r>
          </a:p>
          <a:p>
            <a:r>
              <a:rPr lang="en-US" sz="1800" b="1" dirty="0" smtClean="0">
                <a:solidFill>
                  <a:srgbClr val="7030A0"/>
                </a:solidFill>
                <a:latin typeface="Times New Roman" pitchFamily="18" charset="0"/>
                <a:cs typeface="Times New Roman" pitchFamily="18" charset="0"/>
              </a:rPr>
              <a:t>Low value 2</a:t>
            </a:r>
          </a:p>
          <a:p>
            <a:pPr>
              <a:buNone/>
            </a:pPr>
            <a:r>
              <a:rPr lang="en-US" sz="1800" b="1" dirty="0" smtClean="0">
                <a:latin typeface="Times New Roman" pitchFamily="18" charset="0"/>
                <a:cs typeface="Times New Roman" pitchFamily="18" charset="0"/>
              </a:rPr>
              <a:t>Q6. I compare prices of products in shopping mall.</a:t>
            </a:r>
          </a:p>
          <a:p>
            <a:r>
              <a:rPr lang="en-US" sz="1800" b="1" dirty="0" smtClean="0">
                <a:solidFill>
                  <a:srgbClr val="FF0000"/>
                </a:solidFill>
                <a:latin typeface="Times New Roman" pitchFamily="18" charset="0"/>
                <a:cs typeface="Times New Roman" pitchFamily="18" charset="0"/>
              </a:rPr>
              <a:t>Average value -4</a:t>
            </a:r>
          </a:p>
          <a:p>
            <a:endParaRPr lang="en-US" sz="1800" b="1" dirty="0" smtClean="0">
              <a:solidFill>
                <a:srgbClr val="FF0000"/>
              </a:solidFill>
              <a:latin typeface="Times New Roman" pitchFamily="18" charset="0"/>
              <a:cs typeface="Times New Roman" pitchFamily="18" charset="0"/>
            </a:endParaRPr>
          </a:p>
          <a:p>
            <a:endParaRPr lang="en-US" dirty="0"/>
          </a:p>
        </p:txBody>
      </p:sp>
      <p:graphicFrame>
        <p:nvGraphicFramePr>
          <p:cNvPr id="4" name="Table 3"/>
          <p:cNvGraphicFramePr>
            <a:graphicFrameLocks noGrp="1"/>
          </p:cNvGraphicFramePr>
          <p:nvPr/>
        </p:nvGraphicFramePr>
        <p:xfrm>
          <a:off x="228600" y="5181600"/>
          <a:ext cx="8458200" cy="1219200"/>
        </p:xfrm>
        <a:graphic>
          <a:graphicData uri="http://schemas.openxmlformats.org/drawingml/2006/table">
            <a:tbl>
              <a:tblPr firstRow="1" bandRow="1">
                <a:tableStyleId>{5C22544A-7EE6-4342-B048-85BDC9FD1C3A}</a:tableStyleId>
              </a:tblPr>
              <a:tblGrid>
                <a:gridCol w="1409700"/>
                <a:gridCol w="1409700"/>
                <a:gridCol w="1409700"/>
                <a:gridCol w="1409700"/>
                <a:gridCol w="1409700"/>
                <a:gridCol w="1409700"/>
              </a:tblGrid>
              <a:tr h="609600">
                <a:tc>
                  <a:txBody>
                    <a:bodyPr/>
                    <a:lstStyle/>
                    <a:p>
                      <a:r>
                        <a:rPr lang="en-US" sz="2000" b="1" dirty="0" smtClean="0">
                          <a:latin typeface="Times New Roman" pitchFamily="18" charset="0"/>
                          <a:cs typeface="Times New Roman" pitchFamily="18" charset="0"/>
                        </a:rPr>
                        <a:t>Q1</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Q2</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Q3</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Q4</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Q5</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Q6</a:t>
                      </a:r>
                      <a:endParaRPr lang="en-US" sz="2000" b="1" dirty="0">
                        <a:latin typeface="Times New Roman" pitchFamily="18" charset="0"/>
                        <a:cs typeface="Times New Roman" pitchFamily="18" charset="0"/>
                      </a:endParaRPr>
                    </a:p>
                  </a:txBody>
                  <a:tcPr/>
                </a:tc>
              </a:tr>
              <a:tr h="609600">
                <a:tc>
                  <a:txBody>
                    <a:bodyPr/>
                    <a:lstStyle/>
                    <a:p>
                      <a:r>
                        <a:rPr lang="en-US" sz="2000" b="1" dirty="0" smtClean="0">
                          <a:solidFill>
                            <a:srgbClr val="7030A0"/>
                          </a:solidFill>
                          <a:latin typeface="Times New Roman" pitchFamily="18" charset="0"/>
                          <a:cs typeface="Times New Roman" pitchFamily="18" charset="0"/>
                        </a:rPr>
                        <a:t>6</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3</a:t>
                      </a:r>
                      <a:endParaRPr lang="en-US" sz="2000" b="1" dirty="0">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6</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3</a:t>
                      </a:r>
                      <a:endParaRPr lang="en-US" sz="2000" b="1" dirty="0">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2</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4</a:t>
                      </a:r>
                      <a:endParaRPr lang="en-US" sz="2000" b="1"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Cluster 3- </a:t>
            </a:r>
            <a:r>
              <a:rPr lang="en-US" sz="4500" b="1" dirty="0" smtClean="0">
                <a:solidFill>
                  <a:srgbClr val="FF0000"/>
                </a:solidFill>
                <a:latin typeface="Times New Roman" pitchFamily="18" charset="0"/>
                <a:cs typeface="Times New Roman" pitchFamily="18" charset="0"/>
              </a:rPr>
              <a:t>Economical Buyers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763000" cy="4983163"/>
          </a:xfrm>
        </p:spPr>
        <p:txBody>
          <a:bodyPr>
            <a:normAutofit fontScale="70000" lnSpcReduction="20000"/>
          </a:bodyPr>
          <a:lstStyle/>
          <a:p>
            <a:pPr>
              <a:buNone/>
            </a:pPr>
            <a:r>
              <a:rPr lang="en-US" sz="3600" b="1" dirty="0" smtClean="0">
                <a:latin typeface="Times New Roman" pitchFamily="18" charset="0"/>
                <a:cs typeface="Times New Roman" pitchFamily="18" charset="0"/>
              </a:rPr>
              <a:t>Q1. I love to buy products in shopping mall</a:t>
            </a:r>
          </a:p>
          <a:p>
            <a:pPr>
              <a:buNone/>
            </a:pPr>
            <a:r>
              <a:rPr lang="en-US" sz="3600" b="1" dirty="0" smtClean="0">
                <a:solidFill>
                  <a:srgbClr val="FF0000"/>
                </a:solidFill>
                <a:latin typeface="Times New Roman" pitchFamily="18" charset="0"/>
                <a:cs typeface="Times New Roman" pitchFamily="18" charset="0"/>
              </a:rPr>
              <a:t>Low Value -3</a:t>
            </a:r>
          </a:p>
          <a:p>
            <a:pPr>
              <a:buNone/>
            </a:pPr>
            <a:r>
              <a:rPr lang="en-US" sz="3600" dirty="0" smtClean="0">
                <a:latin typeface="Times New Roman" pitchFamily="18" charset="0"/>
                <a:cs typeface="Times New Roman" pitchFamily="18" charset="0"/>
              </a:rPr>
              <a:t>Q2. I buy discounted products  </a:t>
            </a:r>
          </a:p>
          <a:p>
            <a:pPr>
              <a:buNone/>
            </a:pPr>
            <a:r>
              <a:rPr lang="en-US" sz="3600" b="1" dirty="0" smtClean="0">
                <a:solidFill>
                  <a:srgbClr val="7030A0"/>
                </a:solidFill>
                <a:latin typeface="Times New Roman" pitchFamily="18" charset="0"/>
                <a:cs typeface="Times New Roman" pitchFamily="18" charset="0"/>
              </a:rPr>
              <a:t>High Value-6</a:t>
            </a:r>
          </a:p>
          <a:p>
            <a:pPr>
              <a:buNone/>
            </a:pPr>
            <a:r>
              <a:rPr lang="en-US" sz="3600" b="1" dirty="0" smtClean="0">
                <a:latin typeface="Times New Roman" pitchFamily="18" charset="0"/>
                <a:cs typeface="Times New Roman" pitchFamily="18" charset="0"/>
              </a:rPr>
              <a:t>Q3. I enjoy eating food at Shopping Mall</a:t>
            </a:r>
          </a:p>
          <a:p>
            <a:pPr>
              <a:buNone/>
            </a:pPr>
            <a:r>
              <a:rPr lang="en-US" sz="3600" b="1" dirty="0" smtClean="0">
                <a:solidFill>
                  <a:srgbClr val="FF0000"/>
                </a:solidFill>
                <a:latin typeface="Times New Roman" pitchFamily="18" charset="0"/>
                <a:cs typeface="Times New Roman" pitchFamily="18" charset="0"/>
              </a:rPr>
              <a:t>Low Value -3</a:t>
            </a:r>
          </a:p>
          <a:p>
            <a:pPr>
              <a:buNone/>
            </a:pPr>
            <a:r>
              <a:rPr lang="en-US" sz="3600" dirty="0" smtClean="0">
                <a:latin typeface="Times New Roman" pitchFamily="18" charset="0"/>
                <a:cs typeface="Times New Roman" pitchFamily="18" charset="0"/>
              </a:rPr>
              <a:t>Q4. I bargain products when shopping</a:t>
            </a:r>
          </a:p>
          <a:p>
            <a:pPr>
              <a:buNone/>
            </a:pPr>
            <a:r>
              <a:rPr lang="en-US" sz="3600" b="1" dirty="0" smtClean="0">
                <a:solidFill>
                  <a:srgbClr val="7030A0"/>
                </a:solidFill>
                <a:latin typeface="Times New Roman" pitchFamily="18" charset="0"/>
                <a:cs typeface="Times New Roman" pitchFamily="18" charset="0"/>
              </a:rPr>
              <a:t>High Value-6</a:t>
            </a:r>
          </a:p>
          <a:p>
            <a:pPr>
              <a:buNone/>
            </a:pPr>
            <a:r>
              <a:rPr lang="en-US" sz="3600" b="1" dirty="0" smtClean="0">
                <a:latin typeface="Times New Roman" pitchFamily="18" charset="0"/>
                <a:cs typeface="Times New Roman" pitchFamily="18" charset="0"/>
              </a:rPr>
              <a:t>Q5. I buy only daily need products</a:t>
            </a:r>
          </a:p>
          <a:p>
            <a:pPr>
              <a:buNone/>
            </a:pPr>
            <a:r>
              <a:rPr lang="en-US" sz="3600" b="1" dirty="0" smtClean="0">
                <a:solidFill>
                  <a:srgbClr val="FF0000"/>
                </a:solidFill>
                <a:latin typeface="Times New Roman" pitchFamily="18" charset="0"/>
                <a:cs typeface="Times New Roman" pitchFamily="18" charset="0"/>
              </a:rPr>
              <a:t>Low Value -3</a:t>
            </a:r>
          </a:p>
          <a:p>
            <a:pPr>
              <a:buNone/>
            </a:pPr>
            <a:r>
              <a:rPr lang="en-US" sz="3600" dirty="0" smtClean="0">
                <a:latin typeface="Times New Roman" pitchFamily="18" charset="0"/>
                <a:cs typeface="Times New Roman" pitchFamily="18" charset="0"/>
              </a:rPr>
              <a:t>Q6. I compare prices of products in shopping mall </a:t>
            </a:r>
          </a:p>
          <a:p>
            <a:pPr>
              <a:buNone/>
            </a:pPr>
            <a:r>
              <a:rPr lang="en-US" sz="3600" b="1" dirty="0" smtClean="0">
                <a:solidFill>
                  <a:srgbClr val="7030A0"/>
                </a:solidFill>
                <a:latin typeface="Times New Roman" pitchFamily="18" charset="0"/>
                <a:cs typeface="Times New Roman" pitchFamily="18" charset="0"/>
              </a:rPr>
              <a:t>High value-6</a:t>
            </a:r>
          </a:p>
          <a:p>
            <a:endParaRPr lang="en-US" sz="36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5791200"/>
          <a:ext cx="8458200" cy="838200"/>
        </p:xfrm>
        <a:graphic>
          <a:graphicData uri="http://schemas.openxmlformats.org/drawingml/2006/table">
            <a:tbl>
              <a:tblPr firstRow="1" bandRow="1">
                <a:tableStyleId>{5C22544A-7EE6-4342-B048-85BDC9FD1C3A}</a:tableStyleId>
              </a:tblPr>
              <a:tblGrid>
                <a:gridCol w="1409700"/>
                <a:gridCol w="1409700"/>
                <a:gridCol w="1409700"/>
                <a:gridCol w="1409700"/>
                <a:gridCol w="1409700"/>
                <a:gridCol w="1409700"/>
              </a:tblGrid>
              <a:tr h="419100">
                <a:tc>
                  <a:txBody>
                    <a:bodyPr/>
                    <a:lstStyle/>
                    <a:p>
                      <a:r>
                        <a:rPr lang="en-US" sz="2000" b="1" dirty="0" smtClean="0">
                          <a:latin typeface="Times New Roman" pitchFamily="18" charset="0"/>
                          <a:cs typeface="Times New Roman" pitchFamily="18" charset="0"/>
                        </a:rPr>
                        <a:t>Q1</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Q2</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Q3</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Q4</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Q5</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Q6</a:t>
                      </a:r>
                      <a:endParaRPr lang="en-US" sz="2000" b="1" dirty="0">
                        <a:latin typeface="Times New Roman" pitchFamily="18" charset="0"/>
                        <a:cs typeface="Times New Roman" pitchFamily="18" charset="0"/>
                      </a:endParaRPr>
                    </a:p>
                  </a:txBody>
                  <a:tcPr/>
                </a:tc>
              </a:tr>
              <a:tr h="419100">
                <a:tc>
                  <a:txBody>
                    <a:bodyPr/>
                    <a:lstStyle/>
                    <a:p>
                      <a:r>
                        <a:rPr lang="en-US" sz="2000" b="1" dirty="0" smtClean="0">
                          <a:latin typeface="Times New Roman" pitchFamily="18" charset="0"/>
                          <a:cs typeface="Times New Roman" pitchFamily="18" charset="0"/>
                        </a:rPr>
                        <a:t>3</a:t>
                      </a:r>
                      <a:endParaRPr lang="en-US" sz="2000" b="1" dirty="0">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6</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3</a:t>
                      </a:r>
                      <a:endParaRPr lang="en-US" sz="2000" b="1" dirty="0">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6</a:t>
                      </a:r>
                      <a:endParaRPr lang="en-US" sz="2000" b="1" dirty="0">
                        <a:solidFill>
                          <a:srgbClr val="7030A0"/>
                        </a:solidFill>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3</a:t>
                      </a:r>
                      <a:endParaRPr lang="en-US" sz="2000" b="1" dirty="0">
                        <a:latin typeface="Times New Roman" pitchFamily="18" charset="0"/>
                        <a:cs typeface="Times New Roman" pitchFamily="18" charset="0"/>
                      </a:endParaRPr>
                    </a:p>
                  </a:txBody>
                  <a:tcPr/>
                </a:tc>
                <a:tc>
                  <a:txBody>
                    <a:bodyPr/>
                    <a:lstStyle/>
                    <a:p>
                      <a:r>
                        <a:rPr lang="en-US" sz="2000" b="1" dirty="0" smtClean="0">
                          <a:solidFill>
                            <a:srgbClr val="7030A0"/>
                          </a:solidFill>
                          <a:latin typeface="Times New Roman" pitchFamily="18" charset="0"/>
                          <a:cs typeface="Times New Roman" pitchFamily="18" charset="0"/>
                        </a:rPr>
                        <a:t>6</a:t>
                      </a:r>
                      <a:endParaRPr lang="en-US" sz="2000" b="1" dirty="0">
                        <a:solidFill>
                          <a:srgbClr val="7030A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5000" b="1" dirty="0" smtClean="0">
                <a:solidFill>
                  <a:srgbClr val="000000"/>
                </a:solidFill>
                <a:latin typeface="Times New Roman" pitchFamily="18" charset="0"/>
                <a:cs typeface="Times New Roman" pitchFamily="18" charset="0"/>
              </a:rPr>
              <a:t/>
            </a:r>
            <a:br>
              <a:rPr lang="en-US" sz="5000" b="1" dirty="0" smtClean="0">
                <a:solidFill>
                  <a:srgbClr val="000000"/>
                </a:solidFill>
                <a:latin typeface="Times New Roman" pitchFamily="18" charset="0"/>
                <a:cs typeface="Times New Roman" pitchFamily="18" charset="0"/>
              </a:rPr>
            </a:br>
            <a:r>
              <a:rPr lang="en-US" sz="5000" b="1" dirty="0" smtClean="0">
                <a:solidFill>
                  <a:srgbClr val="FF0000"/>
                </a:solidFill>
                <a:latin typeface="Times New Roman" pitchFamily="18" charset="0"/>
                <a:cs typeface="Times New Roman" pitchFamily="18" charset="0"/>
              </a:rPr>
              <a:t>Distances between Final Cluster Centers</a:t>
            </a:r>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endParaRPr lang="en-US" dirty="0">
              <a:solidFill>
                <a:srgbClr val="FF0000"/>
              </a:solidFill>
            </a:endParaRPr>
          </a:p>
        </p:txBody>
      </p:sp>
      <p:graphicFrame>
        <p:nvGraphicFramePr>
          <p:cNvPr id="4" name="Content Placeholder 3"/>
          <p:cNvGraphicFramePr>
            <a:graphicFrameLocks noGrp="1"/>
          </p:cNvGraphicFramePr>
          <p:nvPr>
            <p:ph idx="1"/>
          </p:nvPr>
        </p:nvGraphicFramePr>
        <p:xfrm>
          <a:off x="381000" y="1905000"/>
          <a:ext cx="8153400" cy="4267200"/>
        </p:xfrm>
        <a:graphic>
          <a:graphicData uri="http://schemas.openxmlformats.org/drawingml/2006/table">
            <a:tbl>
              <a:tblPr/>
              <a:tblGrid>
                <a:gridCol w="2038350"/>
                <a:gridCol w="2038350"/>
                <a:gridCol w="2038350"/>
                <a:gridCol w="2038350"/>
              </a:tblGrid>
              <a:tr h="853440">
                <a:tc gridSpan="4">
                  <a:txBody>
                    <a:bodyPr/>
                    <a:lstStyle/>
                    <a:p>
                      <a:pPr algn="ctr" fontAlgn="ctr"/>
                      <a:r>
                        <a:rPr lang="en-US" sz="2200" b="1" i="0" u="none" strike="noStrike" dirty="0">
                          <a:solidFill>
                            <a:srgbClr val="000000"/>
                          </a:solidFill>
                          <a:latin typeface="Times New Roman" pitchFamily="18" charset="0"/>
                          <a:cs typeface="Times New Roman" pitchFamily="18" charset="0"/>
                        </a:rPr>
                        <a:t>Distances between Final Cluster Centers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853440">
                <a:tc>
                  <a:txBody>
                    <a:bodyPr/>
                    <a:lstStyle/>
                    <a:p>
                      <a:pPr algn="ctr" fontAlgn="b"/>
                      <a:r>
                        <a:rPr lang="en-US" sz="2200" b="1" i="0" u="none" strike="noStrike" dirty="0">
                          <a:solidFill>
                            <a:srgbClr val="000000"/>
                          </a:solidFill>
                          <a:latin typeface="Times New Roman" pitchFamily="18" charset="0"/>
                          <a:cs typeface="Times New Roman" pitchFamily="18" charset="0"/>
                        </a:rPr>
                        <a:t>Cluster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a:solidFill>
                            <a:srgbClr val="000000"/>
                          </a:solidFill>
                          <a:latin typeface="Times New Roman" pitchFamily="18" charset="0"/>
                          <a:cs typeface="Times New Roman"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a:solidFill>
                            <a:srgbClr val="000000"/>
                          </a:solidFill>
                          <a:latin typeface="Times New Roman" pitchFamily="18" charset="0"/>
                          <a:cs typeface="Times New Roman"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a:solidFill>
                            <a:srgbClr val="000000"/>
                          </a:solidFill>
                          <a:latin typeface="Times New Roman" pitchFamily="18" charset="0"/>
                          <a:cs typeface="Times New Roman"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440">
                <a:tc>
                  <a:txBody>
                    <a:bodyPr/>
                    <a:lstStyle/>
                    <a:p>
                      <a:pPr algn="ctr" fontAlgn="t"/>
                      <a:r>
                        <a:rPr lang="en-US" sz="2200" b="1" i="0" u="none" strike="noStrike" dirty="0">
                          <a:solidFill>
                            <a:srgbClr val="000000"/>
                          </a:solidFill>
                          <a:latin typeface="Times New Roman" pitchFamily="18" charset="0"/>
                          <a:cs typeface="Times New Roman" pitchFamily="18"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200" b="1" i="0" u="none" strike="noStrike">
                          <a:solidFill>
                            <a:srgbClr val="000000"/>
                          </a:solidFill>
                          <a:latin typeface="Times New Roman" pitchFamily="18" charset="0"/>
                          <a:cs typeface="Times New Roman" pitchFamily="18"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200" b="1" i="0" u="none" strike="noStrike" dirty="0" smtClean="0">
                        <a:solidFill>
                          <a:srgbClr val="000000"/>
                        </a:solidFill>
                        <a:latin typeface="Times New Roman" pitchFamily="18" charset="0"/>
                        <a:cs typeface="Times New Roman" pitchFamily="18" charset="0"/>
                      </a:endParaRPr>
                    </a:p>
                    <a:p>
                      <a:pPr algn="ctr" fontAlgn="t"/>
                      <a:r>
                        <a:rPr lang="en-US" sz="2200" b="1" i="0" u="none" strike="noStrike" dirty="0" smtClean="0">
                          <a:solidFill>
                            <a:srgbClr val="000000"/>
                          </a:solidFill>
                          <a:latin typeface="Times New Roman" pitchFamily="18" charset="0"/>
                          <a:cs typeface="Times New Roman" pitchFamily="18" charset="0"/>
                        </a:rPr>
                        <a:t>6.599</a:t>
                      </a:r>
                      <a:endParaRPr lang="en-US" sz="2200" b="1" i="0" u="none" strike="noStrike" dirty="0">
                        <a:solidFill>
                          <a:srgbClr val="00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200" b="1" i="0" u="none" strike="noStrike" dirty="0" smtClean="0">
                        <a:solidFill>
                          <a:srgbClr val="000000"/>
                        </a:solidFill>
                        <a:latin typeface="Times New Roman" pitchFamily="18" charset="0"/>
                        <a:cs typeface="Times New Roman" pitchFamily="18" charset="0"/>
                      </a:endParaRPr>
                    </a:p>
                    <a:p>
                      <a:pPr algn="ctr" fontAlgn="t"/>
                      <a:r>
                        <a:rPr lang="en-US" sz="2200" b="1" i="0" u="none" strike="noStrike" dirty="0" smtClean="0">
                          <a:solidFill>
                            <a:srgbClr val="000000"/>
                          </a:solidFill>
                          <a:latin typeface="Times New Roman" pitchFamily="18" charset="0"/>
                          <a:cs typeface="Times New Roman" pitchFamily="18" charset="0"/>
                        </a:rPr>
                        <a:t>5.151</a:t>
                      </a:r>
                      <a:endParaRPr lang="en-US" sz="2200" b="1" i="0" u="none" strike="noStrike" dirty="0">
                        <a:solidFill>
                          <a:srgbClr val="00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440">
                <a:tc>
                  <a:txBody>
                    <a:bodyPr/>
                    <a:lstStyle/>
                    <a:p>
                      <a:pPr algn="ctr" fontAlgn="t"/>
                      <a:r>
                        <a:rPr lang="en-US" sz="2200" b="1" i="0" u="none" strike="noStrike" dirty="0">
                          <a:solidFill>
                            <a:srgbClr val="000000"/>
                          </a:solidFill>
                          <a:latin typeface="Times New Roman" pitchFamily="18" charset="0"/>
                          <a:cs typeface="Times New Roman" pitchFamily="18"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200" b="1" i="0" u="none" strike="noStrike" dirty="0" smtClean="0">
                        <a:solidFill>
                          <a:srgbClr val="000000"/>
                        </a:solidFill>
                        <a:latin typeface="Times New Roman" pitchFamily="18" charset="0"/>
                        <a:cs typeface="Times New Roman" pitchFamily="18" charset="0"/>
                      </a:endParaRPr>
                    </a:p>
                    <a:p>
                      <a:pPr algn="ctr" fontAlgn="t"/>
                      <a:r>
                        <a:rPr lang="en-US" sz="2200" b="1" i="0" u="none" strike="noStrike" dirty="0" smtClean="0">
                          <a:solidFill>
                            <a:srgbClr val="000000"/>
                          </a:solidFill>
                          <a:latin typeface="Times New Roman" pitchFamily="18" charset="0"/>
                          <a:cs typeface="Times New Roman" pitchFamily="18" charset="0"/>
                        </a:rPr>
                        <a:t>6.599</a:t>
                      </a:r>
                      <a:endParaRPr lang="en-US" sz="2200" b="1" i="0" u="none" strike="noStrike" dirty="0">
                        <a:solidFill>
                          <a:srgbClr val="00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200" b="1" i="0" u="none" strike="noStrike">
                          <a:solidFill>
                            <a:srgbClr val="000000"/>
                          </a:solidFill>
                          <a:latin typeface="Times New Roman" pitchFamily="18" charset="0"/>
                          <a:cs typeface="Times New Roman" pitchFamily="18"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200" b="1" i="0" u="none" strike="noStrike" dirty="0" smtClean="0">
                        <a:solidFill>
                          <a:srgbClr val="000000"/>
                        </a:solidFill>
                        <a:latin typeface="Times New Roman" pitchFamily="18" charset="0"/>
                        <a:cs typeface="Times New Roman" pitchFamily="18" charset="0"/>
                      </a:endParaRPr>
                    </a:p>
                    <a:p>
                      <a:pPr algn="ctr" fontAlgn="t"/>
                      <a:r>
                        <a:rPr lang="en-US" sz="2200" b="1" i="0" u="none" strike="noStrike" dirty="0" smtClean="0">
                          <a:solidFill>
                            <a:srgbClr val="000000"/>
                          </a:solidFill>
                          <a:latin typeface="Times New Roman" pitchFamily="18" charset="0"/>
                          <a:cs typeface="Times New Roman" pitchFamily="18" charset="0"/>
                        </a:rPr>
                        <a:t>5.533</a:t>
                      </a:r>
                      <a:endParaRPr lang="en-US" sz="2200" b="1" i="0" u="none" strike="noStrike" dirty="0">
                        <a:solidFill>
                          <a:srgbClr val="00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3440">
                <a:tc>
                  <a:txBody>
                    <a:bodyPr/>
                    <a:lstStyle/>
                    <a:p>
                      <a:pPr algn="ctr" fontAlgn="t"/>
                      <a:r>
                        <a:rPr lang="en-US" sz="2200" b="1" i="0" u="none" strike="noStrike" dirty="0">
                          <a:solidFill>
                            <a:srgbClr val="000000"/>
                          </a:solidFill>
                          <a:latin typeface="Times New Roman" pitchFamily="18" charset="0"/>
                          <a:cs typeface="Times New Roman" pitchFamily="18"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200" b="1" i="0" u="none" strike="noStrike" dirty="0" smtClean="0">
                        <a:solidFill>
                          <a:srgbClr val="000000"/>
                        </a:solidFill>
                        <a:latin typeface="Times New Roman" pitchFamily="18" charset="0"/>
                        <a:cs typeface="Times New Roman" pitchFamily="18" charset="0"/>
                      </a:endParaRPr>
                    </a:p>
                    <a:p>
                      <a:pPr algn="ctr" fontAlgn="t"/>
                      <a:r>
                        <a:rPr lang="en-US" sz="2200" b="1" i="0" u="none" strike="noStrike" dirty="0" smtClean="0">
                          <a:solidFill>
                            <a:srgbClr val="000000"/>
                          </a:solidFill>
                          <a:latin typeface="Times New Roman" pitchFamily="18" charset="0"/>
                          <a:cs typeface="Times New Roman" pitchFamily="18" charset="0"/>
                        </a:rPr>
                        <a:t>5.151</a:t>
                      </a:r>
                      <a:endParaRPr lang="en-US" sz="2200" b="1" i="0" u="none" strike="noStrike" dirty="0">
                        <a:solidFill>
                          <a:srgbClr val="00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200" b="1" i="0" u="none" strike="noStrike" dirty="0" smtClean="0">
                        <a:solidFill>
                          <a:srgbClr val="000000"/>
                        </a:solidFill>
                        <a:latin typeface="Times New Roman" pitchFamily="18" charset="0"/>
                        <a:cs typeface="Times New Roman" pitchFamily="18" charset="0"/>
                      </a:endParaRPr>
                    </a:p>
                    <a:p>
                      <a:pPr algn="ctr" fontAlgn="t"/>
                      <a:r>
                        <a:rPr lang="en-US" sz="2200" b="1" i="0" u="none" strike="noStrike" dirty="0" smtClean="0">
                          <a:solidFill>
                            <a:srgbClr val="000000"/>
                          </a:solidFill>
                          <a:latin typeface="Times New Roman" pitchFamily="18" charset="0"/>
                          <a:cs typeface="Times New Roman" pitchFamily="18" charset="0"/>
                        </a:rPr>
                        <a:t>5.533</a:t>
                      </a:r>
                      <a:endParaRPr lang="en-US" sz="2200" b="1" i="0" u="none" strike="noStrike" dirty="0">
                        <a:solidFill>
                          <a:srgbClr val="000000"/>
                        </a:solidFill>
                        <a:latin typeface="Times New Roman" pitchFamily="18" charset="0"/>
                        <a:cs typeface="Times New Roman"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200" b="1" i="0" u="none" strike="noStrike" dirty="0">
                          <a:solidFill>
                            <a:srgbClr val="000000"/>
                          </a:solidFill>
                          <a:latin typeface="Times New Roman" pitchFamily="18" charset="0"/>
                          <a:cs typeface="Times New Roman" pitchFamily="18"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Assumptions of Cluster Analysis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r>
              <a:rPr lang="en-US" sz="3600" b="1" dirty="0" smtClean="0">
                <a:latin typeface="Times New Roman" pitchFamily="18" charset="0"/>
                <a:cs typeface="Times New Roman" pitchFamily="18" charset="0"/>
              </a:rPr>
              <a:t>Sample  size Adequacy </a:t>
            </a:r>
          </a:p>
          <a:p>
            <a:pPr marL="514350" indent="-514350"/>
            <a:r>
              <a:rPr lang="en-US" sz="3600" b="1" dirty="0" smtClean="0">
                <a:latin typeface="Times New Roman" pitchFamily="18" charset="0"/>
                <a:cs typeface="Times New Roman" pitchFamily="18" charset="0"/>
              </a:rPr>
              <a:t>Metric or Non metric Data</a:t>
            </a:r>
          </a:p>
          <a:p>
            <a:pPr marL="514350" indent="-514350"/>
            <a:r>
              <a:rPr lang="en-US" sz="3600" b="1" dirty="0" err="1" smtClean="0">
                <a:latin typeface="Times New Roman" pitchFamily="18" charset="0"/>
                <a:cs typeface="Times New Roman" pitchFamily="18" charset="0"/>
              </a:rPr>
              <a:t>Multicollinearity</a:t>
            </a:r>
            <a:r>
              <a:rPr lang="en-US" sz="3600" b="1" dirty="0" smtClean="0">
                <a:latin typeface="Times New Roman" pitchFamily="18" charset="0"/>
                <a:cs typeface="Times New Roman" pitchFamily="18" charset="0"/>
              </a:rPr>
              <a:t>  </a:t>
            </a:r>
          </a:p>
          <a:p>
            <a:pPr marL="514350" indent="-514350">
              <a:buNone/>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914400"/>
          </a:xfrm>
        </p:spPr>
        <p:txBody>
          <a:bodyPr>
            <a:normAutofit/>
          </a:bodyPr>
          <a:lstStyle/>
          <a:p>
            <a:pPr algn="ctr"/>
            <a:r>
              <a:rPr lang="en-US" sz="4500" b="1" dirty="0" smtClean="0">
                <a:solidFill>
                  <a:srgbClr val="FF0000"/>
                </a:solidFill>
                <a:latin typeface="Times New Roman" pitchFamily="18" charset="0"/>
                <a:cs typeface="Times New Roman" pitchFamily="18" charset="0"/>
              </a:rPr>
              <a:t>Clusters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10600" cy="5486400"/>
          </a:xfrm>
        </p:spPr>
        <p:txBody>
          <a:bodyPr/>
          <a:lstStyle/>
          <a:p>
            <a:pPr>
              <a:buNone/>
            </a:pPr>
            <a:endParaRPr lang="en-US" dirty="0"/>
          </a:p>
        </p:txBody>
      </p:sp>
      <p:sp>
        <p:nvSpPr>
          <p:cNvPr id="4" name="Oval 3"/>
          <p:cNvSpPr/>
          <p:nvPr/>
        </p:nvSpPr>
        <p:spPr>
          <a:xfrm>
            <a:off x="304800" y="1676400"/>
            <a:ext cx="41148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latin typeface="Times New Roman" pitchFamily="18" charset="0"/>
                <a:cs typeface="Times New Roman" pitchFamily="18" charset="0"/>
              </a:rPr>
              <a:t>Cluster 1</a:t>
            </a:r>
          </a:p>
          <a:p>
            <a:pPr algn="ctr"/>
            <a:r>
              <a:rPr lang="en-US" sz="2800" b="1" dirty="0" smtClean="0">
                <a:solidFill>
                  <a:srgbClr val="FF0000"/>
                </a:solidFill>
                <a:latin typeface="Times New Roman" pitchFamily="18" charset="0"/>
                <a:cs typeface="Times New Roman" pitchFamily="18" charset="0"/>
              </a:rPr>
              <a:t>8 Members</a:t>
            </a:r>
          </a:p>
          <a:p>
            <a:pPr algn="ctr"/>
            <a:r>
              <a:rPr lang="en-US" sz="2800" b="1" dirty="0" smtClean="0">
                <a:latin typeface="Times New Roman" pitchFamily="18" charset="0"/>
                <a:cs typeface="Times New Roman" pitchFamily="18" charset="0"/>
              </a:rPr>
              <a:t>4,5,9,11,13,20,22,25</a:t>
            </a:r>
            <a:endParaRPr lang="en-US" sz="2800" b="1" dirty="0">
              <a:latin typeface="Times New Roman" pitchFamily="18" charset="0"/>
              <a:cs typeface="Times New Roman" pitchFamily="18" charset="0"/>
            </a:endParaRPr>
          </a:p>
        </p:txBody>
      </p:sp>
      <p:sp>
        <p:nvSpPr>
          <p:cNvPr id="5" name="Oval 4"/>
          <p:cNvSpPr/>
          <p:nvPr/>
        </p:nvSpPr>
        <p:spPr>
          <a:xfrm>
            <a:off x="4572000" y="1752600"/>
            <a:ext cx="3962400" cy="213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latin typeface="Times New Roman" pitchFamily="18" charset="0"/>
                <a:cs typeface="Times New Roman" pitchFamily="18" charset="0"/>
              </a:rPr>
              <a:t>Cluster 2 </a:t>
            </a:r>
          </a:p>
          <a:p>
            <a:pPr algn="ctr"/>
            <a:r>
              <a:rPr lang="en-US" sz="2800" b="1" dirty="0" smtClean="0">
                <a:solidFill>
                  <a:srgbClr val="FF0000"/>
                </a:solidFill>
                <a:latin typeface="Times New Roman" pitchFamily="18" charset="0"/>
                <a:cs typeface="Times New Roman" pitchFamily="18" charset="0"/>
              </a:rPr>
              <a:t>10 Members</a:t>
            </a:r>
          </a:p>
          <a:p>
            <a:pPr algn="ctr"/>
            <a:r>
              <a:rPr lang="en-US" sz="2800" b="1" dirty="0" smtClean="0">
                <a:latin typeface="Times New Roman" pitchFamily="18" charset="0"/>
                <a:cs typeface="Times New Roman" pitchFamily="18" charset="0"/>
              </a:rPr>
              <a:t>1,2,6,7,8,12,15,17,21,23</a:t>
            </a:r>
            <a:endParaRPr lang="en-US" sz="2800" b="1" dirty="0">
              <a:latin typeface="Times New Roman" pitchFamily="18" charset="0"/>
              <a:cs typeface="Times New Roman" pitchFamily="18" charset="0"/>
            </a:endParaRPr>
          </a:p>
        </p:txBody>
      </p:sp>
      <p:sp>
        <p:nvSpPr>
          <p:cNvPr id="6" name="Oval 5"/>
          <p:cNvSpPr/>
          <p:nvPr/>
        </p:nvSpPr>
        <p:spPr>
          <a:xfrm>
            <a:off x="1905000" y="3962400"/>
            <a:ext cx="45720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latin typeface="Times New Roman" pitchFamily="18" charset="0"/>
                <a:cs typeface="Times New Roman" pitchFamily="18" charset="0"/>
              </a:rPr>
              <a:t>Cluster 3</a:t>
            </a:r>
          </a:p>
          <a:p>
            <a:pPr algn="ctr"/>
            <a:r>
              <a:rPr lang="en-US" sz="2800" b="1" dirty="0" smtClean="0">
                <a:solidFill>
                  <a:srgbClr val="FF0000"/>
                </a:solidFill>
                <a:latin typeface="Times New Roman" pitchFamily="18" charset="0"/>
                <a:cs typeface="Times New Roman" pitchFamily="18" charset="0"/>
              </a:rPr>
              <a:t>7 Members</a:t>
            </a:r>
          </a:p>
          <a:p>
            <a:pPr algn="ctr"/>
            <a:r>
              <a:rPr lang="en-US" sz="2800" b="1" dirty="0" smtClean="0">
                <a:latin typeface="Times New Roman" pitchFamily="18" charset="0"/>
                <a:cs typeface="Times New Roman" pitchFamily="18" charset="0"/>
              </a:rPr>
              <a:t>3,10,14,16,18,19,24</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u="sng" dirty="0" smtClean="0">
                <a:solidFill>
                  <a:srgbClr val="FF0000"/>
                </a:solidFill>
                <a:latin typeface="Times New Roman" pitchFamily="18" charset="0"/>
                <a:cs typeface="Times New Roman" pitchFamily="18" charset="0"/>
              </a:rPr>
              <a:t>Cluster  Analysis in SPSS</a:t>
            </a:r>
            <a:endParaRPr lang="en-US"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609600"/>
            <a:ext cx="9144000" cy="6400800"/>
          </a:xfrm>
        </p:spPr>
        <p:txBody>
          <a:bodyPr>
            <a:normAutofit fontScale="32500" lnSpcReduction="20000"/>
          </a:bodyPr>
          <a:lstStyle/>
          <a:p>
            <a:pPr>
              <a:buNone/>
            </a:pPr>
            <a:r>
              <a:rPr lang="en-US" b="1" dirty="0"/>
              <a:t> </a:t>
            </a:r>
            <a:endParaRPr lang="en-US" dirty="0"/>
          </a:p>
          <a:p>
            <a:r>
              <a:rPr lang="en-US" sz="5800" b="1" dirty="0">
                <a:latin typeface="Times New Roman" pitchFamily="18" charset="0"/>
                <a:cs typeface="Times New Roman" pitchFamily="18" charset="0"/>
              </a:rPr>
              <a:t>After the input data has been typed along with variable labels in SPSS file, to get the output for a </a:t>
            </a:r>
            <a:r>
              <a:rPr lang="en-US" sz="5800" b="1" dirty="0" smtClean="0">
                <a:latin typeface="Times New Roman" pitchFamily="18" charset="0"/>
                <a:cs typeface="Times New Roman" pitchFamily="18" charset="0"/>
              </a:rPr>
              <a:t>Cluster  </a:t>
            </a:r>
            <a:r>
              <a:rPr lang="en-US" sz="5800" b="1" dirty="0">
                <a:latin typeface="Times New Roman" pitchFamily="18" charset="0"/>
                <a:cs typeface="Times New Roman" pitchFamily="18" charset="0"/>
              </a:rPr>
              <a:t>Analysis problem similar to that described in the text</a:t>
            </a:r>
            <a:r>
              <a:rPr lang="en-US" sz="5800" b="1" dirty="0" smtClean="0">
                <a:latin typeface="Times New Roman" pitchFamily="18" charset="0"/>
                <a:cs typeface="Times New Roman" pitchFamily="18" charset="0"/>
              </a:rPr>
              <a:t>,</a:t>
            </a:r>
          </a:p>
          <a:p>
            <a:pPr>
              <a:buNone/>
            </a:pPr>
            <a:r>
              <a:rPr lang="en-US" sz="5800" b="1" dirty="0" smtClean="0">
                <a:solidFill>
                  <a:srgbClr val="FF0000"/>
                </a:solidFill>
                <a:latin typeface="Times New Roman" pitchFamily="18" charset="0"/>
                <a:cs typeface="Times New Roman" pitchFamily="18" charset="0"/>
              </a:rPr>
              <a:t>Stage 1</a:t>
            </a:r>
            <a:endParaRPr lang="en-US" sz="5800" b="1" dirty="0">
              <a:solidFill>
                <a:srgbClr val="FF0000"/>
              </a:solidFill>
              <a:latin typeface="Times New Roman" pitchFamily="18" charset="0"/>
              <a:cs typeface="Times New Roman" pitchFamily="18" charset="0"/>
            </a:endParaRPr>
          </a:p>
          <a:p>
            <a:pPr lvl="0"/>
            <a:r>
              <a:rPr lang="en-US" sz="5800" b="1" dirty="0">
                <a:latin typeface="Times New Roman" pitchFamily="18" charset="0"/>
                <a:cs typeface="Times New Roman" pitchFamily="18" charset="0"/>
              </a:rPr>
              <a:t>Click on ANALYZE at the SPSS menu bar (in older versions of SPSS, click on STATISTICS instead of ANALYZE).</a:t>
            </a:r>
          </a:p>
          <a:p>
            <a:pPr lvl="0"/>
            <a:r>
              <a:rPr lang="en-US" sz="5800" b="1" dirty="0">
                <a:latin typeface="Times New Roman" pitchFamily="18" charset="0"/>
                <a:cs typeface="Times New Roman" pitchFamily="18" charset="0"/>
              </a:rPr>
              <a:t>Click on </a:t>
            </a:r>
            <a:r>
              <a:rPr lang="en-US" sz="5800" b="1" dirty="0" smtClean="0">
                <a:latin typeface="Times New Roman" pitchFamily="18" charset="0"/>
                <a:cs typeface="Times New Roman" pitchFamily="18" charset="0"/>
              </a:rPr>
              <a:t>CLASSIFY, </a:t>
            </a:r>
            <a:r>
              <a:rPr lang="en-US" sz="5800" b="1" dirty="0">
                <a:latin typeface="Times New Roman" pitchFamily="18" charset="0"/>
                <a:cs typeface="Times New Roman" pitchFamily="18" charset="0"/>
              </a:rPr>
              <a:t>followed by </a:t>
            </a:r>
            <a:r>
              <a:rPr lang="en-US" sz="5800" b="1" dirty="0" smtClean="0">
                <a:latin typeface="Times New Roman" pitchFamily="18" charset="0"/>
                <a:cs typeface="Times New Roman" pitchFamily="18" charset="0"/>
              </a:rPr>
              <a:t>HIERARCHICAL CLUSTER </a:t>
            </a:r>
            <a:endParaRPr lang="en-US" sz="5800" b="1" dirty="0">
              <a:latin typeface="Times New Roman" pitchFamily="18" charset="0"/>
              <a:cs typeface="Times New Roman" pitchFamily="18" charset="0"/>
            </a:endParaRPr>
          </a:p>
          <a:p>
            <a:pPr lvl="0"/>
            <a:r>
              <a:rPr lang="en-US" sz="5800" b="1" dirty="0">
                <a:latin typeface="Times New Roman" pitchFamily="18" charset="0"/>
                <a:cs typeface="Times New Roman" pitchFamily="18" charset="0"/>
              </a:rPr>
              <a:t>On the dialogue box which appears, select all the variables required for the </a:t>
            </a:r>
            <a:r>
              <a:rPr lang="en-US" sz="5800" b="1" dirty="0" smtClean="0">
                <a:latin typeface="Times New Roman" pitchFamily="18" charset="0"/>
                <a:cs typeface="Times New Roman" pitchFamily="18" charset="0"/>
              </a:rPr>
              <a:t>cluster </a:t>
            </a:r>
            <a:r>
              <a:rPr lang="en-US" sz="5800" b="1" dirty="0">
                <a:latin typeface="Times New Roman" pitchFamily="18" charset="0"/>
                <a:cs typeface="Times New Roman" pitchFamily="18" charset="0"/>
              </a:rPr>
              <a:t>analysis by clicking on the right arrow to transfer them from the variables list on the left to the variables box on the right</a:t>
            </a:r>
            <a:r>
              <a:rPr lang="en-US" sz="5800" b="1" dirty="0" smtClean="0">
                <a:latin typeface="Times New Roman" pitchFamily="18" charset="0"/>
                <a:cs typeface="Times New Roman" pitchFamily="18" charset="0"/>
              </a:rPr>
              <a:t>. Then under the small section called “Cluster” , select CASES because  you usually would be clustering cases (rows of data which normally are the respondents or objects to be grouped into clusters). In another small box called “DISPLAY” ,select (tick indicates selection)” Statistics” and “Plots”.</a:t>
            </a:r>
          </a:p>
          <a:p>
            <a:pPr lvl="0"/>
            <a:r>
              <a:rPr lang="en-US" sz="5800" b="1" dirty="0" smtClean="0">
                <a:latin typeface="Times New Roman" pitchFamily="18" charset="0"/>
                <a:cs typeface="Times New Roman" pitchFamily="18" charset="0"/>
              </a:rPr>
              <a:t>Click on METHOD . In the dialogue box which will open up, choose “Between Groups Linkage” as the CLUSTERING METHOD . In the box titled “Measure” choose “Squared Euclidean Distance”</a:t>
            </a:r>
          </a:p>
          <a:p>
            <a:pPr lvl="0"/>
            <a:r>
              <a:rPr lang="en-US" sz="5800" b="1" dirty="0" smtClean="0">
                <a:latin typeface="Times New Roman" pitchFamily="18" charset="0"/>
                <a:cs typeface="Times New Roman" pitchFamily="18" charset="0"/>
              </a:rPr>
              <a:t>Click CONTINUE to return to the main dialogue box.</a:t>
            </a:r>
          </a:p>
          <a:p>
            <a:pPr lvl="0"/>
            <a:r>
              <a:rPr lang="en-US" sz="5800" b="1" dirty="0" smtClean="0">
                <a:latin typeface="Times New Roman" pitchFamily="18" charset="0"/>
                <a:cs typeface="Times New Roman" pitchFamily="18" charset="0"/>
              </a:rPr>
              <a:t>Click STATISTICS on the main dialogue box. Choose “Agglomeration Schedule” so that it will appear in the final output. Click CONTINUE.</a:t>
            </a:r>
          </a:p>
          <a:p>
            <a:pPr lvl="0"/>
            <a:r>
              <a:rPr lang="en-US" sz="5800" b="1" dirty="0" smtClean="0">
                <a:latin typeface="Times New Roman" pitchFamily="18" charset="0"/>
                <a:cs typeface="Times New Roman" pitchFamily="18" charset="0"/>
              </a:rPr>
              <a:t>Click PLOTS on the main dialogue box. Choose DENDROGRAM . Then on the box called ICICLE, Choose “All Clusters” and “Vertical”. This will get you all the required plots on the output. Click CONTINUE to return to the main dialogue box.</a:t>
            </a:r>
          </a:p>
          <a:p>
            <a:pPr lvl="0"/>
            <a:r>
              <a:rPr lang="en-US" sz="5800" b="1" dirty="0" smtClean="0">
                <a:latin typeface="Times New Roman" pitchFamily="18" charset="0"/>
                <a:cs typeface="Times New Roman" pitchFamily="18" charset="0"/>
              </a:rPr>
              <a:t>Click OK on the main dialogue box to get the output of the HIERARCHICAL CLUSTER ANALYSIS.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a:bodyPr>
          <a:lstStyle/>
          <a:p>
            <a:pPr algn="l"/>
            <a:r>
              <a:rPr lang="en-US" sz="4500" b="1" dirty="0" smtClean="0">
                <a:solidFill>
                  <a:srgbClr val="FF0000"/>
                </a:solidFill>
                <a:latin typeface="Times New Roman" pitchFamily="18" charset="0"/>
                <a:cs typeface="Times New Roman" pitchFamily="18" charset="0"/>
              </a:rPr>
              <a:t>Continued..</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219200"/>
            <a:ext cx="8534400" cy="5410200"/>
          </a:xfrm>
        </p:spPr>
        <p:txBody>
          <a:bodyPr>
            <a:normAutofit fontScale="77500" lnSpcReduction="20000"/>
          </a:bodyPr>
          <a:lstStyle/>
          <a:p>
            <a:pPr>
              <a:buNone/>
            </a:pPr>
            <a:r>
              <a:rPr lang="en-US" b="1" dirty="0" smtClean="0">
                <a:solidFill>
                  <a:srgbClr val="FF0000"/>
                </a:solidFill>
                <a:latin typeface="Times New Roman" pitchFamily="18" charset="0"/>
                <a:cs typeface="Times New Roman" pitchFamily="18" charset="0"/>
              </a:rPr>
              <a:t>Stage 2</a:t>
            </a:r>
          </a:p>
          <a:p>
            <a:r>
              <a:rPr lang="en-US" b="1" dirty="0" smtClean="0">
                <a:latin typeface="Times New Roman" pitchFamily="18" charset="0"/>
                <a:cs typeface="Times New Roman" pitchFamily="18" charset="0"/>
              </a:rPr>
              <a:t>After the number of clusters has been identified using hierarchical cluster analysis , you can proceed to the second stage recommended . This stage is known as K-MEANS CLUSTERING.(Quick Clustering)</a:t>
            </a:r>
          </a:p>
          <a:p>
            <a:r>
              <a:rPr lang="en-US" b="1" dirty="0" smtClean="0">
                <a:latin typeface="Times New Roman" pitchFamily="18" charset="0"/>
                <a:cs typeface="Times New Roman" pitchFamily="18" charset="0"/>
              </a:rPr>
              <a:t>Click CLASSIFY , followed by K-MEANS CLUSTER.</a:t>
            </a:r>
          </a:p>
          <a:p>
            <a:r>
              <a:rPr lang="en-US" b="1" dirty="0" smtClean="0">
                <a:latin typeface="Times New Roman" pitchFamily="18" charset="0"/>
                <a:cs typeface="Times New Roman" pitchFamily="18" charset="0"/>
              </a:rPr>
              <a:t>Fill the desired number of clusters you have identified from stage 1.</a:t>
            </a:r>
          </a:p>
          <a:p>
            <a:r>
              <a:rPr lang="en-US" b="1" dirty="0" smtClean="0">
                <a:latin typeface="Times New Roman" pitchFamily="18" charset="0"/>
                <a:cs typeface="Times New Roman" pitchFamily="18" charset="0"/>
              </a:rPr>
              <a:t>Click OPTIONS on the main dialogue box. Select “Initial Cluster centers” “ANOVA Table” and “Cluster Information for each case” in the box labeled STATISTICS. Then click CONTINUE to return to the main dialogue box.</a:t>
            </a:r>
          </a:p>
          <a:p>
            <a:r>
              <a:rPr lang="en-US" b="1" dirty="0" smtClean="0">
                <a:latin typeface="Times New Roman" pitchFamily="18" charset="0"/>
                <a:cs typeface="Times New Roman" pitchFamily="18" charset="0"/>
              </a:rPr>
              <a:t>Click OK on the main dialogue box to get the output which contains the final cluster Centers from K-Means clustering method described in the text.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endParaRPr lang="en-US" smtClean="0"/>
          </a:p>
        </p:txBody>
      </p:sp>
      <p:sp>
        <p:nvSpPr>
          <p:cNvPr id="13315" name="Content Placeholder 2"/>
          <p:cNvSpPr>
            <a:spLocks noGrp="1"/>
          </p:cNvSpPr>
          <p:nvPr>
            <p:ph idx="1"/>
          </p:nvPr>
        </p:nvSpPr>
        <p:spPr/>
        <p:txBody>
          <a:bodyPr/>
          <a:lstStyle/>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endParaRPr lang="en-US" smtClean="0"/>
          </a:p>
          <a:p>
            <a:pPr algn="ctr" eaLnBrk="1" hangingPunct="1">
              <a:buFont typeface="Arial" charset="0"/>
              <a:buNone/>
            </a:pPr>
            <a:r>
              <a:rPr lang="en-US" sz="4500" b="1" smtClean="0">
                <a:solidFill>
                  <a:srgbClr val="FF0000"/>
                </a:solidFill>
                <a:latin typeface="Times New Roman" pitchFamily="18" charset="0"/>
                <a:cs typeface="Times New Roman" pitchFamily="18" charset="0"/>
              </a:rPr>
              <a:t>Thank You</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62000"/>
          </a:xfrm>
        </p:spPr>
        <p:txBody>
          <a:bodyPr>
            <a:normAutofit/>
          </a:bodyPr>
          <a:lstStyle/>
          <a:p>
            <a:r>
              <a:rPr lang="en-US" b="1" dirty="0" smtClean="0">
                <a:solidFill>
                  <a:srgbClr val="FF0000"/>
                </a:solidFill>
                <a:latin typeface="Times New Roman" pitchFamily="18" charset="0"/>
                <a:cs typeface="Times New Roman" pitchFamily="18" charset="0"/>
              </a:rPr>
              <a:t>Research Design</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95400"/>
            <a:ext cx="9144000" cy="5334000"/>
          </a:xfrm>
        </p:spPr>
        <p:txBody>
          <a:bodyPr>
            <a:normAutofit lnSpcReduction="10000"/>
          </a:bodyPr>
          <a:lstStyle/>
          <a:p>
            <a:pPr marL="514350" indent="-514350"/>
            <a:r>
              <a:rPr lang="en-US" sz="3400" b="1" dirty="0" smtClean="0">
                <a:latin typeface="Times New Roman" pitchFamily="18" charset="0"/>
                <a:cs typeface="Times New Roman" pitchFamily="18" charset="0"/>
              </a:rPr>
              <a:t>Determining the measures of similarity: </a:t>
            </a:r>
            <a:r>
              <a:rPr lang="en-US" sz="3400" b="1" dirty="0" smtClean="0">
                <a:solidFill>
                  <a:srgbClr val="FF0000"/>
                </a:solidFill>
                <a:latin typeface="Times New Roman" pitchFamily="18" charset="0"/>
                <a:cs typeface="Times New Roman" pitchFamily="18" charset="0"/>
              </a:rPr>
              <a:t>Squared Euclidean distance</a:t>
            </a:r>
          </a:p>
          <a:p>
            <a:pPr marL="514350" indent="-514350"/>
            <a:r>
              <a:rPr lang="en-US" sz="3400" b="1" dirty="0" smtClean="0">
                <a:latin typeface="Times New Roman" pitchFamily="18" charset="0"/>
                <a:cs typeface="Times New Roman" pitchFamily="18" charset="0"/>
              </a:rPr>
              <a:t>Assessing adequacy of objects in a cluster -</a:t>
            </a:r>
            <a:r>
              <a:rPr lang="en-US" sz="3400" b="1" dirty="0" smtClean="0">
                <a:solidFill>
                  <a:srgbClr val="FF0000"/>
                </a:solidFill>
                <a:latin typeface="Times New Roman" pitchFamily="18" charset="0"/>
                <a:cs typeface="Times New Roman" pitchFamily="18" charset="0"/>
              </a:rPr>
              <a:t>10%</a:t>
            </a:r>
            <a:r>
              <a:rPr lang="en-US" sz="3400" b="1" dirty="0" smtClean="0">
                <a:latin typeface="Times New Roman" pitchFamily="18" charset="0"/>
                <a:cs typeface="Times New Roman" pitchFamily="18" charset="0"/>
              </a:rPr>
              <a:t> of the Sample Size </a:t>
            </a:r>
          </a:p>
          <a:p>
            <a:pPr marL="514350" indent="-514350"/>
            <a:r>
              <a:rPr lang="en-US" sz="3400" b="1" dirty="0" smtClean="0">
                <a:latin typeface="Times New Roman" pitchFamily="18" charset="0"/>
                <a:cs typeface="Times New Roman" pitchFamily="18" charset="0"/>
              </a:rPr>
              <a:t>Standardization of Variables</a:t>
            </a:r>
          </a:p>
          <a:p>
            <a:pPr marL="514350" indent="-514350"/>
            <a:r>
              <a:rPr lang="en-US" sz="3400" b="1" dirty="0" smtClean="0">
                <a:latin typeface="Times New Roman" pitchFamily="18" charset="0"/>
                <a:cs typeface="Times New Roman" pitchFamily="18" charset="0"/>
              </a:rPr>
              <a:t>Cluster Analysis : </a:t>
            </a:r>
            <a:r>
              <a:rPr lang="en-US" sz="3400" b="1" dirty="0" smtClean="0">
                <a:solidFill>
                  <a:srgbClr val="FF0000"/>
                </a:solidFill>
                <a:latin typeface="Times New Roman" pitchFamily="18" charset="0"/>
                <a:cs typeface="Times New Roman" pitchFamily="18" charset="0"/>
              </a:rPr>
              <a:t>Demographic  variables</a:t>
            </a:r>
            <a:r>
              <a:rPr lang="en-US" sz="3400" b="1" dirty="0" smtClean="0">
                <a:latin typeface="Times New Roman" pitchFamily="18" charset="0"/>
                <a:cs typeface="Times New Roman" pitchFamily="18" charset="0"/>
              </a:rPr>
              <a:t> </a:t>
            </a:r>
            <a:r>
              <a:rPr lang="en-US" sz="3400" b="1" dirty="0" smtClean="0">
                <a:solidFill>
                  <a:srgbClr val="7030A0"/>
                </a:solidFill>
                <a:latin typeface="Times New Roman" pitchFamily="18" charset="0"/>
                <a:cs typeface="Times New Roman" pitchFamily="18" charset="0"/>
              </a:rPr>
              <a:t>(Gender, Age, Income, Educational qualification etc)</a:t>
            </a:r>
            <a:r>
              <a:rPr lang="en-US" sz="3400" b="1" dirty="0" smtClean="0">
                <a:latin typeface="Times New Roman" pitchFamily="18" charset="0"/>
                <a:cs typeface="Times New Roman" pitchFamily="18" charset="0"/>
              </a:rPr>
              <a:t> </a:t>
            </a:r>
            <a:r>
              <a:rPr lang="en-US" sz="3400" b="1" dirty="0" smtClean="0">
                <a:solidFill>
                  <a:srgbClr val="00B050"/>
                </a:solidFill>
                <a:latin typeface="Times New Roman" pitchFamily="18" charset="0"/>
                <a:cs typeface="Times New Roman" pitchFamily="18" charset="0"/>
              </a:rPr>
              <a:t>or</a:t>
            </a:r>
            <a:r>
              <a:rPr lang="en-US" sz="3400" b="1" dirty="0" smtClean="0">
                <a:latin typeface="Times New Roman" pitchFamily="18" charset="0"/>
                <a:cs typeface="Times New Roman" pitchFamily="18" charset="0"/>
              </a:rPr>
              <a:t> </a:t>
            </a:r>
            <a:r>
              <a:rPr lang="en-US" sz="3400" b="1" dirty="0" smtClean="0">
                <a:solidFill>
                  <a:srgbClr val="FF0000"/>
                </a:solidFill>
                <a:latin typeface="Times New Roman" pitchFamily="18" charset="0"/>
                <a:cs typeface="Times New Roman" pitchFamily="18" charset="0"/>
              </a:rPr>
              <a:t>Psychographic behaviour </a:t>
            </a:r>
            <a:r>
              <a:rPr lang="en-US" sz="3400" b="1" dirty="0" smtClean="0">
                <a:solidFill>
                  <a:srgbClr val="7030A0"/>
                </a:solidFill>
                <a:latin typeface="Times New Roman" pitchFamily="18" charset="0"/>
                <a:cs typeface="Times New Roman" pitchFamily="18" charset="0"/>
              </a:rPr>
              <a:t>(Personality Traits, beliefs, values, attitudes, interests, lifestyles etc.)</a:t>
            </a:r>
          </a:p>
          <a:p>
            <a:pPr>
              <a:buNone/>
            </a:pPr>
            <a:endParaRPr lang="en-US" sz="3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Types of Cluster analysis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600" b="1" dirty="0" smtClean="0">
                <a:latin typeface="Times New Roman" pitchFamily="18" charset="0"/>
                <a:cs typeface="Times New Roman" pitchFamily="18" charset="0"/>
              </a:rPr>
              <a:t>Hierarchical Cluster Analysis</a:t>
            </a:r>
          </a:p>
          <a:p>
            <a:r>
              <a:rPr lang="en-US" sz="3600" b="1" dirty="0" smtClean="0">
                <a:latin typeface="Times New Roman" pitchFamily="18" charset="0"/>
                <a:cs typeface="Times New Roman" pitchFamily="18" charset="0"/>
              </a:rPr>
              <a:t>Nonhierarchical Cluster Analysis </a:t>
            </a:r>
            <a:r>
              <a:rPr lang="en-US" sz="3600" b="1" dirty="0" smtClean="0">
                <a:latin typeface="Times New Roman" pitchFamily="18" charset="0"/>
                <a:cs typeface="Times New Roman" pitchFamily="18" charset="0"/>
              </a:rPr>
              <a:t>         ( </a:t>
            </a:r>
            <a:r>
              <a:rPr lang="en-US" sz="3600" b="1" dirty="0" smtClean="0">
                <a:latin typeface="Times New Roman" pitchFamily="18" charset="0"/>
                <a:cs typeface="Times New Roman" pitchFamily="18" charset="0"/>
              </a:rPr>
              <a:t>K-Means Clustering)</a:t>
            </a:r>
          </a:p>
          <a:p>
            <a:endParaRPr lang="en-US" sz="3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Hierarchical Cluster Analysis(HCA)</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0" y="1143000"/>
            <a:ext cx="8915400" cy="5715000"/>
          </a:xfrm>
        </p:spPr>
        <p:txBody>
          <a:bodyPr>
            <a:normAutofit/>
          </a:bodyPr>
          <a:lstStyle/>
          <a:p>
            <a:r>
              <a:rPr lang="en-US" sz="3400" b="1" dirty="0" smtClean="0">
                <a:latin typeface="Times New Roman" pitchFamily="18" charset="0"/>
                <a:cs typeface="Times New Roman" pitchFamily="18" charset="0"/>
              </a:rPr>
              <a:t>Hierarchical Cluster analysis is a method of cluster analysis which builds a hierarchy of clusters. </a:t>
            </a:r>
          </a:p>
          <a:p>
            <a:r>
              <a:rPr lang="en-US" sz="3400" b="1" dirty="0" smtClean="0">
                <a:latin typeface="Times New Roman" pitchFamily="18" charset="0"/>
                <a:cs typeface="Times New Roman" pitchFamily="18" charset="0"/>
              </a:rPr>
              <a:t>There are two approaches in Hierarchical cluster Analysis</a:t>
            </a:r>
          </a:p>
          <a:p>
            <a:pPr>
              <a:buFont typeface="Wingdings" pitchFamily="2" charset="2"/>
              <a:buChar char="q"/>
            </a:pPr>
            <a:r>
              <a:rPr lang="en-US" sz="3400" b="1" dirty="0">
                <a:latin typeface="Times New Roman" pitchFamily="18" charset="0"/>
                <a:cs typeface="Times New Roman" pitchFamily="18" charset="0"/>
              </a:rPr>
              <a:t> </a:t>
            </a:r>
            <a:r>
              <a:rPr lang="en-US" sz="3400" b="1" dirty="0" smtClean="0">
                <a:latin typeface="Times New Roman" pitchFamily="18" charset="0"/>
                <a:cs typeface="Times New Roman" pitchFamily="18" charset="0"/>
              </a:rPr>
              <a:t>Agglomerative (Bottom up Approach)</a:t>
            </a:r>
          </a:p>
          <a:p>
            <a:pPr>
              <a:buFont typeface="Wingdings" pitchFamily="2" charset="2"/>
              <a:buChar char="q"/>
            </a:pPr>
            <a:r>
              <a:rPr lang="en-US" sz="3400" b="1" dirty="0" smtClean="0">
                <a:latin typeface="Times New Roman" pitchFamily="18" charset="0"/>
                <a:cs typeface="Times New Roman" pitchFamily="18" charset="0"/>
              </a:rPr>
              <a:t> Divisive (Top Down Approach)</a:t>
            </a:r>
          </a:p>
          <a:p>
            <a:pPr>
              <a:buFont typeface="Wingdings" pitchFamily="2" charset="2"/>
              <a:buChar char="q"/>
            </a:pPr>
            <a:endParaRPr lang="en-US" sz="3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1753</TotalTime>
  <Words>3218</Words>
  <Application>Microsoft Office PowerPoint</Application>
  <PresentationFormat>On-screen Show (4:3)</PresentationFormat>
  <Paragraphs>1499</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Cluster Analysis  by Dr Lalit Prasad                                 </vt:lpstr>
      <vt:lpstr>Outline</vt:lpstr>
      <vt:lpstr>What is Cluster Analysis ?</vt:lpstr>
      <vt:lpstr>Slide 4</vt:lpstr>
      <vt:lpstr>Objectives of Cluster Analysis </vt:lpstr>
      <vt:lpstr>Assumptions of Cluster Analysis</vt:lpstr>
      <vt:lpstr>Research Design</vt:lpstr>
      <vt:lpstr>Types of Cluster analysis</vt:lpstr>
      <vt:lpstr>Hierarchical Cluster Analysis(HCA) </vt:lpstr>
      <vt:lpstr>Algorithms of HCA:Agglomerative-Dendrogram  </vt:lpstr>
      <vt:lpstr>Algorithms of HCA:Divisive</vt:lpstr>
      <vt:lpstr>K-means Clustering</vt:lpstr>
      <vt:lpstr>Slide 13</vt:lpstr>
      <vt:lpstr>Slide 14</vt:lpstr>
      <vt:lpstr>Case Study 1: Godrej India Ltd.</vt:lpstr>
      <vt:lpstr>Slide 16</vt:lpstr>
      <vt:lpstr>Objectives</vt:lpstr>
      <vt:lpstr>15 Statements</vt:lpstr>
      <vt:lpstr>Slide 19</vt:lpstr>
      <vt:lpstr>Hierarchical Cluster Analysis  Case Processing Summary</vt:lpstr>
      <vt:lpstr> Agglomeration Schedule </vt:lpstr>
      <vt:lpstr>Cluster Membership </vt:lpstr>
      <vt:lpstr>Cases</vt:lpstr>
      <vt:lpstr>Dendrogram</vt:lpstr>
      <vt:lpstr>Elbow Method For Number of Clusters  (No of clusters =No. of cases-elbow point</vt:lpstr>
      <vt:lpstr>Non –Hierarchal Clusters Analysis            (K-Means Cluster Analysis)</vt:lpstr>
      <vt:lpstr> Iteration History </vt:lpstr>
      <vt:lpstr>Cluster Membership</vt:lpstr>
      <vt:lpstr>ANOVA Table </vt:lpstr>
      <vt:lpstr>Final Clusters </vt:lpstr>
      <vt:lpstr>Final Clusters- Bar Chart for both Clusters</vt:lpstr>
      <vt:lpstr>Final Clusters- Bar Chart for both Clusters on Z-score</vt:lpstr>
      <vt:lpstr>Number of Cases in each Clusters </vt:lpstr>
      <vt:lpstr>Cluster 1  Negligent Respondents  </vt:lpstr>
      <vt:lpstr>Cluster 2 Knowledgeable Respondents  </vt:lpstr>
      <vt:lpstr>Clusters</vt:lpstr>
      <vt:lpstr>Slide 37</vt:lpstr>
      <vt:lpstr>Case Study: 2</vt:lpstr>
      <vt:lpstr>Slide 39</vt:lpstr>
      <vt:lpstr>Objectives</vt:lpstr>
      <vt:lpstr>Questions</vt:lpstr>
      <vt:lpstr>Slide 42</vt:lpstr>
      <vt:lpstr>Case Processing Summary</vt:lpstr>
      <vt:lpstr>Agglomeration Schedule</vt:lpstr>
      <vt:lpstr>Cluster Membership</vt:lpstr>
      <vt:lpstr>Graphical Representation</vt:lpstr>
      <vt:lpstr>Dendrogram</vt:lpstr>
      <vt:lpstr>Elbow Method For Number of Clusters  (No of clusters =No. of cases-elbow point)</vt:lpstr>
      <vt:lpstr>Iteration History</vt:lpstr>
      <vt:lpstr>Non –Hierarchal Clusters Analysis            (K-Means Cluster Analysis)</vt:lpstr>
      <vt:lpstr> Cluster Membership </vt:lpstr>
      <vt:lpstr>Final Cluster Centers </vt:lpstr>
      <vt:lpstr>Final Clusters- Bar Chart for all three Clusters</vt:lpstr>
      <vt:lpstr>Final Clusters- Bar Chart for all three Clusters on Z-score</vt:lpstr>
      <vt:lpstr>ANOVA Table</vt:lpstr>
      <vt:lpstr>Cluster 1- Passive Customers</vt:lpstr>
      <vt:lpstr>Cluster 2: Enjoy loving Customers</vt:lpstr>
      <vt:lpstr>Cluster 3- Economical Buyers</vt:lpstr>
      <vt:lpstr> Distances between Final Cluster Centers </vt:lpstr>
      <vt:lpstr>Clusters</vt:lpstr>
      <vt:lpstr>Cluster  Analysis in SPSS</vt:lpstr>
      <vt:lpstr>Continued..</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user</dc:creator>
  <cp:lastModifiedBy>user</cp:lastModifiedBy>
  <cp:revision>210</cp:revision>
  <dcterms:created xsi:type="dcterms:W3CDTF">2020-04-02T11:25:04Z</dcterms:created>
  <dcterms:modified xsi:type="dcterms:W3CDTF">2020-07-15T18:42:59Z</dcterms:modified>
</cp:coreProperties>
</file>