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05" r:id="rId3"/>
    <p:sldId id="283" r:id="rId4"/>
    <p:sldId id="310" r:id="rId5"/>
    <p:sldId id="285" r:id="rId6"/>
    <p:sldId id="313" r:id="rId7"/>
    <p:sldId id="274" r:id="rId8"/>
    <p:sldId id="286" r:id="rId9"/>
    <p:sldId id="290" r:id="rId10"/>
    <p:sldId id="275" r:id="rId11"/>
    <p:sldId id="276" r:id="rId12"/>
    <p:sldId id="277" r:id="rId13"/>
    <p:sldId id="291" r:id="rId14"/>
    <p:sldId id="278" r:id="rId15"/>
    <p:sldId id="314" r:id="rId16"/>
    <p:sldId id="315" r:id="rId17"/>
    <p:sldId id="295" r:id="rId18"/>
    <p:sldId id="309" r:id="rId19"/>
    <p:sldId id="296" r:id="rId20"/>
    <p:sldId id="258" r:id="rId21"/>
    <p:sldId id="297" r:id="rId22"/>
    <p:sldId id="259" r:id="rId23"/>
    <p:sldId id="298" r:id="rId24"/>
    <p:sldId id="300" r:id="rId25"/>
    <p:sldId id="316" r:id="rId26"/>
    <p:sldId id="301" r:id="rId27"/>
    <p:sldId id="303" r:id="rId28"/>
    <p:sldId id="304" r:id="rId29"/>
    <p:sldId id="312" r:id="rId30"/>
    <p:sldId id="30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87" d="100"/>
          <a:sy n="87" d="100"/>
        </p:scale>
        <p:origin x="-151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CA0F45-62B4-4422-92A3-B0AE26E5F46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CA0F45-62B4-4422-92A3-B0AE26E5F46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CA0F45-62B4-4422-92A3-B0AE26E5F46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CA0F45-62B4-4422-92A3-B0AE26E5F46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A0F45-62B4-4422-92A3-B0AE26E5F46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CA0F45-62B4-4422-92A3-B0AE26E5F46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CA0F45-62B4-4422-92A3-B0AE26E5F464}" type="datetimeFigureOut">
              <a:rPr lang="en-US" smtClean="0"/>
              <a:pPr/>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CA0F45-62B4-4422-92A3-B0AE26E5F464}" type="datetimeFigureOut">
              <a:rPr lang="en-US" smtClean="0"/>
              <a:pPr/>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A0F45-62B4-4422-92A3-B0AE26E5F464}" type="datetimeFigureOut">
              <a:rPr lang="en-US" smtClean="0"/>
              <a:pPr/>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A0F45-62B4-4422-92A3-B0AE26E5F46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A0F45-62B4-4422-92A3-B0AE26E5F46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0F45-62B4-4422-92A3-B0AE26E5F464}" type="datetimeFigureOut">
              <a:rPr lang="en-US" smtClean="0"/>
              <a:pPr/>
              <a:t>7/28/2021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E8227-677F-4242-A1DA-79DF534952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571750"/>
            <a:ext cx="9144000" cy="2714625"/>
          </a:xfrm>
        </p:spPr>
        <p:txBody>
          <a:bodyPr>
            <a:normAutofit fontScale="90000"/>
          </a:bodyPr>
          <a:lstStyle/>
          <a:p>
            <a:pPr eaLnBrk="1" hangingPunct="1">
              <a:defRPr/>
            </a:pPr>
            <a:r>
              <a:rPr lang="en-US" sz="4500" b="1" dirty="0" smtClean="0">
                <a:solidFill>
                  <a:srgbClr val="FF0000"/>
                </a:solidFill>
                <a:latin typeface="Times New Roman" pitchFamily="18" charset="0"/>
                <a:cs typeface="Times New Roman" pitchFamily="18" charset="0"/>
              </a:rPr>
              <a:t>Exploratory Factor Analysis(EFA) </a:t>
            </a:r>
            <a:br>
              <a:rPr lang="en-US" sz="4500" b="1" dirty="0" smtClean="0">
                <a:solidFill>
                  <a:srgbClr val="FF0000"/>
                </a:solidFill>
                <a:latin typeface="Times New Roman" pitchFamily="18" charset="0"/>
                <a:cs typeface="Times New Roman" pitchFamily="18" charset="0"/>
              </a:rPr>
            </a:br>
            <a:r>
              <a:rPr lang="en-US" sz="4500" b="1" dirty="0" smtClean="0">
                <a:solidFill>
                  <a:srgbClr val="00B050"/>
                </a:solidFill>
                <a:latin typeface="Times New Roman" pitchFamily="18" charset="0"/>
                <a:cs typeface="Times New Roman" pitchFamily="18" charset="0"/>
              </a:rPr>
              <a:t>by</a:t>
            </a:r>
            <a:r>
              <a:rPr lang="en-US" sz="4500" b="1" dirty="0" smtClean="0">
                <a:latin typeface="Times New Roman" pitchFamily="18" charset="0"/>
                <a:cs typeface="Times New Roman" pitchFamily="18" charset="0"/>
              </a:rPr>
              <a:t/>
            </a:r>
            <a:br>
              <a:rPr lang="en-US" sz="4500" b="1" dirty="0" smtClean="0">
                <a:latin typeface="Times New Roman" pitchFamily="18" charset="0"/>
                <a:cs typeface="Times New Roman" pitchFamily="18" charset="0"/>
              </a:rPr>
            </a:br>
            <a:r>
              <a:rPr lang="en-US" sz="4500" b="1" i="1" dirty="0" smtClean="0">
                <a:solidFill>
                  <a:srgbClr val="7030A0"/>
                </a:solidFill>
                <a:latin typeface="Times New Roman" pitchFamily="18" charset="0"/>
                <a:cs typeface="Times New Roman" pitchFamily="18" charset="0"/>
              </a:rPr>
              <a:t>Dr </a:t>
            </a:r>
            <a:r>
              <a:rPr lang="en-US" sz="4500" b="1" i="1" dirty="0" err="1" smtClean="0">
                <a:solidFill>
                  <a:srgbClr val="7030A0"/>
                </a:solidFill>
                <a:latin typeface="Times New Roman" pitchFamily="18" charset="0"/>
                <a:cs typeface="Times New Roman" pitchFamily="18" charset="0"/>
              </a:rPr>
              <a:t>Lalit</a:t>
            </a:r>
            <a:r>
              <a:rPr lang="en-US" sz="4500" b="1" i="1" dirty="0" smtClean="0">
                <a:solidFill>
                  <a:srgbClr val="7030A0"/>
                </a:solidFill>
                <a:latin typeface="Times New Roman" pitchFamily="18" charset="0"/>
                <a:cs typeface="Times New Roman" pitchFamily="18" charset="0"/>
              </a:rPr>
              <a:t> Prasad</a:t>
            </a:r>
            <a:br>
              <a:rPr lang="en-US" sz="4500" b="1" i="1" dirty="0" smtClean="0">
                <a:solidFill>
                  <a:srgbClr val="7030A0"/>
                </a:solidFill>
                <a:latin typeface="Times New Roman" pitchFamily="18" charset="0"/>
                <a:cs typeface="Times New Roman" pitchFamily="18" charset="0"/>
              </a:rPr>
            </a:br>
            <a:r>
              <a:rPr lang="en-US" sz="4500" b="1" i="1" dirty="0" smtClean="0">
                <a:solidFill>
                  <a:srgbClr val="7030A0"/>
                </a:solidFill>
                <a:latin typeface="Times New Roman" pitchFamily="18" charset="0"/>
                <a:cs typeface="Times New Roman" pitchFamily="18" charset="0"/>
              </a:rPr>
              <a:t>                               </a:t>
            </a:r>
            <a:r>
              <a:rPr lang="en-US" sz="2500" b="1" i="1" dirty="0" smtClean="0">
                <a:solidFill>
                  <a:srgbClr val="7030A0"/>
                </a:solidFill>
                <a:latin typeface="Times New Roman" pitchFamily="18" charset="0"/>
                <a:cs typeface="Times New Roman" pitchFamily="18" charset="0"/>
              </a:rPr>
              <a:t/>
            </a:r>
            <a:br>
              <a:rPr lang="en-US" sz="2500" b="1" i="1" dirty="0" smtClean="0">
                <a:solidFill>
                  <a:srgbClr val="7030A0"/>
                </a:solidFill>
                <a:latin typeface="Times New Roman" pitchFamily="18" charset="0"/>
                <a:cs typeface="Times New Roman" pitchFamily="18" charset="0"/>
              </a:rPr>
            </a:br>
            <a:endParaRPr lang="en-US" sz="2500" b="1" i="1" dirty="0" smtClean="0">
              <a:solidFill>
                <a:srgbClr val="7030A0"/>
              </a:solidFill>
              <a:latin typeface="Times New Roman" pitchFamily="18" charset="0"/>
              <a:cs typeface="Times New Roman" pitchFamily="18" charset="0"/>
            </a:endParaRPr>
          </a:p>
        </p:txBody>
      </p:sp>
      <p:pic>
        <p:nvPicPr>
          <p:cNvPr id="2051" name="Picture 3" descr="C:\Users\user\Desktop\Lalit_Prasad.jpg"/>
          <p:cNvPicPr>
            <a:picLocks noChangeAspect="1" noChangeArrowheads="1"/>
          </p:cNvPicPr>
          <p:nvPr/>
        </p:nvPicPr>
        <p:blipFill>
          <a:blip r:embed="rId2"/>
          <a:srcRect/>
          <a:stretch>
            <a:fillRect/>
          </a:stretch>
        </p:blipFill>
        <p:spPr bwMode="auto">
          <a:xfrm>
            <a:off x="3286125" y="473075"/>
            <a:ext cx="2143125" cy="1884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000" b="1" dirty="0">
                <a:solidFill>
                  <a:srgbClr val="FF0000"/>
                </a:solidFill>
                <a:latin typeface="Times New Roman" pitchFamily="18" charset="0"/>
                <a:cs typeface="Times New Roman" pitchFamily="18" charset="0"/>
              </a:rPr>
              <a:t>Bartlett’s Test of </a:t>
            </a:r>
            <a:r>
              <a:rPr lang="en-US" sz="5000" b="1" dirty="0" err="1">
                <a:solidFill>
                  <a:srgbClr val="FF0000"/>
                </a:solidFill>
                <a:latin typeface="Times New Roman" pitchFamily="18" charset="0"/>
                <a:cs typeface="Times New Roman" pitchFamily="18" charset="0"/>
              </a:rPr>
              <a:t>Sphericity</a:t>
            </a:r>
            <a:r>
              <a:rPr lang="en-US" b="1" dirty="0"/>
              <a:t/>
            </a:r>
            <a:br>
              <a:rPr lang="en-US" b="1" dirty="0"/>
            </a:br>
            <a:endParaRPr lang="en-US" dirty="0"/>
          </a:p>
        </p:txBody>
      </p:sp>
      <p:sp>
        <p:nvSpPr>
          <p:cNvPr id="3" name="Content Placeholder 2"/>
          <p:cNvSpPr>
            <a:spLocks noGrp="1"/>
          </p:cNvSpPr>
          <p:nvPr>
            <p:ph idx="1"/>
          </p:nvPr>
        </p:nvSpPr>
        <p:spPr>
          <a:xfrm>
            <a:off x="0" y="1143000"/>
            <a:ext cx="8915400" cy="4983163"/>
          </a:xfrm>
        </p:spPr>
        <p:txBody>
          <a:bodyPr>
            <a:normAutofit/>
          </a:bodyPr>
          <a:lstStyle/>
          <a:p>
            <a:r>
              <a:rPr lang="en-US" sz="3600" b="1" dirty="0">
                <a:latin typeface="Times New Roman" pitchFamily="18" charset="0"/>
                <a:cs typeface="Times New Roman" pitchFamily="18" charset="0"/>
              </a:rPr>
              <a:t>A significant result (Sig. &lt; 0.05) indicates matrix is not an identity matrix; i.e., the variables do relate to one another enough to run a meaningful </a:t>
            </a:r>
            <a:r>
              <a:rPr lang="en-US" sz="3600" b="1" dirty="0" smtClean="0">
                <a:solidFill>
                  <a:srgbClr val="7030A0"/>
                </a:solidFill>
                <a:latin typeface="Times New Roman" pitchFamily="18" charset="0"/>
                <a:cs typeface="Times New Roman" pitchFamily="18" charset="0"/>
              </a:rPr>
              <a:t>Exploratory Factor Analysis</a:t>
            </a:r>
            <a:r>
              <a:rPr lang="en-US" sz="3600" b="1" dirty="0" smtClean="0">
                <a:latin typeface="Times New Roman" pitchFamily="18" charset="0"/>
                <a:cs typeface="Times New Roman" pitchFamily="18" charset="0"/>
              </a:rPr>
              <a:t> (EFA).</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sz="5000" b="1" dirty="0" smtClean="0">
                <a:solidFill>
                  <a:srgbClr val="FF0000"/>
                </a:solidFill>
                <a:latin typeface="Times New Roman" pitchFamily="18" charset="0"/>
                <a:cs typeface="Times New Roman" pitchFamily="18" charset="0"/>
              </a:rPr>
              <a:t>Kaiser-Meyer-</a:t>
            </a:r>
            <a:r>
              <a:rPr lang="en-US" sz="5000" b="1" dirty="0" err="1" smtClean="0">
                <a:solidFill>
                  <a:srgbClr val="FF0000"/>
                </a:solidFill>
                <a:latin typeface="Times New Roman" pitchFamily="18" charset="0"/>
                <a:cs typeface="Times New Roman" pitchFamily="18" charset="0"/>
              </a:rPr>
              <a:t>Olkin</a:t>
            </a:r>
            <a:r>
              <a:rPr lang="en-US" sz="5000" b="1" dirty="0" smtClean="0">
                <a:solidFill>
                  <a:srgbClr val="FF0000"/>
                </a:solidFill>
                <a:latin typeface="Times New Roman" pitchFamily="18" charset="0"/>
                <a:cs typeface="Times New Roman" pitchFamily="18" charset="0"/>
              </a:rPr>
              <a:t> (KMO)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8915400" cy="5181600"/>
          </a:xfrm>
        </p:spPr>
        <p:txBody>
          <a:bodyPr/>
          <a:lstStyle/>
          <a:p>
            <a:r>
              <a:rPr lang="en-US" sz="3600" b="1" dirty="0">
                <a:latin typeface="Times New Roman" pitchFamily="18" charset="0"/>
                <a:cs typeface="Times New Roman" pitchFamily="18" charset="0"/>
              </a:rPr>
              <a:t>Marvelous: .</a:t>
            </a:r>
            <a:r>
              <a:rPr lang="en-US" sz="3600" b="1" dirty="0" err="1">
                <a:latin typeface="Times New Roman" pitchFamily="18" charset="0"/>
                <a:cs typeface="Times New Roman" pitchFamily="18" charset="0"/>
              </a:rPr>
              <a:t>90s</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Meritorious: .</a:t>
            </a:r>
            <a:r>
              <a:rPr lang="en-US" sz="3600" b="1" dirty="0" err="1">
                <a:latin typeface="Times New Roman" pitchFamily="18" charset="0"/>
                <a:cs typeface="Times New Roman" pitchFamily="18" charset="0"/>
              </a:rPr>
              <a:t>80s</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Middling: .</a:t>
            </a:r>
            <a:r>
              <a:rPr lang="en-US" sz="3600" b="1" dirty="0" err="1">
                <a:latin typeface="Times New Roman" pitchFamily="18" charset="0"/>
                <a:cs typeface="Times New Roman" pitchFamily="18" charset="0"/>
              </a:rPr>
              <a:t>70s</a:t>
            </a:r>
            <a:endParaRPr lang="en-US" sz="3600" b="1" dirty="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Mediocre: </a:t>
            </a:r>
            <a:r>
              <a:rPr lang="en-US" sz="3600" b="1" dirty="0">
                <a:latin typeface="Times New Roman" pitchFamily="18" charset="0"/>
                <a:cs typeface="Times New Roman" pitchFamily="18" charset="0"/>
              </a:rPr>
              <a:t>.60s</a:t>
            </a:r>
          </a:p>
          <a:p>
            <a:r>
              <a:rPr lang="en-US" sz="3600" b="1" dirty="0">
                <a:latin typeface="Times New Roman" pitchFamily="18" charset="0"/>
                <a:cs typeface="Times New Roman" pitchFamily="18" charset="0"/>
              </a:rPr>
              <a:t>Miserable: .</a:t>
            </a:r>
            <a:r>
              <a:rPr lang="en-US" sz="3600" b="1" dirty="0" err="1">
                <a:latin typeface="Times New Roman" pitchFamily="18" charset="0"/>
                <a:cs typeface="Times New Roman" pitchFamily="18" charset="0"/>
              </a:rPr>
              <a:t>50s</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Unacceptable: &lt;.50</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
            </a:r>
            <a:br>
              <a:rPr lang="en-US" dirty="0"/>
            </a:br>
            <a:r>
              <a:rPr lang="en-US" sz="5000" b="1" dirty="0">
                <a:solidFill>
                  <a:srgbClr val="FF0000"/>
                </a:solidFill>
                <a:latin typeface="Times New Roman" pitchFamily="18" charset="0"/>
                <a:cs typeface="Times New Roman" pitchFamily="18" charset="0"/>
              </a:rPr>
              <a:t>Communalities</a:t>
            </a:r>
            <a:r>
              <a:rPr lang="en-US" u="sng" dirty="0">
                <a:latin typeface="Times New Roman" pitchFamily="18" charset="0"/>
                <a:cs typeface="Times New Roman" pitchFamily="18" charset="0"/>
              </a:rPr>
              <a:t/>
            </a:r>
            <a:br>
              <a:rPr lang="en-US" u="sng" dirty="0">
                <a:latin typeface="Times New Roman" pitchFamily="18" charset="0"/>
                <a:cs typeface="Times New Roman" pitchFamily="18" charset="0"/>
              </a:rPr>
            </a:b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1371600"/>
            <a:ext cx="8839200" cy="4754563"/>
          </a:xfrm>
        </p:spPr>
        <p:txBody>
          <a:bodyPr>
            <a:normAutofit lnSpcReduction="10000"/>
          </a:bodyPr>
          <a:lstStyle/>
          <a:p>
            <a:pPr algn="just"/>
            <a:r>
              <a:rPr lang="en-US" sz="3600" b="1" dirty="0">
                <a:latin typeface="Times New Roman" pitchFamily="18" charset="0"/>
                <a:cs typeface="Times New Roman" pitchFamily="18" charset="0"/>
              </a:rPr>
              <a:t>A communality is the extent to which an item correlates with all other items. Higher communalities are better. If communalities for a particular variable </a:t>
            </a:r>
            <a:r>
              <a:rPr lang="en-US" sz="3600" b="1" dirty="0" smtClean="0">
                <a:latin typeface="Times New Roman" pitchFamily="18" charset="0"/>
                <a:cs typeface="Times New Roman" pitchFamily="18" charset="0"/>
              </a:rPr>
              <a:t>is </a:t>
            </a:r>
            <a:r>
              <a:rPr lang="en-US" sz="3600" b="1" dirty="0">
                <a:latin typeface="Times New Roman" pitchFamily="18" charset="0"/>
                <a:cs typeface="Times New Roman" pitchFamily="18" charset="0"/>
              </a:rPr>
              <a:t>low (between 0.0-0.4), then that variable may struggle to load significantly on any factor. </a:t>
            </a:r>
            <a:endParaRPr lang="en-US" sz="3600" b="1" dirty="0" smtClean="0">
              <a:latin typeface="Times New Roman" pitchFamily="18" charset="0"/>
              <a:cs typeface="Times New Roman" pitchFamily="18" charset="0"/>
            </a:endParaRPr>
          </a:p>
          <a:p>
            <a:pPr algn="just"/>
            <a:r>
              <a:rPr lang="en-US" sz="3600" b="1" dirty="0" smtClean="0">
                <a:latin typeface="Times New Roman" pitchFamily="18" charset="0"/>
                <a:cs typeface="Times New Roman" pitchFamily="18" charset="0"/>
              </a:rPr>
              <a:t>The minimum communality value should be </a:t>
            </a:r>
            <a:r>
              <a:rPr lang="en-US" sz="3600" b="1" dirty="0" smtClean="0">
                <a:solidFill>
                  <a:srgbClr val="FF0000"/>
                </a:solidFill>
                <a:latin typeface="Times New Roman" pitchFamily="18" charset="0"/>
                <a:cs typeface="Times New Roman" pitchFamily="18" charset="0"/>
              </a:rPr>
              <a:t>0.5.</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err="1" smtClean="0">
                <a:solidFill>
                  <a:srgbClr val="FF0000"/>
                </a:solidFill>
                <a:latin typeface="Times New Roman" pitchFamily="18" charset="0"/>
                <a:cs typeface="Times New Roman" pitchFamily="18" charset="0"/>
              </a:rPr>
              <a:t>Eigenvalues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lstStyle/>
          <a:p>
            <a:pPr algn="just"/>
            <a:r>
              <a:rPr lang="en-US" sz="3400" b="1" dirty="0" smtClean="0">
                <a:latin typeface="Times New Roman" pitchFamily="18" charset="0"/>
                <a:cs typeface="Times New Roman" pitchFamily="18" charset="0"/>
              </a:rPr>
              <a:t> </a:t>
            </a:r>
            <a:r>
              <a:rPr lang="en-US" sz="3400" b="1" dirty="0" err="1" smtClean="0">
                <a:latin typeface="Times New Roman" pitchFamily="18" charset="0"/>
                <a:cs typeface="Times New Roman" pitchFamily="18" charset="0"/>
              </a:rPr>
              <a:t>Eigenvalues</a:t>
            </a:r>
            <a:r>
              <a:rPr lang="en-US" sz="3400" b="1" dirty="0" smtClean="0">
                <a:latin typeface="Times New Roman" pitchFamily="18" charset="0"/>
                <a:cs typeface="Times New Roman" pitchFamily="18" charset="0"/>
              </a:rPr>
              <a:t> are also known as characteristic roots.  </a:t>
            </a:r>
            <a:r>
              <a:rPr lang="en-US" sz="3400" b="1" dirty="0" err="1" smtClean="0">
                <a:latin typeface="Times New Roman" pitchFamily="18" charset="0"/>
                <a:cs typeface="Times New Roman" pitchFamily="18" charset="0"/>
              </a:rPr>
              <a:t>Eigenvalues</a:t>
            </a:r>
            <a:r>
              <a:rPr lang="en-US" sz="3400" b="1" dirty="0" smtClean="0">
                <a:latin typeface="Times New Roman" pitchFamily="18" charset="0"/>
                <a:cs typeface="Times New Roman" pitchFamily="18" charset="0"/>
              </a:rPr>
              <a:t> shows variance explained by that particular factor out of the total variance.  </a:t>
            </a:r>
          </a:p>
          <a:p>
            <a:pPr algn="just"/>
            <a:r>
              <a:rPr lang="en-US" sz="3400" b="1" dirty="0" smtClean="0">
                <a:latin typeface="Times New Roman" pitchFamily="18" charset="0"/>
                <a:cs typeface="Times New Roman" pitchFamily="18" charset="0"/>
              </a:rPr>
              <a:t>From the communality column, we can know how much variance is explained by the first factor out of the total variance.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Times New Roman" pitchFamily="18" charset="0"/>
                <a:cs typeface="Times New Roman" pitchFamily="18" charset="0"/>
              </a:rPr>
              <a:t>Total Variance Explained</a:t>
            </a:r>
          </a:p>
        </p:txBody>
      </p:sp>
      <p:sp>
        <p:nvSpPr>
          <p:cNvPr id="3" name="Content Placeholder 2"/>
          <p:cNvSpPr>
            <a:spLocks noGrp="1"/>
          </p:cNvSpPr>
          <p:nvPr>
            <p:ph idx="1"/>
          </p:nvPr>
        </p:nvSpPr>
        <p:spPr>
          <a:xfrm>
            <a:off x="0" y="1600200"/>
            <a:ext cx="8991600" cy="4525963"/>
          </a:xfrm>
        </p:spPr>
        <p:txBody>
          <a:bodyPr>
            <a:normAutofit/>
          </a:bodyPr>
          <a:lstStyle/>
          <a:p>
            <a:pPr algn="just"/>
            <a:r>
              <a:rPr lang="en-US" sz="3400" b="1" dirty="0" smtClean="0">
                <a:latin typeface="Times New Roman" pitchFamily="18" charset="0"/>
                <a:cs typeface="Times New Roman" pitchFamily="18" charset="0"/>
              </a:rPr>
              <a:t>Total Variance Explained table provides </a:t>
            </a:r>
            <a:r>
              <a:rPr lang="en-US" sz="3400" b="1" dirty="0" err="1" smtClean="0">
                <a:latin typeface="Times New Roman" pitchFamily="18" charset="0"/>
                <a:cs typeface="Times New Roman" pitchFamily="18" charset="0"/>
              </a:rPr>
              <a:t>eigenvalues</a:t>
            </a:r>
            <a:r>
              <a:rPr lang="en-US" sz="3400" b="1" dirty="0" smtClean="0">
                <a:latin typeface="Times New Roman" pitchFamily="18" charset="0"/>
                <a:cs typeface="Times New Roman" pitchFamily="18" charset="0"/>
              </a:rPr>
              <a:t> and </a:t>
            </a:r>
            <a:r>
              <a:rPr lang="en-US" sz="3400" b="1" dirty="0">
                <a:latin typeface="Times New Roman" pitchFamily="18" charset="0"/>
                <a:cs typeface="Times New Roman" pitchFamily="18" charset="0"/>
              </a:rPr>
              <a:t>% of </a:t>
            </a:r>
            <a:r>
              <a:rPr lang="en-US" sz="3400" b="1" dirty="0" smtClean="0">
                <a:latin typeface="Times New Roman" pitchFamily="18" charset="0"/>
                <a:cs typeface="Times New Roman" pitchFamily="18" charset="0"/>
              </a:rPr>
              <a:t>variance and cumulative percentage of extracted factors.</a:t>
            </a: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sz="4500" b="1" dirty="0" smtClean="0">
                <a:solidFill>
                  <a:srgbClr val="FF0000"/>
                </a:solidFill>
                <a:latin typeface="Times New Roman" pitchFamily="18" charset="0"/>
                <a:cs typeface="Times New Roman" pitchFamily="18" charset="0"/>
              </a:rPr>
              <a:t>Principal Component Analysis(PCA)</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normAutofit/>
          </a:bodyPr>
          <a:lstStyle/>
          <a:p>
            <a:r>
              <a:rPr lang="en-US" sz="3600" b="1" dirty="0" smtClean="0">
                <a:latin typeface="Times New Roman" pitchFamily="18" charset="0"/>
                <a:cs typeface="Times New Roman" pitchFamily="18" charset="0"/>
              </a:rPr>
              <a:t>Principal component analysis is a technique used to find variation and bring out strong patterns in a dataset.</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Factor loading</a:t>
            </a:r>
            <a:endParaRPr lang="en-US" sz="45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371600"/>
            <a:ext cx="8839200" cy="4754563"/>
          </a:xfrm>
        </p:spPr>
        <p:txBody>
          <a:bodyPr/>
          <a:lstStyle/>
          <a:p>
            <a:pPr algn="just"/>
            <a:r>
              <a:rPr lang="en-US" sz="3600" b="1" dirty="0" smtClean="0">
                <a:latin typeface="Times New Roman" pitchFamily="18" charset="0"/>
                <a:cs typeface="Times New Roman" pitchFamily="18" charset="0"/>
              </a:rPr>
              <a:t>Factor loading is basically the correlation coefficient for the </a:t>
            </a:r>
            <a:r>
              <a:rPr lang="en-US" sz="3600" b="1" i="1" dirty="0" smtClean="0">
                <a:solidFill>
                  <a:srgbClr val="7030A0"/>
                </a:solidFill>
                <a:latin typeface="Times New Roman" pitchFamily="18" charset="0"/>
                <a:cs typeface="Times New Roman" pitchFamily="18" charset="0"/>
              </a:rPr>
              <a:t>variable and factor</a:t>
            </a:r>
            <a:r>
              <a:rPr lang="en-US" sz="3600" b="1" dirty="0" smtClean="0">
                <a:latin typeface="Times New Roman" pitchFamily="18" charset="0"/>
                <a:cs typeface="Times New Roman" pitchFamily="18" charset="0"/>
              </a:rPr>
              <a:t>.  Factor loading shows the variance explained by the variable on that particular factor.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b="1" dirty="0" smtClean="0">
                <a:solidFill>
                  <a:srgbClr val="FF0000"/>
                </a:solidFill>
                <a:latin typeface="Times New Roman" pitchFamily="18" charset="0"/>
                <a:cs typeface="Times New Roman" pitchFamily="18" charset="0"/>
              </a:rPr>
              <a:t>Criteria for determining the number of factors</a:t>
            </a:r>
            <a:endParaRPr lang="en-US" sz="45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 </a:t>
            </a:r>
            <a:r>
              <a:rPr lang="en-US" sz="3400" b="1" dirty="0" err="1" smtClean="0">
                <a:latin typeface="Times New Roman" pitchFamily="18" charset="0"/>
                <a:cs typeface="Times New Roman" pitchFamily="18" charset="0"/>
              </a:rPr>
              <a:t>Eigenvalue</a:t>
            </a:r>
            <a:r>
              <a:rPr lang="en-US" sz="3400" b="1" dirty="0" smtClean="0">
                <a:latin typeface="Times New Roman" pitchFamily="18" charset="0"/>
                <a:cs typeface="Times New Roman" pitchFamily="18" charset="0"/>
              </a:rPr>
              <a:t> is a good criteria for determining a factor.  If </a:t>
            </a:r>
            <a:r>
              <a:rPr lang="en-US" sz="3400" b="1" dirty="0" err="1" smtClean="0">
                <a:latin typeface="Times New Roman" pitchFamily="18" charset="0"/>
                <a:cs typeface="Times New Roman" pitchFamily="18" charset="0"/>
              </a:rPr>
              <a:t>Eigenvalue</a:t>
            </a:r>
            <a:r>
              <a:rPr lang="en-US" sz="3400" b="1" dirty="0" smtClean="0">
                <a:latin typeface="Times New Roman" pitchFamily="18" charset="0"/>
                <a:cs typeface="Times New Roman" pitchFamily="18" charset="0"/>
              </a:rPr>
              <a:t> is </a:t>
            </a:r>
            <a:r>
              <a:rPr lang="en-US" sz="3400" b="1" i="1" dirty="0" smtClean="0">
                <a:solidFill>
                  <a:srgbClr val="FF0000"/>
                </a:solidFill>
                <a:latin typeface="Times New Roman" pitchFamily="18" charset="0"/>
                <a:cs typeface="Times New Roman" pitchFamily="18" charset="0"/>
              </a:rPr>
              <a:t>greater than one</a:t>
            </a:r>
            <a:r>
              <a:rPr lang="en-US" sz="3400" b="1" dirty="0" smtClean="0">
                <a:latin typeface="Times New Roman" pitchFamily="18" charset="0"/>
                <a:cs typeface="Times New Roman" pitchFamily="18" charset="0"/>
              </a:rPr>
              <a:t>, we should consider that a factor and if </a:t>
            </a:r>
            <a:r>
              <a:rPr lang="en-US" sz="3400" b="1" dirty="0" err="1" smtClean="0">
                <a:latin typeface="Times New Roman" pitchFamily="18" charset="0"/>
                <a:cs typeface="Times New Roman" pitchFamily="18" charset="0"/>
              </a:rPr>
              <a:t>Eigenvalue</a:t>
            </a:r>
            <a:r>
              <a:rPr lang="en-US" sz="3400" b="1" dirty="0" smtClean="0">
                <a:latin typeface="Times New Roman" pitchFamily="18" charset="0"/>
                <a:cs typeface="Times New Roman" pitchFamily="18" charset="0"/>
              </a:rPr>
              <a:t> is less than one, then we should not consider that a factor.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500" b="1" dirty="0" smtClean="0">
                <a:solidFill>
                  <a:srgbClr val="FF0000"/>
                </a:solidFill>
                <a:latin typeface="Times New Roman" pitchFamily="18" charset="0"/>
                <a:cs typeface="Times New Roman" pitchFamily="18" charset="0"/>
              </a:rPr>
              <a:t>Rotation method</a:t>
            </a:r>
            <a:endParaRPr lang="en-US" sz="45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763000" cy="5562600"/>
          </a:xfrm>
        </p:spPr>
        <p:txBody>
          <a:bodyPr>
            <a:normAutofit/>
          </a:bodyPr>
          <a:lstStyle/>
          <a:p>
            <a:r>
              <a:rPr lang="en-US" dirty="0" smtClean="0"/>
              <a:t> </a:t>
            </a:r>
            <a:r>
              <a:rPr lang="en-US" b="1" dirty="0" smtClean="0">
                <a:latin typeface="Times New Roman" pitchFamily="18" charset="0"/>
                <a:cs typeface="Times New Roman" pitchFamily="18" charset="0"/>
              </a:rPr>
              <a:t>Rotation method makes it more reliable to understand the output. It minimizes cross loading of the variables.   </a:t>
            </a:r>
          </a:p>
          <a:p>
            <a:pPr>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838200"/>
          </a:xfrm>
        </p:spPr>
        <p:txBody>
          <a:bodyPr>
            <a:normAutofit/>
          </a:bodyPr>
          <a:lstStyle/>
          <a:p>
            <a:r>
              <a:rPr lang="en-US" sz="4500" b="1" dirty="0" err="1">
                <a:solidFill>
                  <a:srgbClr val="FF0000"/>
                </a:solidFill>
                <a:latin typeface="Times New Roman" pitchFamily="18" charset="0"/>
                <a:cs typeface="Times New Roman" pitchFamily="18" charset="0"/>
              </a:rPr>
              <a:t>Scree</a:t>
            </a:r>
            <a:r>
              <a:rPr lang="en-US" sz="4500" b="1" dirty="0">
                <a:solidFill>
                  <a:srgbClr val="FF0000"/>
                </a:solidFill>
                <a:latin typeface="Times New Roman" pitchFamily="18" charset="0"/>
                <a:cs typeface="Times New Roman" pitchFamily="18" charset="0"/>
              </a:rPr>
              <a:t> Plot</a:t>
            </a:r>
          </a:p>
        </p:txBody>
      </p:sp>
      <p:sp>
        <p:nvSpPr>
          <p:cNvPr id="3" name="Content Placeholder 2"/>
          <p:cNvSpPr>
            <a:spLocks noGrp="1"/>
          </p:cNvSpPr>
          <p:nvPr>
            <p:ph idx="1"/>
          </p:nvPr>
        </p:nvSpPr>
        <p:spPr>
          <a:xfrm>
            <a:off x="228600" y="1371600"/>
            <a:ext cx="8686800" cy="4754563"/>
          </a:xfrm>
        </p:spPr>
        <p:txBody>
          <a:bodyPr>
            <a:normAutofit/>
          </a:bodyPr>
          <a:lstStyle/>
          <a:p>
            <a:pPr algn="just"/>
            <a:r>
              <a:rPr lang="en-US" sz="3400" b="1" dirty="0">
                <a:latin typeface="Times New Roman" panose="02020603050405020304" pitchFamily="18" charset="0"/>
                <a:cs typeface="Times New Roman" panose="02020603050405020304" pitchFamily="18" charset="0"/>
              </a:rPr>
              <a:t>In multivariate statistics, a </a:t>
            </a:r>
            <a:r>
              <a:rPr lang="en-US" sz="3400" b="1" dirty="0" err="1">
                <a:latin typeface="Times New Roman" panose="02020603050405020304" pitchFamily="18" charset="0"/>
                <a:cs typeface="Times New Roman" panose="02020603050405020304" pitchFamily="18" charset="0"/>
              </a:rPr>
              <a:t>scree</a:t>
            </a:r>
            <a:r>
              <a:rPr lang="en-US" sz="3400" b="1" dirty="0">
                <a:latin typeface="Times New Roman" panose="02020603050405020304" pitchFamily="18" charset="0"/>
                <a:cs typeface="Times New Roman" panose="02020603050405020304" pitchFamily="18" charset="0"/>
              </a:rPr>
              <a:t> plot is a line plot of the </a:t>
            </a:r>
            <a:r>
              <a:rPr lang="en-US" sz="3400" b="1" dirty="0" err="1">
                <a:latin typeface="Times New Roman" panose="02020603050405020304" pitchFamily="18" charset="0"/>
                <a:cs typeface="Times New Roman" panose="02020603050405020304" pitchFamily="18" charset="0"/>
              </a:rPr>
              <a:t>eigenvalues</a:t>
            </a:r>
            <a:r>
              <a:rPr lang="en-US" sz="3400" b="1" dirty="0">
                <a:latin typeface="Times New Roman" panose="02020603050405020304" pitchFamily="18" charset="0"/>
                <a:cs typeface="Times New Roman" panose="02020603050405020304" pitchFamily="18" charset="0"/>
              </a:rPr>
              <a:t> of factors or principal components in an analysis. The </a:t>
            </a:r>
            <a:r>
              <a:rPr lang="en-US" sz="3400" b="1" dirty="0" err="1">
                <a:latin typeface="Times New Roman" panose="02020603050405020304" pitchFamily="18" charset="0"/>
                <a:cs typeface="Times New Roman" panose="02020603050405020304" pitchFamily="18" charset="0"/>
              </a:rPr>
              <a:t>scree</a:t>
            </a:r>
            <a:r>
              <a:rPr lang="en-US" sz="3400" b="1" dirty="0">
                <a:latin typeface="Times New Roman" panose="02020603050405020304" pitchFamily="18" charset="0"/>
                <a:cs typeface="Times New Roman" panose="02020603050405020304" pitchFamily="18" charset="0"/>
              </a:rPr>
              <a:t> plot is used to determine the </a:t>
            </a:r>
            <a:r>
              <a:rPr lang="en-US" sz="3400" b="1" dirty="0">
                <a:solidFill>
                  <a:srgbClr val="FF0000"/>
                </a:solidFill>
                <a:latin typeface="Times New Roman" panose="02020603050405020304" pitchFamily="18" charset="0"/>
                <a:cs typeface="Times New Roman" panose="02020603050405020304" pitchFamily="18" charset="0"/>
              </a:rPr>
              <a:t>number of factors to retain</a:t>
            </a:r>
            <a:r>
              <a:rPr lang="en-US" sz="3400" b="1" dirty="0">
                <a:latin typeface="Times New Roman" panose="02020603050405020304" pitchFamily="18" charset="0"/>
                <a:cs typeface="Times New Roman" panose="02020603050405020304" pitchFamily="18" charset="0"/>
              </a:rPr>
              <a:t> in an exploratory factor analysis </a:t>
            </a:r>
            <a:r>
              <a:rPr lang="en-US" sz="3400" b="1" dirty="0" smtClean="0">
                <a:latin typeface="Times New Roman" panose="02020603050405020304" pitchFamily="18" charset="0"/>
                <a:cs typeface="Times New Roman" panose="02020603050405020304" pitchFamily="18" charset="0"/>
              </a:rPr>
              <a:t>(EFA) or principal components to </a:t>
            </a:r>
            <a:r>
              <a:rPr lang="en-US" sz="3400" b="1" dirty="0">
                <a:latin typeface="Times New Roman" panose="02020603050405020304" pitchFamily="18" charset="0"/>
                <a:cs typeface="Times New Roman" panose="02020603050405020304" pitchFamily="18" charset="0"/>
              </a:rPr>
              <a:t>keep in a principal component analysis (PCA).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Outline</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8991600" cy="4830763"/>
          </a:xfrm>
        </p:spPr>
        <p:txBody>
          <a:bodyPr/>
          <a:lstStyle/>
          <a:p>
            <a:pPr>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What is Exploratory Factor Analysis?</a:t>
            </a:r>
          </a:p>
          <a:p>
            <a:r>
              <a:rPr lang="en-US" b="1" dirty="0" smtClean="0">
                <a:latin typeface="Times New Roman" pitchFamily="18" charset="0"/>
                <a:cs typeface="Times New Roman" pitchFamily="18" charset="0"/>
              </a:rPr>
              <a:t>Assumptions of Exploratory Factor Analysis</a:t>
            </a:r>
          </a:p>
          <a:p>
            <a:r>
              <a:rPr lang="en-US" b="1" dirty="0" smtClean="0">
                <a:latin typeface="Times New Roman" pitchFamily="18" charset="0"/>
                <a:cs typeface="Times New Roman" pitchFamily="18" charset="0"/>
              </a:rPr>
              <a:t>Terminologies used in  EFA</a:t>
            </a:r>
          </a:p>
          <a:p>
            <a:r>
              <a:rPr lang="en-US" b="1" dirty="0" smtClean="0">
                <a:latin typeface="Times New Roman" pitchFamily="18" charset="0"/>
                <a:cs typeface="Times New Roman" pitchFamily="18" charset="0"/>
              </a:rPr>
              <a:t>A Case Study : EFA</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A case Study: EFA</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8991600" cy="5410200"/>
          </a:xfrm>
        </p:spPr>
        <p:txBody>
          <a:bodyPr/>
          <a:lstStyle/>
          <a:p>
            <a:pPr>
              <a:buNone/>
            </a:pPr>
            <a:r>
              <a:rPr lang="en-US" dirty="0" smtClean="0"/>
              <a:t>   </a:t>
            </a:r>
            <a:r>
              <a:rPr lang="en-US" sz="3400" b="1" dirty="0" smtClean="0">
                <a:latin typeface="Times New Roman" pitchFamily="18" charset="0"/>
                <a:cs typeface="Times New Roman" pitchFamily="18" charset="0"/>
              </a:rPr>
              <a:t>Delta  </a:t>
            </a:r>
            <a:r>
              <a:rPr lang="en-US" sz="3400" b="1" dirty="0">
                <a:latin typeface="Times New Roman" pitchFamily="18" charset="0"/>
                <a:cs typeface="Times New Roman" pitchFamily="18" charset="0"/>
              </a:rPr>
              <a:t>car manufacturer </a:t>
            </a:r>
            <a:r>
              <a:rPr lang="en-US" sz="3400" b="1" dirty="0" smtClean="0">
                <a:latin typeface="Times New Roman" pitchFamily="18" charset="0"/>
                <a:cs typeface="Times New Roman" pitchFamily="18" charset="0"/>
              </a:rPr>
              <a:t>wants </a:t>
            </a:r>
            <a:r>
              <a:rPr lang="en-US" sz="3400" b="1" dirty="0">
                <a:latin typeface="Times New Roman" pitchFamily="18" charset="0"/>
                <a:cs typeface="Times New Roman" pitchFamily="18" charset="0"/>
              </a:rPr>
              <a:t>to launch a small car into the market. For this purpose they have surveyed </a:t>
            </a:r>
            <a:r>
              <a:rPr lang="en-US" sz="3400" b="1" dirty="0" smtClean="0">
                <a:latin typeface="Times New Roman" pitchFamily="18" charset="0"/>
                <a:cs typeface="Times New Roman" pitchFamily="18" charset="0"/>
              </a:rPr>
              <a:t>109 respondents </a:t>
            </a:r>
            <a:r>
              <a:rPr lang="en-US" sz="3400" b="1" dirty="0">
                <a:latin typeface="Times New Roman" pitchFamily="18" charset="0"/>
                <a:cs typeface="Times New Roman" pitchFamily="18" charset="0"/>
              </a:rPr>
              <a:t>about their </a:t>
            </a:r>
            <a:r>
              <a:rPr lang="en-US" sz="3400" b="1" dirty="0" smtClean="0">
                <a:latin typeface="Times New Roman" pitchFamily="18" charset="0"/>
                <a:cs typeface="Times New Roman" pitchFamily="18" charset="0"/>
              </a:rPr>
              <a:t>perception and </a:t>
            </a:r>
            <a:r>
              <a:rPr lang="en-US" sz="3400" b="1" dirty="0">
                <a:latin typeface="Times New Roman" pitchFamily="18" charset="0"/>
                <a:cs typeface="Times New Roman" pitchFamily="18" charset="0"/>
              </a:rPr>
              <a:t>image attributes of small cars. The questions were asked to each of them, all answered on a scale of 1 to </a:t>
            </a:r>
            <a:r>
              <a:rPr lang="en-US" sz="3400" b="1" dirty="0" smtClean="0">
                <a:latin typeface="Times New Roman" pitchFamily="18" charset="0"/>
                <a:cs typeface="Times New Roman" pitchFamily="18" charset="0"/>
              </a:rPr>
              <a:t>7              </a:t>
            </a:r>
            <a:r>
              <a:rPr lang="en-US" sz="3400" b="1" dirty="0" smtClean="0">
                <a:solidFill>
                  <a:srgbClr val="FF0000"/>
                </a:solidFill>
                <a:latin typeface="Times New Roman" pitchFamily="18" charset="0"/>
                <a:cs typeface="Times New Roman" pitchFamily="18" charset="0"/>
              </a:rPr>
              <a:t>(</a:t>
            </a:r>
            <a:r>
              <a:rPr lang="en-US" sz="3400" b="1" dirty="0" smtClean="0">
                <a:latin typeface="Times New Roman" pitchFamily="18" charset="0"/>
                <a:cs typeface="Times New Roman" pitchFamily="18" charset="0"/>
              </a:rPr>
              <a:t> </a:t>
            </a:r>
            <a:r>
              <a:rPr lang="en-US" sz="3400" b="1" dirty="0">
                <a:solidFill>
                  <a:srgbClr val="FF0000"/>
                </a:solidFill>
                <a:latin typeface="Times New Roman" pitchFamily="18" charset="0"/>
                <a:cs typeface="Times New Roman" pitchFamily="18" charset="0"/>
              </a:rPr>
              <a:t>1= </a:t>
            </a:r>
            <a:r>
              <a:rPr lang="en-US" sz="3400" b="1" dirty="0" smtClean="0">
                <a:solidFill>
                  <a:srgbClr val="FF0000"/>
                </a:solidFill>
                <a:latin typeface="Times New Roman" pitchFamily="18" charset="0"/>
                <a:cs typeface="Times New Roman" pitchFamily="18" charset="0"/>
              </a:rPr>
              <a:t>Strongly Disagree</a:t>
            </a:r>
            <a:r>
              <a:rPr lang="en-US" sz="3400" b="1" dirty="0">
                <a:solidFill>
                  <a:srgbClr val="FF0000"/>
                </a:solidFill>
                <a:latin typeface="Times New Roman" pitchFamily="18" charset="0"/>
                <a:cs typeface="Times New Roman" pitchFamily="18" charset="0"/>
              </a:rPr>
              <a:t>, 7 = </a:t>
            </a:r>
            <a:r>
              <a:rPr lang="en-US" sz="3400" b="1" dirty="0" smtClean="0">
                <a:solidFill>
                  <a:srgbClr val="FF0000"/>
                </a:solidFill>
                <a:latin typeface="Times New Roman" pitchFamily="18" charset="0"/>
                <a:cs typeface="Times New Roman" pitchFamily="18" charset="0"/>
              </a:rPr>
              <a:t>Strongly Agree</a:t>
            </a:r>
            <a:r>
              <a:rPr lang="en-US" sz="3400" b="1" dirty="0">
                <a:solidFill>
                  <a:srgbClr val="FF000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763000" cy="4525963"/>
          </a:xfrm>
        </p:spPr>
        <p:txBody>
          <a:bodyPr/>
          <a:lstStyle/>
          <a:p>
            <a:pPr>
              <a:buNone/>
            </a:pPr>
            <a:endParaRPr lang="en-US" dirty="0" smtClean="0"/>
          </a:p>
          <a:p>
            <a:pPr>
              <a:buNone/>
            </a:pPr>
            <a:endParaRPr lang="en-US" dirty="0" smtClean="0"/>
          </a:p>
          <a:p>
            <a:pPr algn="ctr">
              <a:buNone/>
            </a:pPr>
            <a:r>
              <a:rPr lang="en-US" sz="3600" b="1" dirty="0" smtClean="0">
                <a:solidFill>
                  <a:srgbClr val="FF0000"/>
                </a:solidFill>
                <a:latin typeface="Times New Roman" pitchFamily="18" charset="0"/>
                <a:cs typeface="Times New Roman" pitchFamily="18" charset="0"/>
              </a:rPr>
              <a:t>Topic</a:t>
            </a:r>
          </a:p>
          <a:p>
            <a:pPr algn="ctr">
              <a:buNone/>
            </a:pPr>
            <a:r>
              <a:rPr lang="en-US" sz="3600" b="1" dirty="0" smtClean="0">
                <a:latin typeface="Times New Roman" pitchFamily="18" charset="0"/>
                <a:cs typeface="Times New Roman" pitchFamily="18" charset="0"/>
              </a:rPr>
              <a:t>A study of factors affecting customer perception and image attributes for a small Car.</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14400"/>
          </a:xfrm>
        </p:spPr>
        <p:txBody>
          <a:bodyPr>
            <a:normAutofit/>
          </a:bodyPr>
          <a:lstStyle/>
          <a:p>
            <a:r>
              <a:rPr lang="en-US" sz="4500" b="1" dirty="0">
                <a:solidFill>
                  <a:srgbClr val="FF0000"/>
                </a:solidFill>
                <a:latin typeface="Times New Roman" pitchFamily="18" charset="0"/>
                <a:cs typeface="Times New Roman" pitchFamily="18" charset="0"/>
              </a:rPr>
              <a:t>Questions</a:t>
            </a:r>
          </a:p>
        </p:txBody>
      </p:sp>
      <p:sp>
        <p:nvSpPr>
          <p:cNvPr id="3" name="Content Placeholder 2"/>
          <p:cNvSpPr>
            <a:spLocks noGrp="1"/>
          </p:cNvSpPr>
          <p:nvPr>
            <p:ph idx="1"/>
          </p:nvPr>
        </p:nvSpPr>
        <p:spPr>
          <a:xfrm>
            <a:off x="152400" y="838200"/>
            <a:ext cx="8991600" cy="6019800"/>
          </a:xfrm>
        </p:spPr>
        <p:txBody>
          <a:bodyPr>
            <a:normAutofit lnSpcReduction="10000"/>
          </a:bodyPr>
          <a:lstStyle/>
          <a:p>
            <a:pPr marL="514350" indent="-514350">
              <a:buAutoNum type="arabicParenR"/>
            </a:pPr>
            <a:r>
              <a:rPr lang="en-US" sz="2700" b="1" dirty="0">
                <a:latin typeface="Times New Roman" pitchFamily="18" charset="0"/>
                <a:cs typeface="Times New Roman" pitchFamily="18" charset="0"/>
              </a:rPr>
              <a:t>The price of the car should be reasonable. </a:t>
            </a:r>
          </a:p>
          <a:p>
            <a:pPr marL="514350" indent="-514350">
              <a:buAutoNum type="arabicParenR"/>
            </a:pPr>
            <a:r>
              <a:rPr lang="en-US" sz="2700" b="1" dirty="0">
                <a:latin typeface="Times New Roman" pitchFamily="18" charset="0"/>
                <a:cs typeface="Times New Roman" pitchFamily="18" charset="0"/>
              </a:rPr>
              <a:t>Fuel Mileage of the car should be at least 22 km/l</a:t>
            </a:r>
          </a:p>
          <a:p>
            <a:pPr marL="514350" indent="-514350">
              <a:buAutoNum type="arabicParenR"/>
            </a:pPr>
            <a:r>
              <a:rPr lang="en-US" sz="2700" b="1" dirty="0">
                <a:latin typeface="Times New Roman" pitchFamily="18" charset="0"/>
                <a:cs typeface="Times New Roman" pitchFamily="18" charset="0"/>
              </a:rPr>
              <a:t>A small car should be easy to maintain and to be serviced.</a:t>
            </a:r>
          </a:p>
          <a:p>
            <a:pPr marL="514350" indent="-514350">
              <a:buAutoNum type="arabicParenR"/>
            </a:pPr>
            <a:r>
              <a:rPr lang="en-US" sz="2700" b="1" dirty="0">
                <a:latin typeface="Times New Roman" pitchFamily="18" charset="0"/>
                <a:cs typeface="Times New Roman" pitchFamily="18" charset="0"/>
              </a:rPr>
              <a:t>Seating should be comfortable for four adults</a:t>
            </a:r>
          </a:p>
          <a:p>
            <a:pPr marL="514350" indent="-514350">
              <a:buAutoNum type="arabicParenR"/>
            </a:pPr>
            <a:r>
              <a:rPr lang="en-US" sz="2700" b="1" dirty="0">
                <a:latin typeface="Times New Roman" pitchFamily="18" charset="0"/>
                <a:cs typeface="Times New Roman" pitchFamily="18" charset="0"/>
              </a:rPr>
              <a:t>A small car should have adequate leg space and headroom</a:t>
            </a:r>
          </a:p>
          <a:p>
            <a:pPr marL="514350" indent="-514350">
              <a:buAutoNum type="arabicParenR"/>
            </a:pPr>
            <a:r>
              <a:rPr lang="en-US" sz="2700" b="1" dirty="0">
                <a:latin typeface="Times New Roman" pitchFamily="18" charset="0"/>
                <a:cs typeface="Times New Roman" pitchFamily="18" charset="0"/>
              </a:rPr>
              <a:t>Breaks are the most critical part of a small car.</a:t>
            </a:r>
          </a:p>
          <a:p>
            <a:pPr marL="514350" indent="-514350">
              <a:buAutoNum type="arabicParenR"/>
            </a:pPr>
            <a:r>
              <a:rPr lang="en-US" sz="2700" b="1" dirty="0">
                <a:latin typeface="Times New Roman" pitchFamily="18" charset="0"/>
                <a:cs typeface="Times New Roman" pitchFamily="18" charset="0"/>
              </a:rPr>
              <a:t>Collapsible steering column should be standard equipment in all the new cars</a:t>
            </a:r>
          </a:p>
          <a:p>
            <a:pPr marL="514350" indent="-514350">
              <a:buAutoNum type="arabicParenR"/>
            </a:pPr>
            <a:r>
              <a:rPr lang="en-US" sz="2700" b="1" dirty="0">
                <a:latin typeface="Times New Roman" pitchFamily="18" charset="0"/>
                <a:cs typeface="Times New Roman" pitchFamily="18" charset="0"/>
              </a:rPr>
              <a:t>Power steering is a must.</a:t>
            </a:r>
          </a:p>
          <a:p>
            <a:pPr marL="514350" indent="-514350">
              <a:buAutoNum type="arabicParenR"/>
            </a:pPr>
            <a:r>
              <a:rPr lang="en-US" sz="2700" b="1" dirty="0">
                <a:latin typeface="Times New Roman" pitchFamily="18" charset="0"/>
                <a:cs typeface="Times New Roman" pitchFamily="18" charset="0"/>
              </a:rPr>
              <a:t>Interior accessories of a small car should be attractive.</a:t>
            </a:r>
          </a:p>
          <a:p>
            <a:pPr marL="514350" indent="-514350">
              <a:buAutoNum type="arabicParenR"/>
            </a:pPr>
            <a:r>
              <a:rPr lang="en-US" sz="2700" b="1" dirty="0">
                <a:latin typeface="Times New Roman" pitchFamily="18" charset="0"/>
                <a:cs typeface="Times New Roman" pitchFamily="18" charset="0"/>
              </a:rPr>
              <a:t>Adequate space for luggage.</a:t>
            </a:r>
          </a:p>
          <a:p>
            <a:pPr marL="514350" indent="-514350">
              <a:buAutoNum type="arabicParenR"/>
            </a:pPr>
            <a:endParaRPr lang="en-US" sz="2400" b="1" dirty="0">
              <a:latin typeface="Times New Roman" pitchFamily="18" charset="0"/>
              <a:cs typeface="Times New Roman" pitchFamily="18" charset="0"/>
            </a:endParaRPr>
          </a:p>
          <a:p>
            <a:pPr marL="514350" indent="-514350">
              <a:buAutoNum type="arabicParenR"/>
            </a:pP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Objectives </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371600"/>
            <a:ext cx="9144000" cy="4754563"/>
          </a:xfrm>
        </p:spPr>
        <p:txBody>
          <a:bodyPr>
            <a:normAutofit/>
          </a:bodyPr>
          <a:lstStyle/>
          <a:p>
            <a:r>
              <a:rPr lang="en-US" sz="3600" b="1" dirty="0" smtClean="0">
                <a:latin typeface="Times New Roman" pitchFamily="18" charset="0"/>
                <a:cs typeface="Times New Roman" pitchFamily="18" charset="0"/>
              </a:rPr>
              <a:t>To study the  variables of customer perception and image attributes for a small Car.</a:t>
            </a:r>
          </a:p>
          <a:p>
            <a:r>
              <a:rPr lang="en-US" sz="3600" b="1" dirty="0" smtClean="0">
                <a:latin typeface="Times New Roman" pitchFamily="18" charset="0"/>
                <a:cs typeface="Times New Roman" pitchFamily="18" charset="0"/>
              </a:rPr>
              <a:t>To determine the factors affecting customer perception and image attributes for a small car.</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sp>
        <p:nvSpPr>
          <p:cNvPr id="11267" name="Content Placeholder 2"/>
          <p:cNvSpPr>
            <a:spLocks noGrp="1"/>
          </p:cNvSpPr>
          <p:nvPr>
            <p:ph idx="1"/>
          </p:nvPr>
        </p:nvSpPr>
        <p:spPr/>
        <p:txBody>
          <a:bodyPr/>
          <a:lstStyle/>
          <a:p>
            <a:pPr eaLnBrk="1" hangingPunct="1">
              <a:buFont typeface="Arial" charset="0"/>
              <a:buNone/>
            </a:pPr>
            <a:endParaRPr lang="en-US" smtClean="0"/>
          </a:p>
          <a:p>
            <a:pPr eaLnBrk="1" hangingPunct="1">
              <a:buFont typeface="Arial" charset="0"/>
              <a:buNone/>
            </a:pPr>
            <a:endParaRPr lang="en-US" smtClean="0"/>
          </a:p>
          <a:p>
            <a:pPr algn="ctr" eaLnBrk="1" hangingPunct="1">
              <a:buFont typeface="Arial" charset="0"/>
              <a:buNone/>
            </a:pPr>
            <a:r>
              <a:rPr lang="en-US" sz="3600" b="1" smtClean="0">
                <a:solidFill>
                  <a:srgbClr val="FF0000"/>
                </a:solidFill>
                <a:latin typeface="Times New Roman" pitchFamily="18" charset="0"/>
                <a:cs typeface="Times New Roman" pitchFamily="18" charset="0"/>
              </a:rPr>
              <a:t>Data and Data Analysis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2083438"/>
              </p:ext>
            </p:extLst>
          </p:nvPr>
        </p:nvGraphicFramePr>
        <p:xfrm>
          <a:off x="914399" y="1752596"/>
          <a:ext cx="7162801" cy="4800605"/>
        </p:xfrm>
        <a:graphic>
          <a:graphicData uri="http://schemas.openxmlformats.org/drawingml/2006/table">
            <a:tbl>
              <a:tblPr>
                <a:tableStyleId>{5C22544A-7EE6-4342-B048-85BDC9FD1C3A}</a:tableStyleId>
              </a:tblPr>
              <a:tblGrid>
                <a:gridCol w="2774263"/>
                <a:gridCol w="1462846"/>
                <a:gridCol w="1462846"/>
                <a:gridCol w="1462846"/>
              </a:tblGrid>
              <a:tr h="224188">
                <a:tc gridSpan="4">
                  <a:txBody>
                    <a:bodyPr/>
                    <a:lstStyle/>
                    <a:p>
                      <a:pPr marL="38100" marR="38100" algn="ctr">
                        <a:lnSpc>
                          <a:spcPts val="1600"/>
                        </a:lnSpc>
                        <a:spcBef>
                          <a:spcPts val="0"/>
                        </a:spcBef>
                        <a:spcAft>
                          <a:spcPts val="0"/>
                        </a:spcAft>
                      </a:pPr>
                      <a:r>
                        <a:rPr lang="en-US" sz="900" dirty="0">
                          <a:effectLst/>
                        </a:rPr>
                        <a:t>Rotated Component </a:t>
                      </a:r>
                      <a:r>
                        <a:rPr lang="en-US" sz="900" dirty="0" err="1">
                          <a:effectLst/>
                        </a:rPr>
                        <a:t>Matrix</a:t>
                      </a:r>
                      <a:r>
                        <a:rPr lang="en-US" sz="900" baseline="30000" dirty="0" err="1">
                          <a:effectLst/>
                        </a:rPr>
                        <a:t>a</a:t>
                      </a:r>
                      <a:endParaRPr lang="en-US" sz="1100" dirty="0">
                        <a:effectLst/>
                        <a:latin typeface="Calibri"/>
                        <a:ea typeface="Calibri"/>
                        <a:cs typeface="Times New Roman"/>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224188">
                <a:tc rowSpan="2">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b"/>
                </a:tc>
                <a:tc gridSpan="3">
                  <a:txBody>
                    <a:bodyPr/>
                    <a:lstStyle/>
                    <a:p>
                      <a:pPr marL="38100" marR="38100" algn="ctr">
                        <a:lnSpc>
                          <a:spcPts val="1600"/>
                        </a:lnSpc>
                        <a:spcBef>
                          <a:spcPts val="0"/>
                        </a:spcBef>
                        <a:spcAft>
                          <a:spcPts val="0"/>
                        </a:spcAft>
                      </a:pPr>
                      <a:r>
                        <a:rPr lang="en-US" sz="1400">
                          <a:effectLst/>
                        </a:rPr>
                        <a:t>Component</a:t>
                      </a:r>
                      <a:endParaRPr lang="en-US" sz="14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r>
              <a:tr h="224188">
                <a:tc vMerge="1">
                  <a:txBody>
                    <a:bodyPr/>
                    <a:lstStyle/>
                    <a:p>
                      <a:endParaRPr lang="en-US"/>
                    </a:p>
                  </a:txBody>
                  <a:tcPr/>
                </a:tc>
                <a:tc>
                  <a:txBody>
                    <a:bodyPr/>
                    <a:lstStyle/>
                    <a:p>
                      <a:pPr marL="38100" marR="38100" algn="ctr">
                        <a:lnSpc>
                          <a:spcPts val="1600"/>
                        </a:lnSpc>
                        <a:spcBef>
                          <a:spcPts val="0"/>
                        </a:spcBef>
                        <a:spcAft>
                          <a:spcPts val="0"/>
                        </a:spcAft>
                      </a:pPr>
                      <a:r>
                        <a:rPr lang="en-US" sz="1400" dirty="0">
                          <a:effectLst/>
                        </a:rPr>
                        <a:t>1</a:t>
                      </a:r>
                      <a:endParaRPr lang="en-US" sz="1400" dirty="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US" sz="1400">
                          <a:effectLst/>
                        </a:rPr>
                        <a:t>2</a:t>
                      </a:r>
                      <a:endParaRPr lang="en-US" sz="14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US" sz="1400">
                          <a:effectLst/>
                        </a:rPr>
                        <a:t>3</a:t>
                      </a:r>
                      <a:endParaRPr lang="en-US" sz="1400">
                        <a:effectLst/>
                        <a:latin typeface="Calibri"/>
                        <a:ea typeface="Calibri"/>
                        <a:cs typeface="Times New Roman"/>
                      </a:endParaRPr>
                    </a:p>
                  </a:txBody>
                  <a:tcPr marL="0" marR="0" marT="0" marB="0" anchor="b"/>
                </a:tc>
              </a:tr>
              <a:tr h="232035">
                <a:tc>
                  <a:txBody>
                    <a:bodyPr/>
                    <a:lstStyle/>
                    <a:p>
                      <a:pPr marL="38100" marR="38100">
                        <a:lnSpc>
                          <a:spcPts val="1600"/>
                        </a:lnSpc>
                        <a:spcBef>
                          <a:spcPts val="0"/>
                        </a:spcBef>
                        <a:spcAft>
                          <a:spcPts val="0"/>
                        </a:spcAft>
                      </a:pPr>
                      <a:r>
                        <a:rPr lang="en-US" sz="1400">
                          <a:effectLst/>
                        </a:rPr>
                        <a:t>pricereasonable</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a:effectLst/>
                        </a:rPr>
                        <a:t>.899</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Fuelmileage</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dirty="0">
                          <a:effectLst/>
                        </a:rPr>
                        <a:t>.845</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easymaintainence</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dirty="0">
                          <a:effectLst/>
                        </a:rPr>
                        <a:t>.835</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comfortable</a:t>
                      </a:r>
                      <a:endParaRPr lang="en-US" sz="1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US" sz="1400">
                          <a:effectLst/>
                        </a:rPr>
                        <a:t>.860</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adequatelegspace</a:t>
                      </a:r>
                      <a:endParaRPr lang="en-US" sz="1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US" sz="1400">
                          <a:effectLst/>
                        </a:rPr>
                        <a:t>.859</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brakes</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dirty="0">
                          <a:effectLst/>
                        </a:rPr>
                        <a:t>.846</a:t>
                      </a:r>
                      <a:endParaRPr lang="en-US" sz="1400" dirty="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collapsiblestadeuip</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dirty="0">
                          <a:effectLst/>
                        </a:rPr>
                        <a:t>.781</a:t>
                      </a:r>
                      <a:endParaRPr lang="en-US" sz="1400" dirty="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powersteering</a:t>
                      </a:r>
                      <a:endParaRPr lang="en-US" sz="1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US" sz="1400" dirty="0">
                          <a:effectLst/>
                        </a:rPr>
                        <a:t>.825</a:t>
                      </a:r>
                      <a:endParaRPr lang="en-US" sz="1400" dirty="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dirty="0" err="1">
                          <a:effectLst/>
                        </a:rPr>
                        <a:t>inteaccatrac</a:t>
                      </a:r>
                      <a:endParaRPr lang="en-US" sz="14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r>
              <a:tr h="232035">
                <a:tc>
                  <a:txBody>
                    <a:bodyPr/>
                    <a:lstStyle/>
                    <a:p>
                      <a:pPr marL="38100" marR="38100">
                        <a:lnSpc>
                          <a:spcPts val="1600"/>
                        </a:lnSpc>
                        <a:spcBef>
                          <a:spcPts val="0"/>
                        </a:spcBef>
                        <a:spcAft>
                          <a:spcPts val="0"/>
                        </a:spcAft>
                      </a:pPr>
                      <a:r>
                        <a:rPr lang="en-US" sz="1400">
                          <a:effectLst/>
                        </a:rPr>
                        <a:t>luggagespace</a:t>
                      </a:r>
                      <a:endParaRPr lang="en-US" sz="1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US" sz="1400">
                          <a:effectLst/>
                        </a:rPr>
                        <a:t>.852</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0" marR="0" marT="0" marB="0" anchor="ctr"/>
                </a:tc>
              </a:tr>
              <a:tr h="448376">
                <a:tc gridSpan="4">
                  <a:txBody>
                    <a:bodyPr/>
                    <a:lstStyle/>
                    <a:p>
                      <a:pPr marL="38100" marR="38100">
                        <a:lnSpc>
                          <a:spcPts val="1600"/>
                        </a:lnSpc>
                        <a:spcBef>
                          <a:spcPts val="0"/>
                        </a:spcBef>
                        <a:spcAft>
                          <a:spcPts val="0"/>
                        </a:spcAft>
                      </a:pPr>
                      <a:r>
                        <a:rPr lang="en-US" sz="1400" dirty="0">
                          <a:effectLst/>
                        </a:rPr>
                        <a:t>Extraction Method: Principal Component Analysis. </a:t>
                      </a:r>
                    </a:p>
                    <a:p>
                      <a:pPr marL="38100" marR="38100">
                        <a:lnSpc>
                          <a:spcPts val="1600"/>
                        </a:lnSpc>
                        <a:spcBef>
                          <a:spcPts val="0"/>
                        </a:spcBef>
                        <a:spcAft>
                          <a:spcPts val="0"/>
                        </a:spcAft>
                      </a:pPr>
                      <a:r>
                        <a:rPr lang="en-US" sz="1400" dirty="0">
                          <a:effectLst/>
                        </a:rPr>
                        <a:t> Rotation Method: </a:t>
                      </a:r>
                      <a:r>
                        <a:rPr lang="en-US" sz="1400" dirty="0" err="1">
                          <a:effectLst/>
                        </a:rPr>
                        <a:t>Varimax</a:t>
                      </a:r>
                      <a:r>
                        <a:rPr lang="en-US" sz="1400" dirty="0">
                          <a:effectLst/>
                        </a:rPr>
                        <a:t> with Kaiser Normalization.</a:t>
                      </a:r>
                      <a:endParaRPr lang="en-US" sz="1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1359315">
                <a:tc gridSpan="4">
                  <a:txBody>
                    <a:bodyPr/>
                    <a:lstStyle/>
                    <a:p>
                      <a:pPr marL="38100" marR="38100">
                        <a:lnSpc>
                          <a:spcPts val="1600"/>
                        </a:lnSpc>
                        <a:spcBef>
                          <a:spcPts val="0"/>
                        </a:spcBef>
                        <a:spcAft>
                          <a:spcPts val="0"/>
                        </a:spcAft>
                      </a:pPr>
                      <a:r>
                        <a:rPr lang="en-US" sz="1400" dirty="0">
                          <a:effectLst/>
                        </a:rPr>
                        <a:t>a. Rotation converged in 4 iterations.</a:t>
                      </a:r>
                      <a:endParaRPr lang="en-US" sz="1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208186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9144000" cy="685800"/>
          </a:xfrm>
        </p:spPr>
        <p:txBody>
          <a:bodyPr>
            <a:normAutofit fontScale="90000"/>
          </a:bodyPr>
          <a:lstStyle/>
          <a:p>
            <a:pPr eaLnBrk="1" hangingPunct="1">
              <a:defRPr/>
            </a:pPr>
            <a:r>
              <a:rPr lang="en-US" sz="4500" b="1" dirty="0" smtClean="0">
                <a:solidFill>
                  <a:srgbClr val="FF0000"/>
                </a:solidFill>
                <a:latin typeface="Times New Roman" pitchFamily="18" charset="0"/>
                <a:cs typeface="Times New Roman" pitchFamily="18" charset="0"/>
              </a:rPr>
              <a:t>Reporting of Result(Output)</a:t>
            </a:r>
          </a:p>
        </p:txBody>
      </p:sp>
      <p:sp>
        <p:nvSpPr>
          <p:cNvPr id="20483" name="Content Placeholder 2"/>
          <p:cNvSpPr>
            <a:spLocks noGrp="1"/>
          </p:cNvSpPr>
          <p:nvPr>
            <p:ph idx="1"/>
          </p:nvPr>
        </p:nvSpPr>
        <p:spPr>
          <a:xfrm>
            <a:off x="0" y="685800"/>
            <a:ext cx="9144000" cy="6172200"/>
          </a:xfrm>
        </p:spPr>
        <p:txBody>
          <a:bodyPr>
            <a:normAutofit/>
          </a:bodyPr>
          <a:lstStyle/>
          <a:p>
            <a:pPr algn="just" eaLnBrk="1" hangingPunct="1">
              <a:defRPr/>
            </a:pPr>
            <a:r>
              <a:rPr lang="en-US" sz="2600" b="1" dirty="0" smtClean="0">
                <a:latin typeface="Times New Roman" pitchFamily="18" charset="0"/>
                <a:cs typeface="Times New Roman" pitchFamily="18" charset="0"/>
              </a:rPr>
              <a:t>The data collected for analysis holds all the assumptions of Exploratory Factor Analysis.</a:t>
            </a:r>
          </a:p>
          <a:p>
            <a:pPr>
              <a:lnSpc>
                <a:spcPct val="120000"/>
              </a:lnSpc>
              <a:spcBef>
                <a:spcPts val="624"/>
              </a:spcBef>
            </a:pPr>
            <a:r>
              <a:rPr lang="en-US" sz="2400" b="1" dirty="0" smtClean="0">
                <a:latin typeface="Times New Roman" pitchFamily="18" charset="0"/>
                <a:cs typeface="Times New Roman" pitchFamily="18" charset="0"/>
              </a:rPr>
              <a:t>In </a:t>
            </a:r>
            <a:r>
              <a:rPr lang="en-US" sz="2400" b="1" dirty="0" smtClean="0">
                <a:solidFill>
                  <a:srgbClr val="FF0000"/>
                </a:solidFill>
                <a:latin typeface="Times New Roman" pitchFamily="18" charset="0"/>
                <a:cs typeface="Times New Roman" pitchFamily="18" charset="0"/>
              </a:rPr>
              <a:t>FACTOR 1</a:t>
            </a:r>
            <a:r>
              <a:rPr lang="en-US" sz="2400" b="1" dirty="0" smtClean="0">
                <a:latin typeface="Times New Roman" pitchFamily="18" charset="0"/>
                <a:cs typeface="Times New Roman" pitchFamily="18" charset="0"/>
              </a:rPr>
              <a:t>, the variables 4, 5 and 10 have high loadings 0.860, 0.859 and 0.852 on FACTOR 1. </a:t>
            </a:r>
          </a:p>
          <a:p>
            <a:pPr>
              <a:lnSpc>
                <a:spcPct val="120000"/>
              </a:lnSpc>
              <a:spcBef>
                <a:spcPts val="624"/>
              </a:spcBef>
            </a:pPr>
            <a:r>
              <a:rPr lang="en-US" sz="2400" b="1" dirty="0" smtClean="0">
                <a:latin typeface="Times New Roman" pitchFamily="18" charset="0"/>
                <a:cs typeface="Times New Roman" pitchFamily="18" charset="0"/>
              </a:rPr>
              <a:t>This indicates that FACTOR 1 is a combination of  these three variables. </a:t>
            </a:r>
          </a:p>
          <a:p>
            <a:pPr>
              <a:lnSpc>
                <a:spcPct val="120000"/>
              </a:lnSpc>
              <a:spcBef>
                <a:spcPts val="624"/>
              </a:spcBef>
            </a:pPr>
            <a:r>
              <a:rPr lang="en-US" sz="2800" b="1" dirty="0" smtClean="0">
                <a:latin typeface="Times New Roman" pitchFamily="18" charset="0"/>
                <a:cs typeface="Times New Roman" pitchFamily="18" charset="0"/>
              </a:rPr>
              <a:t>Therefore , FACTOR 1 can be interpreted as a combination of ‘Seating should be comfortable for four adults’(VAR4), ‘A small car should have adequate leg space and headroom’(VAR5) and ‘Adequate space for luggage’(VAR10). Hence FACTOR 1 can be named as.. </a:t>
            </a:r>
          </a:p>
          <a:p>
            <a:pPr>
              <a:lnSpc>
                <a:spcPct val="120000"/>
              </a:lnSpc>
              <a:spcBef>
                <a:spcPts val="624"/>
              </a:spcBef>
            </a:pPr>
            <a:r>
              <a:rPr lang="en-US" sz="2800" b="1" dirty="0" smtClean="0">
                <a:solidFill>
                  <a:srgbClr val="FF0000"/>
                </a:solidFill>
                <a:latin typeface="Times New Roman" pitchFamily="18" charset="0"/>
                <a:cs typeface="Times New Roman" pitchFamily="18" charset="0"/>
              </a:rPr>
              <a:t>“SPACIOUSNESS”.</a:t>
            </a:r>
          </a:p>
          <a:p>
            <a:pPr algn="just" eaLnBrk="1" hangingPunct="1">
              <a:defRPr/>
            </a:pPr>
            <a:endParaRPr lang="en-US" sz="2600" b="1"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09600"/>
          </a:xfrm>
        </p:spPr>
        <p:txBody>
          <a:bodyPr>
            <a:normAutofit fontScale="90000"/>
          </a:bodyPr>
          <a:lstStyle/>
          <a:p>
            <a:pPr algn="l"/>
            <a:r>
              <a:rPr lang="en-US" b="1" dirty="0" smtClean="0">
                <a:solidFill>
                  <a:srgbClr val="FF0000"/>
                </a:solidFill>
                <a:latin typeface="Times New Roman" pitchFamily="18" charset="0"/>
                <a:cs typeface="Times New Roman" pitchFamily="18" charset="0"/>
              </a:rPr>
              <a:t>Continued…</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rmAutofit lnSpcReduction="10000"/>
          </a:bodyPr>
          <a:lstStyle/>
          <a:p>
            <a:pPr algn="just">
              <a:defRPr/>
            </a:pPr>
            <a:r>
              <a:rPr lang="en-US" sz="2900" b="1" dirty="0" smtClean="0">
                <a:latin typeface="Times New Roman" pitchFamily="18" charset="0"/>
                <a:cs typeface="Times New Roman" pitchFamily="18" charset="0"/>
              </a:rPr>
              <a:t>In the rotated factor Matrix, we noticed that variables 1, 2 and 3 have loadings 0.899, 0.845 and 0.835 on </a:t>
            </a:r>
            <a:r>
              <a:rPr lang="en-US" sz="2900" b="1" dirty="0" smtClean="0">
                <a:solidFill>
                  <a:srgbClr val="FF0000"/>
                </a:solidFill>
                <a:latin typeface="Times New Roman" pitchFamily="18" charset="0"/>
                <a:cs typeface="Times New Roman" pitchFamily="18" charset="0"/>
              </a:rPr>
              <a:t>FACTOR 2</a:t>
            </a:r>
            <a:r>
              <a:rPr lang="en-US" sz="2900" b="1" dirty="0" smtClean="0">
                <a:latin typeface="Times New Roman" pitchFamily="18" charset="0"/>
                <a:cs typeface="Times New Roman" pitchFamily="18" charset="0"/>
              </a:rPr>
              <a:t> respectively. This suggests that FACTOR 2 is a combination of these three variables. </a:t>
            </a:r>
          </a:p>
          <a:p>
            <a:pPr algn="just">
              <a:defRPr/>
            </a:pPr>
            <a:r>
              <a:rPr lang="en-US" sz="2900" b="1" dirty="0" smtClean="0">
                <a:latin typeface="Times New Roman" pitchFamily="18" charset="0"/>
                <a:cs typeface="Times New Roman" pitchFamily="18" charset="0"/>
              </a:rPr>
              <a:t>This FACTOR 2 can be interpreted as a combination of ‘the price should be reasonable’(VAR1), ‘Fuel Mileage should be at least 21 Km/l (VAR2)’ and ‘easy maintenance and servicing’(VAR3) . The suitable phrase , which captures the essence of the all three original variables, which combine to form the underlying concept or ‘Factor’. In this case FACTOR 2 can be named as ..</a:t>
            </a:r>
          </a:p>
          <a:p>
            <a:pPr algn="just">
              <a:defRPr/>
            </a:pPr>
            <a:r>
              <a:rPr lang="en-US" b="1" dirty="0" smtClean="0">
                <a:solidFill>
                  <a:srgbClr val="FF0000"/>
                </a:solidFill>
                <a:latin typeface="Times New Roman" pitchFamily="18" charset="0"/>
                <a:cs typeface="Times New Roman" pitchFamily="18" charset="0"/>
              </a:rPr>
              <a:t>‘ECONOMICAL’ </a:t>
            </a:r>
          </a:p>
          <a:p>
            <a:endParaRPr lang="en-US" b="1" dirty="0" smtClean="0">
              <a:solidFill>
                <a:srgbClr val="FF0000"/>
              </a:solidFill>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944562"/>
          </a:xfrm>
        </p:spPr>
        <p:txBody>
          <a:bodyPr>
            <a:normAutofit/>
          </a:bodyPr>
          <a:lstStyle/>
          <a:p>
            <a:pPr algn="l"/>
            <a:r>
              <a:rPr lang="en-US" sz="4500" b="1" dirty="0" smtClean="0">
                <a:solidFill>
                  <a:srgbClr val="FF0000"/>
                </a:solidFill>
                <a:latin typeface="Times New Roman" pitchFamily="18" charset="0"/>
                <a:cs typeface="Times New Roman" pitchFamily="18" charset="0"/>
              </a:rPr>
              <a:t>Continued..</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458200" cy="5257800"/>
          </a:xfrm>
        </p:spPr>
        <p:txBody>
          <a:bodyPr>
            <a:normAutofit fontScale="85000" lnSpcReduction="20000"/>
          </a:bodyPr>
          <a:lstStyle/>
          <a:p>
            <a:pPr>
              <a:lnSpc>
                <a:spcPct val="120000"/>
              </a:lnSpc>
              <a:spcBef>
                <a:spcPts val="624"/>
              </a:spcBef>
            </a:pPr>
            <a:r>
              <a:rPr lang="en-US" sz="2800" b="1" dirty="0" smtClean="0">
                <a:latin typeface="Times New Roman" pitchFamily="18" charset="0"/>
                <a:cs typeface="Times New Roman" pitchFamily="18" charset="0"/>
              </a:rPr>
              <a:t>In </a:t>
            </a:r>
            <a:r>
              <a:rPr lang="en-US" sz="2800" b="1" dirty="0" smtClean="0">
                <a:solidFill>
                  <a:srgbClr val="FF0000"/>
                </a:solidFill>
                <a:latin typeface="Times New Roman" pitchFamily="18" charset="0"/>
                <a:cs typeface="Times New Roman" pitchFamily="18" charset="0"/>
              </a:rPr>
              <a:t>FACTOR 3</a:t>
            </a:r>
            <a:r>
              <a:rPr lang="en-US" sz="2800" b="1" dirty="0" smtClean="0">
                <a:latin typeface="Times New Roman" pitchFamily="18" charset="0"/>
                <a:cs typeface="Times New Roman" pitchFamily="18" charset="0"/>
              </a:rPr>
              <a:t>, the variables 6, 7 and 8 have high loadings 0.846, 0.781 and 0.825 on FACTOR 3. </a:t>
            </a:r>
          </a:p>
          <a:p>
            <a:pPr>
              <a:lnSpc>
                <a:spcPct val="120000"/>
              </a:lnSpc>
              <a:spcBef>
                <a:spcPts val="624"/>
              </a:spcBef>
            </a:pPr>
            <a:r>
              <a:rPr lang="en-US" sz="2800" b="1" dirty="0" smtClean="0">
                <a:latin typeface="Times New Roman" pitchFamily="18" charset="0"/>
                <a:cs typeface="Times New Roman" pitchFamily="18" charset="0"/>
              </a:rPr>
              <a:t>This indicates that </a:t>
            </a:r>
            <a:r>
              <a:rPr lang="en-US" sz="2800" b="1" dirty="0" smtClean="0">
                <a:solidFill>
                  <a:srgbClr val="FF0000"/>
                </a:solidFill>
                <a:latin typeface="Times New Roman" pitchFamily="18" charset="0"/>
                <a:cs typeface="Times New Roman" pitchFamily="18" charset="0"/>
              </a:rPr>
              <a:t>FACTOR 3</a:t>
            </a:r>
            <a:r>
              <a:rPr lang="en-US" sz="2800" b="1" dirty="0" smtClean="0">
                <a:latin typeface="Times New Roman" pitchFamily="18" charset="0"/>
                <a:cs typeface="Times New Roman" pitchFamily="18" charset="0"/>
              </a:rPr>
              <a:t> is a combination of  these three variables. </a:t>
            </a:r>
          </a:p>
          <a:p>
            <a:pPr>
              <a:lnSpc>
                <a:spcPct val="120000"/>
              </a:lnSpc>
              <a:spcBef>
                <a:spcPts val="624"/>
              </a:spcBef>
            </a:pPr>
            <a:r>
              <a:rPr lang="en-US" b="1" dirty="0" smtClean="0">
                <a:latin typeface="Times New Roman" pitchFamily="18" charset="0"/>
                <a:cs typeface="Times New Roman" pitchFamily="18" charset="0"/>
              </a:rPr>
              <a:t>Therefore , </a:t>
            </a:r>
            <a:r>
              <a:rPr lang="en-US" b="1" dirty="0" smtClean="0">
                <a:solidFill>
                  <a:srgbClr val="FF0000"/>
                </a:solidFill>
                <a:latin typeface="Times New Roman" pitchFamily="18" charset="0"/>
                <a:cs typeface="Times New Roman" pitchFamily="18" charset="0"/>
              </a:rPr>
              <a:t>FACTOR 3</a:t>
            </a:r>
            <a:r>
              <a:rPr lang="en-US" b="1" dirty="0" smtClean="0">
                <a:latin typeface="Times New Roman" pitchFamily="18" charset="0"/>
                <a:cs typeface="Times New Roman" pitchFamily="18" charset="0"/>
              </a:rPr>
              <a:t> can be interpreted as a combination of ‘Breaks are the most critical part of a small car’(VAR6), ‘Collapsible steering column should be standard equipment in all the new cars’(VAR7) and ‘Power steering is a must’(VAR8). Hence FACTOR 3 can be named as..</a:t>
            </a:r>
          </a:p>
          <a:p>
            <a:pPr>
              <a:lnSpc>
                <a:spcPct val="120000"/>
              </a:lnSpc>
              <a:spcBef>
                <a:spcPts val="624"/>
              </a:spcBef>
            </a:pPr>
            <a:r>
              <a:rPr lang="en-US" b="1" dirty="0" smtClean="0">
                <a:solidFill>
                  <a:srgbClr val="FF0000"/>
                </a:solidFill>
                <a:latin typeface="Times New Roman" pitchFamily="18" charset="0"/>
                <a:cs typeface="Times New Roman" pitchFamily="18" charset="0"/>
              </a:rPr>
              <a:t> “SAFETY”.</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u="sng" dirty="0">
                <a:solidFill>
                  <a:srgbClr val="FF0000"/>
                </a:solidFill>
                <a:latin typeface="Times New Roman" pitchFamily="18" charset="0"/>
                <a:cs typeface="Times New Roman" pitchFamily="18" charset="0"/>
              </a:rPr>
              <a:t>Factor </a:t>
            </a:r>
            <a:r>
              <a:rPr lang="en-US" b="1" u="sng" dirty="0" smtClean="0">
                <a:solidFill>
                  <a:srgbClr val="FF0000"/>
                </a:solidFill>
                <a:latin typeface="Times New Roman" pitchFamily="18" charset="0"/>
                <a:cs typeface="Times New Roman" pitchFamily="18" charset="0"/>
              </a:rPr>
              <a:t>Analysis in SPSS</a:t>
            </a: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txBody>
          <a:bodyPr>
            <a:normAutofit fontScale="32500" lnSpcReduction="20000"/>
          </a:bodyPr>
          <a:lstStyle/>
          <a:p>
            <a:pPr>
              <a:buNone/>
            </a:pPr>
            <a:r>
              <a:rPr lang="en-US" b="1" dirty="0"/>
              <a:t> </a:t>
            </a:r>
            <a:endParaRPr lang="en-US" dirty="0"/>
          </a:p>
          <a:p>
            <a:r>
              <a:rPr lang="en-US" sz="5500" dirty="0">
                <a:latin typeface="Times New Roman" pitchFamily="18" charset="0"/>
                <a:cs typeface="Times New Roman" pitchFamily="18" charset="0"/>
              </a:rPr>
              <a:t>After the input data has been typed along with variable labels in SPSS file, to get the output for a </a:t>
            </a:r>
            <a:r>
              <a:rPr lang="en-US" sz="5500" b="1" dirty="0">
                <a:latin typeface="Times New Roman" pitchFamily="18" charset="0"/>
                <a:cs typeface="Times New Roman" pitchFamily="18" charset="0"/>
              </a:rPr>
              <a:t>Factor Analysis</a:t>
            </a:r>
            <a:r>
              <a:rPr lang="en-US" sz="5500" dirty="0">
                <a:latin typeface="Times New Roman" pitchFamily="18" charset="0"/>
                <a:cs typeface="Times New Roman" pitchFamily="18" charset="0"/>
              </a:rPr>
              <a:t> problem similar to that described in the text,</a:t>
            </a:r>
          </a:p>
          <a:p>
            <a:pPr lvl="0"/>
            <a:r>
              <a:rPr lang="en-US" sz="5500" dirty="0">
                <a:latin typeface="Times New Roman" pitchFamily="18" charset="0"/>
                <a:cs typeface="Times New Roman" pitchFamily="18" charset="0"/>
              </a:rPr>
              <a:t>Click on ANALYZE at the SPSS menu bar (in older versions of SPSS, click on STATISTICS instead of ANALYZE).</a:t>
            </a:r>
          </a:p>
          <a:p>
            <a:pPr lvl="0"/>
            <a:r>
              <a:rPr lang="en-US" sz="5500" dirty="0">
                <a:latin typeface="Times New Roman" pitchFamily="18" charset="0"/>
                <a:cs typeface="Times New Roman" pitchFamily="18" charset="0"/>
              </a:rPr>
              <a:t>Click on DATA REDUCTION, followed by FACTOR.</a:t>
            </a:r>
          </a:p>
          <a:p>
            <a:pPr lvl="0"/>
            <a:r>
              <a:rPr lang="en-US" sz="5500" dirty="0">
                <a:latin typeface="Times New Roman" pitchFamily="18" charset="0"/>
                <a:cs typeface="Times New Roman" pitchFamily="18" charset="0"/>
              </a:rPr>
              <a:t>On the dialogue box which appears, select all the variables required for the factor analysis by clicking on the right arrow to transfer them from the variables list on the left to the variables box on the right</a:t>
            </a:r>
            <a:r>
              <a:rPr lang="en-US" sz="5500" dirty="0" smtClean="0">
                <a:latin typeface="Times New Roman" pitchFamily="18" charset="0"/>
                <a:cs typeface="Times New Roman" pitchFamily="18" charset="0"/>
              </a:rPr>
              <a:t>.</a:t>
            </a:r>
          </a:p>
          <a:p>
            <a:pPr lvl="0"/>
            <a:r>
              <a:rPr lang="en-US" sz="5500" dirty="0" smtClean="0">
                <a:latin typeface="Times New Roman" pitchFamily="18" charset="0"/>
                <a:cs typeface="Times New Roman" pitchFamily="18" charset="0"/>
              </a:rPr>
              <a:t>Click on STATISTICS and </a:t>
            </a:r>
            <a:r>
              <a:rPr lang="en-US" sz="5500" dirty="0" err="1" smtClean="0">
                <a:latin typeface="Times New Roman" pitchFamily="18" charset="0"/>
                <a:cs typeface="Times New Roman" pitchFamily="18" charset="0"/>
              </a:rPr>
              <a:t>Univariate</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Descriptives</a:t>
            </a:r>
            <a:r>
              <a:rPr lang="en-US" sz="5500" dirty="0" smtClean="0">
                <a:latin typeface="Times New Roman" pitchFamily="18" charset="0"/>
                <a:cs typeface="Times New Roman" pitchFamily="18" charset="0"/>
              </a:rPr>
              <a:t>, KMO and </a:t>
            </a:r>
            <a:r>
              <a:rPr lang="en-US" sz="5500" dirty="0" err="1" smtClean="0">
                <a:latin typeface="Times New Roman" pitchFamily="18" charset="0"/>
                <a:cs typeface="Times New Roman" pitchFamily="18" charset="0"/>
              </a:rPr>
              <a:t>Bartlet</a:t>
            </a:r>
            <a:r>
              <a:rPr lang="en-US" sz="5500" dirty="0" smtClean="0">
                <a:latin typeface="Times New Roman" pitchFamily="18" charset="0"/>
                <a:cs typeface="Times New Roman" pitchFamily="18" charset="0"/>
              </a:rPr>
              <a:t> test of  </a:t>
            </a:r>
            <a:r>
              <a:rPr lang="en-US" sz="5500" dirty="0" err="1" smtClean="0">
                <a:latin typeface="Times New Roman" pitchFamily="18" charset="0"/>
                <a:cs typeface="Times New Roman" pitchFamily="18" charset="0"/>
              </a:rPr>
              <a:t>sphericity</a:t>
            </a:r>
            <a:r>
              <a:rPr lang="en-US" sz="5500" dirty="0" smtClean="0">
                <a:latin typeface="Times New Roman" pitchFamily="18" charset="0"/>
                <a:cs typeface="Times New Roman" pitchFamily="18" charset="0"/>
              </a:rPr>
              <a:t>, determinant  and anti –images. </a:t>
            </a:r>
            <a:endParaRPr lang="en-US" sz="5500" dirty="0">
              <a:latin typeface="Times New Roman" pitchFamily="18" charset="0"/>
              <a:cs typeface="Times New Roman" pitchFamily="18" charset="0"/>
            </a:endParaRPr>
          </a:p>
          <a:p>
            <a:pPr lvl="0"/>
            <a:r>
              <a:rPr lang="en-US" sz="5500" dirty="0">
                <a:latin typeface="Times New Roman" pitchFamily="18" charset="0"/>
                <a:cs typeface="Times New Roman" pitchFamily="18" charset="0"/>
              </a:rPr>
              <a:t>Click on EXTRACTION in the lower part of the dialogue box.</a:t>
            </a:r>
          </a:p>
          <a:p>
            <a:pPr lvl="0"/>
            <a:r>
              <a:rPr lang="en-US" sz="5500" dirty="0">
                <a:latin typeface="Times New Roman" pitchFamily="18" charset="0"/>
                <a:cs typeface="Times New Roman" pitchFamily="18" charset="0"/>
              </a:rPr>
              <a:t>Select “Principal Components” as the Method.</a:t>
            </a:r>
          </a:p>
          <a:p>
            <a:pPr lvl="0"/>
            <a:r>
              <a:rPr lang="en-US" sz="5500" dirty="0">
                <a:latin typeface="Times New Roman" pitchFamily="18" charset="0"/>
                <a:cs typeface="Times New Roman" pitchFamily="18" charset="0"/>
              </a:rPr>
              <a:t>Under DISPLAY, select “</a:t>
            </a:r>
            <a:r>
              <a:rPr lang="en-US" sz="5500" dirty="0" err="1">
                <a:latin typeface="Times New Roman" pitchFamily="18" charset="0"/>
                <a:cs typeface="Times New Roman" pitchFamily="18" charset="0"/>
              </a:rPr>
              <a:t>Unrotated</a:t>
            </a:r>
            <a:r>
              <a:rPr lang="en-US" sz="5500" dirty="0">
                <a:latin typeface="Times New Roman" pitchFamily="18" charset="0"/>
                <a:cs typeface="Times New Roman" pitchFamily="18" charset="0"/>
              </a:rPr>
              <a:t> factor solution”.</a:t>
            </a:r>
          </a:p>
          <a:p>
            <a:pPr lvl="0"/>
            <a:r>
              <a:rPr lang="en-US" sz="5500" dirty="0">
                <a:latin typeface="Times New Roman" pitchFamily="18" charset="0"/>
                <a:cs typeface="Times New Roman" pitchFamily="18" charset="0"/>
              </a:rPr>
              <a:t>Under EXTRACT, select “Eigen values over 1”.</a:t>
            </a:r>
          </a:p>
          <a:p>
            <a:pPr lvl="0"/>
            <a:r>
              <a:rPr lang="en-US" sz="5500" dirty="0">
                <a:latin typeface="Times New Roman" pitchFamily="18" charset="0"/>
                <a:cs typeface="Times New Roman" pitchFamily="18" charset="0"/>
              </a:rPr>
              <a:t>Under ANALYZE, choose “Correlation Matrix”.</a:t>
            </a:r>
          </a:p>
          <a:p>
            <a:pPr lvl="0"/>
            <a:r>
              <a:rPr lang="en-US" sz="5500" dirty="0">
                <a:latin typeface="Times New Roman" pitchFamily="18" charset="0"/>
                <a:cs typeface="Times New Roman" pitchFamily="18" charset="0"/>
              </a:rPr>
              <a:t>Click CONTINUES.</a:t>
            </a:r>
          </a:p>
          <a:p>
            <a:pPr lvl="0"/>
            <a:r>
              <a:rPr lang="en-US" sz="5500" dirty="0">
                <a:latin typeface="Times New Roman" pitchFamily="18" charset="0"/>
                <a:cs typeface="Times New Roman" pitchFamily="18" charset="0"/>
              </a:rPr>
              <a:t>Click on ROTATION in the lower part of the main dialogue box. Select VARIMAX from the option under METHOD. Click CONTINUES.</a:t>
            </a:r>
          </a:p>
          <a:p>
            <a:pPr lvl="0"/>
            <a:r>
              <a:rPr lang="en-US" sz="5500" dirty="0">
                <a:latin typeface="Times New Roman" pitchFamily="18" charset="0"/>
                <a:cs typeface="Times New Roman" pitchFamily="18" charset="0"/>
              </a:rPr>
              <a:t>Click OK to get the FACTOR ANALYSIS output, including the </a:t>
            </a:r>
            <a:r>
              <a:rPr lang="en-US" sz="5500" dirty="0" err="1">
                <a:latin typeface="Times New Roman" pitchFamily="18" charset="0"/>
                <a:cs typeface="Times New Roman" pitchFamily="18" charset="0"/>
              </a:rPr>
              <a:t>unrotated</a:t>
            </a:r>
            <a:r>
              <a:rPr lang="en-US" sz="5500" dirty="0">
                <a:latin typeface="Times New Roman" pitchFamily="18" charset="0"/>
                <a:cs typeface="Times New Roman" pitchFamily="18" charset="0"/>
              </a:rPr>
              <a:t> factor matrix, the rotated factor matrix using </a:t>
            </a:r>
            <a:r>
              <a:rPr lang="en-US" sz="5500" dirty="0" err="1">
                <a:latin typeface="Times New Roman" pitchFamily="18" charset="0"/>
                <a:cs typeface="Times New Roman" pitchFamily="18" charset="0"/>
              </a:rPr>
              <a:t>varimax</a:t>
            </a:r>
            <a:r>
              <a:rPr lang="en-US" sz="5500" dirty="0">
                <a:latin typeface="Times New Roman" pitchFamily="18" charset="0"/>
                <a:cs typeface="Times New Roman" pitchFamily="18" charset="0"/>
              </a:rPr>
              <a:t> rotation and the extracted factors along with Eigen Values and cumulative variance. </a:t>
            </a:r>
            <a:r>
              <a:rPr lang="en-US" sz="5500" dirty="0" smtClean="0">
                <a:latin typeface="Times New Roman" pitchFamily="18" charset="0"/>
                <a:cs typeface="Times New Roman" pitchFamily="18" charset="0"/>
              </a:rPr>
              <a:t>Communality </a:t>
            </a:r>
            <a:r>
              <a:rPr lang="en-US" sz="5500" dirty="0">
                <a:latin typeface="Times New Roman" pitchFamily="18" charset="0"/>
                <a:cs typeface="Times New Roman" pitchFamily="18" charset="0"/>
              </a:rPr>
              <a:t>figures would also be a part of the output.</a:t>
            </a:r>
          </a:p>
          <a:p>
            <a:r>
              <a:rPr lang="en-US" sz="5500" b="1" dirty="0">
                <a:latin typeface="Times New Roman" pitchFamily="18" charset="0"/>
                <a:cs typeface="Times New Roman" pitchFamily="18" charset="0"/>
              </a:rPr>
              <a:t>Note: </a:t>
            </a:r>
            <a:r>
              <a:rPr lang="en-US" sz="5500" dirty="0">
                <a:latin typeface="Times New Roman" pitchFamily="18" charset="0"/>
                <a:cs typeface="Times New Roman" pitchFamily="18" charset="0"/>
              </a:rPr>
              <a:t>It is possible to use other methods such as Generalized Least Squares to get the factor analysis output instead of Principal Components. It is also possible to use other rotation method instead of </a:t>
            </a:r>
            <a:r>
              <a:rPr lang="en-US" sz="5500" dirty="0" err="1">
                <a:latin typeface="Times New Roman" pitchFamily="18" charset="0"/>
                <a:cs typeface="Times New Roman" pitchFamily="18" charset="0"/>
              </a:rPr>
              <a:t>varimax</a:t>
            </a:r>
            <a:r>
              <a:rPr lang="en-US" sz="5500" dirty="0">
                <a:latin typeface="Times New Roman" pitchFamily="18" charset="0"/>
                <a:cs typeface="Times New Roman" pitchFamily="18" charset="0"/>
              </a:rPr>
              <a:t>.</a:t>
            </a:r>
          </a:p>
          <a:p>
            <a:endParaRPr lang="en-US" sz="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2000"/>
          </a:xfrm>
        </p:spPr>
        <p:txBody>
          <a:bodyPr>
            <a:noAutofit/>
          </a:bodyPr>
          <a:lstStyle/>
          <a:p>
            <a:r>
              <a:rPr lang="en-US" sz="4500" b="1" dirty="0" smtClean="0">
                <a:solidFill>
                  <a:srgbClr val="FF0000"/>
                </a:solidFill>
                <a:latin typeface="Times New Roman" pitchFamily="18" charset="0"/>
                <a:cs typeface="Times New Roman" pitchFamily="18" charset="0"/>
              </a:rPr>
              <a:t>Factor Analysis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9144000" cy="6019800"/>
          </a:xfrm>
        </p:spPr>
        <p:txBody>
          <a:bodyPr>
            <a:noAutofit/>
          </a:bodyPr>
          <a:lstStyle/>
          <a:p>
            <a:r>
              <a:rPr lang="en-US" sz="3600" b="1" dirty="0" smtClean="0">
                <a:latin typeface="Times New Roman" pitchFamily="18" charset="0"/>
                <a:cs typeface="Times New Roman" pitchFamily="18" charset="0"/>
              </a:rPr>
              <a:t>Factor analysis is a technique that is used to reduce a </a:t>
            </a:r>
            <a:r>
              <a:rPr lang="en-US" sz="3600" b="1" dirty="0" smtClean="0">
                <a:solidFill>
                  <a:srgbClr val="FF0000"/>
                </a:solidFill>
                <a:latin typeface="Times New Roman" pitchFamily="18" charset="0"/>
                <a:cs typeface="Times New Roman" pitchFamily="18" charset="0"/>
              </a:rPr>
              <a:t>large number of variables </a:t>
            </a:r>
            <a:r>
              <a:rPr lang="en-US" sz="3600" b="1" dirty="0" smtClean="0">
                <a:solidFill>
                  <a:srgbClr val="00B050"/>
                </a:solidFill>
                <a:latin typeface="Times New Roman" pitchFamily="18" charset="0"/>
                <a:cs typeface="Times New Roman" pitchFamily="18" charset="0"/>
              </a:rPr>
              <a:t>into</a:t>
            </a:r>
            <a:r>
              <a:rPr lang="en-US" sz="3600" b="1" dirty="0" smtClean="0">
                <a:solidFill>
                  <a:srgbClr val="FF0000"/>
                </a:solidFill>
                <a:latin typeface="Times New Roman" pitchFamily="18" charset="0"/>
                <a:cs typeface="Times New Roman" pitchFamily="18" charset="0"/>
              </a:rPr>
              <a:t> fewer numbers of factors.</a:t>
            </a:r>
          </a:p>
          <a:p>
            <a:r>
              <a:rPr lang="en-US" sz="3600" b="1" dirty="0" smtClean="0">
                <a:latin typeface="Times New Roman" pitchFamily="18" charset="0"/>
                <a:cs typeface="Times New Roman" pitchFamily="18" charset="0"/>
              </a:rPr>
              <a:t>It is often used to identify a small number of factors that explain most of the variance embedded in a larger number of variables.</a:t>
            </a:r>
          </a:p>
          <a:p>
            <a:r>
              <a:rPr lang="en-US" sz="3600" b="1" dirty="0" smtClean="0">
                <a:latin typeface="Times New Roman" pitchFamily="18" charset="0"/>
                <a:cs typeface="Times New Roman" pitchFamily="18" charset="0"/>
              </a:rPr>
              <a:t>Thus, factor analysis is about </a:t>
            </a:r>
            <a:r>
              <a:rPr lang="en-US" sz="3600" b="1" dirty="0" smtClean="0">
                <a:solidFill>
                  <a:srgbClr val="FF0000"/>
                </a:solidFill>
                <a:latin typeface="Times New Roman" pitchFamily="18" charset="0"/>
                <a:cs typeface="Times New Roman" pitchFamily="18" charset="0"/>
              </a:rPr>
              <a:t>data reduction.</a:t>
            </a:r>
          </a:p>
          <a:p>
            <a:r>
              <a:rPr lang="en-US" sz="3600" b="1" dirty="0" smtClean="0">
                <a:latin typeface="Times New Roman" pitchFamily="18" charset="0"/>
                <a:cs typeface="Times New Roman" pitchFamily="18" charset="0"/>
              </a:rPr>
              <a:t>Factor Analysis </a:t>
            </a:r>
            <a:r>
              <a:rPr lang="en-US" sz="3600" b="1" smtClean="0">
                <a:latin typeface="Times New Roman" pitchFamily="18" charset="0"/>
                <a:cs typeface="Times New Roman" pitchFamily="18" charset="0"/>
              </a:rPr>
              <a:t>is </a:t>
            </a:r>
            <a:r>
              <a:rPr lang="en-US" sz="3600" b="1" smtClean="0">
                <a:latin typeface="Times New Roman" pitchFamily="18" charset="0"/>
                <a:cs typeface="Times New Roman" pitchFamily="18" charset="0"/>
              </a:rPr>
              <a:t>an</a:t>
            </a:r>
            <a:r>
              <a:rPr lang="en-US" sz="3600" b="1" smtClean="0">
                <a:solidFill>
                  <a:srgbClr val="FF000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interdependence technique.</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endParaRPr lang="en-US" smtClean="0"/>
          </a:p>
        </p:txBody>
      </p:sp>
      <p:sp>
        <p:nvSpPr>
          <p:cNvPr id="13315" name="Content Placeholder 2"/>
          <p:cNvSpPr>
            <a:spLocks noGrp="1"/>
          </p:cNvSpPr>
          <p:nvPr>
            <p:ph idx="1"/>
          </p:nvPr>
        </p:nvSpPr>
        <p:spPr/>
        <p:txBody>
          <a:bodyPr/>
          <a:lstStyle/>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endParaRPr lang="en-US" smtClean="0"/>
          </a:p>
          <a:p>
            <a:pPr algn="ctr" eaLnBrk="1" hangingPunct="1">
              <a:buFont typeface="Arial" charset="0"/>
              <a:buNone/>
            </a:pPr>
            <a:r>
              <a:rPr lang="en-US" sz="4500" b="1" smtClean="0">
                <a:solidFill>
                  <a:srgbClr val="FF0000"/>
                </a:solidFill>
                <a:latin typeface="Times New Roman" pitchFamily="18" charset="0"/>
                <a:cs typeface="Times New Roman" pitchFamily="18" charset="0"/>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Objectives of Factor Analysis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b="1" dirty="0" smtClean="0">
                <a:latin typeface="Times New Roman" pitchFamily="18" charset="0"/>
                <a:cs typeface="Times New Roman" pitchFamily="18" charset="0"/>
              </a:rPr>
              <a:t>Data Reduction</a:t>
            </a:r>
            <a:endParaRPr lang="en-US" sz="3600" b="1" dirty="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Identification of Factors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1600200"/>
            <a:ext cx="8763000" cy="4525963"/>
          </a:xfrm>
        </p:spPr>
        <p:txBody>
          <a:bodyPr/>
          <a:lstStyle/>
          <a:p>
            <a:endParaRPr lang="en-US" dirty="0" smtClean="0"/>
          </a:p>
          <a:p>
            <a:endParaRPr lang="en-US" dirty="0" smtClean="0"/>
          </a:p>
          <a:p>
            <a:pPr algn="ctr">
              <a:buNone/>
            </a:pPr>
            <a:r>
              <a:rPr lang="en-US" sz="3600" b="1" dirty="0" smtClean="0">
                <a:solidFill>
                  <a:srgbClr val="FF0000"/>
                </a:solidFill>
                <a:latin typeface="Times New Roman" pitchFamily="18" charset="0"/>
                <a:cs typeface="Times New Roman" pitchFamily="18" charset="0"/>
              </a:rPr>
              <a:t>Why to convert large number of variables into fewer number of factors ?</a:t>
            </a:r>
            <a:endParaRPr lang="en-US" sz="3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Types of Factor Analysis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371600"/>
            <a:ext cx="8915400" cy="5334000"/>
          </a:xfrm>
        </p:spPr>
        <p:txBody>
          <a:bodyPr/>
          <a:lstStyle/>
          <a:p>
            <a:pPr>
              <a:buNone/>
            </a:pPr>
            <a:endParaRPr lang="en-US" dirty="0"/>
          </a:p>
        </p:txBody>
      </p:sp>
      <p:sp>
        <p:nvSpPr>
          <p:cNvPr id="4" name="Rectangle 3"/>
          <p:cNvSpPr/>
          <p:nvPr/>
        </p:nvSpPr>
        <p:spPr>
          <a:xfrm>
            <a:off x="1752600" y="1828800"/>
            <a:ext cx="472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smtClean="0">
                <a:solidFill>
                  <a:srgbClr val="FFFF00"/>
                </a:solidFill>
                <a:latin typeface="Times New Roman" pitchFamily="18" charset="0"/>
                <a:cs typeface="Times New Roman" pitchFamily="18" charset="0"/>
              </a:rPr>
              <a:t>Factor Analysis</a:t>
            </a:r>
            <a:endParaRPr lang="en-US" sz="4500" b="1" dirty="0">
              <a:solidFill>
                <a:srgbClr val="FFFF00"/>
              </a:solidFill>
              <a:latin typeface="Times New Roman" pitchFamily="18" charset="0"/>
              <a:cs typeface="Times New Roman" pitchFamily="18" charset="0"/>
            </a:endParaRPr>
          </a:p>
        </p:txBody>
      </p:sp>
      <p:sp>
        <p:nvSpPr>
          <p:cNvPr id="5" name="Rectangle 4"/>
          <p:cNvSpPr/>
          <p:nvPr/>
        </p:nvSpPr>
        <p:spPr>
          <a:xfrm>
            <a:off x="3962400" y="2895600"/>
            <a:ext cx="38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52600" y="3810000"/>
            <a:ext cx="518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52600" y="3810000"/>
            <a:ext cx="38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3810000"/>
            <a:ext cx="381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4724400"/>
            <a:ext cx="3581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latin typeface="Times New Roman" pitchFamily="18" charset="0"/>
                <a:cs typeface="Times New Roman" pitchFamily="18" charset="0"/>
              </a:rPr>
              <a:t>Exploratory Factor Analysis (EFA)</a:t>
            </a:r>
            <a:endParaRPr lang="en-US" sz="3200" b="1" dirty="0">
              <a:solidFill>
                <a:srgbClr val="FFFF00"/>
              </a:solidFill>
              <a:latin typeface="Times New Roman" pitchFamily="18" charset="0"/>
              <a:cs typeface="Times New Roman" pitchFamily="18" charset="0"/>
            </a:endParaRPr>
          </a:p>
        </p:txBody>
      </p:sp>
      <p:sp>
        <p:nvSpPr>
          <p:cNvPr id="10" name="Rectangle 9"/>
          <p:cNvSpPr/>
          <p:nvPr/>
        </p:nvSpPr>
        <p:spPr>
          <a:xfrm>
            <a:off x="4495800" y="4724400"/>
            <a:ext cx="4038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latin typeface="Times New Roman" pitchFamily="18" charset="0"/>
                <a:cs typeface="Times New Roman" pitchFamily="18" charset="0"/>
              </a:rPr>
              <a:t>Confirmatory  Factor Analysis (CFA)</a:t>
            </a:r>
            <a:endParaRPr lang="en-US" sz="3200" b="1"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4500" b="1" u="sng" dirty="0">
                <a:solidFill>
                  <a:srgbClr val="FF0000"/>
                </a:solidFill>
                <a:latin typeface="Times New Roman" pitchFamily="18" charset="0"/>
                <a:cs typeface="Times New Roman" pitchFamily="18" charset="0"/>
              </a:rPr>
              <a:t>Assumptions in Factor Analysis</a:t>
            </a:r>
          </a:p>
        </p:txBody>
      </p:sp>
      <p:sp>
        <p:nvSpPr>
          <p:cNvPr id="3" name="Content Placeholder 2"/>
          <p:cNvSpPr>
            <a:spLocks noGrp="1"/>
          </p:cNvSpPr>
          <p:nvPr>
            <p:ph idx="1"/>
          </p:nvPr>
        </p:nvSpPr>
        <p:spPr>
          <a:xfrm>
            <a:off x="152400" y="762000"/>
            <a:ext cx="8991600" cy="6096000"/>
          </a:xfrm>
        </p:spPr>
        <p:txBody>
          <a:bodyPr>
            <a:noAutofit/>
          </a:bodyPr>
          <a:lstStyle/>
          <a:p>
            <a:pPr fontAlgn="base"/>
            <a:r>
              <a:rPr lang="en-US" sz="3000" b="1" dirty="0" smtClean="0">
                <a:solidFill>
                  <a:srgbClr val="7030A0"/>
                </a:solidFill>
                <a:latin typeface="Times New Roman" pitchFamily="18" charset="0"/>
                <a:cs typeface="Times New Roman" pitchFamily="18" charset="0"/>
              </a:rPr>
              <a:t>Interval  or Ratio Data:</a:t>
            </a:r>
            <a:r>
              <a:rPr lang="en-US" sz="3000" b="1" dirty="0" smtClean="0">
                <a:latin typeface="Times New Roman" pitchFamily="18" charset="0"/>
                <a:cs typeface="Times New Roman" pitchFamily="18" charset="0"/>
              </a:rPr>
              <a:t> Interval or ratio data are assumed.</a:t>
            </a:r>
            <a:endParaRPr lang="en-US" sz="3000" b="1" dirty="0" smtClean="0">
              <a:solidFill>
                <a:srgbClr val="7030A0"/>
              </a:solidFill>
              <a:latin typeface="Times New Roman" pitchFamily="18" charset="0"/>
              <a:cs typeface="Times New Roman" pitchFamily="18" charset="0"/>
            </a:endParaRPr>
          </a:p>
          <a:p>
            <a:pPr marL="514350" indent="-514350"/>
            <a:r>
              <a:rPr lang="en-US" sz="3000" b="1" dirty="0" smtClean="0">
                <a:solidFill>
                  <a:srgbClr val="7030A0"/>
                </a:solidFill>
                <a:latin typeface="Times New Roman" pitchFamily="18" charset="0"/>
                <a:cs typeface="Times New Roman" pitchFamily="18" charset="0"/>
              </a:rPr>
              <a:t>Sampling Adequacy :  </a:t>
            </a:r>
            <a:r>
              <a:rPr lang="en-US" sz="3000" b="1" dirty="0" smtClean="0">
                <a:solidFill>
                  <a:srgbClr val="FF0000"/>
                </a:solidFill>
                <a:latin typeface="Times New Roman" pitchFamily="18" charset="0"/>
                <a:cs typeface="Times New Roman" pitchFamily="18" charset="0"/>
              </a:rPr>
              <a:t>(KMO &gt;0.5)</a:t>
            </a:r>
            <a:r>
              <a:rPr lang="en-US" sz="3000" b="1" dirty="0" smtClean="0">
                <a:solidFill>
                  <a:srgbClr val="7030A0"/>
                </a:solidFill>
                <a:latin typeface="Times New Roman" pitchFamily="18" charset="0"/>
                <a:cs typeface="Times New Roman" pitchFamily="18" charset="0"/>
              </a:rPr>
              <a:t> </a:t>
            </a:r>
            <a:r>
              <a:rPr lang="en-US" sz="3000" b="1" dirty="0" smtClean="0">
                <a:latin typeface="Times New Roman" pitchFamily="18" charset="0"/>
                <a:cs typeface="Times New Roman" pitchFamily="18" charset="0"/>
              </a:rPr>
              <a:t>or</a:t>
            </a:r>
            <a:r>
              <a:rPr lang="en-US" sz="3000" b="1" dirty="0" smtClean="0">
                <a:solidFill>
                  <a:srgbClr val="7030A0"/>
                </a:solidFill>
                <a:latin typeface="Times New Roman" pitchFamily="18" charset="0"/>
                <a:cs typeface="Times New Roman" pitchFamily="18" charset="0"/>
              </a:rPr>
              <a:t> </a:t>
            </a:r>
            <a:r>
              <a:rPr lang="en-US" sz="3000" b="1" dirty="0" smtClean="0">
                <a:latin typeface="Times New Roman" pitchFamily="18" charset="0"/>
                <a:cs typeface="Times New Roman" pitchFamily="18" charset="0"/>
              </a:rPr>
              <a:t>A </a:t>
            </a:r>
            <a:r>
              <a:rPr lang="en-US" sz="3000" b="1" dirty="0">
                <a:latin typeface="Times New Roman" pitchFamily="18" charset="0"/>
                <a:cs typeface="Times New Roman" pitchFamily="18" charset="0"/>
              </a:rPr>
              <a:t>sample of 100 subjects is </a:t>
            </a:r>
            <a:r>
              <a:rPr lang="en-US" sz="3000" b="1" dirty="0" smtClean="0">
                <a:latin typeface="Times New Roman" pitchFamily="18" charset="0"/>
                <a:cs typeface="Times New Roman" pitchFamily="18" charset="0"/>
              </a:rPr>
              <a:t>acceptable (or No. of variables* 5)</a:t>
            </a:r>
          </a:p>
          <a:p>
            <a:pPr marL="514350" indent="-514350"/>
            <a:r>
              <a:rPr lang="en-US" sz="3000" b="1" dirty="0" smtClean="0">
                <a:latin typeface="Times New Roman" pitchFamily="18" charset="0"/>
                <a:cs typeface="Times New Roman" pitchFamily="18" charset="0"/>
              </a:rPr>
              <a:t>Overall significance of correlation matrix should be checked with </a:t>
            </a:r>
            <a:r>
              <a:rPr lang="en-US" sz="3000" b="1" dirty="0" smtClean="0">
                <a:solidFill>
                  <a:srgbClr val="7030A0"/>
                </a:solidFill>
                <a:latin typeface="Times New Roman" pitchFamily="18" charset="0"/>
                <a:cs typeface="Times New Roman" pitchFamily="18" charset="0"/>
              </a:rPr>
              <a:t>Bartlett test </a:t>
            </a:r>
            <a:r>
              <a:rPr lang="en-US" sz="3000" b="1" dirty="0" err="1" smtClean="0">
                <a:solidFill>
                  <a:srgbClr val="7030A0"/>
                </a:solidFill>
                <a:latin typeface="Times New Roman" pitchFamily="18" charset="0"/>
                <a:cs typeface="Times New Roman" pitchFamily="18" charset="0"/>
              </a:rPr>
              <a:t>sphericity</a:t>
            </a:r>
            <a:r>
              <a:rPr lang="en-US" sz="3000" b="1" dirty="0" smtClean="0">
                <a:solidFill>
                  <a:srgbClr val="7030A0"/>
                </a:solidFill>
                <a:latin typeface="Times New Roman" pitchFamily="18" charset="0"/>
                <a:cs typeface="Times New Roman" pitchFamily="18" charset="0"/>
              </a:rPr>
              <a:t> </a:t>
            </a:r>
            <a:r>
              <a:rPr lang="en-US" sz="3000" b="1" dirty="0" smtClean="0">
                <a:solidFill>
                  <a:srgbClr val="FF0000"/>
                </a:solidFill>
                <a:latin typeface="Times New Roman" pitchFamily="18" charset="0"/>
                <a:cs typeface="Times New Roman" pitchFamily="18" charset="0"/>
              </a:rPr>
              <a:t>(Sig value&lt; 0.05)</a:t>
            </a:r>
          </a:p>
          <a:p>
            <a:pPr fontAlgn="base"/>
            <a:r>
              <a:rPr lang="en-US" sz="3000" b="1" dirty="0" err="1" smtClean="0">
                <a:solidFill>
                  <a:srgbClr val="7030A0"/>
                </a:solidFill>
                <a:latin typeface="Times New Roman" pitchFamily="18" charset="0"/>
                <a:cs typeface="Times New Roman" pitchFamily="18" charset="0"/>
              </a:rPr>
              <a:t>Multicollinearity</a:t>
            </a:r>
            <a:r>
              <a:rPr lang="en-US" sz="3000" b="1" dirty="0" smtClean="0">
                <a:solidFill>
                  <a:srgbClr val="7030A0"/>
                </a:solidFill>
                <a:latin typeface="Times New Roman" pitchFamily="18" charset="0"/>
                <a:cs typeface="Times New Roman" pitchFamily="18" charset="0"/>
              </a:rPr>
              <a:t> but </a:t>
            </a:r>
            <a:r>
              <a:rPr lang="en-US" sz="3000" b="1" dirty="0" smtClean="0">
                <a:solidFill>
                  <a:srgbClr val="FF0000"/>
                </a:solidFill>
                <a:latin typeface="Times New Roman" pitchFamily="18" charset="0"/>
                <a:cs typeface="Times New Roman" pitchFamily="18" charset="0"/>
              </a:rPr>
              <a:t>No</a:t>
            </a:r>
            <a:r>
              <a:rPr lang="en-US" sz="3000" b="1" dirty="0" smtClean="0">
                <a:solidFill>
                  <a:srgbClr val="7030A0"/>
                </a:solidFill>
                <a:latin typeface="Times New Roman" pitchFamily="18" charset="0"/>
                <a:cs typeface="Times New Roman" pitchFamily="18" charset="0"/>
              </a:rPr>
              <a:t> </a:t>
            </a:r>
            <a:r>
              <a:rPr lang="en-US" sz="3000" b="1" dirty="0" smtClean="0">
                <a:solidFill>
                  <a:srgbClr val="FF0000"/>
                </a:solidFill>
                <a:latin typeface="Times New Roman" pitchFamily="18" charset="0"/>
                <a:cs typeface="Times New Roman" pitchFamily="18" charset="0"/>
              </a:rPr>
              <a:t>perfect</a:t>
            </a:r>
            <a:r>
              <a:rPr lang="en-US" sz="3000" b="1" dirty="0" smtClean="0">
                <a:solidFill>
                  <a:srgbClr val="7030A0"/>
                </a:solidFill>
                <a:latin typeface="Times New Roman" pitchFamily="18" charset="0"/>
                <a:cs typeface="Times New Roman" pitchFamily="18" charset="0"/>
              </a:rPr>
              <a:t> </a:t>
            </a:r>
            <a:r>
              <a:rPr lang="en-US" sz="3000" b="1" dirty="0" err="1" smtClean="0">
                <a:solidFill>
                  <a:srgbClr val="7030A0"/>
                </a:solidFill>
                <a:latin typeface="Times New Roman" pitchFamily="18" charset="0"/>
                <a:cs typeface="Times New Roman" pitchFamily="18" charset="0"/>
              </a:rPr>
              <a:t>multicollinearity</a:t>
            </a:r>
            <a:r>
              <a:rPr lang="en-US" sz="3000" b="1" dirty="0" smtClean="0">
                <a:latin typeface="Times New Roman" pitchFamily="18" charset="0"/>
                <a:cs typeface="Times New Roman" pitchFamily="18" charset="0"/>
              </a:rPr>
              <a:t>: Factor analysis is an interdependency technique.  There should not be perfect </a:t>
            </a:r>
            <a:r>
              <a:rPr lang="en-US" sz="3000" b="1" dirty="0" err="1" smtClean="0">
                <a:latin typeface="Times New Roman" pitchFamily="18" charset="0"/>
                <a:cs typeface="Times New Roman" pitchFamily="18" charset="0"/>
              </a:rPr>
              <a:t>multicollinearity</a:t>
            </a:r>
            <a:r>
              <a:rPr lang="en-US" sz="3000" b="1" dirty="0" smtClean="0">
                <a:latin typeface="Times New Roman" pitchFamily="18" charset="0"/>
                <a:cs typeface="Times New Roman" pitchFamily="18" charset="0"/>
              </a:rPr>
              <a:t> between the variables.</a:t>
            </a:r>
          </a:p>
          <a:p>
            <a:pPr fontAlgn="base"/>
            <a:r>
              <a:rPr lang="en-US" sz="3000" b="1" dirty="0" smtClean="0">
                <a:solidFill>
                  <a:srgbClr val="7030A0"/>
                </a:solidFill>
                <a:latin typeface="Times New Roman" pitchFamily="18" charset="0"/>
                <a:cs typeface="Times New Roman" pitchFamily="18" charset="0"/>
              </a:rPr>
              <a:t>No Outliers, Normality and Linearity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8200"/>
          </a:xfrm>
        </p:spPr>
        <p:txBody>
          <a:bodyPr>
            <a:noAutofit/>
          </a:bodyPr>
          <a:lstStyle/>
          <a:p>
            <a:r>
              <a:rPr lang="en-US" sz="4500" b="1" dirty="0" smtClean="0">
                <a:solidFill>
                  <a:srgbClr val="FF0000"/>
                </a:solidFill>
                <a:latin typeface="Times New Roman" pitchFamily="18" charset="0"/>
                <a:cs typeface="Times New Roman" pitchFamily="18" charset="0"/>
              </a:rPr>
              <a:t>Terminologies used in EFA</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9144000" cy="5334000"/>
          </a:xfrm>
        </p:spPr>
        <p:txBody>
          <a:bodyPr>
            <a:normAutofit fontScale="92500" lnSpcReduction="20000"/>
          </a:bodyPr>
          <a:lstStyle/>
          <a:p>
            <a:r>
              <a:rPr lang="en-US" b="1" dirty="0" smtClean="0">
                <a:latin typeface="Times New Roman" pitchFamily="18" charset="0"/>
                <a:cs typeface="Times New Roman" pitchFamily="18" charset="0"/>
              </a:rPr>
              <a:t>Descriptive Statistics</a:t>
            </a:r>
          </a:p>
          <a:p>
            <a:r>
              <a:rPr lang="en-US" b="1" dirty="0" smtClean="0">
                <a:latin typeface="Times New Roman" pitchFamily="18" charset="0"/>
                <a:cs typeface="Times New Roman" pitchFamily="18" charset="0"/>
              </a:rPr>
              <a:t>Bartlett’s Test of </a:t>
            </a:r>
            <a:r>
              <a:rPr lang="en-US" b="1" dirty="0" err="1" smtClean="0">
                <a:latin typeface="Times New Roman" pitchFamily="18" charset="0"/>
                <a:cs typeface="Times New Roman" pitchFamily="18" charset="0"/>
              </a:rPr>
              <a:t>Sphericity</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Kaiser-Meyer-</a:t>
            </a:r>
            <a:r>
              <a:rPr lang="en-US" b="1" dirty="0" err="1" smtClean="0">
                <a:latin typeface="Times New Roman" pitchFamily="18" charset="0"/>
                <a:cs typeface="Times New Roman" pitchFamily="18" charset="0"/>
              </a:rPr>
              <a:t>Olkin</a:t>
            </a:r>
            <a:r>
              <a:rPr lang="en-US" b="1" dirty="0" smtClean="0">
                <a:latin typeface="Times New Roman" pitchFamily="18" charset="0"/>
                <a:cs typeface="Times New Roman" pitchFamily="18" charset="0"/>
              </a:rPr>
              <a:t> (KMO) Test</a:t>
            </a:r>
          </a:p>
          <a:p>
            <a:r>
              <a:rPr lang="en-US" b="1" dirty="0" smtClean="0">
                <a:latin typeface="Times New Roman" pitchFamily="18" charset="0"/>
                <a:cs typeface="Times New Roman" pitchFamily="18" charset="0"/>
              </a:rPr>
              <a:t>Communalities</a:t>
            </a:r>
          </a:p>
          <a:p>
            <a:r>
              <a:rPr lang="en-US" b="1" dirty="0" smtClean="0">
                <a:latin typeface="Times New Roman" pitchFamily="18" charset="0"/>
                <a:cs typeface="Times New Roman" pitchFamily="18" charset="0"/>
              </a:rPr>
              <a:t>Eigen Values</a:t>
            </a:r>
          </a:p>
          <a:p>
            <a:r>
              <a:rPr lang="en-US" b="1" dirty="0" smtClean="0">
                <a:latin typeface="Times New Roman" pitchFamily="18" charset="0"/>
                <a:cs typeface="Times New Roman" pitchFamily="18" charset="0"/>
              </a:rPr>
              <a:t>Total Variance Explained</a:t>
            </a:r>
          </a:p>
          <a:p>
            <a:r>
              <a:rPr lang="en-US" b="1" dirty="0" smtClean="0">
                <a:latin typeface="Times New Roman" pitchFamily="18" charset="0"/>
                <a:cs typeface="Times New Roman" pitchFamily="18" charset="0"/>
              </a:rPr>
              <a:t>Principal Component Analysis (PCA)</a:t>
            </a:r>
          </a:p>
          <a:p>
            <a:r>
              <a:rPr lang="en-US" b="1" dirty="0" smtClean="0">
                <a:latin typeface="Times New Roman" pitchFamily="18" charset="0"/>
                <a:cs typeface="Times New Roman" pitchFamily="18" charset="0"/>
              </a:rPr>
              <a:t>Factor Loading</a:t>
            </a:r>
          </a:p>
          <a:p>
            <a:r>
              <a:rPr lang="en-US" b="1" dirty="0" smtClean="0">
                <a:latin typeface="Times New Roman" pitchFamily="18" charset="0"/>
                <a:cs typeface="Times New Roman" pitchFamily="18" charset="0"/>
              </a:rPr>
              <a:t>Criteria for determining the number of factors</a:t>
            </a:r>
          </a:p>
          <a:p>
            <a:r>
              <a:rPr lang="en-US" b="1" dirty="0" smtClean="0">
                <a:latin typeface="Times New Roman" pitchFamily="18" charset="0"/>
                <a:cs typeface="Times New Roman" pitchFamily="18" charset="0"/>
              </a:rPr>
              <a:t>Rotation method</a:t>
            </a:r>
          </a:p>
          <a:p>
            <a:r>
              <a:rPr lang="en-US" b="1" dirty="0" err="1" smtClean="0">
                <a:latin typeface="Times New Roman" pitchFamily="18" charset="0"/>
                <a:cs typeface="Times New Roman" pitchFamily="18" charset="0"/>
              </a:rPr>
              <a:t>Scree</a:t>
            </a:r>
            <a:r>
              <a:rPr lang="en-US" b="1" dirty="0" smtClean="0">
                <a:latin typeface="Times New Roman" pitchFamily="18" charset="0"/>
                <a:cs typeface="Times New Roman" pitchFamily="18" charset="0"/>
              </a:rPr>
              <a:t> Plot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Descriptive Statistics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3600" b="1" dirty="0" smtClean="0">
                <a:latin typeface="Times New Roman" pitchFamily="18" charset="0"/>
                <a:cs typeface="Times New Roman" pitchFamily="18" charset="0"/>
              </a:rPr>
              <a:t>The descriptive statistics of factor analysis provides mean value, standard deviation and sample size of the variables.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TotalTime>
  <Words>912</Words>
  <Application>Microsoft Office PowerPoint</Application>
  <PresentationFormat>On-screen Show (4:3)</PresentationFormat>
  <Paragraphs>182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Exploratory Factor Analysis(EFA)  by Dr Lalit Prasad                                 </vt:lpstr>
      <vt:lpstr>Outline</vt:lpstr>
      <vt:lpstr>Factor Analysis</vt:lpstr>
      <vt:lpstr>Objectives of Factor Analysis</vt:lpstr>
      <vt:lpstr>PowerPoint Presentation</vt:lpstr>
      <vt:lpstr>Types of Factor Analysis</vt:lpstr>
      <vt:lpstr>Assumptions in Factor Analysis</vt:lpstr>
      <vt:lpstr>Terminologies used in EFA</vt:lpstr>
      <vt:lpstr>Descriptive Statistics</vt:lpstr>
      <vt:lpstr>Bartlett’s Test of Sphericity </vt:lpstr>
      <vt:lpstr> Kaiser-Meyer-Olkin (KMO) Test  </vt:lpstr>
      <vt:lpstr> Communalities </vt:lpstr>
      <vt:lpstr>Eigenvalues</vt:lpstr>
      <vt:lpstr>Total Variance Explained</vt:lpstr>
      <vt:lpstr>Principal Component Analysis(PCA)</vt:lpstr>
      <vt:lpstr>Factor loading</vt:lpstr>
      <vt:lpstr>Criteria for determining the number of factors</vt:lpstr>
      <vt:lpstr>Rotation method</vt:lpstr>
      <vt:lpstr>Scree Plot</vt:lpstr>
      <vt:lpstr>A case Study: EFA</vt:lpstr>
      <vt:lpstr>PowerPoint Presentation</vt:lpstr>
      <vt:lpstr>Questions</vt:lpstr>
      <vt:lpstr>Objectives </vt:lpstr>
      <vt:lpstr>PowerPoint Presentation</vt:lpstr>
      <vt:lpstr>PowerPoint Presentation</vt:lpstr>
      <vt:lpstr>Reporting of Result(Output)</vt:lpstr>
      <vt:lpstr>Continued…</vt:lpstr>
      <vt:lpstr>Continued..</vt:lpstr>
      <vt:lpstr>Factor Analysis in SPSS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dc:creator>
  <cp:lastModifiedBy>teacher</cp:lastModifiedBy>
  <cp:revision>190</cp:revision>
  <dcterms:created xsi:type="dcterms:W3CDTF">2015-10-08T05:06:41Z</dcterms:created>
  <dcterms:modified xsi:type="dcterms:W3CDTF">2021-07-28T06:35:32Z</dcterms:modified>
</cp:coreProperties>
</file>