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  <p:sldId id="266" r:id="rId7"/>
    <p:sldId id="267" r:id="rId8"/>
    <p:sldId id="273" r:id="rId9"/>
    <p:sldId id="274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A320-3642-4351-B57B-0A11A286DE1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35FF-ACAE-4724-AA18-37737997D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71744"/>
            <a:ext cx="9144000" cy="271463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Chi-Square Test</a:t>
            </a:r>
            <a:b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sz="45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Lalit</a:t>
            </a:r>
            <a:r>
              <a:rPr lang="en-US" sz="4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Prasad</a:t>
            </a:r>
            <a:br>
              <a:rPr lang="en-US" sz="4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5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user\Desktop\Lalit_Pras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473075"/>
            <a:ext cx="2143125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 algn="ctr">
              <a:buFont typeface="Arial" charset="0"/>
              <a:buNone/>
            </a:pPr>
            <a:r>
              <a:rPr lang="en-US" sz="36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and Data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Reporting of Result(Output)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data collected for analysis holds all the assumptions of chi-square test.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significant value of Pearson's chi-square is 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0.000&lt;0.05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So it has sufficient evidence as per decision rule to reject the null hypothesis. Hence, </a:t>
            </a:r>
            <a:r>
              <a:rPr lang="en-US" sz="2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i.e. Alternative Hypothesis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is accepted.</a:t>
            </a:r>
          </a:p>
          <a:p>
            <a:pPr algn="just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Contingency Coefficient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values lies 0 to 1, close to 0 , no relationship, between 0.5 to 1, strong correlation)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 The value of contingency coefficient is </a:t>
            </a:r>
            <a:r>
              <a:rPr lang="en-US" sz="2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0.506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it is greater than 0.5, so there is a strong correlation.  </a:t>
            </a:r>
          </a:p>
          <a:p>
            <a:pPr algn="just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(close to 0, no relationship, less than 0.2 weak, 0.2 to 0.3 moderate, more than 0.3 , strong)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 The lambda value is </a:t>
            </a:r>
            <a:r>
              <a:rPr lang="en-US" sz="2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0.317</a:t>
            </a:r>
            <a:r>
              <a:rPr lang="en-US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means there is a strong relationship.</a:t>
            </a:r>
          </a:p>
          <a:p>
            <a:pPr algn="just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Cramer’s V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close to 0, no relationship, less than 0.2 weak, 0.2 to 0.3 moderate, more than 0.3 , strong)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 The Cramer’s V value is </a:t>
            </a:r>
            <a:r>
              <a:rPr lang="en-US" sz="2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0.414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means there is a strong relationship.</a:t>
            </a:r>
          </a:p>
          <a:p>
            <a:pPr algn="just"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means that there is a significant relationship between educational background and academic performance of the students. </a:t>
            </a:r>
          </a:p>
          <a:p>
            <a:pPr algn="just">
              <a:buFont typeface="Arial" charset="0"/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 algn="ctr">
              <a:buFont typeface="Arial" charset="0"/>
              <a:buNone/>
            </a:pPr>
            <a:r>
              <a:rPr lang="en-US" sz="45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488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What is Chi-Square Test?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Assumptions 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 example : Chi-Square 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Chi-Square test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>
            <a:normAutofit/>
          </a:bodyPr>
          <a:lstStyle/>
          <a:p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Chi-square test is used for finding significant relations. It is used to determine if categorical data shows dependency or the two classifications are independent. </a:t>
            </a:r>
          </a:p>
          <a:p>
            <a:pPr>
              <a:buNone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Chi-Square Test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There are two popular types of Chi-Square tests.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Chi-square test for 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goodness of fit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- analysis of single categorical variable. The chi-square is used to find the bias of respondents regarding various related factors.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Chi-square test for 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independence or relatedness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–analysis of relationship between two categorical variables.</a:t>
            </a:r>
          </a:p>
          <a:p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Assumptions of chi-Square Test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Assumption #1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Two variables should be measured at an ordinal or nominal level (i.e., categorical data). 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Assumption #2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Two variable should consist of two or more categorical, independent groups.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Assumption #3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The data consists of entire populations or be randomly sampled from the population.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Assumption # 4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80% of the expected frequencies should be 5 or more. However the observed frequencies can be any value, including Zero.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Assumption # 5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Preferably no data point should be zero.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Topic:</a:t>
            </a:r>
          </a:p>
          <a:p>
            <a:pPr algn="ctr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A study of relationship between educational background and Academic grades : A study in B-schools of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Pune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Scale of Measurement 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048000"/>
          <a:ext cx="3505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Educational Background</a:t>
                      </a:r>
                      <a:endParaRPr lang="en-US" sz="22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 No</a:t>
                      </a:r>
                      <a:endParaRPr lang="en-US" sz="22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BCOM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BSC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BBA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48200" y="3124200"/>
          <a:ext cx="327660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</a:tblGrid>
              <a:tr h="70485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Academic Grade </a:t>
                      </a:r>
                      <a:endParaRPr lang="en-US" sz="22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 No.</a:t>
                      </a:r>
                      <a:endParaRPr lang="en-US" sz="22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209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Nominal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209800"/>
            <a:ext cx="312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Ordinal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572500" cy="928688"/>
          </a:xfrm>
        </p:spPr>
        <p:txBody>
          <a:bodyPr/>
          <a:lstStyle/>
          <a:p>
            <a:r>
              <a:rPr lang="en-US" sz="45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64358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To study the educational background and Academic  performance in terms of grades of the students.</a:t>
            </a: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To study the relationship between educational background and academic performance in terms of grades of the students.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4313" y="0"/>
            <a:ext cx="8472487" cy="928688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39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charset="0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 Hypothesis: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6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There is no significant relationship between educational background and academic grades of the students </a:t>
            </a:r>
          </a:p>
          <a:p>
            <a:pPr algn="ctr">
              <a:buFont typeface="Arial" charset="0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just">
              <a:buFont typeface="Arial" charset="0"/>
              <a:buNone/>
            </a:pPr>
            <a:r>
              <a:rPr lang="en-US" sz="35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Educational Background and academic grades of students are independent to each other.</a:t>
            </a:r>
          </a:p>
          <a:p>
            <a:pPr algn="just">
              <a:buFont typeface="Arial" charset="0"/>
              <a:buNone/>
            </a:pPr>
            <a:endParaRPr lang="en-US" sz="3500" b="1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Alternative Hypothesis: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6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There is a significant relationship between educational background and academic grades of the students.</a:t>
            </a:r>
          </a:p>
          <a:p>
            <a:pPr algn="ctr">
              <a:buFont typeface="Arial" charset="0"/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</a:p>
          <a:p>
            <a:pPr algn="just">
              <a:buFont typeface="Arial" charset="0"/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Educational Background and academic grades of students are dependent to each other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450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Chi-Square Test by Dr Lalit Prasad                                 </vt:lpstr>
      <vt:lpstr>Outline</vt:lpstr>
      <vt:lpstr>Chi-Square test</vt:lpstr>
      <vt:lpstr>Chi-Square Test</vt:lpstr>
      <vt:lpstr>Assumptions of chi-Square Test</vt:lpstr>
      <vt:lpstr>PowerPoint Presentation</vt:lpstr>
      <vt:lpstr>Scale of Measurement </vt:lpstr>
      <vt:lpstr>Objectives</vt:lpstr>
      <vt:lpstr>Hypotheses</vt:lpstr>
      <vt:lpstr>PowerPoint Presentation</vt:lpstr>
      <vt:lpstr>Reporting of Result(Output)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Test</dc:title>
  <dc:creator>lalit</dc:creator>
  <cp:lastModifiedBy>teacher</cp:lastModifiedBy>
  <cp:revision>51</cp:revision>
  <dcterms:created xsi:type="dcterms:W3CDTF">2016-07-28T13:11:46Z</dcterms:created>
  <dcterms:modified xsi:type="dcterms:W3CDTF">2021-07-31T09:26:03Z</dcterms:modified>
</cp:coreProperties>
</file>