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7" r:id="rId10"/>
    <p:sldId id="268"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2B78710-0532-4369-8981-E5DEB49A9A9A}" type="datetimeFigureOut">
              <a:rPr lang="en-US" smtClean="0"/>
              <a:pPr/>
              <a:t>1/9/2021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D48624-2EC2-4CCD-9206-4BB96CEC25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B78710-0532-4369-8981-E5DEB49A9A9A}" type="datetimeFigureOut">
              <a:rPr lang="en-US" smtClean="0"/>
              <a:pPr/>
              <a:t>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D48624-2EC2-4CCD-9206-4BB96CEC25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2B78710-0532-4369-8981-E5DEB49A9A9A}" type="datetimeFigureOut">
              <a:rPr lang="en-US" smtClean="0"/>
              <a:pPr/>
              <a:t>1/9/2021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D48624-2EC2-4CCD-9206-4BB96CEC25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B78710-0532-4369-8981-E5DEB49A9A9A}" type="datetimeFigureOut">
              <a:rPr lang="en-US" smtClean="0"/>
              <a:pPr/>
              <a:t>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D48624-2EC2-4CCD-9206-4BB96CEC25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2B78710-0532-4369-8981-E5DEB49A9A9A}" type="datetimeFigureOut">
              <a:rPr lang="en-US" smtClean="0"/>
              <a:pPr/>
              <a:t>1/9/2021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D48624-2EC2-4CCD-9206-4BB96CEC25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B78710-0532-4369-8981-E5DEB49A9A9A}" type="datetimeFigureOut">
              <a:rPr lang="en-US" smtClean="0"/>
              <a:pPr/>
              <a:t>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D48624-2EC2-4CCD-9206-4BB96CEC25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2B78710-0532-4369-8981-E5DEB49A9A9A}" type="datetimeFigureOut">
              <a:rPr lang="en-US" smtClean="0"/>
              <a:pPr/>
              <a:t>1/9/2021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D48624-2EC2-4CCD-9206-4BB96CEC25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2B78710-0532-4369-8981-E5DEB49A9A9A}" type="datetimeFigureOut">
              <a:rPr lang="en-US" smtClean="0"/>
              <a:pPr/>
              <a:t>1/9/2021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D48624-2EC2-4CCD-9206-4BB96CEC25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2B78710-0532-4369-8981-E5DEB49A9A9A}" type="datetimeFigureOut">
              <a:rPr lang="en-US" smtClean="0"/>
              <a:pPr/>
              <a:t>1/9/2021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D48624-2EC2-4CCD-9206-4BB96CEC25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B78710-0532-4369-8981-E5DEB49A9A9A}" type="datetimeFigureOut">
              <a:rPr lang="en-US" smtClean="0"/>
              <a:pPr/>
              <a:t>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D48624-2EC2-4CCD-9206-4BB96CEC25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2B78710-0532-4369-8981-E5DEB49A9A9A}" type="datetimeFigureOut">
              <a:rPr lang="en-US" smtClean="0"/>
              <a:pPr/>
              <a:t>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D48624-2EC2-4CCD-9206-4BB96CEC250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2B78710-0532-4369-8981-E5DEB49A9A9A}" type="datetimeFigureOut">
              <a:rPr lang="en-US" smtClean="0"/>
              <a:pPr/>
              <a:t>1/9/2021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D48624-2EC2-4CCD-9206-4BB96CEC25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
            <a:ext cx="8077200" cy="746760"/>
          </a:xfrm>
        </p:spPr>
        <p:txBody>
          <a:bodyPr/>
          <a:lstStyle/>
          <a:p>
            <a:pPr algn="ctr"/>
            <a:r>
              <a:rPr lang="en-US" dirty="0" smtClean="0"/>
              <a:t>outline</a:t>
            </a:r>
            <a:endParaRPr lang="en-US" dirty="0"/>
          </a:p>
        </p:txBody>
      </p:sp>
      <p:sp>
        <p:nvSpPr>
          <p:cNvPr id="3" name="Content Placeholder 2"/>
          <p:cNvSpPr>
            <a:spLocks noGrp="1"/>
          </p:cNvSpPr>
          <p:nvPr>
            <p:ph idx="1"/>
          </p:nvPr>
        </p:nvSpPr>
        <p:spPr>
          <a:xfrm>
            <a:off x="0" y="1295400"/>
            <a:ext cx="8077200" cy="5160336"/>
          </a:xfrm>
        </p:spPr>
        <p:txBody>
          <a:bodyPr/>
          <a:lstStyle/>
          <a:p>
            <a:r>
              <a:rPr lang="en-US" dirty="0" smtClean="0"/>
              <a:t>Introduction.</a:t>
            </a:r>
          </a:p>
          <a:p>
            <a:r>
              <a:rPr lang="en-US" dirty="0" smtClean="0"/>
              <a:t>Advantages &amp; Disadvantages.</a:t>
            </a:r>
          </a:p>
          <a:p>
            <a:r>
              <a:rPr lang="en-US" dirty="0" smtClean="0"/>
              <a:t>Monte Carlo Simulation.</a:t>
            </a:r>
          </a:p>
          <a:p>
            <a:r>
              <a:rPr lang="en-US" dirty="0" smtClean="0"/>
              <a:t>Problems.</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001000" cy="6150936"/>
          </a:xfrm>
        </p:spPr>
        <p:txBody>
          <a:bodyPr/>
          <a:lstStyle/>
          <a:p>
            <a:pPr algn="just">
              <a:buNone/>
            </a:pPr>
            <a:r>
              <a:rPr lang="en-US" dirty="0" smtClean="0">
                <a:latin typeface="Times New Roman" pitchFamily="18" charset="0"/>
                <a:cs typeface="Times New Roman" pitchFamily="18" charset="0"/>
              </a:rPr>
              <a:t>Q3) At a bus terminal every bus should leave with driver. At the terminus they keep 2 drivers as reserved if any one on scheduled duty is sick and could not come. Following is the probability that the driver becomes sick.</a:t>
            </a: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Simulate for 10 days and find utilization of  reserved drivers. Also find how many days and how many buses cannot run because of non-availability of drivers . Use the following random numbers : 30, 54, 34, 72, 20,02,76,74,48,22.</a:t>
            </a:r>
          </a:p>
          <a:p>
            <a:pPr>
              <a:buNone/>
            </a:pP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81000" y="2590800"/>
          <a:ext cx="7467600" cy="1414381"/>
        </p:xfrm>
        <a:graphic>
          <a:graphicData uri="http://schemas.openxmlformats.org/drawingml/2006/table">
            <a:tbl>
              <a:tblPr firstRow="1" bandRow="1">
                <a:tableStyleId>{5C22544A-7EE6-4342-B048-85BDC9FD1C3A}</a:tableStyleId>
              </a:tblPr>
              <a:tblGrid>
                <a:gridCol w="1676400"/>
                <a:gridCol w="838200"/>
                <a:gridCol w="685800"/>
                <a:gridCol w="1066800"/>
                <a:gridCol w="1066800"/>
                <a:gridCol w="1066800"/>
                <a:gridCol w="1066800"/>
              </a:tblGrid>
              <a:tr h="609600">
                <a:tc>
                  <a:txBody>
                    <a:bodyPr/>
                    <a:lstStyle/>
                    <a:p>
                      <a:r>
                        <a:rPr lang="en-US" dirty="0" smtClean="0"/>
                        <a:t>Number  of Sick Drivers</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774301">
                <a:tc>
                  <a:txBody>
                    <a:bodyPr/>
                    <a:lstStyle/>
                    <a:p>
                      <a:r>
                        <a:rPr lang="en-US" dirty="0" smtClean="0"/>
                        <a:t>Probability</a:t>
                      </a:r>
                      <a:endParaRPr lang="en-US" dirty="0"/>
                    </a:p>
                  </a:txBody>
                  <a:tcPr/>
                </a:tc>
                <a:tc>
                  <a:txBody>
                    <a:bodyPr/>
                    <a:lstStyle/>
                    <a:p>
                      <a:r>
                        <a:rPr lang="en-US" dirty="0" smtClean="0"/>
                        <a:t>0.30</a:t>
                      </a:r>
                      <a:endParaRPr lang="en-US" dirty="0"/>
                    </a:p>
                  </a:txBody>
                  <a:tcPr/>
                </a:tc>
                <a:tc>
                  <a:txBody>
                    <a:bodyPr/>
                    <a:lstStyle/>
                    <a:p>
                      <a:r>
                        <a:rPr lang="en-US" dirty="0" smtClean="0"/>
                        <a:t>0.20</a:t>
                      </a:r>
                      <a:endParaRPr lang="en-US" dirty="0"/>
                    </a:p>
                  </a:txBody>
                  <a:tcPr/>
                </a:tc>
                <a:tc>
                  <a:txBody>
                    <a:bodyPr/>
                    <a:lstStyle/>
                    <a:p>
                      <a:r>
                        <a:rPr lang="en-US" dirty="0" smtClean="0"/>
                        <a:t>0.15</a:t>
                      </a:r>
                      <a:endParaRPr lang="en-US" dirty="0"/>
                    </a:p>
                  </a:txBody>
                  <a:tcPr/>
                </a:tc>
                <a:tc>
                  <a:txBody>
                    <a:bodyPr/>
                    <a:lstStyle/>
                    <a:p>
                      <a:r>
                        <a:rPr lang="en-US" dirty="0" smtClean="0"/>
                        <a:t>0.10</a:t>
                      </a:r>
                      <a:endParaRPr lang="en-US" dirty="0"/>
                    </a:p>
                  </a:txBody>
                  <a:tcPr/>
                </a:tc>
                <a:tc>
                  <a:txBody>
                    <a:bodyPr/>
                    <a:lstStyle/>
                    <a:p>
                      <a:r>
                        <a:rPr lang="en-US" dirty="0" smtClean="0"/>
                        <a:t>0.13</a:t>
                      </a:r>
                      <a:endParaRPr lang="en-US" dirty="0"/>
                    </a:p>
                  </a:txBody>
                  <a:tcPr/>
                </a:tc>
                <a:tc>
                  <a:txBody>
                    <a:bodyPr/>
                    <a:lstStyle/>
                    <a:p>
                      <a:r>
                        <a:rPr lang="en-US" dirty="0" smtClean="0"/>
                        <a:t>0.12</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077200" cy="5486400"/>
          </a:xfrm>
        </p:spPr>
        <p:txBody>
          <a:bodyPr/>
          <a:lstStyle/>
          <a:p>
            <a:pPr>
              <a:buNone/>
            </a:pPr>
            <a:r>
              <a:rPr lang="en-US" dirty="0" smtClean="0"/>
              <a:t>Q4. A confectioner sells confectionary items. Past data of demand per week in hundred kilograms with frequency is given below:</a:t>
            </a:r>
          </a:p>
          <a:p>
            <a:endParaRPr lang="en-US" dirty="0" smtClean="0"/>
          </a:p>
          <a:p>
            <a:endParaRPr lang="en-US" dirty="0" smtClean="0"/>
          </a:p>
          <a:p>
            <a:endParaRPr lang="en-US" dirty="0" smtClean="0"/>
          </a:p>
          <a:p>
            <a:pPr algn="just">
              <a:buNone/>
            </a:pPr>
            <a:r>
              <a:rPr lang="en-US" dirty="0" smtClean="0"/>
              <a:t>	Generate the demand for next 10 weeks using random numbers given below. Also find average demand per week. (Random Numbers from table of random numbers 78 99 43 62 44 02 67 32 54 75.</a:t>
            </a:r>
          </a:p>
          <a:p>
            <a:pPr>
              <a:buNone/>
            </a:pPr>
            <a:endParaRPr lang="en-US" dirty="0" smtClean="0"/>
          </a:p>
        </p:txBody>
      </p:sp>
      <p:graphicFrame>
        <p:nvGraphicFramePr>
          <p:cNvPr id="4" name="Table 3"/>
          <p:cNvGraphicFramePr>
            <a:graphicFrameLocks noGrp="1"/>
          </p:cNvGraphicFramePr>
          <p:nvPr/>
        </p:nvGraphicFramePr>
        <p:xfrm>
          <a:off x="228600" y="2590800"/>
          <a:ext cx="7772402" cy="1010920"/>
        </p:xfrm>
        <a:graphic>
          <a:graphicData uri="http://schemas.openxmlformats.org/drawingml/2006/table">
            <a:tbl>
              <a:tblPr firstRow="1" bandRow="1">
                <a:tableStyleId>{5C22544A-7EE6-4342-B048-85BDC9FD1C3A}</a:tableStyleId>
              </a:tblPr>
              <a:tblGrid>
                <a:gridCol w="2209800"/>
                <a:gridCol w="990600"/>
                <a:gridCol w="990600"/>
                <a:gridCol w="838200"/>
                <a:gridCol w="1143000"/>
                <a:gridCol w="838200"/>
                <a:gridCol w="762002"/>
              </a:tblGrid>
              <a:tr h="370840">
                <a:tc>
                  <a:txBody>
                    <a:bodyPr/>
                    <a:lstStyle/>
                    <a:p>
                      <a:r>
                        <a:rPr lang="en-US" dirty="0" smtClean="0"/>
                        <a:t>Demand per week (in</a:t>
                      </a:r>
                      <a:r>
                        <a:rPr lang="en-US" baseline="0" dirty="0" smtClean="0"/>
                        <a:t> hundred Kg) </a:t>
                      </a:r>
                      <a:endParaRPr lang="en-US" dirty="0"/>
                    </a:p>
                  </a:txBody>
                  <a:tcPr/>
                </a:tc>
                <a:tc>
                  <a:txBody>
                    <a:bodyPr/>
                    <a:lstStyle/>
                    <a:p>
                      <a:r>
                        <a:rPr lang="en-US" dirty="0" smtClean="0"/>
                        <a:t>0</a:t>
                      </a:r>
                      <a:endParaRPr lang="en-US" dirty="0"/>
                    </a:p>
                  </a:txBody>
                  <a:tcPr/>
                </a:tc>
                <a:tc>
                  <a:txBody>
                    <a:bodyPr/>
                    <a:lstStyle/>
                    <a:p>
                      <a:r>
                        <a:rPr lang="en-US" dirty="0" smtClean="0"/>
                        <a:t>5</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c>
                  <a:txBody>
                    <a:bodyPr/>
                    <a:lstStyle/>
                    <a:p>
                      <a:r>
                        <a:rPr lang="en-US" dirty="0" smtClean="0"/>
                        <a:t>20</a:t>
                      </a:r>
                      <a:endParaRPr lang="en-US" dirty="0"/>
                    </a:p>
                  </a:txBody>
                  <a:tcPr/>
                </a:tc>
                <a:tc>
                  <a:txBody>
                    <a:bodyPr/>
                    <a:lstStyle/>
                    <a:p>
                      <a:r>
                        <a:rPr lang="en-US" dirty="0" smtClean="0"/>
                        <a:t>25</a:t>
                      </a:r>
                      <a:endParaRPr lang="en-US" dirty="0"/>
                    </a:p>
                  </a:txBody>
                  <a:tcPr/>
                </a:tc>
              </a:tr>
              <a:tr h="370840">
                <a:tc>
                  <a:txBody>
                    <a:bodyPr/>
                    <a:lstStyle/>
                    <a:p>
                      <a:r>
                        <a:rPr lang="en-US" dirty="0" smtClean="0"/>
                        <a:t>Frequency </a:t>
                      </a:r>
                      <a:endParaRPr lang="en-US" dirty="0"/>
                    </a:p>
                  </a:txBody>
                  <a:tcPr/>
                </a:tc>
                <a:tc>
                  <a:txBody>
                    <a:bodyPr/>
                    <a:lstStyle/>
                    <a:p>
                      <a:r>
                        <a:rPr lang="en-US" dirty="0" smtClean="0"/>
                        <a:t>2</a:t>
                      </a:r>
                      <a:endParaRPr lang="en-US" dirty="0"/>
                    </a:p>
                  </a:txBody>
                  <a:tcPr/>
                </a:tc>
                <a:tc>
                  <a:txBody>
                    <a:bodyPr/>
                    <a:lstStyle/>
                    <a:p>
                      <a:r>
                        <a:rPr lang="en-US" dirty="0" smtClean="0"/>
                        <a:t>11</a:t>
                      </a:r>
                      <a:endParaRPr lang="en-US" dirty="0"/>
                    </a:p>
                  </a:txBody>
                  <a:tcPr/>
                </a:tc>
                <a:tc>
                  <a:txBody>
                    <a:bodyPr/>
                    <a:lstStyle/>
                    <a:p>
                      <a:r>
                        <a:rPr lang="en-US" dirty="0" smtClean="0"/>
                        <a:t>8</a:t>
                      </a:r>
                      <a:endParaRPr lang="en-US" dirty="0"/>
                    </a:p>
                  </a:txBody>
                  <a:tcPr/>
                </a:tc>
                <a:tc>
                  <a:txBody>
                    <a:bodyPr/>
                    <a:lstStyle/>
                    <a:p>
                      <a:r>
                        <a:rPr lang="en-US" dirty="0" smtClean="0"/>
                        <a:t>21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endParaRPr lang="en-US" dirty="0"/>
          </a:p>
        </p:txBody>
      </p:sp>
      <p:sp>
        <p:nvSpPr>
          <p:cNvPr id="3" name="Content Placeholder 2"/>
          <p:cNvSpPr>
            <a:spLocks noGrp="1"/>
          </p:cNvSpPr>
          <p:nvPr>
            <p:ph idx="1"/>
          </p:nvPr>
        </p:nvSpPr>
        <p:spPr>
          <a:xfrm>
            <a:off x="0" y="1066800"/>
            <a:ext cx="8229600" cy="5791200"/>
          </a:xfrm>
        </p:spPr>
        <p:txBody>
          <a:bodyPr>
            <a:normAutofit/>
          </a:bodyPr>
          <a:lstStyle/>
          <a:p>
            <a:pPr algn="just">
              <a:buNone/>
            </a:pPr>
            <a:r>
              <a:rPr lang="en-US" dirty="0" smtClean="0"/>
              <a:t>Q5) 	In a cricket season for a one day match a bowler bowled 50 balls. The frequency distribution of runs scored per ball is given below: </a:t>
            </a:r>
          </a:p>
          <a:p>
            <a:pPr algn="just">
              <a:buNone/>
            </a:pPr>
            <a:endParaRPr lang="en-US" dirty="0"/>
          </a:p>
          <a:p>
            <a:pPr algn="just">
              <a:buNone/>
            </a:pPr>
            <a:endParaRPr lang="en-US" dirty="0" smtClean="0"/>
          </a:p>
          <a:p>
            <a:pPr algn="just">
              <a:buNone/>
            </a:pPr>
            <a:endParaRPr lang="en-US" dirty="0"/>
          </a:p>
          <a:p>
            <a:pPr algn="just">
              <a:buNone/>
            </a:pPr>
            <a:r>
              <a:rPr lang="en-US" dirty="0" smtClean="0"/>
              <a:t>Simulate the system for 2 overs and find the average runs per 2 overs by him. Use the following </a:t>
            </a:r>
            <a:r>
              <a:rPr lang="en-US" smtClean="0"/>
              <a:t>random numbers: 88,03,05,29,28,48,65,19,55,17,37,82.</a:t>
            </a:r>
            <a:endParaRPr lang="en-US" dirty="0" smtClean="0"/>
          </a:p>
          <a:p>
            <a:pPr algn="just">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82412857"/>
              </p:ext>
            </p:extLst>
          </p:nvPr>
        </p:nvGraphicFramePr>
        <p:xfrm>
          <a:off x="533400" y="2667000"/>
          <a:ext cx="7162800" cy="1010920"/>
        </p:xfrm>
        <a:graphic>
          <a:graphicData uri="http://schemas.openxmlformats.org/drawingml/2006/table">
            <a:tbl>
              <a:tblPr firstRow="1" bandRow="1">
                <a:tableStyleId>{5C22544A-7EE6-4342-B048-85BDC9FD1C3A}</a:tableStyleId>
              </a:tblPr>
              <a:tblGrid>
                <a:gridCol w="1266825"/>
                <a:gridCol w="523875"/>
                <a:gridCol w="895350"/>
                <a:gridCol w="895350"/>
                <a:gridCol w="895350"/>
                <a:gridCol w="895350"/>
                <a:gridCol w="895350"/>
                <a:gridCol w="895350"/>
              </a:tblGrid>
              <a:tr h="370840">
                <a:tc>
                  <a:txBody>
                    <a:bodyPr/>
                    <a:lstStyle/>
                    <a:p>
                      <a:r>
                        <a:rPr lang="en-US" dirty="0" smtClean="0"/>
                        <a:t>Runs/Ball</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370840">
                <a:tc>
                  <a:txBody>
                    <a:bodyPr/>
                    <a:lstStyle/>
                    <a:p>
                      <a:r>
                        <a:rPr lang="en-US" dirty="0" smtClean="0"/>
                        <a:t>Number of balls</a:t>
                      </a:r>
                      <a:endParaRPr lang="en-US" dirty="0"/>
                    </a:p>
                  </a:txBody>
                  <a:tcPr/>
                </a:tc>
                <a:tc>
                  <a:txBody>
                    <a:bodyPr/>
                    <a:lstStyle/>
                    <a:p>
                      <a:r>
                        <a:rPr lang="en-US" dirty="0" smtClean="0"/>
                        <a:t>15</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4</a:t>
                      </a:r>
                      <a:endParaRPr lang="en-US" dirty="0"/>
                    </a:p>
                  </a:txBody>
                  <a:tcPr/>
                </a:tc>
                <a:tc>
                  <a:txBody>
                    <a:bodyPr/>
                    <a:lstStyle/>
                    <a:p>
                      <a:r>
                        <a:rPr lang="en-US" dirty="0" smtClean="0"/>
                        <a:t>8</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u="sng" dirty="0" smtClean="0"/>
              <a:t>Simulation </a:t>
            </a:r>
            <a:endParaRPr lang="en-US" u="sng" dirty="0"/>
          </a:p>
        </p:txBody>
      </p:sp>
      <p:sp>
        <p:nvSpPr>
          <p:cNvPr id="3" name="Content Placeholder 2"/>
          <p:cNvSpPr>
            <a:spLocks noGrp="1"/>
          </p:cNvSpPr>
          <p:nvPr>
            <p:ph idx="1"/>
          </p:nvPr>
        </p:nvSpPr>
        <p:spPr>
          <a:xfrm>
            <a:off x="228600" y="1295400"/>
            <a:ext cx="7848600" cy="5181600"/>
          </a:xfrm>
        </p:spPr>
        <p:txBody>
          <a:bodyPr>
            <a:normAutofit/>
          </a:bodyPr>
          <a:lstStyle/>
          <a:p>
            <a:pPr algn="just"/>
            <a:r>
              <a:rPr lang="en-US" sz="2800" b="1" dirty="0" smtClean="0">
                <a:latin typeface="Times New Roman" pitchFamily="18" charset="0"/>
                <a:cs typeface="Times New Roman" pitchFamily="18" charset="0"/>
              </a:rPr>
              <a:t>Simulation</a:t>
            </a:r>
            <a:r>
              <a:rPr lang="en-US" sz="2800" dirty="0" smtClean="0">
                <a:latin typeface="Times New Roman" pitchFamily="18" charset="0"/>
                <a:cs typeface="Times New Roman" pitchFamily="18" charset="0"/>
              </a:rPr>
              <a:t> is the imitation of the operation of a real-world process or system over time. The act of simulating something first requires that a model be developed; this model represents the key characteristics or behaviors of the selected physical or abstract system or process. The model represents the system itself, whereas the simulation represents the operation of the system over time.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848600" cy="715962"/>
          </a:xfrm>
        </p:spPr>
        <p:txBody>
          <a:bodyPr/>
          <a:lstStyle/>
          <a:p>
            <a:pPr algn="l"/>
            <a:r>
              <a:rPr lang="en-US" u="sng" dirty="0" smtClean="0"/>
              <a:t>Continued…</a:t>
            </a:r>
            <a:r>
              <a:rPr lang="en-US" dirty="0" smtClean="0"/>
              <a:t>..</a:t>
            </a:r>
            <a:endParaRPr lang="en-US" dirty="0"/>
          </a:p>
        </p:txBody>
      </p:sp>
      <p:sp>
        <p:nvSpPr>
          <p:cNvPr id="3" name="Content Placeholder 2"/>
          <p:cNvSpPr>
            <a:spLocks noGrp="1"/>
          </p:cNvSpPr>
          <p:nvPr>
            <p:ph idx="1"/>
          </p:nvPr>
        </p:nvSpPr>
        <p:spPr>
          <a:xfrm>
            <a:off x="0" y="1143000"/>
            <a:ext cx="8153400" cy="5334000"/>
          </a:xfrm>
        </p:spPr>
        <p:txBody>
          <a:bodyPr>
            <a:normAutofit lnSpcReduction="10000"/>
          </a:bodyPr>
          <a:lstStyle/>
          <a:p>
            <a:pPr algn="just"/>
            <a:r>
              <a:rPr lang="en-US" dirty="0" smtClean="0">
                <a:latin typeface="Times New Roman" pitchFamily="18" charset="0"/>
                <a:cs typeface="Times New Roman" pitchFamily="18" charset="0"/>
              </a:rPr>
              <a:t>Simulation is used in many contexts, such as simulation of technology for performance optimization, safety engineering ,testing, training, education, and video games. Training simulators include flight simulators for training aircraft pilots to provide them with a lifelike experience. Simulation is also used with scientific modeling of natural systems or human systems to gain insight into their functioning. Simulation can be used to show the eventual real effects of alternative conditions and courses of action. Simulation is also used when the real system cannot be engaged, because it may not be accessible, or it may be dangerous or unacceptable to engage, or it is being designed but not yet built, or it may simply not exist.</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u="sng" dirty="0" smtClean="0"/>
              <a:t>Advantages </a:t>
            </a:r>
            <a:endParaRPr lang="en-US" u="sng" dirty="0"/>
          </a:p>
        </p:txBody>
      </p:sp>
      <p:sp>
        <p:nvSpPr>
          <p:cNvPr id="3" name="Content Placeholder 2"/>
          <p:cNvSpPr>
            <a:spLocks noGrp="1"/>
          </p:cNvSpPr>
          <p:nvPr>
            <p:ph idx="1"/>
          </p:nvPr>
        </p:nvSpPr>
        <p:spPr>
          <a:xfrm>
            <a:off x="0" y="1219200"/>
            <a:ext cx="8077200" cy="4906963"/>
          </a:xfrm>
        </p:spPr>
        <p:txBody>
          <a:bodyPr>
            <a:normAutofit/>
          </a:bodyPr>
          <a:lstStyle/>
          <a:p>
            <a:pPr algn="just"/>
            <a:r>
              <a:rPr lang="en-US" sz="2800" dirty="0" smtClean="0">
                <a:latin typeface="Times New Roman" pitchFamily="18" charset="0"/>
                <a:cs typeface="Times New Roman" pitchFamily="18" charset="0"/>
              </a:rPr>
              <a:t>Useful for analyzing problem where conventional quantitative analytical models fail or can not be used easily</a:t>
            </a:r>
          </a:p>
          <a:p>
            <a:pPr algn="just"/>
            <a:r>
              <a:rPr lang="en-US" sz="2800" dirty="0" smtClean="0">
                <a:latin typeface="Times New Roman" pitchFamily="18" charset="0"/>
                <a:cs typeface="Times New Roman" pitchFamily="18" charset="0"/>
              </a:rPr>
              <a:t>Easier to use , flexible and less expensive .</a:t>
            </a:r>
          </a:p>
          <a:p>
            <a:pPr algn="just"/>
            <a:r>
              <a:rPr lang="en-US" sz="2800" dirty="0" smtClean="0">
                <a:latin typeface="Times New Roman" pitchFamily="18" charset="0"/>
                <a:cs typeface="Times New Roman" pitchFamily="18" charset="0"/>
              </a:rPr>
              <a:t>As a model is used for analysis , risk of interference with real world systems gets avoided.</a:t>
            </a:r>
          </a:p>
          <a:p>
            <a:pPr algn="just"/>
            <a:r>
              <a:rPr lang="en-US" sz="2800" dirty="0" smtClean="0">
                <a:latin typeface="Times New Roman" pitchFamily="18" charset="0"/>
                <a:cs typeface="Times New Roman" pitchFamily="18" charset="0"/>
              </a:rPr>
              <a:t>Can be used to study the interactive effect of  individual components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944562"/>
          </a:xfrm>
        </p:spPr>
        <p:txBody>
          <a:bodyPr/>
          <a:lstStyle/>
          <a:p>
            <a:r>
              <a:rPr lang="en-US" u="sng" dirty="0" smtClean="0"/>
              <a:t>Disadvantages</a:t>
            </a:r>
            <a:endParaRPr lang="en-US" u="sng" dirty="0"/>
          </a:p>
        </p:txBody>
      </p:sp>
      <p:sp>
        <p:nvSpPr>
          <p:cNvPr id="3" name="Content Placeholder 2"/>
          <p:cNvSpPr>
            <a:spLocks noGrp="1"/>
          </p:cNvSpPr>
          <p:nvPr>
            <p:ph idx="1"/>
          </p:nvPr>
        </p:nvSpPr>
        <p:spPr>
          <a:xfrm>
            <a:off x="228600" y="1600200"/>
            <a:ext cx="7924800" cy="4876800"/>
          </a:xfrm>
        </p:spPr>
        <p:txBody>
          <a:bodyPr/>
          <a:lstStyle/>
          <a:p>
            <a:r>
              <a:rPr lang="en-US" dirty="0" smtClean="0"/>
              <a:t>Does not give optimal solutions like other quantitative techniques and is just descriptive in nature.</a:t>
            </a:r>
          </a:p>
          <a:p>
            <a:r>
              <a:rPr lang="en-US" dirty="0" smtClean="0"/>
              <a:t>Developing a model is often a complicated and time consuming process.</a:t>
            </a:r>
          </a:p>
          <a:p>
            <a:r>
              <a:rPr lang="en-US" dirty="0" smtClean="0"/>
              <a:t>Not precise.</a:t>
            </a:r>
          </a:p>
          <a:p>
            <a:r>
              <a:rPr lang="en-US" dirty="0" smtClean="0"/>
              <a:t>Only uncertain situations can be evaluated.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Monte –Carlo Simulation</a:t>
            </a:r>
            <a:endParaRPr lang="en-US" u="sng" dirty="0"/>
          </a:p>
        </p:txBody>
      </p:sp>
      <p:sp>
        <p:nvSpPr>
          <p:cNvPr id="3" name="Content Placeholder 2"/>
          <p:cNvSpPr>
            <a:spLocks noGrp="1"/>
          </p:cNvSpPr>
          <p:nvPr>
            <p:ph idx="1"/>
          </p:nvPr>
        </p:nvSpPr>
        <p:spPr>
          <a:xfrm>
            <a:off x="304800" y="1600200"/>
            <a:ext cx="7696200" cy="5029200"/>
          </a:xfrm>
        </p:spPr>
        <p:txBody>
          <a:bodyPr>
            <a:normAutofit lnSpcReduction="10000"/>
          </a:bodyPr>
          <a:lstStyle/>
          <a:p>
            <a:pPr algn="just">
              <a:buNone/>
            </a:pPr>
            <a:r>
              <a:rPr lang="en-US" dirty="0" smtClean="0"/>
              <a:t>	</a:t>
            </a:r>
            <a:r>
              <a:rPr lang="en-US" sz="2800" dirty="0" smtClean="0">
                <a:latin typeface="Times New Roman" pitchFamily="18" charset="0"/>
                <a:cs typeface="Times New Roman" pitchFamily="18" charset="0"/>
              </a:rPr>
              <a:t>It is used to study probabilistic simulations where the given process has a random or chance component. Using Monte Carlo Simulation, a given problem is solved by simulating the original data with random number generators.</a:t>
            </a:r>
          </a:p>
          <a:p>
            <a:pPr algn="just">
              <a:buNone/>
            </a:pPr>
            <a:r>
              <a:rPr lang="en-US" sz="2800" dirty="0" smtClean="0">
                <a:latin typeface="Times New Roman" pitchFamily="18" charset="0"/>
                <a:cs typeface="Times New Roman" pitchFamily="18" charset="0"/>
              </a:rPr>
              <a:t>	</a:t>
            </a:r>
            <a:r>
              <a:rPr lang="en-US" sz="2800" dirty="0" smtClean="0">
                <a:solidFill>
                  <a:srgbClr val="C00000"/>
                </a:solidFill>
                <a:latin typeface="Times New Roman" pitchFamily="18" charset="0"/>
                <a:cs typeface="Times New Roman" pitchFamily="18" charset="0"/>
              </a:rPr>
              <a:t>Note:</a:t>
            </a:r>
            <a:r>
              <a:rPr lang="en-US" sz="2800" dirty="0" smtClean="0">
                <a:latin typeface="Times New Roman" pitchFamily="18" charset="0"/>
                <a:cs typeface="Times New Roman" pitchFamily="18" charset="0"/>
              </a:rPr>
              <a:t> Random number are the numbers constructed by the combination of one or more digits(From 0 to 9) in such a manner that each of these 10 digits can occur with equal probability. These are generated by using  dice selection , by spinning a roulette wheel or by random number tables or can be generated by computers.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u="sng" dirty="0" smtClean="0"/>
              <a:t>Steps of Monte –Carlo Method</a:t>
            </a:r>
            <a:endParaRPr lang="en-US" u="sng" dirty="0"/>
          </a:p>
        </p:txBody>
      </p:sp>
      <p:sp>
        <p:nvSpPr>
          <p:cNvPr id="3" name="Content Placeholder 2"/>
          <p:cNvSpPr>
            <a:spLocks noGrp="1"/>
          </p:cNvSpPr>
          <p:nvPr>
            <p:ph idx="1"/>
          </p:nvPr>
        </p:nvSpPr>
        <p:spPr>
          <a:xfrm>
            <a:off x="0" y="990600"/>
            <a:ext cx="8153400" cy="5867400"/>
          </a:xfrm>
        </p:spPr>
        <p:txBody>
          <a:bodyPr>
            <a:normAutofit lnSpcReduction="10000"/>
          </a:bodyPr>
          <a:lstStyle/>
          <a:p>
            <a:pPr marL="514350" indent="-514350" algn="just">
              <a:buFont typeface="+mj-lt"/>
              <a:buAutoNum type="arabicPeriod"/>
            </a:pPr>
            <a:r>
              <a:rPr lang="en-US" sz="2400" dirty="0" smtClean="0">
                <a:latin typeface="Times New Roman" pitchFamily="18" charset="0"/>
                <a:cs typeface="Times New Roman" pitchFamily="18" charset="0"/>
              </a:rPr>
              <a:t>Identify the input variables, collect data on them and write down the probability distribution for them. This represents the simulation model.</a:t>
            </a:r>
          </a:p>
          <a:p>
            <a:pPr marL="514350" indent="-514350" algn="just">
              <a:buFont typeface="+mj-lt"/>
              <a:buAutoNum type="arabicPeriod"/>
            </a:pPr>
            <a:r>
              <a:rPr lang="en-US" sz="2400" dirty="0" smtClean="0">
                <a:latin typeface="Times New Roman" pitchFamily="18" charset="0"/>
                <a:cs typeface="Times New Roman" pitchFamily="18" charset="0"/>
              </a:rPr>
              <a:t>Rewrite the cumulative probability distribution.</a:t>
            </a:r>
          </a:p>
          <a:p>
            <a:pPr marL="514350" indent="-514350" algn="just">
              <a:buFont typeface="+mj-lt"/>
              <a:buAutoNum type="arabicPeriod"/>
            </a:pPr>
            <a:r>
              <a:rPr lang="en-US" sz="2400" dirty="0" smtClean="0">
                <a:latin typeface="Times New Roman" pitchFamily="18" charset="0"/>
                <a:cs typeface="Times New Roman" pitchFamily="18" charset="0"/>
              </a:rPr>
              <a:t>Identify the random number intervals corresponding to these cumulative probabilities figures. ( If Probabilities are expressed in two identical digits use random numbers from 00 to 99 and if they are in three decimal  digits use random numbers from 000 to 999.</a:t>
            </a:r>
          </a:p>
          <a:p>
            <a:pPr marL="514350" indent="-514350">
              <a:buFont typeface="+mj-lt"/>
              <a:buAutoNum type="arabicPeriod"/>
            </a:pPr>
            <a:r>
              <a:rPr lang="en-US" sz="2400" dirty="0" smtClean="0">
                <a:latin typeface="Times New Roman" pitchFamily="18" charset="0"/>
                <a:cs typeface="Times New Roman" pitchFamily="18" charset="0"/>
              </a:rPr>
              <a:t>Prepare a table for the random numbers ( to be generated to simulate the model ) and the expected ( simulated) values of the inputs variables etc.</a:t>
            </a:r>
          </a:p>
          <a:p>
            <a:pPr marL="514350" indent="-514350" algn="just">
              <a:buFont typeface="+mj-lt"/>
              <a:buAutoNum type="arabicPeriod"/>
            </a:pPr>
            <a:r>
              <a:rPr lang="en-US" sz="2400" dirty="0" smtClean="0">
                <a:latin typeface="Times New Roman" pitchFamily="18" charset="0"/>
                <a:cs typeface="Times New Roman" pitchFamily="18" charset="0"/>
              </a:rPr>
              <a:t>Generate ‘ n’ random numbers( if not given)  from the random umber tables.</a:t>
            </a:r>
          </a:p>
          <a:p>
            <a:pPr marL="514350" indent="-514350">
              <a:buFont typeface="+mj-lt"/>
              <a:buAutoNum type="arabicPeriod"/>
            </a:pPr>
            <a:r>
              <a:rPr lang="en-US" sz="2400" dirty="0" smtClean="0">
                <a:latin typeface="Times New Roman" pitchFamily="18" charset="0"/>
                <a:cs typeface="Times New Roman" pitchFamily="18" charset="0"/>
              </a:rPr>
              <a:t>Process  the simulated information and then summarize the data and interpret the results.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6200" cy="609600"/>
          </a:xfrm>
        </p:spPr>
        <p:txBody>
          <a:bodyPr/>
          <a:lstStyle/>
          <a:p>
            <a:r>
              <a:rPr lang="en-US" u="sng" dirty="0" smtClean="0"/>
              <a:t>Problems</a:t>
            </a:r>
            <a:endParaRPr lang="en-US" u="sng" dirty="0"/>
          </a:p>
        </p:txBody>
      </p:sp>
      <p:sp>
        <p:nvSpPr>
          <p:cNvPr id="3" name="Content Placeholder 2"/>
          <p:cNvSpPr>
            <a:spLocks noGrp="1"/>
          </p:cNvSpPr>
          <p:nvPr>
            <p:ph idx="1"/>
          </p:nvPr>
        </p:nvSpPr>
        <p:spPr>
          <a:xfrm>
            <a:off x="0" y="838200"/>
            <a:ext cx="8077200" cy="6019800"/>
          </a:xfrm>
        </p:spPr>
        <p:txBody>
          <a:bodyPr>
            <a:normAutofit lnSpcReduction="10000"/>
          </a:bodyPr>
          <a:lstStyle/>
          <a:p>
            <a:pPr>
              <a:buNone/>
            </a:pPr>
            <a:r>
              <a:rPr lang="en-US" sz="1800" dirty="0" smtClean="0">
                <a:latin typeface="Times New Roman" pitchFamily="18" charset="0"/>
                <a:cs typeface="Times New Roman" pitchFamily="18" charset="0"/>
              </a:rPr>
              <a:t>	1) </a:t>
            </a:r>
            <a:r>
              <a:rPr lang="en-US" sz="2400" dirty="0" smtClean="0">
                <a:latin typeface="Times New Roman" pitchFamily="18" charset="0"/>
                <a:cs typeface="Times New Roman" pitchFamily="18" charset="0"/>
              </a:rPr>
              <a:t>A  company manufactures around 200 cars. Depending upon the availability of raw materials and other conditions, the daily production has been varying from 196 cars to 204 cars . Whose probability  distribution is as given below.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The finished cars are transported in a specially designed three stored  lorry that can  accommodate only 200 cars. Using the following 15 random numbers 82, 89, 78, 24, 53, 61, 18, 45,04,23, 50, 77, 27, 54 and 10. simulate the process to find out.</a:t>
            </a:r>
          </a:p>
          <a:p>
            <a:pPr marL="514350" indent="-514350">
              <a:buAutoNum type="romanLcParenBoth"/>
            </a:pPr>
            <a:r>
              <a:rPr lang="en-US" sz="2400" dirty="0" smtClean="0">
                <a:latin typeface="Times New Roman" pitchFamily="18" charset="0"/>
                <a:cs typeface="Times New Roman" pitchFamily="18" charset="0"/>
              </a:rPr>
              <a:t>What will be the average number of cars waiting in the factory?</a:t>
            </a:r>
          </a:p>
          <a:p>
            <a:pPr marL="514350" indent="-514350">
              <a:buAutoNum type="romanLcParenBoth"/>
            </a:pPr>
            <a:r>
              <a:rPr lang="en-US" sz="2400" dirty="0" smtClean="0">
                <a:latin typeface="Times New Roman" pitchFamily="18" charset="0"/>
                <a:cs typeface="Times New Roman" pitchFamily="18" charset="0"/>
              </a:rPr>
              <a:t>What will be the number of empty spaces in the lorry? </a:t>
            </a:r>
          </a:p>
          <a:p>
            <a:pPr>
              <a:buNone/>
            </a:pPr>
            <a:endParaRPr lang="en-US" sz="24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 y="2438400"/>
          <a:ext cx="8077198" cy="1447800"/>
        </p:xfrm>
        <a:graphic>
          <a:graphicData uri="http://schemas.openxmlformats.org/drawingml/2006/table">
            <a:tbl>
              <a:tblPr firstRow="1" bandRow="1">
                <a:tableStyleId>{5C22544A-7EE6-4342-B048-85BDC9FD1C3A}</a:tableStyleId>
              </a:tblPr>
              <a:tblGrid>
                <a:gridCol w="1295398"/>
                <a:gridCol w="703909"/>
                <a:gridCol w="799723"/>
                <a:gridCol w="799723"/>
                <a:gridCol w="719750"/>
                <a:gridCol w="719750"/>
                <a:gridCol w="879695"/>
                <a:gridCol w="719750"/>
                <a:gridCol w="719750"/>
                <a:gridCol w="719750"/>
              </a:tblGrid>
              <a:tr h="723900">
                <a:tc>
                  <a:txBody>
                    <a:bodyPr/>
                    <a:lstStyle/>
                    <a:p>
                      <a:r>
                        <a:rPr lang="en-US" dirty="0" smtClean="0"/>
                        <a:t>Production/day</a:t>
                      </a:r>
                      <a:endParaRPr lang="en-US" dirty="0"/>
                    </a:p>
                  </a:txBody>
                  <a:tcPr/>
                </a:tc>
                <a:tc>
                  <a:txBody>
                    <a:bodyPr/>
                    <a:lstStyle/>
                    <a:p>
                      <a:r>
                        <a:rPr lang="en-US" dirty="0" smtClean="0"/>
                        <a:t>196</a:t>
                      </a:r>
                      <a:endParaRPr lang="en-US" dirty="0"/>
                    </a:p>
                  </a:txBody>
                  <a:tcPr/>
                </a:tc>
                <a:tc>
                  <a:txBody>
                    <a:bodyPr/>
                    <a:lstStyle/>
                    <a:p>
                      <a:r>
                        <a:rPr lang="en-US" dirty="0" smtClean="0"/>
                        <a:t>197</a:t>
                      </a:r>
                      <a:endParaRPr lang="en-US" dirty="0"/>
                    </a:p>
                  </a:txBody>
                  <a:tcPr/>
                </a:tc>
                <a:tc>
                  <a:txBody>
                    <a:bodyPr/>
                    <a:lstStyle/>
                    <a:p>
                      <a:r>
                        <a:rPr lang="en-US" dirty="0" smtClean="0"/>
                        <a:t>198</a:t>
                      </a:r>
                      <a:endParaRPr lang="en-US" dirty="0"/>
                    </a:p>
                  </a:txBody>
                  <a:tcPr/>
                </a:tc>
                <a:tc>
                  <a:txBody>
                    <a:bodyPr/>
                    <a:lstStyle/>
                    <a:p>
                      <a:r>
                        <a:rPr lang="en-US" dirty="0" smtClean="0"/>
                        <a:t>199</a:t>
                      </a:r>
                      <a:endParaRPr lang="en-US" dirty="0"/>
                    </a:p>
                  </a:txBody>
                  <a:tcPr/>
                </a:tc>
                <a:tc>
                  <a:txBody>
                    <a:bodyPr/>
                    <a:lstStyle/>
                    <a:p>
                      <a:r>
                        <a:rPr lang="en-US" dirty="0" smtClean="0"/>
                        <a:t>200</a:t>
                      </a:r>
                      <a:endParaRPr lang="en-US" dirty="0"/>
                    </a:p>
                  </a:txBody>
                  <a:tcPr/>
                </a:tc>
                <a:tc>
                  <a:txBody>
                    <a:bodyPr/>
                    <a:lstStyle/>
                    <a:p>
                      <a:r>
                        <a:rPr lang="en-US" dirty="0" smtClean="0"/>
                        <a:t>201</a:t>
                      </a:r>
                      <a:endParaRPr lang="en-US" dirty="0"/>
                    </a:p>
                  </a:txBody>
                  <a:tcPr/>
                </a:tc>
                <a:tc>
                  <a:txBody>
                    <a:bodyPr/>
                    <a:lstStyle/>
                    <a:p>
                      <a:r>
                        <a:rPr lang="en-US" dirty="0" smtClean="0"/>
                        <a:t>202</a:t>
                      </a:r>
                      <a:endParaRPr lang="en-US" dirty="0"/>
                    </a:p>
                  </a:txBody>
                  <a:tcPr/>
                </a:tc>
                <a:tc>
                  <a:txBody>
                    <a:bodyPr/>
                    <a:lstStyle/>
                    <a:p>
                      <a:r>
                        <a:rPr lang="en-US" dirty="0" smtClean="0"/>
                        <a:t>203</a:t>
                      </a:r>
                      <a:endParaRPr lang="en-US" dirty="0"/>
                    </a:p>
                  </a:txBody>
                  <a:tcPr/>
                </a:tc>
                <a:tc>
                  <a:txBody>
                    <a:bodyPr/>
                    <a:lstStyle/>
                    <a:p>
                      <a:r>
                        <a:rPr lang="en-US" dirty="0" smtClean="0"/>
                        <a:t>204</a:t>
                      </a:r>
                      <a:endParaRPr lang="en-US" dirty="0"/>
                    </a:p>
                  </a:txBody>
                  <a:tcPr/>
                </a:tc>
              </a:tr>
              <a:tr h="723900">
                <a:tc>
                  <a:txBody>
                    <a:bodyPr/>
                    <a:lstStyle/>
                    <a:p>
                      <a:r>
                        <a:rPr lang="en-US" dirty="0" smtClean="0"/>
                        <a:t>Probability </a:t>
                      </a:r>
                      <a:endParaRPr lang="en-US" dirty="0"/>
                    </a:p>
                  </a:txBody>
                  <a:tcPr/>
                </a:tc>
                <a:tc>
                  <a:txBody>
                    <a:bodyPr/>
                    <a:lstStyle/>
                    <a:p>
                      <a:r>
                        <a:rPr lang="en-US" dirty="0" smtClean="0"/>
                        <a:t>0.05</a:t>
                      </a:r>
                      <a:endParaRPr lang="en-US" dirty="0"/>
                    </a:p>
                  </a:txBody>
                  <a:tcPr/>
                </a:tc>
                <a:tc>
                  <a:txBody>
                    <a:bodyPr/>
                    <a:lstStyle/>
                    <a:p>
                      <a:r>
                        <a:rPr lang="en-US" dirty="0" smtClean="0"/>
                        <a:t>0.09</a:t>
                      </a:r>
                      <a:endParaRPr lang="en-US" dirty="0"/>
                    </a:p>
                  </a:txBody>
                  <a:tcPr/>
                </a:tc>
                <a:tc>
                  <a:txBody>
                    <a:bodyPr/>
                    <a:lstStyle/>
                    <a:p>
                      <a:r>
                        <a:rPr lang="en-US" dirty="0" smtClean="0"/>
                        <a:t>0.12</a:t>
                      </a:r>
                      <a:endParaRPr lang="en-US" dirty="0"/>
                    </a:p>
                  </a:txBody>
                  <a:tcPr/>
                </a:tc>
                <a:tc>
                  <a:txBody>
                    <a:bodyPr/>
                    <a:lstStyle/>
                    <a:p>
                      <a:r>
                        <a:rPr lang="en-US" dirty="0" smtClean="0"/>
                        <a:t>0.14</a:t>
                      </a:r>
                      <a:endParaRPr lang="en-US" dirty="0"/>
                    </a:p>
                  </a:txBody>
                  <a:tcPr/>
                </a:tc>
                <a:tc>
                  <a:txBody>
                    <a:bodyPr/>
                    <a:lstStyle/>
                    <a:p>
                      <a:r>
                        <a:rPr lang="en-US" dirty="0" smtClean="0"/>
                        <a:t>0.20</a:t>
                      </a:r>
                      <a:endParaRPr lang="en-US" dirty="0"/>
                    </a:p>
                  </a:txBody>
                  <a:tcPr/>
                </a:tc>
                <a:tc>
                  <a:txBody>
                    <a:bodyPr/>
                    <a:lstStyle/>
                    <a:p>
                      <a:r>
                        <a:rPr lang="en-US" dirty="0" smtClean="0"/>
                        <a:t>0.15</a:t>
                      </a:r>
                      <a:endParaRPr lang="en-US" dirty="0"/>
                    </a:p>
                  </a:txBody>
                  <a:tcPr/>
                </a:tc>
                <a:tc>
                  <a:txBody>
                    <a:bodyPr/>
                    <a:lstStyle/>
                    <a:p>
                      <a:r>
                        <a:rPr lang="en-US" dirty="0" smtClean="0"/>
                        <a:t>0.11</a:t>
                      </a:r>
                      <a:endParaRPr lang="en-US" dirty="0"/>
                    </a:p>
                  </a:txBody>
                  <a:tcPr/>
                </a:tc>
                <a:tc>
                  <a:txBody>
                    <a:bodyPr/>
                    <a:lstStyle/>
                    <a:p>
                      <a:r>
                        <a:rPr lang="en-US" dirty="0" smtClean="0"/>
                        <a:t>0.08</a:t>
                      </a:r>
                      <a:endParaRPr lang="en-US" dirty="0"/>
                    </a:p>
                  </a:txBody>
                  <a:tcPr/>
                </a:tc>
                <a:tc>
                  <a:txBody>
                    <a:bodyPr/>
                    <a:lstStyle/>
                    <a:p>
                      <a:r>
                        <a:rPr lang="en-US" dirty="0" smtClean="0"/>
                        <a:t>0.06</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8610600" cy="6074736"/>
          </a:xfrm>
        </p:spPr>
        <p:txBody>
          <a:bodyPr/>
          <a:lstStyle/>
          <a:p>
            <a:pPr>
              <a:buNone/>
            </a:pPr>
            <a:r>
              <a:rPr lang="en-US" dirty="0" smtClean="0"/>
              <a:t>Q 2) The rainfall distribution in </a:t>
            </a:r>
            <a:r>
              <a:rPr lang="en-US" dirty="0" err="1" smtClean="0"/>
              <a:t>mansoon</a:t>
            </a:r>
            <a:r>
              <a:rPr lang="en-US" dirty="0" smtClean="0"/>
              <a:t> season is as follows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Simulate the rainfall for 10 days using following random numbers : 67, 63, 39, 55, 29 78,70,06,78,76. Find the average rainfall.</a:t>
            </a:r>
          </a:p>
          <a:p>
            <a:pPr>
              <a:buNone/>
            </a:pPr>
            <a:endParaRPr lang="en-US" dirty="0"/>
          </a:p>
        </p:txBody>
      </p:sp>
      <p:graphicFrame>
        <p:nvGraphicFramePr>
          <p:cNvPr id="4" name="Table 3"/>
          <p:cNvGraphicFramePr>
            <a:graphicFrameLocks noGrp="1"/>
          </p:cNvGraphicFramePr>
          <p:nvPr/>
        </p:nvGraphicFramePr>
        <p:xfrm>
          <a:off x="380996" y="1600200"/>
          <a:ext cx="7467607" cy="1371600"/>
        </p:xfrm>
        <a:graphic>
          <a:graphicData uri="http://schemas.openxmlformats.org/drawingml/2006/table">
            <a:tbl>
              <a:tblPr firstRow="1" bandRow="1">
                <a:tableStyleId>{5C22544A-7EE6-4342-B048-85BDC9FD1C3A}</a:tableStyleId>
              </a:tblPr>
              <a:tblGrid>
                <a:gridCol w="1385746"/>
                <a:gridCol w="747856"/>
                <a:gridCol w="1066801"/>
                <a:gridCol w="1066801"/>
                <a:gridCol w="1066801"/>
                <a:gridCol w="1066801"/>
                <a:gridCol w="1066801"/>
              </a:tblGrid>
              <a:tr h="685800">
                <a:tc>
                  <a:txBody>
                    <a:bodyPr/>
                    <a:lstStyle/>
                    <a:p>
                      <a:r>
                        <a:rPr lang="en-US" dirty="0" smtClean="0"/>
                        <a:t>Rain in</a:t>
                      </a:r>
                      <a:r>
                        <a:rPr lang="en-US" baseline="0" dirty="0" smtClean="0"/>
                        <a:t> Cm </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685800">
                <a:tc>
                  <a:txBody>
                    <a:bodyPr/>
                    <a:lstStyle/>
                    <a:p>
                      <a:r>
                        <a:rPr lang="en-US" dirty="0" smtClean="0"/>
                        <a:t>Frequency </a:t>
                      </a:r>
                      <a:endParaRPr lang="en-US" dirty="0"/>
                    </a:p>
                  </a:txBody>
                  <a:tcPr/>
                </a:tc>
                <a:tc>
                  <a:txBody>
                    <a:bodyPr/>
                    <a:lstStyle/>
                    <a:p>
                      <a:r>
                        <a:rPr lang="en-US" dirty="0" smtClean="0"/>
                        <a:t>50</a:t>
                      </a:r>
                      <a:endParaRPr lang="en-US" dirty="0"/>
                    </a:p>
                  </a:txBody>
                  <a:tcPr/>
                </a:tc>
                <a:tc>
                  <a:txBody>
                    <a:bodyPr/>
                    <a:lstStyle/>
                    <a:p>
                      <a:r>
                        <a:rPr lang="en-US" dirty="0" smtClean="0"/>
                        <a:t>25</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544</TotalTime>
  <Words>654</Words>
  <Application>Microsoft Office PowerPoint</Application>
  <PresentationFormat>On-screen Show (4:3)</PresentationFormat>
  <Paragraphs>138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outline</vt:lpstr>
      <vt:lpstr>Simulation </vt:lpstr>
      <vt:lpstr>Continued…..</vt:lpstr>
      <vt:lpstr>Advantages </vt:lpstr>
      <vt:lpstr>Disadvantages</vt:lpstr>
      <vt:lpstr>Monte –Carlo Simulation</vt:lpstr>
      <vt:lpstr>Steps of Monte –Carlo Method</vt:lpstr>
      <vt:lpstr>Problems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lalit</dc:creator>
  <cp:lastModifiedBy>teacher</cp:lastModifiedBy>
  <cp:revision>33</cp:revision>
  <dcterms:created xsi:type="dcterms:W3CDTF">2012-09-14T04:31:01Z</dcterms:created>
  <dcterms:modified xsi:type="dcterms:W3CDTF">2021-01-09T06:38:44Z</dcterms:modified>
</cp:coreProperties>
</file>