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xls" ContentType="application/vnd.ms-exce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1"/>
  </p:notesMasterIdLst>
  <p:sldIdLst>
    <p:sldId id="256" r:id="rId2"/>
    <p:sldId id="306" r:id="rId3"/>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6" r:id="rId27"/>
    <p:sldId id="337" r:id="rId28"/>
    <p:sldId id="338" r:id="rId29"/>
    <p:sldId id="339"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44" r:id="rId53"/>
    <p:sldId id="340" r:id="rId54"/>
    <p:sldId id="341" r:id="rId55"/>
    <p:sldId id="349" r:id="rId56"/>
    <p:sldId id="350" r:id="rId57"/>
    <p:sldId id="342" r:id="rId58"/>
    <p:sldId id="346" r:id="rId59"/>
    <p:sldId id="348" r:id="rId60"/>
    <p:sldId id="347" r:id="rId61"/>
    <p:sldId id="345" r:id="rId62"/>
    <p:sldId id="351" r:id="rId63"/>
    <p:sldId id="352" r:id="rId64"/>
    <p:sldId id="353" r:id="rId65"/>
    <p:sldId id="354" r:id="rId66"/>
    <p:sldId id="355" r:id="rId67"/>
    <p:sldId id="356" r:id="rId68"/>
    <p:sldId id="357" r:id="rId69"/>
    <p:sldId id="358" r:id="rId70"/>
    <p:sldId id="359" r:id="rId71"/>
    <p:sldId id="360" r:id="rId72"/>
    <p:sldId id="361" r:id="rId73"/>
    <p:sldId id="362" r:id="rId74"/>
    <p:sldId id="363" r:id="rId75"/>
    <p:sldId id="364" r:id="rId76"/>
    <p:sldId id="365" r:id="rId77"/>
    <p:sldId id="366" r:id="rId78"/>
    <p:sldId id="367" r:id="rId79"/>
    <p:sldId id="368" r:id="rId80"/>
    <p:sldId id="369" r:id="rId81"/>
    <p:sldId id="370" r:id="rId82"/>
    <p:sldId id="371" r:id="rId83"/>
    <p:sldId id="372" r:id="rId84"/>
    <p:sldId id="373" r:id="rId85"/>
    <p:sldId id="374" r:id="rId86"/>
    <p:sldId id="375" r:id="rId87"/>
    <p:sldId id="376" r:id="rId88"/>
    <p:sldId id="377" r:id="rId89"/>
    <p:sldId id="378" r:id="rId90"/>
    <p:sldId id="379" r:id="rId91"/>
    <p:sldId id="380" r:id="rId92"/>
    <p:sldId id="381" r:id="rId93"/>
    <p:sldId id="382" r:id="rId94"/>
    <p:sldId id="383" r:id="rId95"/>
    <p:sldId id="384" r:id="rId96"/>
    <p:sldId id="385" r:id="rId97"/>
    <p:sldId id="386" r:id="rId98"/>
    <p:sldId id="387" r:id="rId99"/>
    <p:sldId id="388" r:id="rId10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6E900E-30B4-4582-BF2E-EBFDFA8567FF}" type="datetimeFigureOut">
              <a:rPr lang="en-US" smtClean="0"/>
              <a:pPr/>
              <a:t>8/28/2020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EE325B-5F88-42F0-A0F1-5E97436053B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EFA42210-4F81-4979-9F45-BAF758661E38}" type="slidenum">
              <a:rPr lang="en-US" smtClean="0"/>
              <a:pPr/>
              <a:t>28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7AF716-B1CE-4BAF-A4CD-AB3C1322205A}" type="datetimeFigureOut">
              <a:rPr lang="en-US" smtClean="0"/>
              <a:pPr/>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1DED8-680B-45DA-854E-A662E5BE3DD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7AF716-B1CE-4BAF-A4CD-AB3C1322205A}" type="datetimeFigureOut">
              <a:rPr lang="en-US" smtClean="0"/>
              <a:pPr/>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1DED8-680B-45DA-854E-A662E5BE3DD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7AF716-B1CE-4BAF-A4CD-AB3C1322205A}" type="datetimeFigureOut">
              <a:rPr lang="en-US" smtClean="0"/>
              <a:pPr/>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1DED8-680B-45DA-854E-A662E5BE3DD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78563"/>
            <a:ext cx="21336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78563"/>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78563"/>
            <a:ext cx="2133600" cy="457200"/>
          </a:xfrm>
        </p:spPr>
        <p:txBody>
          <a:bodyPr/>
          <a:lstStyle>
            <a:lvl1pPr>
              <a:defRPr/>
            </a:lvl1pPr>
          </a:lstStyle>
          <a:p>
            <a:fld id="{D1143D5B-EB1A-434C-8138-832892FE1478}" type="slidenum">
              <a:rPr lang="en-US"/>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41763"/>
            <a:ext cx="8229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78563"/>
            <a:ext cx="21336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78563"/>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78563"/>
            <a:ext cx="2133600" cy="457200"/>
          </a:xfrm>
        </p:spPr>
        <p:txBody>
          <a:bodyPr/>
          <a:lstStyle>
            <a:lvl1pPr>
              <a:defRPr/>
            </a:lvl1pPr>
          </a:lstStyle>
          <a:p>
            <a:fld id="{00207DEB-3FE9-41D4-8B7B-F38E953911F6}" type="slidenum">
              <a:rPr lang="en-US"/>
              <a:pPr/>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78563"/>
            <a:ext cx="2133600" cy="457200"/>
          </a:xfrm>
        </p:spPr>
        <p:txBody>
          <a:bodyPr/>
          <a:lstStyle>
            <a:lvl1pPr>
              <a:defRPr/>
            </a:lvl1pPr>
          </a:lstStyle>
          <a:p>
            <a:endParaRPr lang="en-US"/>
          </a:p>
        </p:txBody>
      </p:sp>
      <p:sp>
        <p:nvSpPr>
          <p:cNvPr id="7" name="Footer Placeholder 6"/>
          <p:cNvSpPr>
            <a:spLocks noGrp="1"/>
          </p:cNvSpPr>
          <p:nvPr>
            <p:ph type="ftr" sz="quarter" idx="11"/>
          </p:nvPr>
        </p:nvSpPr>
        <p:spPr>
          <a:xfrm>
            <a:off x="3124200" y="6278563"/>
            <a:ext cx="2895600" cy="45720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78563"/>
            <a:ext cx="2133600" cy="457200"/>
          </a:xfrm>
        </p:spPr>
        <p:txBody>
          <a:bodyPr/>
          <a:lstStyle>
            <a:lvl1pPr>
              <a:defRPr/>
            </a:lvl1pPr>
          </a:lstStyle>
          <a:p>
            <a:fld id="{D203537A-3419-4E36-89DF-AAD10395ADA7}" type="slidenum">
              <a:rPr lang="en-US"/>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7AF716-B1CE-4BAF-A4CD-AB3C1322205A}" type="datetimeFigureOut">
              <a:rPr lang="en-US" smtClean="0"/>
              <a:pPr/>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1DED8-680B-45DA-854E-A662E5BE3DD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7AF716-B1CE-4BAF-A4CD-AB3C1322205A}" type="datetimeFigureOut">
              <a:rPr lang="en-US" smtClean="0"/>
              <a:pPr/>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1DED8-680B-45DA-854E-A662E5BE3DD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7AF716-B1CE-4BAF-A4CD-AB3C1322205A}" type="datetimeFigureOut">
              <a:rPr lang="en-US" smtClean="0"/>
              <a:pPr/>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E1DED8-680B-45DA-854E-A662E5BE3DD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7AF716-B1CE-4BAF-A4CD-AB3C1322205A}" type="datetimeFigureOut">
              <a:rPr lang="en-US" smtClean="0"/>
              <a:pPr/>
              <a:t>8/28/2020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E1DED8-680B-45DA-854E-A662E5BE3DD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7AF716-B1CE-4BAF-A4CD-AB3C1322205A}" type="datetimeFigureOut">
              <a:rPr lang="en-US" smtClean="0"/>
              <a:pPr/>
              <a:t>8/28/2020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E1DED8-680B-45DA-854E-A662E5BE3DD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7AF716-B1CE-4BAF-A4CD-AB3C1322205A}" type="datetimeFigureOut">
              <a:rPr lang="en-US" smtClean="0"/>
              <a:pPr/>
              <a:t>8/28/2020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E1DED8-680B-45DA-854E-A662E5BE3DD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7AF716-B1CE-4BAF-A4CD-AB3C1322205A}" type="datetimeFigureOut">
              <a:rPr lang="en-US" smtClean="0"/>
              <a:pPr/>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E1DED8-680B-45DA-854E-A662E5BE3DD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7AF716-B1CE-4BAF-A4CD-AB3C1322205A}" type="datetimeFigureOut">
              <a:rPr lang="en-US" smtClean="0"/>
              <a:pPr/>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E1DED8-680B-45DA-854E-A662E5BE3DD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7AF716-B1CE-4BAF-A4CD-AB3C1322205A}" type="datetimeFigureOut">
              <a:rPr lang="en-US" smtClean="0"/>
              <a:pPr/>
              <a:t>8/28/2020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E1DED8-680B-45DA-854E-A662E5BE3DD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2.v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3.v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4.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5.v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4.xml"/><Relationship Id="rId1" Type="http://schemas.openxmlformats.org/officeDocument/2006/relationships/vmlDrawing" Target="../drawings/vmlDrawing6.vml"/><Relationship Id="rId4"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4.xml"/><Relationship Id="rId1" Type="http://schemas.openxmlformats.org/officeDocument/2006/relationships/vmlDrawing" Target="../drawings/vmlDrawing7.vml"/><Relationship Id="rId4" Type="http://schemas.openxmlformats.org/officeDocument/2006/relationships/oleObject" Target="../embeddings/oleObject9.bin"/></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4.xml"/><Relationship Id="rId1" Type="http://schemas.openxmlformats.org/officeDocument/2006/relationships/vmlDrawing" Target="../drawings/vmlDrawing8.vml"/><Relationship Id="rId4" Type="http://schemas.openxmlformats.org/officeDocument/2006/relationships/oleObject" Target="../embeddings/oleObject11.bin"/></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4.xml"/><Relationship Id="rId1" Type="http://schemas.openxmlformats.org/officeDocument/2006/relationships/vmlDrawing" Target="../drawings/vmlDrawing9.vml"/><Relationship Id="rId4" Type="http://schemas.openxmlformats.org/officeDocument/2006/relationships/oleObject" Target="../embeddings/oleObject13.bin"/></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3.xml"/><Relationship Id="rId1" Type="http://schemas.openxmlformats.org/officeDocument/2006/relationships/vmlDrawing" Target="../drawings/vmlDrawing10.v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4.xml"/><Relationship Id="rId1" Type="http://schemas.openxmlformats.org/officeDocument/2006/relationships/vmlDrawing" Target="../drawings/vmlDrawing11.v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hyperlink" Target="http://www.statisticshowto.com/perform-two-way-anova-excel-2013-with-replication/"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752601"/>
            <a:ext cx="8610600" cy="1847850"/>
          </a:xfrm>
        </p:spPr>
        <p:txBody>
          <a:bodyPr>
            <a:normAutofit fontScale="90000"/>
          </a:bodyPr>
          <a:lstStyle/>
          <a:p>
            <a:r>
              <a:rPr lang="en-US" u="sng" dirty="0" smtClean="0">
                <a:latin typeface="Times New Roman" pitchFamily="18" charset="0"/>
                <a:cs typeface="Times New Roman" pitchFamily="18" charset="0"/>
              </a:rPr>
              <a:t>Exploratory Data Analysis 2: Sampling and Estimation, Statistical Interfaces</a:t>
            </a:r>
            <a:endParaRPr lang="en-US" u="sng"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1143000" y="304800"/>
            <a:ext cx="7772400" cy="5509200"/>
          </a:xfrm>
          <a:prstGeom prst="rect">
            <a:avLst/>
          </a:prstGeom>
          <a:noFill/>
          <a:ln w="12700">
            <a:noFill/>
            <a:miter lim="800000"/>
            <a:headEnd type="none" w="sm" len="sm"/>
            <a:tailEnd type="none" w="sm" len="sm"/>
          </a:ln>
        </p:spPr>
        <p:txBody>
          <a:bodyPr wrap="square">
            <a:spAutoFit/>
          </a:bodyPr>
          <a:lstStyle/>
          <a:p>
            <a:pPr eaLnBrk="1" hangingPunct="1"/>
            <a:r>
              <a:rPr lang="en-US" sz="3200" dirty="0">
                <a:cs typeface="Tahoma" pitchFamily="34" charset="0"/>
              </a:rPr>
              <a:t>Let us calculate monthly HH income in a city</a:t>
            </a:r>
          </a:p>
          <a:p>
            <a:pPr eaLnBrk="1" hangingPunct="1"/>
            <a:endParaRPr lang="en-US" sz="3200" dirty="0">
              <a:cs typeface="Tahoma" pitchFamily="34" charset="0"/>
            </a:endParaRPr>
          </a:p>
          <a:p>
            <a:pPr eaLnBrk="1" hangingPunct="1"/>
            <a:r>
              <a:rPr lang="en-US" sz="3200" dirty="0">
                <a:cs typeface="Tahoma" pitchFamily="34" charset="0"/>
              </a:rPr>
              <a:t>Population      = 4 </a:t>
            </a:r>
            <a:r>
              <a:rPr lang="en-US" sz="3200" dirty="0" smtClean="0">
                <a:cs typeface="Tahoma" pitchFamily="34" charset="0"/>
              </a:rPr>
              <a:t>HH </a:t>
            </a:r>
          </a:p>
          <a:p>
            <a:pPr eaLnBrk="1" hangingPunct="1"/>
            <a:r>
              <a:rPr lang="en-US" sz="3200" dirty="0" smtClean="0">
                <a:cs typeface="Tahoma" pitchFamily="34" charset="0"/>
              </a:rPr>
              <a:t>Example :  A = Rs 100/-</a:t>
            </a:r>
          </a:p>
          <a:p>
            <a:pPr eaLnBrk="1" hangingPunct="1"/>
            <a:r>
              <a:rPr lang="en-US" sz="3200" dirty="0" smtClean="0">
                <a:cs typeface="Tahoma" pitchFamily="34" charset="0"/>
              </a:rPr>
              <a:t>             :  B =  Rs 200/-</a:t>
            </a:r>
          </a:p>
          <a:p>
            <a:pPr eaLnBrk="1" hangingPunct="1"/>
            <a:r>
              <a:rPr lang="en-US" sz="3200" dirty="0" smtClean="0">
                <a:cs typeface="Tahoma" pitchFamily="34" charset="0"/>
              </a:rPr>
              <a:t>             :  C = Rs 300/-</a:t>
            </a:r>
          </a:p>
          <a:p>
            <a:pPr eaLnBrk="1" hangingPunct="1"/>
            <a:r>
              <a:rPr lang="en-US" sz="3200" dirty="0" smtClean="0">
                <a:cs typeface="Tahoma" pitchFamily="34" charset="0"/>
              </a:rPr>
              <a:t>             :  D = Rs  400/-</a:t>
            </a:r>
            <a:endParaRPr lang="en-US" sz="3200" dirty="0">
              <a:cs typeface="Tahoma" pitchFamily="34" charset="0"/>
            </a:endParaRPr>
          </a:p>
          <a:p>
            <a:pPr eaLnBrk="1" hangingPunct="1"/>
            <a:r>
              <a:rPr lang="en-US" sz="3200" dirty="0">
                <a:cs typeface="Tahoma" pitchFamily="34" charset="0"/>
              </a:rPr>
              <a:t>Census or Sample? </a:t>
            </a:r>
          </a:p>
          <a:p>
            <a:pPr eaLnBrk="1" hangingPunct="1"/>
            <a:endParaRPr lang="en-US" sz="3200" dirty="0">
              <a:cs typeface="Tahoma" pitchFamily="34" charset="0"/>
            </a:endParaRPr>
          </a:p>
          <a:p>
            <a:pPr eaLnBrk="1" hangingPunct="1"/>
            <a:r>
              <a:rPr lang="en-US" sz="3200" dirty="0">
                <a:cs typeface="Tahoma" pitchFamily="34" charset="0"/>
              </a:rPr>
              <a:t>Lets take sample of 2 HH</a:t>
            </a:r>
          </a:p>
          <a:p>
            <a:pPr eaLnBrk="1" hangingPunct="1"/>
            <a:endParaRPr lang="en-US" sz="32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7346">
                                            <p:txEl>
                                              <p:pRg st="2" end="2"/>
                                            </p:txEl>
                                          </p:spTgt>
                                        </p:tgtEl>
                                        <p:attrNameLst>
                                          <p:attrName>style.visibility</p:attrName>
                                        </p:attrNameLst>
                                      </p:cBhvr>
                                      <p:to>
                                        <p:strVal val="visible"/>
                                      </p:to>
                                    </p:set>
                                    <p:animEffect transition="in" filter="box(in)">
                                      <p:cBhvr>
                                        <p:cTn id="7" dur="500"/>
                                        <p:tgtEl>
                                          <p:spTgt spid="5734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7346">
                                            <p:txEl>
                                              <p:pRg st="3" end="3"/>
                                            </p:txEl>
                                          </p:spTgt>
                                        </p:tgtEl>
                                        <p:attrNameLst>
                                          <p:attrName>style.visibility</p:attrName>
                                        </p:attrNameLst>
                                      </p:cBhvr>
                                      <p:to>
                                        <p:strVal val="visible"/>
                                      </p:to>
                                    </p:set>
                                    <p:animEffect transition="in" filter="box(in)">
                                      <p:cBhvr>
                                        <p:cTn id="12" dur="500"/>
                                        <p:tgtEl>
                                          <p:spTgt spid="5734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7346">
                                            <p:txEl>
                                              <p:pRg st="4" end="4"/>
                                            </p:txEl>
                                          </p:spTgt>
                                        </p:tgtEl>
                                        <p:attrNameLst>
                                          <p:attrName>style.visibility</p:attrName>
                                        </p:attrNameLst>
                                      </p:cBhvr>
                                      <p:to>
                                        <p:strVal val="visible"/>
                                      </p:to>
                                    </p:set>
                                    <p:animEffect transition="in" filter="box(in)">
                                      <p:cBhvr>
                                        <p:cTn id="17" dur="500"/>
                                        <p:tgtEl>
                                          <p:spTgt spid="5734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7346">
                                            <p:txEl>
                                              <p:pRg st="5" end="5"/>
                                            </p:txEl>
                                          </p:spTgt>
                                        </p:tgtEl>
                                        <p:attrNameLst>
                                          <p:attrName>style.visibility</p:attrName>
                                        </p:attrNameLst>
                                      </p:cBhvr>
                                      <p:to>
                                        <p:strVal val="visible"/>
                                      </p:to>
                                    </p:set>
                                    <p:animEffect transition="in" filter="box(in)">
                                      <p:cBhvr>
                                        <p:cTn id="22" dur="500"/>
                                        <p:tgtEl>
                                          <p:spTgt spid="5734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57346">
                                            <p:txEl>
                                              <p:pRg st="6" end="6"/>
                                            </p:txEl>
                                          </p:spTgt>
                                        </p:tgtEl>
                                        <p:attrNameLst>
                                          <p:attrName>style.visibility</p:attrName>
                                        </p:attrNameLst>
                                      </p:cBhvr>
                                      <p:to>
                                        <p:strVal val="visible"/>
                                      </p:to>
                                    </p:set>
                                    <p:animEffect transition="in" filter="box(in)">
                                      <p:cBhvr>
                                        <p:cTn id="27" dur="500"/>
                                        <p:tgtEl>
                                          <p:spTgt spid="5734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57346">
                                            <p:txEl>
                                              <p:pRg st="7" end="7"/>
                                            </p:txEl>
                                          </p:spTgt>
                                        </p:tgtEl>
                                        <p:attrNameLst>
                                          <p:attrName>style.visibility</p:attrName>
                                        </p:attrNameLst>
                                      </p:cBhvr>
                                      <p:to>
                                        <p:strVal val="visible"/>
                                      </p:to>
                                    </p:set>
                                    <p:animEffect transition="in" filter="box(in)">
                                      <p:cBhvr>
                                        <p:cTn id="32" dur="500"/>
                                        <p:tgtEl>
                                          <p:spTgt spid="5734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57346">
                                            <p:txEl>
                                              <p:pRg st="9" end="9"/>
                                            </p:txEl>
                                          </p:spTgt>
                                        </p:tgtEl>
                                        <p:attrNameLst>
                                          <p:attrName>style.visibility</p:attrName>
                                        </p:attrNameLst>
                                      </p:cBhvr>
                                      <p:to>
                                        <p:strVal val="visible"/>
                                      </p:to>
                                    </p:set>
                                    <p:animEffect transition="in" filter="box(in)">
                                      <p:cBhvr>
                                        <p:cTn id="37" dur="500"/>
                                        <p:tgtEl>
                                          <p:spTgt spid="5734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
          <p:cNvSpPr txBox="1">
            <a:spLocks noChangeArrowheads="1"/>
          </p:cNvSpPr>
          <p:nvPr/>
        </p:nvSpPr>
        <p:spPr bwMode="auto">
          <a:xfrm>
            <a:off x="1295400" y="76200"/>
            <a:ext cx="7848600" cy="2062103"/>
          </a:xfrm>
          <a:prstGeom prst="rect">
            <a:avLst/>
          </a:prstGeom>
          <a:noFill/>
          <a:ln w="12700">
            <a:noFill/>
            <a:miter lim="800000"/>
            <a:headEnd type="none" w="sm" len="sm"/>
            <a:tailEnd type="none" w="sm" len="sm"/>
          </a:ln>
        </p:spPr>
        <p:txBody>
          <a:bodyPr wrap="square">
            <a:spAutoFit/>
          </a:bodyPr>
          <a:lstStyle/>
          <a:p>
            <a:pPr eaLnBrk="1" hangingPunct="1"/>
            <a:r>
              <a:rPr lang="en-US" sz="3200" dirty="0" smtClean="0">
                <a:latin typeface="Times New Roman" pitchFamily="18" charset="0"/>
              </a:rPr>
              <a:t>1. </a:t>
            </a:r>
            <a:r>
              <a:rPr lang="en-US" sz="3200" dirty="0" err="1" smtClean="0">
                <a:latin typeface="Times New Roman" pitchFamily="18" charset="0"/>
              </a:rPr>
              <a:t>Anjali’s</a:t>
            </a:r>
            <a:r>
              <a:rPr lang="en-US" sz="3200" dirty="0" smtClean="0">
                <a:latin typeface="Times New Roman" pitchFamily="18" charset="0"/>
              </a:rPr>
              <a:t> </a:t>
            </a:r>
            <a:r>
              <a:rPr lang="en-US" sz="3200" u="sng" dirty="0" smtClean="0">
                <a:latin typeface="Times New Roman" pitchFamily="18" charset="0"/>
              </a:rPr>
              <a:t>Sample</a:t>
            </a:r>
            <a:r>
              <a:rPr lang="en-US" sz="3200" dirty="0" smtClean="0">
                <a:latin typeface="Times New Roman" pitchFamily="18" charset="0"/>
              </a:rPr>
              <a:t> </a:t>
            </a:r>
            <a:r>
              <a:rPr lang="en-US" sz="3200" dirty="0">
                <a:latin typeface="Times New Roman" pitchFamily="18" charset="0"/>
              </a:rPr>
              <a:t>: A &amp; B</a:t>
            </a:r>
          </a:p>
          <a:p>
            <a:pPr eaLnBrk="1" hangingPunct="1"/>
            <a:r>
              <a:rPr lang="en-US" sz="3200" dirty="0">
                <a:latin typeface="Times New Roman" pitchFamily="18" charset="0"/>
              </a:rPr>
              <a:t>A – 100</a:t>
            </a:r>
          </a:p>
          <a:p>
            <a:pPr eaLnBrk="1" hangingPunct="1"/>
            <a:r>
              <a:rPr lang="en-US" sz="3200" dirty="0">
                <a:latin typeface="Times New Roman" pitchFamily="18" charset="0"/>
              </a:rPr>
              <a:t>B -  200</a:t>
            </a:r>
          </a:p>
          <a:p>
            <a:pPr eaLnBrk="1" hangingPunct="1"/>
            <a:r>
              <a:rPr lang="en-US" sz="3200" dirty="0" err="1">
                <a:latin typeface="Times New Roman" pitchFamily="18" charset="0"/>
              </a:rPr>
              <a:t>Avg</a:t>
            </a:r>
            <a:r>
              <a:rPr lang="en-US" sz="3200" dirty="0">
                <a:latin typeface="Times New Roman" pitchFamily="18" charset="0"/>
              </a:rPr>
              <a:t> HH Income X1 = 150</a:t>
            </a:r>
          </a:p>
        </p:txBody>
      </p:sp>
      <p:sp>
        <p:nvSpPr>
          <p:cNvPr id="68612" name="Text Box 4"/>
          <p:cNvSpPr txBox="1">
            <a:spLocks noChangeArrowheads="1"/>
          </p:cNvSpPr>
          <p:nvPr/>
        </p:nvSpPr>
        <p:spPr bwMode="auto">
          <a:xfrm>
            <a:off x="1295400" y="2286000"/>
            <a:ext cx="7864475" cy="2062163"/>
          </a:xfrm>
          <a:prstGeom prst="rect">
            <a:avLst/>
          </a:prstGeom>
          <a:noFill/>
          <a:ln w="12700">
            <a:noFill/>
            <a:miter lim="800000"/>
            <a:headEnd type="none" w="sm" len="sm"/>
            <a:tailEnd type="none" w="sm" len="sm"/>
          </a:ln>
        </p:spPr>
        <p:txBody>
          <a:bodyPr wrap="square">
            <a:spAutoFit/>
          </a:bodyPr>
          <a:lstStyle/>
          <a:p>
            <a:pPr eaLnBrk="1" hangingPunct="1"/>
            <a:r>
              <a:rPr lang="en-US" sz="3200" dirty="0">
                <a:latin typeface="Times New Roman" pitchFamily="18" charset="0"/>
              </a:rPr>
              <a:t>2. </a:t>
            </a:r>
            <a:r>
              <a:rPr lang="en-US" sz="3200" u="sng" dirty="0" err="1" smtClean="0">
                <a:latin typeface="Times New Roman" pitchFamily="18" charset="0"/>
              </a:rPr>
              <a:t>Anamika’s</a:t>
            </a:r>
            <a:r>
              <a:rPr lang="en-US" sz="3200" u="sng" dirty="0" smtClean="0">
                <a:latin typeface="Times New Roman" pitchFamily="18" charset="0"/>
              </a:rPr>
              <a:t> </a:t>
            </a:r>
            <a:r>
              <a:rPr lang="en-US" sz="3200" u="sng" dirty="0">
                <a:latin typeface="Times New Roman" pitchFamily="18" charset="0"/>
              </a:rPr>
              <a:t>Sample</a:t>
            </a:r>
            <a:r>
              <a:rPr lang="en-US" sz="3200" dirty="0">
                <a:latin typeface="Times New Roman" pitchFamily="18" charset="0"/>
              </a:rPr>
              <a:t> : A &amp; C</a:t>
            </a:r>
          </a:p>
          <a:p>
            <a:pPr eaLnBrk="1" hangingPunct="1"/>
            <a:r>
              <a:rPr lang="en-US" sz="3200" dirty="0">
                <a:latin typeface="Times New Roman" pitchFamily="18" charset="0"/>
              </a:rPr>
              <a:t>A – 100</a:t>
            </a:r>
          </a:p>
          <a:p>
            <a:pPr eaLnBrk="1" hangingPunct="1"/>
            <a:r>
              <a:rPr lang="en-US" sz="3200" dirty="0">
                <a:latin typeface="Times New Roman" pitchFamily="18" charset="0"/>
              </a:rPr>
              <a:t>C -  300</a:t>
            </a:r>
          </a:p>
          <a:p>
            <a:pPr eaLnBrk="1" hangingPunct="1"/>
            <a:r>
              <a:rPr lang="en-US" sz="3200" dirty="0" err="1">
                <a:latin typeface="Times New Roman" pitchFamily="18" charset="0"/>
              </a:rPr>
              <a:t>Avg</a:t>
            </a:r>
            <a:r>
              <a:rPr lang="en-US" sz="3200" dirty="0">
                <a:latin typeface="Times New Roman" pitchFamily="18" charset="0"/>
              </a:rPr>
              <a:t> HH Income X2= 200</a:t>
            </a:r>
          </a:p>
        </p:txBody>
      </p:sp>
      <p:sp>
        <p:nvSpPr>
          <p:cNvPr id="68613" name="Text Box 5"/>
          <p:cNvSpPr txBox="1">
            <a:spLocks noChangeArrowheads="1"/>
          </p:cNvSpPr>
          <p:nvPr/>
        </p:nvSpPr>
        <p:spPr bwMode="auto">
          <a:xfrm>
            <a:off x="1371600" y="4359275"/>
            <a:ext cx="7788275" cy="2062163"/>
          </a:xfrm>
          <a:prstGeom prst="rect">
            <a:avLst/>
          </a:prstGeom>
          <a:noFill/>
          <a:ln w="12700">
            <a:noFill/>
            <a:miter lim="800000"/>
            <a:headEnd type="none" w="sm" len="sm"/>
            <a:tailEnd type="none" w="sm" len="sm"/>
          </a:ln>
        </p:spPr>
        <p:txBody>
          <a:bodyPr wrap="square">
            <a:spAutoFit/>
          </a:bodyPr>
          <a:lstStyle/>
          <a:p>
            <a:pPr eaLnBrk="1" hangingPunct="1"/>
            <a:r>
              <a:rPr lang="en-US" sz="3200" dirty="0">
                <a:latin typeface="Times New Roman" pitchFamily="18" charset="0"/>
              </a:rPr>
              <a:t>3. </a:t>
            </a:r>
            <a:r>
              <a:rPr lang="en-US" sz="3200" u="sng" dirty="0" smtClean="0">
                <a:latin typeface="Times New Roman" pitchFamily="18" charset="0"/>
              </a:rPr>
              <a:t>Rajesh’s </a:t>
            </a:r>
            <a:r>
              <a:rPr lang="en-US" sz="3200" u="sng" dirty="0">
                <a:latin typeface="Times New Roman" pitchFamily="18" charset="0"/>
              </a:rPr>
              <a:t>Sample</a:t>
            </a:r>
            <a:r>
              <a:rPr lang="en-US" sz="3200" dirty="0">
                <a:latin typeface="Times New Roman" pitchFamily="18" charset="0"/>
              </a:rPr>
              <a:t> : A &amp; D</a:t>
            </a:r>
          </a:p>
          <a:p>
            <a:pPr eaLnBrk="1" hangingPunct="1"/>
            <a:r>
              <a:rPr lang="en-US" sz="3200" dirty="0">
                <a:latin typeface="Times New Roman" pitchFamily="18" charset="0"/>
              </a:rPr>
              <a:t>A – 100</a:t>
            </a:r>
          </a:p>
          <a:p>
            <a:pPr eaLnBrk="1" hangingPunct="1"/>
            <a:r>
              <a:rPr lang="en-US" sz="3200" dirty="0">
                <a:latin typeface="Times New Roman" pitchFamily="18" charset="0"/>
              </a:rPr>
              <a:t>B -  400</a:t>
            </a:r>
          </a:p>
          <a:p>
            <a:pPr eaLnBrk="1" hangingPunct="1"/>
            <a:r>
              <a:rPr lang="en-US" sz="3200" dirty="0" err="1">
                <a:latin typeface="Times New Roman" pitchFamily="18" charset="0"/>
              </a:rPr>
              <a:t>Avg</a:t>
            </a:r>
            <a:r>
              <a:rPr lang="en-US" sz="3200" dirty="0">
                <a:latin typeface="Times New Roman" pitchFamily="18" charset="0"/>
              </a:rPr>
              <a:t> HH Income X3= 250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8612"/>
                                        </p:tgtEl>
                                        <p:attrNameLst>
                                          <p:attrName>style.visibility</p:attrName>
                                        </p:attrNameLst>
                                      </p:cBhvr>
                                      <p:to>
                                        <p:strVal val="visible"/>
                                      </p:to>
                                    </p:set>
                                    <p:animEffect transition="in" filter="box(in)">
                                      <p:cBhvr>
                                        <p:cTn id="7" dur="500"/>
                                        <p:tgtEl>
                                          <p:spTgt spid="686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8613"/>
                                        </p:tgtEl>
                                        <p:attrNameLst>
                                          <p:attrName>style.visibility</p:attrName>
                                        </p:attrNameLst>
                                      </p:cBhvr>
                                      <p:to>
                                        <p:strVal val="visible"/>
                                      </p:to>
                                    </p:set>
                                    <p:animEffect transition="in" filter="box(in)">
                                      <p:cBhvr>
                                        <p:cTn id="12" dur="500"/>
                                        <p:tgtEl>
                                          <p:spTgt spid="68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p:bldP spid="686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5"/>
          <p:cNvSpPr txBox="1">
            <a:spLocks noChangeArrowheads="1"/>
          </p:cNvSpPr>
          <p:nvPr/>
        </p:nvSpPr>
        <p:spPr bwMode="auto">
          <a:xfrm>
            <a:off x="1143000" y="76200"/>
            <a:ext cx="8001000" cy="2062103"/>
          </a:xfrm>
          <a:prstGeom prst="rect">
            <a:avLst/>
          </a:prstGeom>
          <a:noFill/>
          <a:ln w="12700">
            <a:noFill/>
            <a:miter lim="800000"/>
            <a:headEnd type="none" w="sm" len="sm"/>
            <a:tailEnd type="none" w="sm" len="sm"/>
          </a:ln>
        </p:spPr>
        <p:txBody>
          <a:bodyPr wrap="square">
            <a:spAutoFit/>
          </a:bodyPr>
          <a:lstStyle/>
          <a:p>
            <a:pPr eaLnBrk="1" hangingPunct="1"/>
            <a:r>
              <a:rPr lang="en-US" sz="3200" dirty="0">
                <a:latin typeface="Times New Roman" pitchFamily="18" charset="0"/>
              </a:rPr>
              <a:t>4. </a:t>
            </a:r>
            <a:r>
              <a:rPr lang="en-US" sz="3200" u="sng" dirty="0" err="1" smtClean="0">
                <a:latin typeface="Times New Roman" pitchFamily="18" charset="0"/>
              </a:rPr>
              <a:t>Dinesh’s</a:t>
            </a:r>
            <a:r>
              <a:rPr lang="en-US" sz="3200" u="sng" dirty="0" smtClean="0">
                <a:latin typeface="Times New Roman" pitchFamily="18" charset="0"/>
              </a:rPr>
              <a:t> </a:t>
            </a:r>
            <a:r>
              <a:rPr lang="en-US" sz="3200" u="sng" dirty="0">
                <a:latin typeface="Times New Roman" pitchFamily="18" charset="0"/>
              </a:rPr>
              <a:t>Sample</a:t>
            </a:r>
            <a:r>
              <a:rPr lang="en-US" sz="3200" dirty="0">
                <a:latin typeface="Times New Roman" pitchFamily="18" charset="0"/>
              </a:rPr>
              <a:t> : B &amp; C</a:t>
            </a:r>
          </a:p>
          <a:p>
            <a:pPr eaLnBrk="1" hangingPunct="1"/>
            <a:r>
              <a:rPr lang="en-US" sz="3200" dirty="0">
                <a:latin typeface="Times New Roman" pitchFamily="18" charset="0"/>
              </a:rPr>
              <a:t>B -  200</a:t>
            </a:r>
          </a:p>
          <a:p>
            <a:pPr eaLnBrk="1" hangingPunct="1"/>
            <a:r>
              <a:rPr lang="en-US" sz="3200" dirty="0">
                <a:latin typeface="Times New Roman" pitchFamily="18" charset="0"/>
              </a:rPr>
              <a:t>C-  300</a:t>
            </a:r>
          </a:p>
          <a:p>
            <a:pPr eaLnBrk="1" hangingPunct="1"/>
            <a:r>
              <a:rPr lang="en-US" sz="3200" dirty="0" err="1">
                <a:latin typeface="Times New Roman" pitchFamily="18" charset="0"/>
              </a:rPr>
              <a:t>Avg</a:t>
            </a:r>
            <a:r>
              <a:rPr lang="en-US" sz="3200" dirty="0">
                <a:latin typeface="Times New Roman" pitchFamily="18" charset="0"/>
              </a:rPr>
              <a:t> HH Income X4 = 250</a:t>
            </a:r>
          </a:p>
        </p:txBody>
      </p:sp>
      <p:sp>
        <p:nvSpPr>
          <p:cNvPr id="58374" name="Text Box 6"/>
          <p:cNvSpPr txBox="1">
            <a:spLocks noChangeArrowheads="1"/>
          </p:cNvSpPr>
          <p:nvPr/>
        </p:nvSpPr>
        <p:spPr bwMode="auto">
          <a:xfrm>
            <a:off x="1143000" y="2209800"/>
            <a:ext cx="8016875" cy="2062103"/>
          </a:xfrm>
          <a:prstGeom prst="rect">
            <a:avLst/>
          </a:prstGeom>
          <a:noFill/>
          <a:ln w="12700">
            <a:noFill/>
            <a:miter lim="800000"/>
            <a:headEnd type="none" w="sm" len="sm"/>
            <a:tailEnd type="none" w="sm" len="sm"/>
          </a:ln>
        </p:spPr>
        <p:txBody>
          <a:bodyPr wrap="square">
            <a:spAutoFit/>
          </a:bodyPr>
          <a:lstStyle/>
          <a:p>
            <a:pPr eaLnBrk="1" hangingPunct="1"/>
            <a:r>
              <a:rPr lang="en-US" sz="3200" dirty="0">
                <a:latin typeface="Times New Roman" pitchFamily="18" charset="0"/>
              </a:rPr>
              <a:t>5. </a:t>
            </a:r>
            <a:r>
              <a:rPr lang="en-US" sz="3200" u="sng" dirty="0" smtClean="0">
                <a:latin typeface="Times New Roman" pitchFamily="18" charset="0"/>
              </a:rPr>
              <a:t>Mahesh ’s </a:t>
            </a:r>
            <a:r>
              <a:rPr lang="en-US" sz="3200" u="sng" dirty="0">
                <a:latin typeface="Times New Roman" pitchFamily="18" charset="0"/>
              </a:rPr>
              <a:t>Sample</a:t>
            </a:r>
            <a:r>
              <a:rPr lang="en-US" sz="3200" dirty="0">
                <a:latin typeface="Times New Roman" pitchFamily="18" charset="0"/>
              </a:rPr>
              <a:t> : B &amp; D</a:t>
            </a:r>
          </a:p>
          <a:p>
            <a:pPr eaLnBrk="1" hangingPunct="1"/>
            <a:r>
              <a:rPr lang="en-US" sz="3200" dirty="0">
                <a:latin typeface="Times New Roman" pitchFamily="18" charset="0"/>
              </a:rPr>
              <a:t>B - 200</a:t>
            </a:r>
          </a:p>
          <a:p>
            <a:pPr eaLnBrk="1" hangingPunct="1"/>
            <a:r>
              <a:rPr lang="en-US" sz="3200" dirty="0">
                <a:latin typeface="Times New Roman" pitchFamily="18" charset="0"/>
              </a:rPr>
              <a:t>D -  400</a:t>
            </a:r>
          </a:p>
          <a:p>
            <a:pPr eaLnBrk="1" hangingPunct="1"/>
            <a:r>
              <a:rPr lang="en-US" sz="3200" dirty="0" err="1">
                <a:latin typeface="Times New Roman" pitchFamily="18" charset="0"/>
              </a:rPr>
              <a:t>Avg</a:t>
            </a:r>
            <a:r>
              <a:rPr lang="en-US" sz="3200" dirty="0">
                <a:latin typeface="Times New Roman" pitchFamily="18" charset="0"/>
              </a:rPr>
              <a:t> HH Income X5 = 300</a:t>
            </a:r>
          </a:p>
        </p:txBody>
      </p:sp>
      <p:sp>
        <p:nvSpPr>
          <p:cNvPr id="58375" name="Text Box 7"/>
          <p:cNvSpPr txBox="1">
            <a:spLocks noChangeArrowheads="1"/>
          </p:cNvSpPr>
          <p:nvPr/>
        </p:nvSpPr>
        <p:spPr bwMode="auto">
          <a:xfrm>
            <a:off x="1143000" y="4359275"/>
            <a:ext cx="8016875" cy="2062103"/>
          </a:xfrm>
          <a:prstGeom prst="rect">
            <a:avLst/>
          </a:prstGeom>
          <a:noFill/>
          <a:ln w="12700">
            <a:noFill/>
            <a:miter lim="800000"/>
            <a:headEnd type="none" w="sm" len="sm"/>
            <a:tailEnd type="none" w="sm" len="sm"/>
          </a:ln>
        </p:spPr>
        <p:txBody>
          <a:bodyPr wrap="square">
            <a:spAutoFit/>
          </a:bodyPr>
          <a:lstStyle/>
          <a:p>
            <a:pPr eaLnBrk="1" hangingPunct="1"/>
            <a:r>
              <a:rPr lang="en-US" sz="3200" dirty="0">
                <a:latin typeface="Times New Roman" pitchFamily="18" charset="0"/>
              </a:rPr>
              <a:t>6. </a:t>
            </a:r>
            <a:r>
              <a:rPr lang="en-US" sz="3200" u="sng" dirty="0" smtClean="0">
                <a:latin typeface="Times New Roman" pitchFamily="18" charset="0"/>
              </a:rPr>
              <a:t>Raja’s </a:t>
            </a:r>
            <a:r>
              <a:rPr lang="en-US" sz="3200" u="sng" dirty="0">
                <a:latin typeface="Times New Roman" pitchFamily="18" charset="0"/>
              </a:rPr>
              <a:t>Sample</a:t>
            </a:r>
            <a:r>
              <a:rPr lang="en-US" sz="3200" dirty="0">
                <a:latin typeface="Times New Roman" pitchFamily="18" charset="0"/>
              </a:rPr>
              <a:t> : C &amp; D</a:t>
            </a:r>
          </a:p>
          <a:p>
            <a:pPr eaLnBrk="1" hangingPunct="1"/>
            <a:r>
              <a:rPr lang="en-US" sz="3200" dirty="0">
                <a:latin typeface="Times New Roman" pitchFamily="18" charset="0"/>
              </a:rPr>
              <a:t>C - 300</a:t>
            </a:r>
          </a:p>
          <a:p>
            <a:pPr eaLnBrk="1" hangingPunct="1"/>
            <a:r>
              <a:rPr lang="en-US" sz="3200" dirty="0">
                <a:latin typeface="Times New Roman" pitchFamily="18" charset="0"/>
              </a:rPr>
              <a:t>D -  400</a:t>
            </a:r>
          </a:p>
          <a:p>
            <a:pPr eaLnBrk="1" hangingPunct="1"/>
            <a:r>
              <a:rPr lang="en-US" sz="3200" dirty="0" err="1">
                <a:latin typeface="Times New Roman" pitchFamily="18" charset="0"/>
              </a:rPr>
              <a:t>Avg</a:t>
            </a:r>
            <a:r>
              <a:rPr lang="en-US" sz="3200" dirty="0">
                <a:latin typeface="Times New Roman" pitchFamily="18" charset="0"/>
              </a:rPr>
              <a:t> HH Income X6 = 350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8374"/>
                                        </p:tgtEl>
                                        <p:attrNameLst>
                                          <p:attrName>style.visibility</p:attrName>
                                        </p:attrNameLst>
                                      </p:cBhvr>
                                      <p:to>
                                        <p:strVal val="visible"/>
                                      </p:to>
                                    </p:set>
                                    <p:animEffect transition="in" filter="box(in)">
                                      <p:cBhvr>
                                        <p:cTn id="7" dur="500"/>
                                        <p:tgtEl>
                                          <p:spTgt spid="5837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8375"/>
                                        </p:tgtEl>
                                        <p:attrNameLst>
                                          <p:attrName>style.visibility</p:attrName>
                                        </p:attrNameLst>
                                      </p:cBhvr>
                                      <p:to>
                                        <p:strVal val="visible"/>
                                      </p:to>
                                    </p:set>
                                    <p:animEffect transition="in" filter="box(in)">
                                      <p:cBhvr>
                                        <p:cTn id="12" dur="500"/>
                                        <p:tgtEl>
                                          <p:spTgt spid="58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4" grpId="0"/>
      <p:bldP spid="5837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Text Box 5"/>
          <p:cNvSpPr txBox="1">
            <a:spLocks noChangeArrowheads="1"/>
          </p:cNvSpPr>
          <p:nvPr/>
        </p:nvSpPr>
        <p:spPr bwMode="auto">
          <a:xfrm>
            <a:off x="1143000" y="90488"/>
            <a:ext cx="7975600" cy="6124754"/>
          </a:xfrm>
          <a:prstGeom prst="rect">
            <a:avLst/>
          </a:prstGeom>
          <a:noFill/>
          <a:ln w="12700">
            <a:noFill/>
            <a:miter lim="800000"/>
            <a:headEnd type="none" w="sm" len="sm"/>
            <a:tailEnd type="none" w="sm" len="sm"/>
          </a:ln>
          <a:effectLst/>
        </p:spPr>
        <p:txBody>
          <a:bodyPr wrap="square">
            <a:spAutoFit/>
          </a:bodyPr>
          <a:lstStyle/>
          <a:p>
            <a:pPr eaLnBrk="1" hangingPunct="1">
              <a:defRPr/>
            </a:pPr>
            <a:r>
              <a:rPr lang="en-US" sz="2800" dirty="0">
                <a:latin typeface="+mj-lt"/>
              </a:rPr>
              <a:t>Actual Population Average = A + B + C + D / 4 = 250</a:t>
            </a:r>
          </a:p>
          <a:p>
            <a:pPr eaLnBrk="1" hangingPunct="1">
              <a:defRPr/>
            </a:pPr>
            <a:endParaRPr lang="en-US" sz="2800" dirty="0">
              <a:latin typeface="+mj-lt"/>
            </a:endParaRPr>
          </a:p>
          <a:p>
            <a:pPr eaLnBrk="1" hangingPunct="1">
              <a:defRPr/>
            </a:pPr>
            <a:r>
              <a:rPr lang="en-US" sz="2800" dirty="0">
                <a:latin typeface="+mj-lt"/>
              </a:rPr>
              <a:t>If we project Population Average from Sample Avg. then… </a:t>
            </a:r>
          </a:p>
          <a:p>
            <a:pPr eaLnBrk="1" hangingPunct="1">
              <a:buFontTx/>
              <a:buChar char="•"/>
              <a:defRPr/>
            </a:pPr>
            <a:r>
              <a:rPr lang="en-US" sz="2800" dirty="0">
                <a:latin typeface="+mj-lt"/>
              </a:rPr>
              <a:t> S1 = 150 + Something</a:t>
            </a:r>
          </a:p>
          <a:p>
            <a:pPr eaLnBrk="1" hangingPunct="1">
              <a:buFontTx/>
              <a:buChar char="•"/>
              <a:defRPr/>
            </a:pPr>
            <a:r>
              <a:rPr lang="en-US" sz="2800" dirty="0">
                <a:latin typeface="+mj-lt"/>
              </a:rPr>
              <a:t> S2 = 200 + Something</a:t>
            </a:r>
          </a:p>
          <a:p>
            <a:pPr eaLnBrk="1" hangingPunct="1">
              <a:buFontTx/>
              <a:buChar char="•"/>
              <a:defRPr/>
            </a:pPr>
            <a:r>
              <a:rPr lang="en-US" sz="2800" dirty="0">
                <a:latin typeface="+mj-lt"/>
              </a:rPr>
              <a:t> S3 = 250</a:t>
            </a:r>
          </a:p>
          <a:p>
            <a:pPr eaLnBrk="1" hangingPunct="1">
              <a:buFontTx/>
              <a:buChar char="•"/>
              <a:defRPr/>
            </a:pPr>
            <a:r>
              <a:rPr lang="en-US" sz="2800" dirty="0">
                <a:latin typeface="+mj-lt"/>
              </a:rPr>
              <a:t> S4 = 250</a:t>
            </a:r>
          </a:p>
          <a:p>
            <a:pPr eaLnBrk="1" hangingPunct="1">
              <a:buFontTx/>
              <a:buChar char="•"/>
              <a:defRPr/>
            </a:pPr>
            <a:r>
              <a:rPr lang="en-US" sz="2800" dirty="0">
                <a:latin typeface="+mj-lt"/>
              </a:rPr>
              <a:t> S5 = 300 – Something</a:t>
            </a:r>
          </a:p>
          <a:p>
            <a:pPr eaLnBrk="1" hangingPunct="1">
              <a:buFontTx/>
              <a:buChar char="•"/>
              <a:defRPr/>
            </a:pPr>
            <a:r>
              <a:rPr lang="en-US" sz="2800" dirty="0">
                <a:latin typeface="+mj-lt"/>
              </a:rPr>
              <a:t> S6 = 350 – Something</a:t>
            </a:r>
          </a:p>
          <a:p>
            <a:pPr algn="just" eaLnBrk="1" hangingPunct="1">
              <a:defRPr/>
            </a:pPr>
            <a:r>
              <a:rPr lang="en-US" sz="2800" dirty="0">
                <a:latin typeface="+mj-lt"/>
              </a:rPr>
              <a:t>But in reality we do not take all possible samples, Hence, there is always a possibility of some error.</a:t>
            </a:r>
          </a:p>
          <a:p>
            <a:pPr algn="just" eaLnBrk="1" hangingPunct="1">
              <a:defRPr/>
            </a:pPr>
            <a:r>
              <a:rPr lang="en-US" sz="2800" dirty="0">
                <a:latin typeface="+mj-lt"/>
              </a:rPr>
              <a:t>i.e. Sample Average ± Some error </a:t>
            </a:r>
          </a:p>
          <a:p>
            <a:pPr algn="just" eaLnBrk="1" hangingPunct="1">
              <a:defRPr/>
            </a:pPr>
            <a:r>
              <a:rPr lang="en-US" sz="2800" dirty="0">
                <a:latin typeface="+mj-lt"/>
              </a:rPr>
              <a:t>Some error = </a:t>
            </a:r>
            <a:r>
              <a:rPr lang="en-US" sz="2800" dirty="0">
                <a:solidFill>
                  <a:srgbClr val="FF0000"/>
                </a:solidFill>
                <a:latin typeface="+mj-lt"/>
              </a:rPr>
              <a:t>Sampling Error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9397">
                                            <p:txEl>
                                              <p:pRg st="4" end="4"/>
                                            </p:txEl>
                                          </p:spTgt>
                                        </p:tgtEl>
                                        <p:attrNameLst>
                                          <p:attrName>style.visibility</p:attrName>
                                        </p:attrNameLst>
                                      </p:cBhvr>
                                      <p:to>
                                        <p:strVal val="visible"/>
                                      </p:to>
                                    </p:set>
                                    <p:animEffect transition="in" filter="box(in)">
                                      <p:cBhvr>
                                        <p:cTn id="7" dur="500"/>
                                        <p:tgtEl>
                                          <p:spTgt spid="5939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9397">
                                            <p:txEl>
                                              <p:pRg st="5" end="5"/>
                                            </p:txEl>
                                          </p:spTgt>
                                        </p:tgtEl>
                                        <p:attrNameLst>
                                          <p:attrName>style.visibility</p:attrName>
                                        </p:attrNameLst>
                                      </p:cBhvr>
                                      <p:to>
                                        <p:strVal val="visible"/>
                                      </p:to>
                                    </p:set>
                                    <p:animEffect transition="in" filter="box(in)">
                                      <p:cBhvr>
                                        <p:cTn id="12" dur="500"/>
                                        <p:tgtEl>
                                          <p:spTgt spid="5939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9397">
                                            <p:txEl>
                                              <p:pRg st="6" end="6"/>
                                            </p:txEl>
                                          </p:spTgt>
                                        </p:tgtEl>
                                        <p:attrNameLst>
                                          <p:attrName>style.visibility</p:attrName>
                                        </p:attrNameLst>
                                      </p:cBhvr>
                                      <p:to>
                                        <p:strVal val="visible"/>
                                      </p:to>
                                    </p:set>
                                    <p:animEffect transition="in" filter="box(in)">
                                      <p:cBhvr>
                                        <p:cTn id="17" dur="500"/>
                                        <p:tgtEl>
                                          <p:spTgt spid="59397">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9397">
                                            <p:txEl>
                                              <p:pRg st="7" end="7"/>
                                            </p:txEl>
                                          </p:spTgt>
                                        </p:tgtEl>
                                        <p:attrNameLst>
                                          <p:attrName>style.visibility</p:attrName>
                                        </p:attrNameLst>
                                      </p:cBhvr>
                                      <p:to>
                                        <p:strVal val="visible"/>
                                      </p:to>
                                    </p:set>
                                    <p:animEffect transition="in" filter="box(in)">
                                      <p:cBhvr>
                                        <p:cTn id="22" dur="500"/>
                                        <p:tgtEl>
                                          <p:spTgt spid="59397">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59397">
                                            <p:txEl>
                                              <p:pRg st="8" end="8"/>
                                            </p:txEl>
                                          </p:spTgt>
                                        </p:tgtEl>
                                        <p:attrNameLst>
                                          <p:attrName>style.visibility</p:attrName>
                                        </p:attrNameLst>
                                      </p:cBhvr>
                                      <p:to>
                                        <p:strVal val="visible"/>
                                      </p:to>
                                    </p:set>
                                    <p:animEffect transition="in" filter="box(in)">
                                      <p:cBhvr>
                                        <p:cTn id="27" dur="500"/>
                                        <p:tgtEl>
                                          <p:spTgt spid="59397">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59397">
                                            <p:txEl>
                                              <p:pRg st="9" end="9"/>
                                            </p:txEl>
                                          </p:spTgt>
                                        </p:tgtEl>
                                        <p:attrNameLst>
                                          <p:attrName>style.visibility</p:attrName>
                                        </p:attrNameLst>
                                      </p:cBhvr>
                                      <p:to>
                                        <p:strVal val="visible"/>
                                      </p:to>
                                    </p:set>
                                    <p:animEffect transition="in" filter="box(in)">
                                      <p:cBhvr>
                                        <p:cTn id="32" dur="500"/>
                                        <p:tgtEl>
                                          <p:spTgt spid="59397">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59397">
                                            <p:txEl>
                                              <p:pRg st="10" end="10"/>
                                            </p:txEl>
                                          </p:spTgt>
                                        </p:tgtEl>
                                        <p:attrNameLst>
                                          <p:attrName>style.visibility</p:attrName>
                                        </p:attrNameLst>
                                      </p:cBhvr>
                                      <p:to>
                                        <p:strVal val="visible"/>
                                      </p:to>
                                    </p:set>
                                    <p:animEffect transition="in" filter="box(in)">
                                      <p:cBhvr>
                                        <p:cTn id="37" dur="500"/>
                                        <p:tgtEl>
                                          <p:spTgt spid="59397">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59397">
                                            <p:txEl>
                                              <p:pRg st="11" end="11"/>
                                            </p:txEl>
                                          </p:spTgt>
                                        </p:tgtEl>
                                        <p:attrNameLst>
                                          <p:attrName>style.visibility</p:attrName>
                                        </p:attrNameLst>
                                      </p:cBhvr>
                                      <p:to>
                                        <p:strVal val="visible"/>
                                      </p:to>
                                    </p:set>
                                    <p:animEffect transition="in" filter="box(in)">
                                      <p:cBhvr>
                                        <p:cTn id="42" dur="500"/>
                                        <p:tgtEl>
                                          <p:spTgt spid="5939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Autofit/>
          </a:bodyPr>
          <a:lstStyle/>
          <a:p>
            <a:r>
              <a:rPr lang="en-US" sz="3600" b="1" u="sng" dirty="0"/>
              <a:t>Reducing the Sampling error</a:t>
            </a:r>
            <a:r>
              <a:rPr lang="en-US" sz="3600" b="1" dirty="0"/>
              <a:t>. </a:t>
            </a:r>
          </a:p>
        </p:txBody>
      </p:sp>
      <p:sp>
        <p:nvSpPr>
          <p:cNvPr id="3" name="Content Placeholder 2"/>
          <p:cNvSpPr>
            <a:spLocks noGrp="1"/>
          </p:cNvSpPr>
          <p:nvPr>
            <p:ph idx="1"/>
          </p:nvPr>
        </p:nvSpPr>
        <p:spPr/>
        <p:txBody>
          <a:bodyPr/>
          <a:lstStyle/>
          <a:p>
            <a:pPr lvl="0"/>
            <a:r>
              <a:rPr lang="en-US" dirty="0"/>
              <a:t>The greater the sample size, the smaller the standard </a:t>
            </a:r>
            <a:r>
              <a:rPr lang="en-US" dirty="0" smtClean="0"/>
              <a:t>error/sample error. </a:t>
            </a:r>
            <a:endParaRPr lang="en-US" dirty="0"/>
          </a:p>
          <a:p>
            <a:pPr lvl="0"/>
            <a:r>
              <a:rPr lang="en-US" dirty="0"/>
              <a:t>Because the greater the sample size, the closer the sample is to the actual population itself. </a:t>
            </a:r>
          </a:p>
        </p:txBody>
      </p:sp>
    </p:spTree>
    <p:extLst>
      <p:ext uri="{BB962C8B-B14F-4D97-AF65-F5344CB8AC3E}">
        <p14:creationId xmlns="" xmlns:p14="http://schemas.microsoft.com/office/powerpoint/2010/main" val="35972161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u="sng" dirty="0"/>
              <a:t>Sample </a:t>
            </a:r>
            <a:r>
              <a:rPr lang="en-US" b="1" u="sng" dirty="0" smtClean="0"/>
              <a:t>Size</a:t>
            </a:r>
            <a:endParaRPr lang="en-US" u="sng" dirty="0"/>
          </a:p>
        </p:txBody>
      </p:sp>
      <p:sp>
        <p:nvSpPr>
          <p:cNvPr id="3" name="Content Placeholder 2"/>
          <p:cNvSpPr>
            <a:spLocks noGrp="1"/>
          </p:cNvSpPr>
          <p:nvPr>
            <p:ph idx="1"/>
          </p:nvPr>
        </p:nvSpPr>
        <p:spPr/>
        <p:txBody>
          <a:bodyPr>
            <a:normAutofit fontScale="92500" lnSpcReduction="10000"/>
          </a:bodyPr>
          <a:lstStyle/>
          <a:p>
            <a:pPr algn="just"/>
            <a:r>
              <a:rPr lang="en-US" dirty="0">
                <a:latin typeface="Times New Roman" pitchFamily="18" charset="0"/>
                <a:cs typeface="Times New Roman" pitchFamily="18" charset="0"/>
              </a:rPr>
              <a:t>This amount of risk a researcher is willing (or allowed) to take relates directly to the size of the sample. </a:t>
            </a:r>
            <a:endParaRPr lang="en-US" dirty="0" smtClean="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Simply stated, the less risk, larger the sample must be. </a:t>
            </a: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If </a:t>
            </a:r>
            <a:r>
              <a:rPr lang="en-US" dirty="0">
                <a:latin typeface="Times New Roman" pitchFamily="18" charset="0"/>
                <a:cs typeface="Times New Roman" pitchFamily="18" charset="0"/>
              </a:rPr>
              <a:t>the researcher cannot accept any risk, he should survey the entire population (take a census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25751196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normAutofit/>
          </a:bodyPr>
          <a:lstStyle/>
          <a:p>
            <a:pPr eaLnBrk="1" hangingPunct="1"/>
            <a:r>
              <a:rPr lang="en-US" sz="3200" b="1" dirty="0" smtClean="0">
                <a:solidFill>
                  <a:srgbClr val="CC3300"/>
                </a:solidFill>
              </a:rPr>
              <a:t>DETERMINATION OF SIZE OF SAMPLE</a:t>
            </a:r>
          </a:p>
        </p:txBody>
      </p:sp>
      <p:sp>
        <p:nvSpPr>
          <p:cNvPr id="71684" name="Rectangle 3"/>
          <p:cNvSpPr>
            <a:spLocks noGrp="1" noChangeArrowheads="1"/>
          </p:cNvSpPr>
          <p:nvPr>
            <p:ph idx="1"/>
          </p:nvPr>
        </p:nvSpPr>
        <p:spPr>
          <a:xfrm>
            <a:off x="1066800" y="1600200"/>
            <a:ext cx="8077200" cy="5105400"/>
          </a:xfrm>
        </p:spPr>
        <p:txBody>
          <a:bodyPr>
            <a:normAutofit/>
          </a:bodyPr>
          <a:lstStyle/>
          <a:p>
            <a:pPr marL="609600" indent="-609600" eaLnBrk="1" hangingPunct="1">
              <a:lnSpc>
                <a:spcPct val="90000"/>
              </a:lnSpc>
            </a:pPr>
            <a:r>
              <a:rPr lang="en-US" b="1" dirty="0" smtClean="0">
                <a:solidFill>
                  <a:srgbClr val="FF0066"/>
                </a:solidFill>
              </a:rPr>
              <a:t>Common Misconceptions</a:t>
            </a:r>
          </a:p>
          <a:p>
            <a:pPr marL="990600" lvl="1" indent="-533400" eaLnBrk="1" hangingPunct="1">
              <a:lnSpc>
                <a:spcPct val="90000"/>
              </a:lnSpc>
            </a:pPr>
            <a:r>
              <a:rPr lang="en-US" b="1" dirty="0" smtClean="0">
                <a:solidFill>
                  <a:schemeClr val="accent2"/>
                </a:solidFill>
              </a:rPr>
              <a:t>The sample should be a proportion (often 5 or 10 per cent) of the population;</a:t>
            </a:r>
          </a:p>
          <a:p>
            <a:pPr marL="990600" lvl="1" indent="-533400" eaLnBrk="1" hangingPunct="1">
              <a:lnSpc>
                <a:spcPct val="90000"/>
              </a:lnSpc>
              <a:buNone/>
            </a:pPr>
            <a:endParaRPr lang="en-US" b="1" dirty="0" smtClean="0">
              <a:solidFill>
                <a:schemeClr val="accent2"/>
              </a:solidFill>
            </a:endParaRPr>
          </a:p>
          <a:p>
            <a:pPr marL="990600" lvl="1" indent="-533400" eaLnBrk="1" hangingPunct="1">
              <a:lnSpc>
                <a:spcPct val="90000"/>
              </a:lnSpc>
            </a:pPr>
            <a:r>
              <a:rPr lang="en-US" b="1" dirty="0" smtClean="0">
                <a:solidFill>
                  <a:srgbClr val="CC3300"/>
                </a:solidFill>
              </a:rPr>
              <a:t>The sample should total about 500.</a:t>
            </a:r>
          </a:p>
          <a:p>
            <a:pPr marL="990600" lvl="1" indent="-533400" eaLnBrk="1" hangingPunct="1">
              <a:lnSpc>
                <a:spcPct val="90000"/>
              </a:lnSpc>
              <a:buNone/>
            </a:pPr>
            <a:endParaRPr lang="en-US" b="1" dirty="0" smtClean="0">
              <a:solidFill>
                <a:srgbClr val="CC3300"/>
              </a:solidFill>
            </a:endParaRPr>
          </a:p>
          <a:p>
            <a:pPr marL="990600" lvl="1" indent="-533400" eaLnBrk="1" hangingPunct="1">
              <a:lnSpc>
                <a:spcPct val="90000"/>
              </a:lnSpc>
            </a:pPr>
            <a:r>
              <a:rPr lang="en-US" b="1" dirty="0" smtClean="0">
                <a:solidFill>
                  <a:srgbClr val="3366FF"/>
                </a:solidFill>
              </a:rPr>
              <a:t>Any increase in the sample size will increase the precision of the sample results.</a:t>
            </a:r>
          </a:p>
          <a:p>
            <a:pPr marL="990600" lvl="1" indent="-533400">
              <a:lnSpc>
                <a:spcPct val="90000"/>
              </a:lnSpc>
            </a:pPr>
            <a:r>
              <a:rPr lang="en-US" sz="3600" b="1" dirty="0" smtClean="0">
                <a:solidFill>
                  <a:srgbClr val="FF0066"/>
                </a:solidFill>
              </a:rPr>
              <a:t>No such rule-of-thumb method is      adequate.</a:t>
            </a:r>
          </a:p>
          <a:p>
            <a:pPr marL="990600" lvl="1" indent="-533400" eaLnBrk="1" hangingPunct="1">
              <a:lnSpc>
                <a:spcPct val="90000"/>
              </a:lnSpc>
              <a:buFontTx/>
              <a:buNone/>
            </a:pPr>
            <a:endParaRPr lang="en-US" dirty="0" smtClean="0"/>
          </a:p>
        </p:txBody>
      </p:sp>
      <p:sp>
        <p:nvSpPr>
          <p:cNvPr id="4" name="Slide Number Placeholder 5"/>
          <p:cNvSpPr>
            <a:spLocks noGrp="1"/>
          </p:cNvSpPr>
          <p:nvPr>
            <p:ph type="sldNum" sz="quarter" idx="12"/>
          </p:nvPr>
        </p:nvSpPr>
        <p:spPr/>
        <p:txBody>
          <a:bodyPr/>
          <a:lstStyle/>
          <a:p>
            <a:pPr>
              <a:defRPr/>
            </a:pPr>
            <a:fld id="{86082E79-F04D-4375-AE0D-DDD414F336E6}" type="slidenum">
              <a:rPr lang="en-US"/>
              <a:pPr>
                <a:defRPr/>
              </a:pPr>
              <a:t>16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box(in)">
                                      <p:cBhvr>
                                        <p:cTn id="7" dur="500"/>
                                        <p:tgtEl>
                                          <p:spTgt spid="29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normAutofit/>
          </a:bodyPr>
          <a:lstStyle/>
          <a:p>
            <a:pPr eaLnBrk="1" hangingPunct="1"/>
            <a:r>
              <a:rPr lang="en-US" sz="3200" b="1" u="sng" dirty="0" smtClean="0">
                <a:solidFill>
                  <a:srgbClr val="CC3300"/>
                </a:solidFill>
              </a:rPr>
              <a:t>DETERMINATION OF SIZE OF SAMPLE…..</a:t>
            </a:r>
          </a:p>
        </p:txBody>
      </p:sp>
      <p:sp>
        <p:nvSpPr>
          <p:cNvPr id="72708" name="Rectangle 3"/>
          <p:cNvSpPr>
            <a:spLocks noGrp="1" noChangeArrowheads="1"/>
          </p:cNvSpPr>
          <p:nvPr>
            <p:ph idx="1"/>
          </p:nvPr>
        </p:nvSpPr>
        <p:spPr>
          <a:xfrm>
            <a:off x="1371600" y="1600200"/>
            <a:ext cx="7772400" cy="4525963"/>
          </a:xfrm>
        </p:spPr>
        <p:txBody>
          <a:bodyPr/>
          <a:lstStyle/>
          <a:p>
            <a:pPr eaLnBrk="1" hangingPunct="1"/>
            <a:r>
              <a:rPr lang="en-US" sz="2800" b="1" u="sng" dirty="0" smtClean="0"/>
              <a:t>How large should a sample be</a:t>
            </a:r>
            <a:r>
              <a:rPr lang="en-US" sz="2800" b="1" dirty="0" smtClean="0"/>
              <a:t>?</a:t>
            </a:r>
          </a:p>
          <a:p>
            <a:pPr eaLnBrk="1" hangingPunct="1">
              <a:buFontTx/>
              <a:buNone/>
            </a:pPr>
            <a:r>
              <a:rPr lang="en-US" sz="2800" b="1" dirty="0" smtClean="0"/>
              <a:t>	1. The degree of accuracy required.</a:t>
            </a:r>
            <a:br>
              <a:rPr lang="en-US" sz="2800" b="1" dirty="0" smtClean="0"/>
            </a:br>
            <a:r>
              <a:rPr lang="en-US" sz="2800" b="1" dirty="0" smtClean="0"/>
              <a:t/>
            </a:r>
            <a:br>
              <a:rPr lang="en-US" sz="2800" b="1" dirty="0" smtClean="0"/>
            </a:br>
            <a:r>
              <a:rPr lang="en-US" sz="2800" b="1" dirty="0" smtClean="0"/>
              <a:t>2. The degree of variability or diversity in the population. </a:t>
            </a:r>
            <a:br>
              <a:rPr lang="en-US" sz="2800" b="1" dirty="0" smtClean="0"/>
            </a:br>
            <a:r>
              <a:rPr lang="en-US" sz="2800" b="1" dirty="0" smtClean="0"/>
              <a:t/>
            </a:r>
            <a:br>
              <a:rPr lang="en-US" sz="2800" b="1" dirty="0" smtClean="0"/>
            </a:br>
            <a:r>
              <a:rPr lang="en-US" sz="2800" b="1" dirty="0" smtClean="0"/>
              <a:t>3. The number of different variables examined simultaneously in data analysis.</a:t>
            </a:r>
            <a:br>
              <a:rPr lang="en-US" sz="2800" b="1" dirty="0" smtClean="0"/>
            </a:br>
            <a:endParaRPr lang="en-US" sz="2800" b="1" dirty="0" smtClean="0"/>
          </a:p>
        </p:txBody>
      </p:sp>
    </p:spTree>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0" y="277813"/>
            <a:ext cx="7848600" cy="1139825"/>
          </a:xfrm>
        </p:spPr>
        <p:txBody>
          <a:bodyPr>
            <a:normAutofit/>
          </a:bodyPr>
          <a:lstStyle/>
          <a:p>
            <a:r>
              <a:rPr lang="en-US" sz="3400" b="1" dirty="0" smtClean="0">
                <a:latin typeface="Times New Roman" pitchFamily="18" charset="0"/>
                <a:cs typeface="Times New Roman" pitchFamily="18" charset="0"/>
              </a:rPr>
              <a:t>      </a:t>
            </a:r>
            <a:r>
              <a:rPr lang="en-US" sz="3400" b="1" u="sng" dirty="0" smtClean="0">
                <a:latin typeface="Times New Roman" pitchFamily="18" charset="0"/>
                <a:cs typeface="Times New Roman" pitchFamily="18" charset="0"/>
              </a:rPr>
              <a:t>Sample Size for infinite Population</a:t>
            </a:r>
            <a:endParaRPr lang="en-US" sz="3400"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endParaRPr lang="en-US" dirty="0" smtClean="0"/>
          </a:p>
          <a:p>
            <a:pPr>
              <a:buNone/>
            </a:pPr>
            <a:r>
              <a:rPr lang="en-US" b="1" dirty="0" smtClean="0">
                <a:solidFill>
                  <a:srgbClr val="C00000"/>
                </a:solidFill>
              </a:rPr>
              <a:t>1. Sample Size= </a:t>
            </a:r>
            <a:r>
              <a:rPr lang="en-US" dirty="0" smtClean="0"/>
              <a:t>(</a:t>
            </a:r>
            <a:r>
              <a:rPr lang="en-US" dirty="0" err="1" smtClean="0"/>
              <a:t>zs</a:t>
            </a:r>
            <a:r>
              <a:rPr lang="en-US" dirty="0" smtClean="0"/>
              <a:t>/e)</a:t>
            </a:r>
            <a:r>
              <a:rPr lang="en-US" baseline="30000" dirty="0" smtClean="0"/>
              <a:t>2   </a:t>
            </a:r>
            <a:r>
              <a:rPr lang="en-US" dirty="0" smtClean="0"/>
              <a:t>  </a:t>
            </a:r>
          </a:p>
          <a:p>
            <a:pPr>
              <a:buNone/>
            </a:pPr>
            <a:endParaRPr lang="en-US" dirty="0" smtClean="0"/>
          </a:p>
          <a:p>
            <a:pPr>
              <a:buNone/>
            </a:pPr>
            <a:r>
              <a:rPr lang="en-US" dirty="0" smtClean="0"/>
              <a:t> where z= Level of significance, s= standard deviation, e= permissible error</a:t>
            </a:r>
            <a:r>
              <a:rPr lang="en-US" dirty="0" smtClean="0"/>
              <a:t>.</a:t>
            </a:r>
          </a:p>
          <a:p>
            <a:pPr>
              <a:buNone/>
            </a:pPr>
            <a:endParaRPr lang="en-US" baseline="30000" dirty="0" smtClean="0"/>
          </a:p>
          <a:p>
            <a:pPr>
              <a:buNone/>
            </a:pPr>
            <a:endParaRPr lang="en-US" baseline="30000" dirty="0" smtClean="0"/>
          </a:p>
        </p:txBody>
      </p:sp>
    </p:spTree>
    <p:extLst>
      <p:ext uri="{BB962C8B-B14F-4D97-AF65-F5344CB8AC3E}">
        <p14:creationId xmlns="" xmlns:p14="http://schemas.microsoft.com/office/powerpoint/2010/main" val="25751196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277813"/>
            <a:ext cx="8077200" cy="1139825"/>
          </a:xfrm>
        </p:spPr>
        <p:txBody>
          <a:bodyPr>
            <a:normAutofit fontScale="90000"/>
          </a:bodyPr>
          <a:lstStyle/>
          <a:p>
            <a:r>
              <a:rPr lang="en-US" b="1" u="sng" dirty="0" smtClean="0">
                <a:latin typeface="Times New Roman" pitchFamily="18" charset="0"/>
                <a:cs typeface="Times New Roman" pitchFamily="18" charset="0"/>
              </a:rPr>
              <a:t>Sample Size for infinite Population</a:t>
            </a:r>
            <a:endParaRPr lang="en-US" u="sng"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600200"/>
            <a:ext cx="7848600" cy="4953000"/>
          </a:xfrm>
        </p:spPr>
        <p:txBody>
          <a:bodyPr/>
          <a:lstStyle/>
          <a:p>
            <a:pPr>
              <a:buNone/>
            </a:pPr>
            <a:endParaRPr lang="en-US" dirty="0" smtClean="0"/>
          </a:p>
          <a:p>
            <a:pPr>
              <a:buNone/>
            </a:pPr>
            <a:r>
              <a:rPr lang="en-US" sz="2400" b="1" dirty="0" smtClean="0">
                <a:solidFill>
                  <a:srgbClr val="C00000"/>
                </a:solidFill>
                <a:latin typeface="Times New Roman" pitchFamily="18" charset="0"/>
                <a:cs typeface="Times New Roman" pitchFamily="18" charset="0"/>
              </a:rPr>
              <a:t>II. Sample Size</a:t>
            </a:r>
            <a:r>
              <a:rPr lang="en-US" sz="2400" dirty="0" smtClean="0">
                <a:latin typeface="Times New Roman" pitchFamily="18" charset="0"/>
                <a:cs typeface="Times New Roman" pitchFamily="18" charset="0"/>
              </a:rPr>
              <a:t>=  z</a:t>
            </a:r>
            <a:r>
              <a:rPr lang="en-US" sz="2400" baseline="30000" dirty="0" smtClean="0">
                <a:latin typeface="Times New Roman" pitchFamily="18" charset="0"/>
                <a:cs typeface="Times New Roman" pitchFamily="18" charset="0"/>
              </a:rPr>
              <a:t>2 </a:t>
            </a:r>
            <a:r>
              <a:rPr lang="en-US" sz="2400" dirty="0" smtClean="0">
                <a:latin typeface="Times New Roman" pitchFamily="18" charset="0"/>
                <a:cs typeface="Times New Roman" pitchFamily="18" charset="0"/>
              </a:rPr>
              <a:t> x (p)x(1-p)</a:t>
            </a:r>
            <a:r>
              <a:rPr lang="en-US" sz="2400" dirty="0" smtClean="0">
                <a:solidFill>
                  <a:srgbClr val="FF0000"/>
                </a:solidFill>
                <a:latin typeface="Times New Roman" pitchFamily="18" charset="0"/>
                <a:cs typeface="Times New Roman" pitchFamily="18" charset="0"/>
              </a:rPr>
              <a:t>/</a:t>
            </a:r>
            <a:r>
              <a:rPr lang="en-US" sz="2400" dirty="0" smtClean="0">
                <a:latin typeface="Times New Roman" pitchFamily="18" charset="0"/>
                <a:cs typeface="Times New Roman" pitchFamily="18" charset="0"/>
              </a:rPr>
              <a:t> c</a:t>
            </a:r>
            <a:r>
              <a:rPr lang="en-US" sz="2400" baseline="30000" dirty="0" smtClean="0">
                <a:latin typeface="Times New Roman" pitchFamily="18" charset="0"/>
                <a:cs typeface="Times New Roman" pitchFamily="18" charset="0"/>
              </a:rPr>
              <a:t>2</a:t>
            </a:r>
          </a:p>
          <a:p>
            <a:pPr>
              <a:buNone/>
            </a:pP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where z= Level of significance, p=  the population proportion</a:t>
            </a:r>
          </a:p>
          <a:p>
            <a:pPr>
              <a:buNone/>
            </a:pPr>
            <a:r>
              <a:rPr lang="en-US" sz="2400" dirty="0" smtClean="0">
                <a:latin typeface="Times New Roman" pitchFamily="18" charset="0"/>
                <a:cs typeface="Times New Roman" pitchFamily="18" charset="0"/>
              </a:rPr>
              <a:t>(assumed to be 0.50 since this would provide the maximum </a:t>
            </a:r>
          </a:p>
          <a:p>
            <a:pPr algn="just">
              <a:buNone/>
            </a:pPr>
            <a:r>
              <a:rPr lang="en-US" sz="2400" dirty="0" smtClean="0">
                <a:latin typeface="Times New Roman" pitchFamily="18" charset="0"/>
                <a:cs typeface="Times New Roman" pitchFamily="18" charset="0"/>
              </a:rPr>
              <a:t>sample size). </a:t>
            </a:r>
          </a:p>
          <a:p>
            <a:pPr>
              <a:buNone/>
            </a:pP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c=  confidence interval, expressed as decimal.(  (e.g., .05 = ±5%)</a:t>
            </a:r>
          </a:p>
          <a:p>
            <a:pPr>
              <a:buNone/>
            </a:pPr>
            <a:endParaRPr lang="en-US" sz="2400" baseline="30000" dirty="0" smtClean="0">
              <a:latin typeface="Times New Roman" pitchFamily="18" charset="0"/>
              <a:cs typeface="Times New Roman" pitchFamily="18" charset="0"/>
            </a:endParaRPr>
          </a:p>
          <a:p>
            <a:pPr>
              <a:buNone/>
            </a:pPr>
            <a:endParaRPr lang="en-US" sz="2400" baseline="300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25751196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1"/>
            <a:ext cx="7315200" cy="838200"/>
          </a:xfrm>
        </p:spPr>
        <p:txBody>
          <a:bodyPr/>
          <a:lstStyle/>
          <a:p>
            <a:pPr algn="ctr"/>
            <a:r>
              <a:rPr lang="en-US" b="1" u="sng" dirty="0" smtClean="0"/>
              <a:t>Population</a:t>
            </a:r>
            <a:endParaRPr lang="en-US" b="1" u="sng" dirty="0"/>
          </a:p>
        </p:txBody>
      </p:sp>
      <p:sp>
        <p:nvSpPr>
          <p:cNvPr id="3" name="Content Placeholder 2"/>
          <p:cNvSpPr>
            <a:spLocks noGrp="1"/>
          </p:cNvSpPr>
          <p:nvPr>
            <p:ph idx="1"/>
          </p:nvPr>
        </p:nvSpPr>
        <p:spPr>
          <a:xfrm>
            <a:off x="990600" y="1600200"/>
            <a:ext cx="7924800" cy="5166360"/>
          </a:xfrm>
        </p:spPr>
        <p:txBody>
          <a:bodyPr>
            <a:normAutofit lnSpcReduction="10000"/>
          </a:bodyPr>
          <a:lstStyle/>
          <a:p>
            <a:pPr algn="just"/>
            <a:r>
              <a:rPr lang="en-US" dirty="0"/>
              <a:t>Population refers to the total membership or “universe” of a defined class of people, organizations, objects , entities or events</a:t>
            </a:r>
            <a:r>
              <a:rPr lang="en-US" dirty="0" smtClean="0"/>
              <a:t>.</a:t>
            </a:r>
          </a:p>
          <a:p>
            <a:pPr algn="just">
              <a:buNone/>
            </a:pPr>
            <a:r>
              <a:rPr lang="en-US" dirty="0" smtClean="0"/>
              <a:t> </a:t>
            </a:r>
          </a:p>
          <a:p>
            <a:pPr algn="just"/>
            <a:r>
              <a:rPr lang="en-US" dirty="0" smtClean="0"/>
              <a:t>A </a:t>
            </a:r>
            <a:r>
              <a:rPr lang="en-US" dirty="0"/>
              <a:t>statistical population is a set of entities, which engages the researcher’s interest as a set. E.g. the set of all petrol retailers in </a:t>
            </a:r>
            <a:r>
              <a:rPr lang="en-US" dirty="0" smtClean="0"/>
              <a:t>Pune City.</a:t>
            </a:r>
          </a:p>
          <a:p>
            <a:pPr algn="just">
              <a:buNone/>
            </a:pPr>
            <a:endParaRPr lang="en-US" dirty="0" smtClean="0"/>
          </a:p>
          <a:p>
            <a:pPr algn="just"/>
            <a:r>
              <a:rPr lang="en-US" i="1" dirty="0"/>
              <a:t>Finite population and infinite </a:t>
            </a:r>
            <a:r>
              <a:rPr lang="en-US" i="1" dirty="0" smtClean="0"/>
              <a:t>population.</a:t>
            </a:r>
            <a:endParaRPr lang="en-US" dirty="0"/>
          </a:p>
        </p:txBody>
      </p:sp>
    </p:spTree>
    <p:extLst>
      <p:ext uri="{BB962C8B-B14F-4D97-AF65-F5344CB8AC3E}">
        <p14:creationId xmlns="" xmlns:p14="http://schemas.microsoft.com/office/powerpoint/2010/main" val="3739221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i="1" u="sng" dirty="0" smtClean="0"/>
              <a:t>I. Sample </a:t>
            </a:r>
            <a:r>
              <a:rPr lang="en-US" sz="3600" b="1" i="1" u="sng" dirty="0"/>
              <a:t>Size – Finite Population </a:t>
            </a:r>
            <a:endParaRPr lang="en-US" sz="3600" u="sng" dirty="0"/>
          </a:p>
        </p:txBody>
      </p:sp>
      <p:pic>
        <p:nvPicPr>
          <p:cNvPr id="2051"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819400" y="1295400"/>
            <a:ext cx="4019550" cy="2124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219200" y="3962400"/>
            <a:ext cx="7467600" cy="1569660"/>
          </a:xfrm>
          <a:prstGeom prst="rect">
            <a:avLst/>
          </a:prstGeom>
        </p:spPr>
        <p:txBody>
          <a:bodyPr wrap="square">
            <a:spAutoFit/>
          </a:bodyPr>
          <a:lstStyle/>
          <a:p>
            <a:pPr algn="just"/>
            <a:r>
              <a:rPr lang="en-US" sz="2400" i="1" dirty="0">
                <a:latin typeface="Times New Roman" pitchFamily="18" charset="0"/>
                <a:cs typeface="Times New Roman" pitchFamily="18" charset="0"/>
              </a:rPr>
              <a:t>Note: Calculate the sample size using the infinite population formula first. Then use the sample size derived from </a:t>
            </a:r>
            <a:r>
              <a:rPr lang="en-US" sz="2400" i="1" dirty="0" smtClean="0">
                <a:latin typeface="Times New Roman" pitchFamily="18" charset="0"/>
                <a:cs typeface="Times New Roman" pitchFamily="18" charset="0"/>
              </a:rPr>
              <a:t>that calculation </a:t>
            </a:r>
            <a:r>
              <a:rPr lang="en-US" sz="2400" i="1" dirty="0">
                <a:latin typeface="Times New Roman" pitchFamily="18" charset="0"/>
                <a:cs typeface="Times New Roman" pitchFamily="18" charset="0"/>
              </a:rPr>
              <a:t>to calculate a sample size for a finite population.</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15758636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85A2B52E-6928-46B0-9F43-2B56424D5715}" type="slidenum">
              <a:rPr lang="en-US"/>
              <a:pPr>
                <a:defRPr/>
              </a:pPr>
              <a:t>21</a:t>
            </a:fld>
            <a:endParaRPr lang="en-US" dirty="0"/>
          </a:p>
        </p:txBody>
      </p:sp>
      <p:sp>
        <p:nvSpPr>
          <p:cNvPr id="21508" name="Rectangle 4"/>
          <p:cNvSpPr>
            <a:spLocks noChangeArrowheads="1"/>
          </p:cNvSpPr>
          <p:nvPr/>
        </p:nvSpPr>
        <p:spPr bwMode="auto">
          <a:xfrm>
            <a:off x="609600" y="427038"/>
            <a:ext cx="8229600" cy="1143000"/>
          </a:xfrm>
          <a:prstGeom prst="rect">
            <a:avLst/>
          </a:prstGeom>
          <a:noFill/>
          <a:ln w="9525">
            <a:noFill/>
            <a:miter lim="800000"/>
            <a:headEnd/>
            <a:tailEnd/>
          </a:ln>
        </p:spPr>
        <p:txBody>
          <a:bodyPr anchor="ctr"/>
          <a:lstStyle/>
          <a:p>
            <a:pPr algn="ctr"/>
            <a:r>
              <a:rPr lang="en-US" sz="4400" b="1" dirty="0" smtClean="0">
                <a:solidFill>
                  <a:schemeClr val="hlink"/>
                </a:solidFill>
                <a:latin typeface="Calibri" pitchFamily="34" charset="0"/>
              </a:rPr>
              <a:t>SIZE </a:t>
            </a:r>
            <a:r>
              <a:rPr lang="en-US" sz="4400" b="1" dirty="0">
                <a:solidFill>
                  <a:schemeClr val="hlink"/>
                </a:solidFill>
                <a:latin typeface="Calibri" pitchFamily="34" charset="0"/>
              </a:rPr>
              <a:t>OF SAMPLE</a:t>
            </a:r>
          </a:p>
        </p:txBody>
      </p:sp>
      <p:sp>
        <p:nvSpPr>
          <p:cNvPr id="21509" name="Rectangle 5"/>
          <p:cNvSpPr>
            <a:spLocks noChangeArrowheads="1"/>
          </p:cNvSpPr>
          <p:nvPr/>
        </p:nvSpPr>
        <p:spPr bwMode="auto">
          <a:xfrm>
            <a:off x="609600" y="1752600"/>
            <a:ext cx="8229600" cy="4525963"/>
          </a:xfrm>
          <a:prstGeom prst="rect">
            <a:avLst/>
          </a:prstGeom>
          <a:noFill/>
          <a:ln w="9525">
            <a:noFill/>
            <a:miter lim="800000"/>
            <a:headEnd/>
            <a:tailEnd/>
          </a:ln>
        </p:spPr>
        <p:txBody>
          <a:bodyPr/>
          <a:lstStyle/>
          <a:p>
            <a:pPr marL="342900" indent="-342900">
              <a:spcBef>
                <a:spcPct val="20000"/>
              </a:spcBef>
            </a:pPr>
            <a:endParaRPr lang="en-US" sz="3200" b="1" dirty="0">
              <a:latin typeface="Calibri" pitchFamily="34" charset="0"/>
            </a:endParaRPr>
          </a:p>
          <a:p>
            <a:pPr marL="342900" indent="-342900">
              <a:spcBef>
                <a:spcPct val="20000"/>
              </a:spcBef>
            </a:pPr>
            <a:r>
              <a:rPr lang="en-US" sz="3200" b="1" dirty="0">
                <a:latin typeface="Calibri" pitchFamily="34" charset="0"/>
              </a:rPr>
              <a:t> </a:t>
            </a:r>
          </a:p>
          <a:p>
            <a:pPr marL="342900" indent="-342900" algn="just">
              <a:spcBef>
                <a:spcPct val="20000"/>
              </a:spcBef>
              <a:buFontTx/>
              <a:buChar char="•"/>
            </a:pPr>
            <a:r>
              <a:rPr lang="en-US" sz="4000" b="1" dirty="0" err="1">
                <a:latin typeface="Calibri" pitchFamily="34" charset="0"/>
              </a:rPr>
              <a:t>Krejcie</a:t>
            </a:r>
            <a:r>
              <a:rPr lang="en-US" sz="4000" b="1" dirty="0">
                <a:latin typeface="Calibri" pitchFamily="34" charset="0"/>
              </a:rPr>
              <a:t> and Morgan (1970) have prepared a table using the following formula :</a:t>
            </a: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randombar(horizontal)">
                                      <p:cBhvr>
                                        <p:cTn id="7" dur="600">
                                          <p:stCondLst>
                                            <p:cond delay="0"/>
                                          </p:stCondLst>
                                        </p:cTn>
                                        <p:tgtEl>
                                          <p:spTgt spid="2150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1509">
                                            <p:txEl>
                                              <p:pRg st="1" end="1"/>
                                            </p:txEl>
                                          </p:spTgt>
                                        </p:tgtEl>
                                        <p:attrNameLst>
                                          <p:attrName>style.visibility</p:attrName>
                                        </p:attrNameLst>
                                      </p:cBhvr>
                                      <p:to>
                                        <p:strVal val="visible"/>
                                      </p:to>
                                    </p:set>
                                    <p:animEffect transition="in" filter="randombar(horizontal)">
                                      <p:cBhvr>
                                        <p:cTn id="12" dur="500"/>
                                        <p:tgtEl>
                                          <p:spTgt spid="2150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1509">
                                            <p:txEl>
                                              <p:pRg st="2" end="2"/>
                                            </p:txEl>
                                          </p:spTgt>
                                        </p:tgtEl>
                                        <p:attrNameLst>
                                          <p:attrName>style.visibility</p:attrName>
                                        </p:attrNameLst>
                                      </p:cBhvr>
                                      <p:to>
                                        <p:strVal val="visible"/>
                                      </p:to>
                                    </p:set>
                                    <p:animEffect transition="in" filter="randombar(horizontal)">
                                      <p:cBhvr>
                                        <p:cTn id="17" dur="500"/>
                                        <p:tgtEl>
                                          <p:spTgt spid="2150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p:bldP spid="2150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defRPr/>
            </a:pPr>
            <a:endParaRPr lang="en-US" smtClean="0"/>
          </a:p>
        </p:txBody>
      </p:sp>
      <p:sp>
        <p:nvSpPr>
          <p:cNvPr id="74756" name="Rectangle 4"/>
          <p:cNvSpPr>
            <a:spLocks noChangeArrowheads="1"/>
          </p:cNvSpPr>
          <p:nvPr/>
        </p:nvSpPr>
        <p:spPr bwMode="auto">
          <a:xfrm>
            <a:off x="2163763" y="2025650"/>
            <a:ext cx="4059237" cy="793750"/>
          </a:xfrm>
          <a:prstGeom prst="rect">
            <a:avLst/>
          </a:prstGeom>
          <a:noFill/>
          <a:ln w="9525">
            <a:noFill/>
            <a:miter lim="800000"/>
            <a:headEnd/>
            <a:tailEnd/>
          </a:ln>
        </p:spPr>
        <p:txBody>
          <a:bodyPr wrap="none" anchor="ctr">
            <a:spAutoFit/>
          </a:bodyPr>
          <a:lstStyle/>
          <a:p>
            <a:r>
              <a:rPr lang="en-US" sz="2800" b="1">
                <a:latin typeface="Calibri" pitchFamily="34" charset="0"/>
                <a:cs typeface="Times New Roman" pitchFamily="18" charset="0"/>
              </a:rPr>
              <a:t>   	        </a:t>
            </a:r>
            <a:r>
              <a:rPr lang="en-US" sz="2800" b="1">
                <a:solidFill>
                  <a:schemeClr val="accent2"/>
                </a:solidFill>
                <a:latin typeface="Calibri" pitchFamily="34" charset="0"/>
                <a:cs typeface="Times New Roman" pitchFamily="18" charset="0"/>
              </a:rPr>
              <a:t>Χ</a:t>
            </a:r>
            <a:r>
              <a:rPr lang="en-US" sz="2800" b="1" baseline="30000">
                <a:solidFill>
                  <a:schemeClr val="accent2"/>
                </a:solidFill>
                <a:latin typeface="Calibri" pitchFamily="34" charset="0"/>
                <a:cs typeface="Times New Roman" pitchFamily="18" charset="0"/>
              </a:rPr>
              <a:t>2</a:t>
            </a:r>
            <a:r>
              <a:rPr lang="en-US" sz="2800" baseline="30000">
                <a:solidFill>
                  <a:schemeClr val="accent2"/>
                </a:solidFill>
                <a:latin typeface="Calibri" pitchFamily="34" charset="0"/>
                <a:cs typeface="Times New Roman" pitchFamily="18" charset="0"/>
              </a:rPr>
              <a:t>   </a:t>
            </a:r>
            <a:r>
              <a:rPr lang="en-US" sz="2800" b="1">
                <a:solidFill>
                  <a:schemeClr val="accent2"/>
                </a:solidFill>
                <a:latin typeface="Calibri" pitchFamily="34" charset="0"/>
                <a:cs typeface="Times New Roman" pitchFamily="18" charset="0"/>
              </a:rPr>
              <a:t>NP  (1- P)</a:t>
            </a:r>
            <a:endParaRPr lang="en-US" sz="1100">
              <a:solidFill>
                <a:schemeClr val="accent2"/>
              </a:solidFill>
              <a:latin typeface="Calibri" pitchFamily="34" charset="0"/>
            </a:endParaRPr>
          </a:p>
          <a:p>
            <a:endParaRPr lang="en-US">
              <a:latin typeface="Calibri" pitchFamily="34" charset="0"/>
            </a:endParaRPr>
          </a:p>
        </p:txBody>
      </p:sp>
      <p:sp>
        <p:nvSpPr>
          <p:cNvPr id="74757" name="Line 5"/>
          <p:cNvSpPr>
            <a:spLocks noChangeShapeType="1"/>
          </p:cNvSpPr>
          <p:nvPr/>
        </p:nvSpPr>
        <p:spPr bwMode="auto">
          <a:xfrm>
            <a:off x="2849563" y="3000375"/>
            <a:ext cx="3771900" cy="0"/>
          </a:xfrm>
          <a:prstGeom prst="line">
            <a:avLst/>
          </a:prstGeom>
          <a:noFill/>
          <a:ln w="28575">
            <a:solidFill>
              <a:srgbClr val="000000"/>
            </a:solidFill>
            <a:round/>
            <a:headEnd/>
            <a:tailEnd/>
          </a:ln>
        </p:spPr>
        <p:txBody>
          <a:bodyPr/>
          <a:lstStyle/>
          <a:p>
            <a:endParaRPr lang="en-US"/>
          </a:p>
        </p:txBody>
      </p:sp>
      <p:sp>
        <p:nvSpPr>
          <p:cNvPr id="74758" name="Rectangle 6"/>
          <p:cNvSpPr>
            <a:spLocks noChangeArrowheads="1"/>
          </p:cNvSpPr>
          <p:nvPr/>
        </p:nvSpPr>
        <p:spPr bwMode="auto">
          <a:xfrm>
            <a:off x="2163763" y="2682875"/>
            <a:ext cx="5121275" cy="2593975"/>
          </a:xfrm>
          <a:prstGeom prst="rect">
            <a:avLst/>
          </a:prstGeom>
          <a:noFill/>
          <a:ln w="9525">
            <a:noFill/>
            <a:miter lim="800000"/>
            <a:headEnd/>
            <a:tailEnd/>
          </a:ln>
        </p:spPr>
        <p:txBody>
          <a:bodyPr wrap="none" anchor="ctr">
            <a:spAutoFit/>
          </a:bodyPr>
          <a:lstStyle/>
          <a:p>
            <a:r>
              <a:rPr lang="en-US" sz="2800" b="1" dirty="0">
                <a:solidFill>
                  <a:schemeClr val="accent2"/>
                </a:solidFill>
                <a:latin typeface="Calibri" pitchFamily="34" charset="0"/>
                <a:cs typeface="Times New Roman" pitchFamily="18" charset="0"/>
              </a:rPr>
              <a:t>s</a:t>
            </a:r>
            <a:r>
              <a:rPr lang="en-US" sz="2800" dirty="0">
                <a:solidFill>
                  <a:schemeClr val="accent2"/>
                </a:solidFill>
                <a:latin typeface="Calibri" pitchFamily="34" charset="0"/>
                <a:cs typeface="Times New Roman" pitchFamily="18" charset="0"/>
              </a:rPr>
              <a:t> </a:t>
            </a:r>
            <a:r>
              <a:rPr lang="en-US" sz="2800" b="1" dirty="0">
                <a:solidFill>
                  <a:schemeClr val="accent2"/>
                </a:solidFill>
                <a:latin typeface="Calibri" pitchFamily="34" charset="0"/>
                <a:cs typeface="Times New Roman" pitchFamily="18" charset="0"/>
              </a:rPr>
              <a:t>=   </a:t>
            </a:r>
            <a:r>
              <a:rPr lang="en-US" sz="2800" b="1" dirty="0">
                <a:latin typeface="Calibri" pitchFamily="34" charset="0"/>
                <a:cs typeface="Times New Roman" pitchFamily="18" charset="0"/>
              </a:rPr>
              <a:t>   </a:t>
            </a:r>
            <a:r>
              <a:rPr lang="en-US" sz="2800" dirty="0">
                <a:latin typeface="Calibri" pitchFamily="34" charset="0"/>
                <a:cs typeface="Times New Roman" pitchFamily="18" charset="0"/>
              </a:rPr>
              <a:t>   </a:t>
            </a:r>
            <a:endParaRPr lang="en-US" sz="1100" dirty="0">
              <a:latin typeface="Calibri" pitchFamily="34" charset="0"/>
            </a:endParaRPr>
          </a:p>
          <a:p>
            <a:r>
              <a:rPr lang="en-US" sz="2800" dirty="0">
                <a:latin typeface="Calibri" pitchFamily="34" charset="0"/>
                <a:cs typeface="Times New Roman" pitchFamily="18" charset="0"/>
              </a:rPr>
              <a:t>           </a:t>
            </a:r>
            <a:r>
              <a:rPr lang="en-US" sz="2800" b="1" dirty="0">
                <a:solidFill>
                  <a:schemeClr val="accent2"/>
                </a:solidFill>
                <a:latin typeface="Calibri" pitchFamily="34" charset="0"/>
                <a:cs typeface="Times New Roman" pitchFamily="18" charset="0"/>
              </a:rPr>
              <a:t>d</a:t>
            </a:r>
            <a:r>
              <a:rPr lang="en-US" sz="2800" b="1" baseline="30000" dirty="0">
                <a:solidFill>
                  <a:schemeClr val="accent2"/>
                </a:solidFill>
                <a:latin typeface="Calibri" pitchFamily="34" charset="0"/>
                <a:cs typeface="Times New Roman" pitchFamily="18" charset="0"/>
              </a:rPr>
              <a:t>2     </a:t>
            </a:r>
            <a:r>
              <a:rPr lang="en-US" sz="2800" b="1" dirty="0">
                <a:solidFill>
                  <a:schemeClr val="accent2"/>
                </a:solidFill>
                <a:latin typeface="Calibri" pitchFamily="34" charset="0"/>
                <a:cs typeface="Times New Roman" pitchFamily="18" charset="0"/>
              </a:rPr>
              <a:t>(N-1)  + Χ</a:t>
            </a:r>
            <a:r>
              <a:rPr lang="en-US" sz="2800" b="1" baseline="30000" dirty="0">
                <a:solidFill>
                  <a:schemeClr val="accent2"/>
                </a:solidFill>
                <a:latin typeface="Calibri" pitchFamily="34" charset="0"/>
                <a:cs typeface="Times New Roman" pitchFamily="18" charset="0"/>
              </a:rPr>
              <a:t>2     </a:t>
            </a:r>
            <a:r>
              <a:rPr lang="en-US" sz="2800" b="1" dirty="0">
                <a:solidFill>
                  <a:schemeClr val="accent2"/>
                </a:solidFill>
                <a:latin typeface="Calibri" pitchFamily="34" charset="0"/>
                <a:cs typeface="Times New Roman" pitchFamily="18" charset="0"/>
              </a:rPr>
              <a:t>P (1-P)</a:t>
            </a:r>
            <a:endParaRPr lang="en-US" sz="1100" dirty="0">
              <a:solidFill>
                <a:schemeClr val="accent2"/>
              </a:solidFill>
              <a:latin typeface="Calibri" pitchFamily="34" charset="0"/>
            </a:endParaRPr>
          </a:p>
          <a:p>
            <a:endParaRPr lang="en-US" b="1" dirty="0">
              <a:solidFill>
                <a:schemeClr val="accent2"/>
              </a:solidFill>
              <a:latin typeface="Calibri" pitchFamily="34" charset="0"/>
              <a:cs typeface="Times New Roman" pitchFamily="18" charset="0"/>
            </a:endParaRPr>
          </a:p>
          <a:p>
            <a:r>
              <a:rPr lang="en-US" b="1" dirty="0">
                <a:solidFill>
                  <a:srgbClr val="990000"/>
                </a:solidFill>
                <a:latin typeface="Calibri" pitchFamily="34" charset="0"/>
                <a:cs typeface="Times New Roman" pitchFamily="18" charset="0"/>
              </a:rPr>
              <a:t>s   = Sample Size</a:t>
            </a:r>
            <a:endParaRPr lang="en-US" sz="1100" dirty="0">
              <a:solidFill>
                <a:srgbClr val="990000"/>
              </a:solidFill>
              <a:latin typeface="Calibri" pitchFamily="34" charset="0"/>
            </a:endParaRPr>
          </a:p>
          <a:p>
            <a:r>
              <a:rPr lang="en-US" b="1" dirty="0">
                <a:solidFill>
                  <a:srgbClr val="990000"/>
                </a:solidFill>
                <a:latin typeface="Calibri" pitchFamily="34" charset="0"/>
                <a:cs typeface="Times New Roman" pitchFamily="18" charset="0"/>
              </a:rPr>
              <a:t>Χ</a:t>
            </a:r>
            <a:r>
              <a:rPr lang="en-US" b="1" baseline="30000" dirty="0">
                <a:solidFill>
                  <a:srgbClr val="990000"/>
                </a:solidFill>
                <a:latin typeface="Calibri" pitchFamily="34" charset="0"/>
                <a:cs typeface="Times New Roman" pitchFamily="18" charset="0"/>
              </a:rPr>
              <a:t>2  </a:t>
            </a:r>
            <a:r>
              <a:rPr lang="en-US" b="1" dirty="0">
                <a:solidFill>
                  <a:srgbClr val="990000"/>
                </a:solidFill>
                <a:latin typeface="Calibri" pitchFamily="34" charset="0"/>
                <a:cs typeface="Times New Roman" pitchFamily="18" charset="0"/>
              </a:rPr>
              <a:t>= Chi-square</a:t>
            </a:r>
            <a:endParaRPr lang="en-US" sz="1100" dirty="0">
              <a:solidFill>
                <a:srgbClr val="990000"/>
              </a:solidFill>
              <a:latin typeface="Calibri" pitchFamily="34" charset="0"/>
            </a:endParaRPr>
          </a:p>
          <a:p>
            <a:r>
              <a:rPr lang="en-US" b="1" dirty="0">
                <a:solidFill>
                  <a:srgbClr val="990000"/>
                </a:solidFill>
                <a:latin typeface="Calibri" pitchFamily="34" charset="0"/>
                <a:cs typeface="Times New Roman" pitchFamily="18" charset="0"/>
              </a:rPr>
              <a:t>N   = Population</a:t>
            </a:r>
            <a:endParaRPr lang="en-US" sz="1100" dirty="0">
              <a:solidFill>
                <a:srgbClr val="990000"/>
              </a:solidFill>
              <a:latin typeface="Calibri" pitchFamily="34" charset="0"/>
            </a:endParaRPr>
          </a:p>
          <a:p>
            <a:r>
              <a:rPr lang="en-US" b="1" dirty="0">
                <a:solidFill>
                  <a:srgbClr val="990000"/>
                </a:solidFill>
                <a:latin typeface="Calibri" pitchFamily="34" charset="0"/>
                <a:cs typeface="Times New Roman" pitchFamily="18" charset="0"/>
              </a:rPr>
              <a:t>P   = Population Characteristics (proportion)</a:t>
            </a:r>
            <a:endParaRPr lang="en-US" sz="1100" dirty="0">
              <a:solidFill>
                <a:srgbClr val="990000"/>
              </a:solidFill>
              <a:latin typeface="Calibri" pitchFamily="34" charset="0"/>
            </a:endParaRPr>
          </a:p>
          <a:p>
            <a:r>
              <a:rPr lang="en-US" b="1" dirty="0">
                <a:solidFill>
                  <a:srgbClr val="990000"/>
                </a:solidFill>
                <a:latin typeface="Calibri" pitchFamily="34" charset="0"/>
                <a:cs typeface="Times New Roman" pitchFamily="18" charset="0"/>
              </a:rPr>
              <a:t>d</a:t>
            </a:r>
            <a:r>
              <a:rPr lang="en-US" b="1" baseline="30000" dirty="0">
                <a:solidFill>
                  <a:srgbClr val="990000"/>
                </a:solidFill>
                <a:latin typeface="Calibri" pitchFamily="34" charset="0"/>
                <a:cs typeface="Times New Roman" pitchFamily="18" charset="0"/>
              </a:rPr>
              <a:t>2   </a:t>
            </a:r>
            <a:r>
              <a:rPr lang="en-US" b="1" dirty="0">
                <a:solidFill>
                  <a:srgbClr val="990000"/>
                </a:solidFill>
                <a:latin typeface="Calibri" pitchFamily="34" charset="0"/>
                <a:cs typeface="Times New Roman" pitchFamily="18" charset="0"/>
              </a:rPr>
              <a:t>=  Permissible Error (Standard Error)</a:t>
            </a:r>
            <a:endParaRPr lang="en-US" dirty="0">
              <a:solidFill>
                <a:srgbClr val="990000"/>
              </a:solidFill>
              <a:latin typeface="Calibri" pitchFamily="34" charset="0"/>
            </a:endParaRPr>
          </a:p>
        </p:txBody>
      </p:sp>
      <p:sp>
        <p:nvSpPr>
          <p:cNvPr id="74759" name="Rectangle 7"/>
          <p:cNvSpPr>
            <a:spLocks noChangeArrowheads="1"/>
          </p:cNvSpPr>
          <p:nvPr/>
        </p:nvSpPr>
        <p:spPr bwMode="auto">
          <a:xfrm>
            <a:off x="609600" y="427038"/>
            <a:ext cx="8229600" cy="1143000"/>
          </a:xfrm>
          <a:prstGeom prst="rect">
            <a:avLst/>
          </a:prstGeom>
          <a:solidFill>
            <a:schemeClr val="bg1"/>
          </a:solidFill>
          <a:ln w="9525">
            <a:noFill/>
            <a:miter lim="800000"/>
            <a:headEnd/>
            <a:tailEnd/>
          </a:ln>
        </p:spPr>
        <p:txBody>
          <a:bodyPr anchor="ctr"/>
          <a:lstStyle/>
          <a:p>
            <a:pPr algn="ctr"/>
            <a:r>
              <a:rPr lang="en-US" sz="3600" b="1" dirty="0" smtClean="0">
                <a:solidFill>
                  <a:srgbClr val="FF0066"/>
                </a:solidFill>
                <a:latin typeface="Calibri" pitchFamily="34" charset="0"/>
              </a:rPr>
              <a:t>II. Formula </a:t>
            </a:r>
            <a:r>
              <a:rPr lang="en-US" sz="3600" b="1" dirty="0">
                <a:solidFill>
                  <a:srgbClr val="FF0066"/>
                </a:solidFill>
                <a:latin typeface="Calibri" pitchFamily="34" charset="0"/>
              </a:rPr>
              <a:t>used by </a:t>
            </a:r>
            <a:br>
              <a:rPr lang="en-US" sz="3600" b="1" dirty="0">
                <a:solidFill>
                  <a:srgbClr val="FF0066"/>
                </a:solidFill>
                <a:latin typeface="Calibri" pitchFamily="34" charset="0"/>
              </a:rPr>
            </a:br>
            <a:r>
              <a:rPr lang="en-US" sz="3600" b="1" dirty="0" err="1">
                <a:solidFill>
                  <a:srgbClr val="FF0066"/>
                </a:solidFill>
                <a:latin typeface="Calibri" pitchFamily="34" charset="0"/>
              </a:rPr>
              <a:t>Krejcie</a:t>
            </a:r>
            <a:r>
              <a:rPr lang="en-US" sz="3600" b="1" dirty="0">
                <a:solidFill>
                  <a:srgbClr val="FF0066"/>
                </a:solidFill>
                <a:latin typeface="Calibri" pitchFamily="34" charset="0"/>
              </a:rPr>
              <a:t> and Morgan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idx="1"/>
          </p:nvPr>
        </p:nvSpPr>
        <p:spPr/>
        <p:txBody>
          <a:bodyPr/>
          <a:lstStyle/>
          <a:p>
            <a:pPr eaLnBrk="1" hangingPunct="1"/>
            <a:endParaRPr lang="en-US" smtClean="0"/>
          </a:p>
        </p:txBody>
      </p:sp>
      <p:sp>
        <p:nvSpPr>
          <p:cNvPr id="154" name="Slide Number Placeholder 5"/>
          <p:cNvSpPr>
            <a:spLocks noGrp="1"/>
          </p:cNvSpPr>
          <p:nvPr>
            <p:ph type="sldNum" sz="quarter" idx="12"/>
          </p:nvPr>
        </p:nvSpPr>
        <p:spPr/>
        <p:txBody>
          <a:bodyPr/>
          <a:lstStyle/>
          <a:p>
            <a:pPr>
              <a:defRPr/>
            </a:pPr>
            <a:fld id="{CA0EC279-147D-44D0-B72F-8B5C0740734E}" type="slidenum">
              <a:rPr lang="en-US"/>
              <a:pPr>
                <a:defRPr/>
              </a:pPr>
              <a:t>23</a:t>
            </a:fld>
            <a:endParaRPr lang="en-US" dirty="0"/>
          </a:p>
        </p:txBody>
      </p:sp>
      <p:sp>
        <p:nvSpPr>
          <p:cNvPr id="75780" name="Rectangle 4"/>
          <p:cNvSpPr>
            <a:spLocks noChangeArrowheads="1"/>
          </p:cNvSpPr>
          <p:nvPr/>
        </p:nvSpPr>
        <p:spPr bwMode="auto">
          <a:xfrm>
            <a:off x="1219200" y="271463"/>
            <a:ext cx="6729413" cy="646112"/>
          </a:xfrm>
          <a:prstGeom prst="rect">
            <a:avLst/>
          </a:prstGeom>
          <a:solidFill>
            <a:schemeClr val="bg1"/>
          </a:solidFill>
          <a:ln w="9525">
            <a:noFill/>
            <a:miter lim="800000"/>
            <a:headEnd/>
            <a:tailEnd/>
          </a:ln>
        </p:spPr>
        <p:txBody>
          <a:bodyPr wrap="none" anchor="ctr">
            <a:spAutoFit/>
          </a:bodyPr>
          <a:lstStyle/>
          <a:p>
            <a:r>
              <a:rPr lang="en-US" b="1" u="sng" dirty="0">
                <a:solidFill>
                  <a:srgbClr val="A50021"/>
                </a:solidFill>
                <a:latin typeface="Calibri" pitchFamily="34" charset="0"/>
                <a:cs typeface="Times New Roman" pitchFamily="18" charset="0"/>
              </a:rPr>
              <a:t>TABLE FOR DETERMINING SAMPLE SIZE FROM A GIVEN POPULATION</a:t>
            </a:r>
            <a:endParaRPr lang="en-US" b="1" u="sng" dirty="0">
              <a:solidFill>
                <a:srgbClr val="A50021"/>
              </a:solidFill>
              <a:latin typeface="Calibri" pitchFamily="34" charset="0"/>
            </a:endParaRPr>
          </a:p>
          <a:p>
            <a:endParaRPr lang="en-US" dirty="0">
              <a:latin typeface="Calibri" pitchFamily="34" charset="0"/>
            </a:endParaRPr>
          </a:p>
        </p:txBody>
      </p:sp>
      <p:graphicFrame>
        <p:nvGraphicFramePr>
          <p:cNvPr id="153605" name="Group 5"/>
          <p:cNvGraphicFramePr>
            <a:graphicFrameLocks noGrp="1"/>
          </p:cNvGraphicFramePr>
          <p:nvPr/>
        </p:nvGraphicFramePr>
        <p:xfrm>
          <a:off x="1143000" y="820738"/>
          <a:ext cx="8001000" cy="5553402"/>
        </p:xfrm>
        <a:graphic>
          <a:graphicData uri="http://schemas.openxmlformats.org/drawingml/2006/table">
            <a:tbl>
              <a:tblPr/>
              <a:tblGrid>
                <a:gridCol w="1333500"/>
                <a:gridCol w="1333500"/>
                <a:gridCol w="1333500"/>
                <a:gridCol w="1333500"/>
                <a:gridCol w="1333500"/>
                <a:gridCol w="1333500"/>
              </a:tblGrid>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0000"/>
                          </a:solidFill>
                          <a:effectLst/>
                          <a:latin typeface="Times New Roman" pitchFamily="18" charset="0"/>
                          <a:cs typeface="Times New Roman" pitchFamily="18" charset="0"/>
                        </a:rPr>
                        <a:t>N</a:t>
                      </a:r>
                      <a:endParaRPr kumimoji="0" lang="en-US" sz="1600" b="1" i="0" u="none" strike="noStrike" cap="none" normalizeH="0" baseline="0" dirty="0" smtClean="0">
                        <a:ln>
                          <a:noFill/>
                        </a:ln>
                        <a:solidFill>
                          <a:srgbClr val="FF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0000"/>
                          </a:solidFill>
                          <a:effectLst/>
                          <a:latin typeface="Times New Roman" pitchFamily="18" charset="0"/>
                          <a:cs typeface="Times New Roman" pitchFamily="18" charset="0"/>
                        </a:rPr>
                        <a:t>S</a:t>
                      </a:r>
                      <a:endParaRPr kumimoji="0" lang="en-US" sz="1600" b="1" i="0" u="none" strike="noStrike" cap="none" normalizeH="0" baseline="0" dirty="0" smtClean="0">
                        <a:ln>
                          <a:noFill/>
                        </a:ln>
                        <a:solidFill>
                          <a:srgbClr val="FF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0000"/>
                          </a:solidFill>
                          <a:effectLst/>
                          <a:latin typeface="Times New Roman" pitchFamily="18" charset="0"/>
                          <a:cs typeface="Times New Roman" pitchFamily="18" charset="0"/>
                        </a:rPr>
                        <a:t>N</a:t>
                      </a:r>
                      <a:endParaRPr kumimoji="0" lang="en-US" sz="1600" b="1" i="0" u="none" strike="noStrike" cap="none" normalizeH="0" baseline="0" dirty="0" smtClean="0">
                        <a:ln>
                          <a:noFill/>
                        </a:ln>
                        <a:solidFill>
                          <a:srgbClr val="FF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0000"/>
                          </a:solidFill>
                          <a:effectLst/>
                          <a:latin typeface="Times New Roman" pitchFamily="18" charset="0"/>
                          <a:cs typeface="Times New Roman" pitchFamily="18" charset="0"/>
                        </a:rPr>
                        <a:t>S</a:t>
                      </a:r>
                      <a:endParaRPr kumimoji="0" lang="en-US" sz="1600" b="1" i="0" u="none" strike="noStrike" cap="none" normalizeH="0" baseline="0" dirty="0" smtClean="0">
                        <a:ln>
                          <a:noFill/>
                        </a:ln>
                        <a:solidFill>
                          <a:srgbClr val="FF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0000"/>
                          </a:solidFill>
                          <a:effectLst/>
                          <a:latin typeface="Times New Roman" pitchFamily="18" charset="0"/>
                          <a:cs typeface="Times New Roman" pitchFamily="18" charset="0"/>
                        </a:rPr>
                        <a:t>N</a:t>
                      </a:r>
                      <a:endParaRPr kumimoji="0" lang="en-US" sz="1600" b="1" i="0" u="none" strike="noStrike" cap="none" normalizeH="0" baseline="0" dirty="0" smtClean="0">
                        <a:ln>
                          <a:noFill/>
                        </a:ln>
                        <a:solidFill>
                          <a:srgbClr val="FF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0000"/>
                          </a:solidFill>
                          <a:effectLst/>
                          <a:latin typeface="Times New Roman" pitchFamily="18" charset="0"/>
                          <a:cs typeface="Times New Roman" pitchFamily="18" charset="0"/>
                        </a:rPr>
                        <a:t>S</a:t>
                      </a:r>
                      <a:endParaRPr kumimoji="0" lang="en-US" sz="1600" b="1" i="0" u="none" strike="noStrike" cap="none" normalizeH="0" baseline="0" dirty="0" smtClean="0">
                        <a:ln>
                          <a:noFill/>
                        </a:ln>
                        <a:solidFill>
                          <a:srgbClr val="FF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10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10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460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210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2600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335</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20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19</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500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217</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2800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338</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30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28</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550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226</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3000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341</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40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36</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600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234</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3500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341</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50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44</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700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248</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4000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351</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60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52</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800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260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4500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354</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70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59</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900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269</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5000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357</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80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66</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1000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278</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6000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361</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90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73</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1200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291</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7000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361</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100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80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1300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297</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8000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367</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120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92</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1400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302</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9000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368</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140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103</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1500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306</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10000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370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160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113</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1600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310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15000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375</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180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123</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1700 </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313</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20000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377</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200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123</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1800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317</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30000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379</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250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152</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1900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320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40000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380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300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169</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2000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322</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50000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381</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360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186</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2200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327</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75000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382</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400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196</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2400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331</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1000000</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A50021"/>
                          </a:solidFill>
                          <a:effectLst/>
                          <a:latin typeface="Times New Roman" pitchFamily="18" charset="0"/>
                          <a:cs typeface="Times New Roman" pitchFamily="18" charset="0"/>
                        </a:rPr>
                        <a:t>384</a:t>
                      </a:r>
                      <a:endParaRPr kumimoji="0" lang="en-US" sz="1200" b="1" i="0" u="none" strike="noStrike" cap="none" normalizeH="0" baseline="0" dirty="0" smtClean="0">
                        <a:ln>
                          <a:noFill/>
                        </a:ln>
                        <a:solidFill>
                          <a:srgbClr val="A5002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75930" name="Rectangle 154"/>
          <p:cNvSpPr>
            <a:spLocks noChangeArrowheads="1"/>
          </p:cNvSpPr>
          <p:nvPr/>
        </p:nvSpPr>
        <p:spPr bwMode="auto">
          <a:xfrm>
            <a:off x="1905000" y="6334125"/>
            <a:ext cx="5486400" cy="369888"/>
          </a:xfrm>
          <a:prstGeom prst="rect">
            <a:avLst/>
          </a:prstGeom>
          <a:noFill/>
          <a:ln w="9525">
            <a:noFill/>
            <a:miter lim="800000"/>
            <a:headEnd/>
            <a:tailEnd/>
          </a:ln>
        </p:spPr>
        <p:txBody>
          <a:bodyPr anchor="ctr">
            <a:spAutoFit/>
          </a:bodyPr>
          <a:lstStyle/>
          <a:p>
            <a:r>
              <a:rPr lang="en-US" sz="1200">
                <a:latin typeface="Calibri" pitchFamily="34" charset="0"/>
                <a:cs typeface="Times New Roman" pitchFamily="18" charset="0"/>
              </a:rPr>
              <a:t>          </a:t>
            </a:r>
            <a:r>
              <a:rPr lang="en-US" sz="1200">
                <a:solidFill>
                  <a:srgbClr val="FF0000"/>
                </a:solidFill>
                <a:latin typeface="Calibri" pitchFamily="34" charset="0"/>
                <a:cs typeface="Times New Roman" pitchFamily="18" charset="0"/>
              </a:rPr>
              <a:t>   </a:t>
            </a:r>
            <a:r>
              <a:rPr lang="en-US" b="1">
                <a:solidFill>
                  <a:srgbClr val="FF0000"/>
                </a:solidFill>
                <a:latin typeface="Calibri" pitchFamily="34" charset="0"/>
                <a:cs typeface="Times New Roman" pitchFamily="18" charset="0"/>
              </a:rPr>
              <a:t>N=Population			S=Sample Size</a:t>
            </a:r>
            <a:endParaRPr lang="en-US" b="1">
              <a:solidFill>
                <a:srgbClr val="FF0000"/>
              </a:solidFill>
              <a:latin typeface="Calibri"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8130" name="Picture 2" descr="http://www.research-advisors.com/images/subpage/SSTable.jpg"/>
          <p:cNvPicPr>
            <a:picLocks noChangeAspect="1" noChangeArrowheads="1"/>
          </p:cNvPicPr>
          <p:nvPr/>
        </p:nvPicPr>
        <p:blipFill>
          <a:blip r:embed="rId2"/>
          <a:srcRect/>
          <a:stretch>
            <a:fillRect/>
          </a:stretch>
        </p:blipFill>
        <p:spPr bwMode="auto">
          <a:xfrm>
            <a:off x="990600" y="1"/>
            <a:ext cx="8153400" cy="685800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04800"/>
            <a:ext cx="7543800" cy="838200"/>
          </a:xfrm>
        </p:spPr>
        <p:txBody>
          <a:bodyPr>
            <a:noAutofit/>
          </a:bodyPr>
          <a:lstStyle/>
          <a:p>
            <a:r>
              <a:rPr lang="en-US" sz="3400" b="1" dirty="0">
                <a:latin typeface="Times New Roman" pitchFamily="18" charset="0"/>
                <a:cs typeface="Times New Roman" pitchFamily="18" charset="0"/>
              </a:rPr>
              <a:t>Relationship between Accuracy and Sample </a:t>
            </a:r>
            <a:r>
              <a:rPr lang="en-US" sz="3400" b="1" dirty="0" smtClean="0">
                <a:latin typeface="Times New Roman" pitchFamily="18" charset="0"/>
                <a:cs typeface="Times New Roman" pitchFamily="18" charset="0"/>
              </a:rPr>
              <a:t>Size*</a:t>
            </a:r>
            <a:endParaRPr lang="en-US" sz="34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 xmlns:p14="http://schemas.microsoft.com/office/powerpoint/2010/main" val="1713225214"/>
              </p:ext>
            </p:extLst>
          </p:nvPr>
        </p:nvGraphicFramePr>
        <p:xfrm>
          <a:off x="1219200" y="1676400"/>
          <a:ext cx="7467599" cy="3807937"/>
        </p:xfrm>
        <a:graphic>
          <a:graphicData uri="http://schemas.openxmlformats.org/drawingml/2006/table">
            <a:tbl>
              <a:tblPr firstRow="1" firstCol="1" bandRow="1">
                <a:tableStyleId>{5C22544A-7EE6-4342-B048-85BDC9FD1C3A}</a:tableStyleId>
              </a:tblPr>
              <a:tblGrid>
                <a:gridCol w="1676400"/>
                <a:gridCol w="3302000"/>
                <a:gridCol w="2489199"/>
              </a:tblGrid>
              <a:tr h="1087982">
                <a:tc>
                  <a:txBody>
                    <a:bodyPr/>
                    <a:lstStyle/>
                    <a:p>
                      <a:pPr marL="0" marR="0">
                        <a:spcBef>
                          <a:spcPts val="0"/>
                        </a:spcBef>
                        <a:spcAft>
                          <a:spcPts val="0"/>
                        </a:spcAft>
                      </a:pPr>
                      <a:r>
                        <a:rPr lang="en-US" sz="3200" dirty="0">
                          <a:effectLst/>
                        </a:rPr>
                        <a:t>Sr.No.</a:t>
                      </a:r>
                      <a:endParaRPr lang="en-US" sz="3200" dirty="0">
                        <a:effectLst/>
                        <a:latin typeface="Times New Roman"/>
                        <a:ea typeface="Batang"/>
                      </a:endParaRPr>
                    </a:p>
                  </a:txBody>
                  <a:tcPr marL="68580" marR="68580" marT="0" marB="0"/>
                </a:tc>
                <a:tc>
                  <a:txBody>
                    <a:bodyPr/>
                    <a:lstStyle/>
                    <a:p>
                      <a:pPr marL="0" marR="0">
                        <a:spcBef>
                          <a:spcPts val="0"/>
                        </a:spcBef>
                        <a:spcAft>
                          <a:spcPts val="0"/>
                        </a:spcAft>
                      </a:pPr>
                      <a:r>
                        <a:rPr lang="en-US" sz="3200" dirty="0">
                          <a:effectLst/>
                        </a:rPr>
                        <a:t>Sample</a:t>
                      </a:r>
                      <a:endParaRPr lang="en-US" sz="3200" dirty="0">
                        <a:effectLst/>
                        <a:latin typeface="Times New Roman"/>
                        <a:ea typeface="Batang"/>
                      </a:endParaRPr>
                    </a:p>
                  </a:txBody>
                  <a:tcPr marL="68580" marR="68580" marT="0" marB="0"/>
                </a:tc>
                <a:tc>
                  <a:txBody>
                    <a:bodyPr/>
                    <a:lstStyle/>
                    <a:p>
                      <a:pPr marL="0" marR="0">
                        <a:spcBef>
                          <a:spcPts val="0"/>
                        </a:spcBef>
                        <a:spcAft>
                          <a:spcPts val="0"/>
                        </a:spcAft>
                      </a:pPr>
                      <a:r>
                        <a:rPr lang="en-US" sz="3200" dirty="0">
                          <a:effectLst/>
                        </a:rPr>
                        <a:t>Margin of Error</a:t>
                      </a:r>
                      <a:endParaRPr lang="en-US" sz="3200" dirty="0">
                        <a:effectLst/>
                        <a:latin typeface="Times New Roman"/>
                        <a:ea typeface="Batang"/>
                      </a:endParaRPr>
                    </a:p>
                  </a:txBody>
                  <a:tcPr marL="68580" marR="68580" marT="0" marB="0"/>
                </a:tc>
              </a:tr>
              <a:tr h="543991">
                <a:tc>
                  <a:txBody>
                    <a:bodyPr/>
                    <a:lstStyle/>
                    <a:p>
                      <a:pPr marL="0" marR="0">
                        <a:spcBef>
                          <a:spcPts val="0"/>
                        </a:spcBef>
                        <a:spcAft>
                          <a:spcPts val="0"/>
                        </a:spcAft>
                      </a:pPr>
                      <a:r>
                        <a:rPr lang="en-US" sz="3200">
                          <a:effectLst/>
                        </a:rPr>
                        <a:t>1</a:t>
                      </a:r>
                      <a:endParaRPr lang="en-US" sz="3200">
                        <a:effectLst/>
                        <a:latin typeface="Times New Roman"/>
                        <a:ea typeface="Batang"/>
                      </a:endParaRPr>
                    </a:p>
                  </a:txBody>
                  <a:tcPr marL="68580" marR="68580" marT="0" marB="0"/>
                </a:tc>
                <a:tc>
                  <a:txBody>
                    <a:bodyPr/>
                    <a:lstStyle/>
                    <a:p>
                      <a:pPr marL="0" marR="0">
                        <a:spcBef>
                          <a:spcPts val="0"/>
                        </a:spcBef>
                        <a:spcAft>
                          <a:spcPts val="0"/>
                        </a:spcAft>
                      </a:pPr>
                      <a:r>
                        <a:rPr lang="en-US" sz="3200" dirty="0">
                          <a:effectLst/>
                        </a:rPr>
                        <a:t>30</a:t>
                      </a:r>
                      <a:endParaRPr lang="en-US" sz="3200" dirty="0">
                        <a:effectLst/>
                        <a:latin typeface="Times New Roman"/>
                        <a:ea typeface="Batang"/>
                      </a:endParaRPr>
                    </a:p>
                  </a:txBody>
                  <a:tcPr marL="68580" marR="68580" marT="0" marB="0"/>
                </a:tc>
                <a:tc>
                  <a:txBody>
                    <a:bodyPr/>
                    <a:lstStyle/>
                    <a:p>
                      <a:pPr marL="0" marR="0">
                        <a:spcBef>
                          <a:spcPts val="0"/>
                        </a:spcBef>
                        <a:spcAft>
                          <a:spcPts val="0"/>
                        </a:spcAft>
                      </a:pPr>
                      <a:r>
                        <a:rPr lang="en-US" sz="3200" dirty="0">
                          <a:effectLst/>
                        </a:rPr>
                        <a:t>+/- 17.7%</a:t>
                      </a:r>
                      <a:endParaRPr lang="en-US" sz="3200" dirty="0">
                        <a:effectLst/>
                        <a:latin typeface="Times New Roman"/>
                        <a:ea typeface="Batang"/>
                      </a:endParaRPr>
                    </a:p>
                  </a:txBody>
                  <a:tcPr marL="68580" marR="68580" marT="0" marB="0"/>
                </a:tc>
              </a:tr>
              <a:tr h="543991">
                <a:tc>
                  <a:txBody>
                    <a:bodyPr/>
                    <a:lstStyle/>
                    <a:p>
                      <a:pPr marL="0" marR="0">
                        <a:spcBef>
                          <a:spcPts val="0"/>
                        </a:spcBef>
                        <a:spcAft>
                          <a:spcPts val="0"/>
                        </a:spcAft>
                      </a:pPr>
                      <a:r>
                        <a:rPr lang="en-US" sz="3200">
                          <a:effectLst/>
                        </a:rPr>
                        <a:t>2</a:t>
                      </a:r>
                      <a:endParaRPr lang="en-US" sz="3200">
                        <a:effectLst/>
                        <a:latin typeface="Times New Roman"/>
                        <a:ea typeface="Batang"/>
                      </a:endParaRPr>
                    </a:p>
                  </a:txBody>
                  <a:tcPr marL="68580" marR="68580" marT="0" marB="0"/>
                </a:tc>
                <a:tc>
                  <a:txBody>
                    <a:bodyPr/>
                    <a:lstStyle/>
                    <a:p>
                      <a:pPr marL="0" marR="0">
                        <a:spcBef>
                          <a:spcPts val="0"/>
                        </a:spcBef>
                        <a:spcAft>
                          <a:spcPts val="0"/>
                        </a:spcAft>
                      </a:pPr>
                      <a:r>
                        <a:rPr lang="en-US" sz="3200" dirty="0">
                          <a:effectLst/>
                        </a:rPr>
                        <a:t>200</a:t>
                      </a:r>
                      <a:endParaRPr lang="en-US" sz="3200" dirty="0">
                        <a:effectLst/>
                        <a:latin typeface="Times New Roman"/>
                        <a:ea typeface="Batang"/>
                      </a:endParaRPr>
                    </a:p>
                  </a:txBody>
                  <a:tcPr marL="68580" marR="68580" marT="0" marB="0"/>
                </a:tc>
                <a:tc>
                  <a:txBody>
                    <a:bodyPr/>
                    <a:lstStyle/>
                    <a:p>
                      <a:pPr marL="0" marR="0">
                        <a:spcBef>
                          <a:spcPts val="0"/>
                        </a:spcBef>
                        <a:spcAft>
                          <a:spcPts val="0"/>
                        </a:spcAft>
                      </a:pPr>
                      <a:r>
                        <a:rPr lang="en-US" sz="3200" dirty="0">
                          <a:effectLst/>
                        </a:rPr>
                        <a:t>+/- 6.5%</a:t>
                      </a:r>
                      <a:endParaRPr lang="en-US" sz="3200" dirty="0">
                        <a:effectLst/>
                        <a:latin typeface="Times New Roman"/>
                        <a:ea typeface="Batang"/>
                      </a:endParaRPr>
                    </a:p>
                  </a:txBody>
                  <a:tcPr marL="68580" marR="68580" marT="0" marB="0"/>
                </a:tc>
              </a:tr>
              <a:tr h="543991">
                <a:tc>
                  <a:txBody>
                    <a:bodyPr/>
                    <a:lstStyle/>
                    <a:p>
                      <a:pPr marL="0" marR="0">
                        <a:spcBef>
                          <a:spcPts val="0"/>
                        </a:spcBef>
                        <a:spcAft>
                          <a:spcPts val="0"/>
                        </a:spcAft>
                      </a:pPr>
                      <a:r>
                        <a:rPr lang="en-US" sz="3200">
                          <a:effectLst/>
                        </a:rPr>
                        <a:t>3</a:t>
                      </a:r>
                      <a:endParaRPr lang="en-US" sz="3200">
                        <a:effectLst/>
                        <a:latin typeface="Times New Roman"/>
                        <a:ea typeface="Batang"/>
                      </a:endParaRPr>
                    </a:p>
                  </a:txBody>
                  <a:tcPr marL="68580" marR="68580" marT="0" marB="0"/>
                </a:tc>
                <a:tc>
                  <a:txBody>
                    <a:bodyPr/>
                    <a:lstStyle/>
                    <a:p>
                      <a:pPr marL="0" marR="0">
                        <a:spcBef>
                          <a:spcPts val="0"/>
                        </a:spcBef>
                        <a:spcAft>
                          <a:spcPts val="0"/>
                        </a:spcAft>
                      </a:pPr>
                      <a:r>
                        <a:rPr lang="en-US" sz="3200">
                          <a:effectLst/>
                        </a:rPr>
                        <a:t>400</a:t>
                      </a:r>
                      <a:endParaRPr lang="en-US" sz="3200">
                        <a:effectLst/>
                        <a:latin typeface="Times New Roman"/>
                        <a:ea typeface="Batang"/>
                      </a:endParaRPr>
                    </a:p>
                  </a:txBody>
                  <a:tcPr marL="68580" marR="68580" marT="0" marB="0"/>
                </a:tc>
                <a:tc>
                  <a:txBody>
                    <a:bodyPr/>
                    <a:lstStyle/>
                    <a:p>
                      <a:pPr marL="0" marR="0">
                        <a:spcBef>
                          <a:spcPts val="0"/>
                        </a:spcBef>
                        <a:spcAft>
                          <a:spcPts val="0"/>
                        </a:spcAft>
                      </a:pPr>
                      <a:r>
                        <a:rPr lang="en-US" sz="3200" dirty="0">
                          <a:effectLst/>
                        </a:rPr>
                        <a:t>+/- 3.1%</a:t>
                      </a:r>
                      <a:endParaRPr lang="en-US" sz="3200" dirty="0">
                        <a:effectLst/>
                        <a:latin typeface="Times New Roman"/>
                        <a:ea typeface="Batang"/>
                      </a:endParaRPr>
                    </a:p>
                  </a:txBody>
                  <a:tcPr marL="68580" marR="68580" marT="0" marB="0"/>
                </a:tc>
              </a:tr>
              <a:tr h="543991">
                <a:tc>
                  <a:txBody>
                    <a:bodyPr/>
                    <a:lstStyle/>
                    <a:p>
                      <a:pPr marL="0" marR="0">
                        <a:spcBef>
                          <a:spcPts val="0"/>
                        </a:spcBef>
                        <a:spcAft>
                          <a:spcPts val="0"/>
                        </a:spcAft>
                      </a:pPr>
                      <a:r>
                        <a:rPr lang="en-US" sz="3200">
                          <a:effectLst/>
                        </a:rPr>
                        <a:t>4</a:t>
                      </a:r>
                      <a:endParaRPr lang="en-US" sz="3200">
                        <a:effectLst/>
                        <a:latin typeface="Times New Roman"/>
                        <a:ea typeface="Batang"/>
                      </a:endParaRPr>
                    </a:p>
                  </a:txBody>
                  <a:tcPr marL="68580" marR="68580" marT="0" marB="0"/>
                </a:tc>
                <a:tc>
                  <a:txBody>
                    <a:bodyPr/>
                    <a:lstStyle/>
                    <a:p>
                      <a:pPr marL="0" marR="0">
                        <a:spcBef>
                          <a:spcPts val="0"/>
                        </a:spcBef>
                        <a:spcAft>
                          <a:spcPts val="0"/>
                        </a:spcAft>
                      </a:pPr>
                      <a:r>
                        <a:rPr lang="en-US" sz="3200">
                          <a:effectLst/>
                        </a:rPr>
                        <a:t>600</a:t>
                      </a:r>
                      <a:endParaRPr lang="en-US" sz="3200">
                        <a:effectLst/>
                        <a:latin typeface="Times New Roman"/>
                        <a:ea typeface="Batang"/>
                      </a:endParaRPr>
                    </a:p>
                  </a:txBody>
                  <a:tcPr marL="68580" marR="68580" marT="0" marB="0"/>
                </a:tc>
                <a:tc>
                  <a:txBody>
                    <a:bodyPr/>
                    <a:lstStyle/>
                    <a:p>
                      <a:pPr marL="0" marR="0">
                        <a:spcBef>
                          <a:spcPts val="0"/>
                        </a:spcBef>
                        <a:spcAft>
                          <a:spcPts val="0"/>
                        </a:spcAft>
                      </a:pPr>
                      <a:r>
                        <a:rPr lang="en-US" sz="3200" dirty="0">
                          <a:effectLst/>
                        </a:rPr>
                        <a:t>+/- 3.1%</a:t>
                      </a:r>
                      <a:endParaRPr lang="en-US" sz="3200" dirty="0">
                        <a:effectLst/>
                        <a:latin typeface="Times New Roman"/>
                        <a:ea typeface="Batang"/>
                      </a:endParaRPr>
                    </a:p>
                  </a:txBody>
                  <a:tcPr marL="68580" marR="68580" marT="0" marB="0"/>
                </a:tc>
              </a:tr>
              <a:tr h="543991">
                <a:tc>
                  <a:txBody>
                    <a:bodyPr/>
                    <a:lstStyle/>
                    <a:p>
                      <a:pPr marL="0" marR="0">
                        <a:spcBef>
                          <a:spcPts val="0"/>
                        </a:spcBef>
                        <a:spcAft>
                          <a:spcPts val="0"/>
                        </a:spcAft>
                      </a:pPr>
                      <a:r>
                        <a:rPr lang="en-US" sz="3200">
                          <a:effectLst/>
                        </a:rPr>
                        <a:t>5</a:t>
                      </a:r>
                      <a:endParaRPr lang="en-US" sz="3200">
                        <a:effectLst/>
                        <a:latin typeface="Times New Roman"/>
                        <a:ea typeface="Batang"/>
                      </a:endParaRPr>
                    </a:p>
                  </a:txBody>
                  <a:tcPr marL="68580" marR="68580" marT="0" marB="0"/>
                </a:tc>
                <a:tc>
                  <a:txBody>
                    <a:bodyPr/>
                    <a:lstStyle/>
                    <a:p>
                      <a:pPr marL="0" marR="0">
                        <a:spcBef>
                          <a:spcPts val="0"/>
                        </a:spcBef>
                        <a:spcAft>
                          <a:spcPts val="0"/>
                        </a:spcAft>
                      </a:pPr>
                      <a:r>
                        <a:rPr lang="en-US" sz="3200">
                          <a:effectLst/>
                        </a:rPr>
                        <a:t>800</a:t>
                      </a:r>
                      <a:endParaRPr lang="en-US" sz="3200">
                        <a:effectLst/>
                        <a:latin typeface="Times New Roman"/>
                        <a:ea typeface="Batang"/>
                      </a:endParaRPr>
                    </a:p>
                  </a:txBody>
                  <a:tcPr marL="68580" marR="68580" marT="0" marB="0"/>
                </a:tc>
                <a:tc>
                  <a:txBody>
                    <a:bodyPr/>
                    <a:lstStyle/>
                    <a:p>
                      <a:pPr marL="0" marR="0">
                        <a:spcBef>
                          <a:spcPts val="0"/>
                        </a:spcBef>
                        <a:spcAft>
                          <a:spcPts val="0"/>
                        </a:spcAft>
                      </a:pPr>
                      <a:r>
                        <a:rPr lang="en-US" sz="3200" dirty="0">
                          <a:effectLst/>
                        </a:rPr>
                        <a:t>+/- 2.4%</a:t>
                      </a:r>
                      <a:endParaRPr lang="en-US" sz="3200" dirty="0">
                        <a:effectLst/>
                        <a:latin typeface="Times New Roman"/>
                        <a:ea typeface="Batang"/>
                      </a:endParaRPr>
                    </a:p>
                  </a:txBody>
                  <a:tcPr marL="68580" marR="68580" marT="0" marB="0"/>
                </a:tc>
              </a:tr>
            </a:tbl>
          </a:graphicData>
        </a:graphic>
      </p:graphicFrame>
      <p:sp>
        <p:nvSpPr>
          <p:cNvPr id="5" name="TextBox 4"/>
          <p:cNvSpPr txBox="1"/>
          <p:nvPr/>
        </p:nvSpPr>
        <p:spPr>
          <a:xfrm>
            <a:off x="1219200" y="5791200"/>
            <a:ext cx="7162800" cy="338554"/>
          </a:xfrm>
          <a:prstGeom prst="rect">
            <a:avLst/>
          </a:prstGeom>
          <a:noFill/>
        </p:spPr>
        <p:txBody>
          <a:bodyPr wrap="square" rtlCol="0">
            <a:spAutoFit/>
          </a:bodyPr>
          <a:lstStyle/>
          <a:p>
            <a:r>
              <a:rPr lang="en-US" sz="1600" dirty="0"/>
              <a:t>*For a population of 1500 and 95% confidence </a:t>
            </a:r>
            <a:r>
              <a:rPr lang="en-US" sz="1600" dirty="0" smtClean="0"/>
              <a:t>level</a:t>
            </a:r>
            <a:endParaRPr lang="en-US" sz="1600" dirty="0"/>
          </a:p>
        </p:txBody>
      </p:sp>
    </p:spTree>
    <p:extLst>
      <p:ext uri="{BB962C8B-B14F-4D97-AF65-F5344CB8AC3E}">
        <p14:creationId xmlns="" xmlns:p14="http://schemas.microsoft.com/office/powerpoint/2010/main" val="22285758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Measurement Scale</a:t>
            </a:r>
            <a:endParaRPr lang="en-US" u="sng" dirty="0"/>
          </a:p>
        </p:txBody>
      </p:sp>
      <p:sp>
        <p:nvSpPr>
          <p:cNvPr id="3" name="Content Placeholder 2"/>
          <p:cNvSpPr>
            <a:spLocks noGrp="1"/>
          </p:cNvSpPr>
          <p:nvPr>
            <p:ph idx="1"/>
          </p:nvPr>
        </p:nvSpPr>
        <p:spPr/>
        <p:txBody>
          <a:bodyPr/>
          <a:lstStyle/>
          <a:p>
            <a:pPr>
              <a:buNone/>
            </a:pPr>
            <a:endParaRPr lang="en-US" dirty="0"/>
          </a:p>
        </p:txBody>
      </p:sp>
      <p:sp>
        <p:nvSpPr>
          <p:cNvPr id="4" name="Rectangle 3"/>
          <p:cNvSpPr/>
          <p:nvPr/>
        </p:nvSpPr>
        <p:spPr bwMode="auto">
          <a:xfrm>
            <a:off x="990600" y="2209800"/>
            <a:ext cx="2743200" cy="6096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    Non-metric Scale   </a:t>
            </a:r>
          </a:p>
        </p:txBody>
      </p:sp>
      <p:sp>
        <p:nvSpPr>
          <p:cNvPr id="5" name="Rectangle 4"/>
          <p:cNvSpPr/>
          <p:nvPr/>
        </p:nvSpPr>
        <p:spPr bwMode="auto">
          <a:xfrm>
            <a:off x="5715000" y="2209800"/>
            <a:ext cx="2590800" cy="6096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latin typeface="Verdana" pitchFamily="34" charset="0"/>
              </a:rPr>
              <a:t>      Metric scale</a:t>
            </a:r>
            <a:endParaRPr kumimoji="0" lang="en-US" sz="1800" b="0" i="0" u="none" strike="noStrike" cap="none" normalizeH="0" baseline="0" dirty="0" smtClean="0">
              <a:ln>
                <a:noFill/>
              </a:ln>
              <a:solidFill>
                <a:schemeClr val="tx1"/>
              </a:solidFill>
              <a:effectLst/>
              <a:latin typeface="Verdana" pitchFamily="34" charset="0"/>
            </a:endParaRPr>
          </a:p>
        </p:txBody>
      </p:sp>
      <p:sp>
        <p:nvSpPr>
          <p:cNvPr id="6" name="Rectangle 5"/>
          <p:cNvSpPr/>
          <p:nvPr/>
        </p:nvSpPr>
        <p:spPr bwMode="auto">
          <a:xfrm>
            <a:off x="1066800" y="3429000"/>
            <a:ext cx="1219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Nominal</a:t>
            </a:r>
          </a:p>
        </p:txBody>
      </p:sp>
      <p:sp>
        <p:nvSpPr>
          <p:cNvPr id="7" name="Rectangle 6"/>
          <p:cNvSpPr/>
          <p:nvPr/>
        </p:nvSpPr>
        <p:spPr bwMode="auto">
          <a:xfrm>
            <a:off x="2514600" y="3429000"/>
            <a:ext cx="12954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latin typeface="Verdana" pitchFamily="34" charset="0"/>
              </a:rPr>
              <a:t>Ordinal</a:t>
            </a:r>
            <a:endParaRPr kumimoji="0" lang="en-US" sz="1800" b="0" i="0" u="none" strike="noStrike" cap="none" normalizeH="0" baseline="0" dirty="0" smtClean="0">
              <a:ln>
                <a:noFill/>
              </a:ln>
              <a:solidFill>
                <a:schemeClr val="tx1"/>
              </a:solidFill>
              <a:effectLst/>
              <a:latin typeface="Verdana" pitchFamily="34" charset="0"/>
            </a:endParaRPr>
          </a:p>
        </p:txBody>
      </p:sp>
      <p:sp>
        <p:nvSpPr>
          <p:cNvPr id="8" name="Rectangle 7"/>
          <p:cNvSpPr/>
          <p:nvPr/>
        </p:nvSpPr>
        <p:spPr bwMode="auto">
          <a:xfrm>
            <a:off x="5638800" y="3429000"/>
            <a:ext cx="12192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Interval</a:t>
            </a:r>
          </a:p>
        </p:txBody>
      </p:sp>
      <p:sp>
        <p:nvSpPr>
          <p:cNvPr id="9" name="Rectangle 8"/>
          <p:cNvSpPr/>
          <p:nvPr/>
        </p:nvSpPr>
        <p:spPr bwMode="auto">
          <a:xfrm>
            <a:off x="7162800" y="3429000"/>
            <a:ext cx="11430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Ratio</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US" u="sng" dirty="0" smtClean="0"/>
              <a:t>Primary Scales of Measurement</a:t>
            </a:r>
          </a:p>
        </p:txBody>
      </p:sp>
      <p:graphicFrame>
        <p:nvGraphicFramePr>
          <p:cNvPr id="3074" name="Object 205"/>
          <p:cNvGraphicFramePr>
            <a:graphicFrameLocks noChangeAspect="1"/>
          </p:cNvGraphicFramePr>
          <p:nvPr/>
        </p:nvGraphicFramePr>
        <p:xfrm>
          <a:off x="1143000" y="1295400"/>
          <a:ext cx="8001000" cy="5334000"/>
        </p:xfrm>
        <a:graphic>
          <a:graphicData uri="http://schemas.openxmlformats.org/presentationml/2006/ole">
            <p:oleObj spid="_x0000_s2050" name="Worksheet" r:id="rId3" imgW="5667355" imgH="2762359" progId="Excel.Sheet.8">
              <p:embed/>
            </p:oleObj>
          </a:graphicData>
        </a:graphic>
      </p:graphicFrame>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7813"/>
            <a:ext cx="7543800" cy="1017587"/>
          </a:xfrm>
        </p:spPr>
        <p:txBody>
          <a:bodyPr>
            <a:normAutofit fontScale="90000"/>
          </a:bodyPr>
          <a:lstStyle/>
          <a:p>
            <a:r>
              <a:rPr lang="en-US" sz="3200" dirty="0" smtClean="0"/>
              <a:t>Hypothesis Testing  Related to  Differences: </a:t>
            </a:r>
            <a:r>
              <a:rPr lang="en-US" sz="3200" dirty="0" err="1" smtClean="0"/>
              <a:t>Univariate</a:t>
            </a:r>
            <a:r>
              <a:rPr lang="en-US" sz="3200" dirty="0" smtClean="0"/>
              <a:t> and </a:t>
            </a:r>
            <a:r>
              <a:rPr lang="en-US" sz="3200" dirty="0" err="1" smtClean="0"/>
              <a:t>Bivariate</a:t>
            </a:r>
            <a:r>
              <a:rPr lang="en-US" sz="3200" dirty="0" smtClean="0"/>
              <a:t> Techniques</a:t>
            </a:r>
            <a:endParaRPr lang="en-US" sz="3200" dirty="0"/>
          </a:p>
        </p:txBody>
      </p:sp>
      <p:sp>
        <p:nvSpPr>
          <p:cNvPr id="3" name="Content Placeholder 2"/>
          <p:cNvSpPr>
            <a:spLocks noGrp="1"/>
          </p:cNvSpPr>
          <p:nvPr>
            <p:ph idx="1"/>
          </p:nvPr>
        </p:nvSpPr>
        <p:spPr>
          <a:xfrm>
            <a:off x="457200" y="1371600"/>
            <a:ext cx="8686800" cy="5486400"/>
          </a:xfrm>
        </p:spPr>
        <p:txBody>
          <a:bodyPr anchor="ctr">
            <a:normAutofit/>
          </a:bodyPr>
          <a:lstStyle/>
          <a:p>
            <a:pPr algn="ctr">
              <a:buNone/>
            </a:pPr>
            <a:endParaRPr lang="en-US" dirty="0" smtClean="0"/>
          </a:p>
          <a:p>
            <a:pPr algn="ctr">
              <a:buNone/>
            </a:pPr>
            <a:endParaRPr lang="en-US" dirty="0" smtClean="0"/>
          </a:p>
          <a:p>
            <a:pPr>
              <a:buNone/>
            </a:pPr>
            <a:endParaRPr lang="en-US" sz="1200" b="1" dirty="0" smtClean="0"/>
          </a:p>
          <a:p>
            <a:pPr>
              <a:buNone/>
            </a:pPr>
            <a:endParaRPr lang="en-US" sz="1200" b="1" dirty="0" smtClean="0"/>
          </a:p>
          <a:p>
            <a:pPr>
              <a:buNone/>
            </a:pPr>
            <a:endParaRPr lang="en-US" sz="1200" b="1" dirty="0" smtClean="0"/>
          </a:p>
          <a:p>
            <a:pPr>
              <a:buNone/>
            </a:pPr>
            <a:endParaRPr lang="en-US" sz="1200" b="1" dirty="0" smtClean="0"/>
          </a:p>
          <a:p>
            <a:pPr>
              <a:buNone/>
            </a:pPr>
            <a:endParaRPr lang="en-US" sz="1200" b="1" dirty="0" smtClean="0"/>
          </a:p>
          <a:p>
            <a:pPr>
              <a:buNone/>
            </a:pPr>
            <a:endParaRPr lang="en-US" sz="1200" b="1" dirty="0" smtClean="0"/>
          </a:p>
          <a:p>
            <a:pPr>
              <a:buNone/>
            </a:pPr>
            <a:endParaRPr lang="en-US" sz="1200" b="1" dirty="0" smtClean="0"/>
          </a:p>
          <a:p>
            <a:pPr>
              <a:buNone/>
            </a:pPr>
            <a:endParaRPr lang="en-US" sz="1200" b="1" dirty="0" smtClean="0"/>
          </a:p>
          <a:p>
            <a:pPr>
              <a:buNone/>
            </a:pPr>
            <a:r>
              <a:rPr lang="en-US" sz="1200" b="1" dirty="0" smtClean="0"/>
              <a:t>		 		</a:t>
            </a:r>
            <a:endParaRPr lang="en-US" sz="1200" dirty="0" smtClean="0"/>
          </a:p>
          <a:p>
            <a:pPr>
              <a:buNone/>
            </a:pPr>
            <a:endParaRPr lang="en-US" sz="1200" dirty="0" smtClean="0"/>
          </a:p>
          <a:p>
            <a:pPr>
              <a:buNone/>
            </a:pPr>
            <a:endParaRPr lang="en-US" sz="1200" dirty="0" smtClean="0"/>
          </a:p>
          <a:p>
            <a:pPr>
              <a:buNone/>
            </a:pPr>
            <a:endParaRPr lang="en-US" sz="1200" dirty="0" smtClean="0"/>
          </a:p>
          <a:p>
            <a:pPr>
              <a:buNone/>
            </a:pPr>
            <a:endParaRPr lang="en-US" sz="1200" b="1" dirty="0" smtClean="0"/>
          </a:p>
        </p:txBody>
      </p:sp>
      <p:sp>
        <p:nvSpPr>
          <p:cNvPr id="4" name="Rectangle 3"/>
          <p:cNvSpPr/>
          <p:nvPr/>
        </p:nvSpPr>
        <p:spPr bwMode="auto">
          <a:xfrm flipH="1">
            <a:off x="3276600" y="1600200"/>
            <a:ext cx="2590799" cy="533400"/>
          </a:xfrm>
          <a:prstGeom prst="rect">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Hypothesis Testing</a:t>
            </a:r>
          </a:p>
        </p:txBody>
      </p:sp>
      <p:sp>
        <p:nvSpPr>
          <p:cNvPr id="24" name="Rectangle 23"/>
          <p:cNvSpPr/>
          <p:nvPr/>
        </p:nvSpPr>
        <p:spPr bwMode="auto">
          <a:xfrm>
            <a:off x="914400" y="2514600"/>
            <a:ext cx="1752600" cy="304800"/>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Parametric Tests</a:t>
            </a:r>
          </a:p>
        </p:txBody>
      </p:sp>
      <p:sp>
        <p:nvSpPr>
          <p:cNvPr id="25" name="Rectangle 24"/>
          <p:cNvSpPr/>
          <p:nvPr/>
        </p:nvSpPr>
        <p:spPr bwMode="auto">
          <a:xfrm>
            <a:off x="6324600" y="2514600"/>
            <a:ext cx="1905000" cy="381000"/>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Nonparametric Tests</a:t>
            </a:r>
          </a:p>
        </p:txBody>
      </p:sp>
      <p:sp>
        <p:nvSpPr>
          <p:cNvPr id="26" name="Rectangle 25"/>
          <p:cNvSpPr/>
          <p:nvPr/>
        </p:nvSpPr>
        <p:spPr bwMode="auto">
          <a:xfrm>
            <a:off x="533400" y="3581400"/>
            <a:ext cx="1371600" cy="838200"/>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One Sample</a:t>
            </a:r>
          </a:p>
          <a:p>
            <a:pPr marL="0" marR="0" indent="0" algn="l" defTabSz="914400" rtl="0" eaLnBrk="0" fontAlgn="base" latinLnBrk="0" hangingPunct="0">
              <a:lnSpc>
                <a:spcPct val="100000"/>
              </a:lnSpc>
              <a:spcBef>
                <a:spcPct val="0"/>
              </a:spcBef>
              <a:spcAft>
                <a:spcPct val="0"/>
              </a:spcAft>
              <a:buClrTx/>
              <a:buSzTx/>
              <a:buFont typeface="Arial" pitchFamily="34" charset="0"/>
              <a:buChar char="•"/>
              <a:tabLst/>
            </a:pPr>
            <a:r>
              <a:rPr lang="en-US" sz="1400" b="1" dirty="0" smtClean="0">
                <a:latin typeface="Times New Roman" pitchFamily="18" charset="0"/>
                <a:cs typeface="Times New Roman" pitchFamily="18" charset="0"/>
              </a:rPr>
              <a:t> </a:t>
            </a:r>
            <a:r>
              <a:rPr lang="en-US" sz="1400" b="1" dirty="0" smtClean="0">
                <a:solidFill>
                  <a:srgbClr val="FF0000"/>
                </a:solidFill>
                <a:latin typeface="Times New Roman" pitchFamily="18" charset="0"/>
                <a:cs typeface="Times New Roman" pitchFamily="18" charset="0"/>
              </a:rPr>
              <a:t>t-test</a:t>
            </a:r>
          </a:p>
          <a:p>
            <a:pPr marL="0" marR="0" indent="0" algn="l" defTabSz="914400" rtl="0" eaLnBrk="0" fontAlgn="base" latinLnBrk="0" hangingPunct="0">
              <a:lnSpc>
                <a:spcPct val="100000"/>
              </a:lnSpc>
              <a:spcBef>
                <a:spcPct val="0"/>
              </a:spcBef>
              <a:spcAft>
                <a:spcPct val="0"/>
              </a:spcAft>
              <a:buClrTx/>
              <a:buSzTx/>
              <a:buFont typeface="Arial" pitchFamily="34" charset="0"/>
              <a:buChar char="•"/>
              <a:tabLst/>
            </a:pPr>
            <a:r>
              <a:rPr lang="en-US" sz="1400" b="1" dirty="0" smtClean="0">
                <a:solidFill>
                  <a:srgbClr val="FF0000"/>
                </a:solidFill>
                <a:latin typeface="Times New Roman" pitchFamily="18" charset="0"/>
                <a:cs typeface="Times New Roman" pitchFamily="18" charset="0"/>
              </a:rPr>
              <a:t> z</a:t>
            </a:r>
            <a:r>
              <a:rPr kumimoji="0" lang="en-US" sz="1400" b="1" i="0" u="none" strike="noStrike" cap="none" normalizeH="0" baseline="0" dirty="0" smtClean="0">
                <a:ln>
                  <a:noFill/>
                </a:ln>
                <a:solidFill>
                  <a:srgbClr val="FF0000"/>
                </a:solidFill>
                <a:effectLst/>
                <a:latin typeface="Times New Roman" pitchFamily="18" charset="0"/>
                <a:cs typeface="Times New Roman" pitchFamily="18" charset="0"/>
              </a:rPr>
              <a:t>-test</a:t>
            </a:r>
          </a:p>
        </p:txBody>
      </p:sp>
      <p:sp>
        <p:nvSpPr>
          <p:cNvPr id="27" name="Rectangle 26"/>
          <p:cNvSpPr/>
          <p:nvPr/>
        </p:nvSpPr>
        <p:spPr bwMode="auto">
          <a:xfrm>
            <a:off x="2133600" y="3581400"/>
            <a:ext cx="1143000" cy="457200"/>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Two Sample</a:t>
            </a:r>
          </a:p>
        </p:txBody>
      </p:sp>
      <p:sp>
        <p:nvSpPr>
          <p:cNvPr id="28" name="Rectangle 27"/>
          <p:cNvSpPr/>
          <p:nvPr/>
        </p:nvSpPr>
        <p:spPr bwMode="auto">
          <a:xfrm>
            <a:off x="5334000" y="3581400"/>
            <a:ext cx="1295400" cy="1447800"/>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One Sample</a:t>
            </a:r>
          </a:p>
          <a:p>
            <a:pPr marL="0" marR="0" indent="0" algn="l" defTabSz="914400" rtl="0" eaLnBrk="0" fontAlgn="base" latinLnBrk="0" hangingPunct="0">
              <a:lnSpc>
                <a:spcPct val="100000"/>
              </a:lnSpc>
              <a:spcBef>
                <a:spcPct val="0"/>
              </a:spcBef>
              <a:spcAft>
                <a:spcPct val="0"/>
              </a:spcAft>
              <a:buClrTx/>
              <a:buSzTx/>
              <a:buFont typeface="Arial" pitchFamily="34" charset="0"/>
              <a:buChar char="•"/>
              <a:tabLst/>
            </a:pPr>
            <a:r>
              <a:rPr lang="en-US" sz="1400" b="1" dirty="0" smtClean="0">
                <a:latin typeface="Times New Roman" pitchFamily="18" charset="0"/>
                <a:cs typeface="Times New Roman" pitchFamily="18" charset="0"/>
              </a:rPr>
              <a:t> </a:t>
            </a:r>
            <a:r>
              <a:rPr lang="en-US" sz="1400" b="1" dirty="0" smtClean="0">
                <a:solidFill>
                  <a:srgbClr val="FF0000"/>
                </a:solidFill>
                <a:latin typeface="Times New Roman" pitchFamily="18" charset="0"/>
                <a:cs typeface="Times New Roman" pitchFamily="18" charset="0"/>
              </a:rPr>
              <a:t>Frequency</a:t>
            </a:r>
          </a:p>
          <a:p>
            <a:pPr marL="0" marR="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1400" b="1" i="0" u="none" strike="noStrike" cap="none" normalizeH="0" baseline="0" dirty="0" smtClean="0">
                <a:ln>
                  <a:noFill/>
                </a:ln>
                <a:solidFill>
                  <a:srgbClr val="FF0000"/>
                </a:solidFill>
                <a:effectLst/>
                <a:latin typeface="Times New Roman" pitchFamily="18" charset="0"/>
                <a:cs typeface="Times New Roman" pitchFamily="18" charset="0"/>
              </a:rPr>
              <a:t>Chi-square</a:t>
            </a:r>
          </a:p>
          <a:p>
            <a:pPr marL="0" marR="0" indent="0" algn="l" defTabSz="914400" rtl="0" eaLnBrk="0" fontAlgn="base" latinLnBrk="0" hangingPunct="0">
              <a:lnSpc>
                <a:spcPct val="100000"/>
              </a:lnSpc>
              <a:spcBef>
                <a:spcPct val="0"/>
              </a:spcBef>
              <a:spcAft>
                <a:spcPct val="0"/>
              </a:spcAft>
              <a:buClrTx/>
              <a:buSzTx/>
              <a:buFont typeface="Arial" pitchFamily="34" charset="0"/>
              <a:buChar char="•"/>
              <a:tabLst/>
            </a:pPr>
            <a:r>
              <a:rPr lang="en-US" sz="1400" b="1" dirty="0" smtClean="0">
                <a:solidFill>
                  <a:srgbClr val="FF0000"/>
                </a:solidFill>
                <a:latin typeface="Times New Roman" pitchFamily="18" charset="0"/>
                <a:cs typeface="Times New Roman" pitchFamily="18" charset="0"/>
              </a:rPr>
              <a:t>K-S</a:t>
            </a:r>
          </a:p>
          <a:p>
            <a:pPr marL="0" marR="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1400" b="1" i="0" u="none" strike="noStrike" cap="none" normalizeH="0" baseline="0" dirty="0" smtClean="0">
                <a:ln>
                  <a:noFill/>
                </a:ln>
                <a:solidFill>
                  <a:srgbClr val="FF0000"/>
                </a:solidFill>
                <a:effectLst/>
                <a:latin typeface="Times New Roman" pitchFamily="18" charset="0"/>
                <a:cs typeface="Times New Roman" pitchFamily="18" charset="0"/>
              </a:rPr>
              <a:t>Runs</a:t>
            </a:r>
          </a:p>
          <a:p>
            <a:pPr marL="0" marR="0" indent="0" algn="l" defTabSz="914400" rtl="0" eaLnBrk="0" fontAlgn="base" latinLnBrk="0" hangingPunct="0">
              <a:lnSpc>
                <a:spcPct val="100000"/>
              </a:lnSpc>
              <a:spcBef>
                <a:spcPct val="0"/>
              </a:spcBef>
              <a:spcAft>
                <a:spcPct val="0"/>
              </a:spcAft>
              <a:buClrTx/>
              <a:buSzTx/>
              <a:buFont typeface="Arial" pitchFamily="34" charset="0"/>
              <a:buChar char="•"/>
              <a:tabLst/>
            </a:pPr>
            <a:r>
              <a:rPr lang="en-US" sz="1400" b="1" dirty="0" smtClean="0">
                <a:solidFill>
                  <a:srgbClr val="FF0000"/>
                </a:solidFill>
                <a:latin typeface="Times New Roman" pitchFamily="18" charset="0"/>
                <a:cs typeface="Times New Roman" pitchFamily="18" charset="0"/>
              </a:rPr>
              <a:t>Binomial </a:t>
            </a:r>
            <a:endParaRPr kumimoji="0" lang="en-US" sz="1400" b="1" i="0" u="none" strike="noStrike" cap="none" normalizeH="0" baseline="0" dirty="0" smtClean="0">
              <a:ln>
                <a:noFill/>
              </a:ln>
              <a:solidFill>
                <a:srgbClr val="FF0000"/>
              </a:solidFill>
              <a:effectLst/>
              <a:latin typeface="Times New Roman" pitchFamily="18" charset="0"/>
              <a:cs typeface="Times New Roman" pitchFamily="18" charset="0"/>
            </a:endParaRPr>
          </a:p>
          <a:p>
            <a:pPr marL="0" marR="0" indent="0" algn="l" defTabSz="914400" rtl="0" eaLnBrk="0" fontAlgn="base" latinLnBrk="0" hangingPunct="0">
              <a:lnSpc>
                <a:spcPct val="100000"/>
              </a:lnSpc>
              <a:spcBef>
                <a:spcPct val="0"/>
              </a:spcBef>
              <a:spcAft>
                <a:spcPct val="0"/>
              </a:spcAft>
              <a:buClrTx/>
              <a:buSzTx/>
              <a:buFont typeface="Arial" pitchFamily="34" charset="0"/>
              <a:buChar char="•"/>
              <a:tabLst/>
            </a:pPr>
            <a:endParaRPr kumimoji="0" lang="en-US" sz="14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9" name="Rectangle 28"/>
          <p:cNvSpPr/>
          <p:nvPr/>
        </p:nvSpPr>
        <p:spPr bwMode="auto">
          <a:xfrm>
            <a:off x="7467600" y="3581400"/>
            <a:ext cx="1524000" cy="609600"/>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Two Sample or more samples</a:t>
            </a:r>
          </a:p>
        </p:txBody>
      </p:sp>
      <p:sp>
        <p:nvSpPr>
          <p:cNvPr id="30" name="Rectangle 29"/>
          <p:cNvSpPr/>
          <p:nvPr/>
        </p:nvSpPr>
        <p:spPr bwMode="auto">
          <a:xfrm>
            <a:off x="609600" y="4876800"/>
            <a:ext cx="1143000" cy="1828800"/>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Independent</a:t>
            </a:r>
            <a:r>
              <a:rPr kumimoji="0" lang="en-US" sz="1400" b="1" i="0" u="none" strike="noStrike" cap="none" normalizeH="0" dirty="0" smtClean="0">
                <a:ln>
                  <a:noFill/>
                </a:ln>
                <a:solidFill>
                  <a:schemeClr val="tx1"/>
                </a:solidFill>
                <a:effectLst/>
                <a:latin typeface="Times New Roman" pitchFamily="18" charset="0"/>
                <a:cs typeface="Times New Roman" pitchFamily="18" charset="0"/>
              </a:rPr>
              <a:t> Samples</a:t>
            </a:r>
          </a:p>
          <a:p>
            <a:pPr marL="0" marR="0" indent="0" algn="l" defTabSz="914400" rtl="0" eaLnBrk="0" fontAlgn="base" latinLnBrk="0" hangingPunct="0">
              <a:lnSpc>
                <a:spcPct val="100000"/>
              </a:lnSpc>
              <a:spcBef>
                <a:spcPct val="0"/>
              </a:spcBef>
              <a:spcAft>
                <a:spcPct val="0"/>
              </a:spcAft>
              <a:buClrTx/>
              <a:buSzTx/>
              <a:buFont typeface="Arial" pitchFamily="34" charset="0"/>
              <a:buChar char="•"/>
              <a:tabLst/>
            </a:pPr>
            <a:r>
              <a:rPr lang="en-US" sz="1400" b="1" baseline="0" dirty="0" smtClean="0">
                <a:latin typeface="Times New Roman" pitchFamily="18" charset="0"/>
                <a:cs typeface="Times New Roman" pitchFamily="18" charset="0"/>
              </a:rPr>
              <a:t>  </a:t>
            </a:r>
            <a:r>
              <a:rPr lang="en-US" sz="1400" b="1" baseline="0" dirty="0" smtClean="0">
                <a:solidFill>
                  <a:srgbClr val="FF0000"/>
                </a:solidFill>
                <a:latin typeface="Times New Roman" pitchFamily="18" charset="0"/>
                <a:cs typeface="Times New Roman" pitchFamily="18" charset="0"/>
              </a:rPr>
              <a:t>Two group t-test</a:t>
            </a:r>
          </a:p>
          <a:p>
            <a:pPr marL="0" marR="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1400" b="1" i="0" u="none" strike="noStrike" cap="none" normalizeH="0" dirty="0" smtClean="0">
                <a:ln>
                  <a:noFill/>
                </a:ln>
                <a:solidFill>
                  <a:srgbClr val="FF0000"/>
                </a:solidFill>
                <a:effectLst/>
                <a:latin typeface="Times New Roman" pitchFamily="18" charset="0"/>
                <a:cs typeface="Times New Roman" pitchFamily="18" charset="0"/>
              </a:rPr>
              <a:t> z-test</a:t>
            </a:r>
          </a:p>
          <a:p>
            <a:pPr marL="0" marR="0" indent="0" algn="l" defTabSz="914400" rtl="0" eaLnBrk="0" fontAlgn="base" latinLnBrk="0" hangingPunct="0">
              <a:lnSpc>
                <a:spcPct val="100000"/>
              </a:lnSpc>
              <a:spcBef>
                <a:spcPct val="0"/>
              </a:spcBef>
              <a:spcAft>
                <a:spcPct val="0"/>
              </a:spcAft>
              <a:buClrTx/>
              <a:buSzTx/>
              <a:buFont typeface="Arial" pitchFamily="34" charset="0"/>
              <a:buChar char="•"/>
              <a:tabLst/>
            </a:pPr>
            <a:r>
              <a:rPr lang="en-US" sz="1400" b="1" baseline="0" dirty="0" smtClean="0">
                <a:solidFill>
                  <a:srgbClr val="FF0000"/>
                </a:solidFill>
                <a:latin typeface="Times New Roman" pitchFamily="18" charset="0"/>
                <a:cs typeface="Times New Roman" pitchFamily="18" charset="0"/>
              </a:rPr>
              <a:t>One way ANOVA</a:t>
            </a:r>
            <a:endParaRPr kumimoji="0" lang="en-US" sz="1400" b="1" i="0" u="none" strike="noStrike" cap="none" normalizeH="0" baseline="0" dirty="0" smtClean="0">
              <a:ln>
                <a:noFill/>
              </a:ln>
              <a:solidFill>
                <a:srgbClr val="FF0000"/>
              </a:solidFill>
              <a:effectLst/>
              <a:latin typeface="Times New Roman" pitchFamily="18" charset="0"/>
              <a:cs typeface="Times New Roman" pitchFamily="18" charset="0"/>
            </a:endParaRPr>
          </a:p>
        </p:txBody>
      </p:sp>
      <p:sp>
        <p:nvSpPr>
          <p:cNvPr id="31" name="Rectangle 30"/>
          <p:cNvSpPr/>
          <p:nvPr/>
        </p:nvSpPr>
        <p:spPr bwMode="auto">
          <a:xfrm>
            <a:off x="2514600" y="4876800"/>
            <a:ext cx="1295400" cy="838200"/>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Related</a:t>
            </a:r>
          </a:p>
          <a:p>
            <a:pPr marL="0" marR="0" indent="0" algn="l" defTabSz="914400" rtl="0" eaLnBrk="0" fontAlgn="base" latinLnBrk="0" hangingPunct="0">
              <a:lnSpc>
                <a:spcPct val="100000"/>
              </a:lnSpc>
              <a:spcBef>
                <a:spcPct val="0"/>
              </a:spcBef>
              <a:spcAft>
                <a:spcPct val="0"/>
              </a:spcAft>
              <a:buClrTx/>
              <a:buSzTx/>
              <a:buFont typeface="Arial" pitchFamily="34" charset="0"/>
              <a:buChar char="•"/>
              <a:tabLst/>
            </a:pPr>
            <a:endParaRPr lang="en-US" sz="1400" b="1" dirty="0" smtClean="0">
              <a:latin typeface="Times New Roman" pitchFamily="18" charset="0"/>
              <a:cs typeface="Times New Roman" pitchFamily="18" charset="0"/>
            </a:endParaRPr>
          </a:p>
          <a:p>
            <a:pPr marL="0" marR="0" indent="0" algn="l" defTabSz="914400" rtl="0" eaLnBrk="0" fontAlgn="base" latinLnBrk="0" hangingPunct="0">
              <a:lnSpc>
                <a:spcPct val="100000"/>
              </a:lnSpc>
              <a:spcBef>
                <a:spcPct val="0"/>
              </a:spcBef>
              <a:spcAft>
                <a:spcPct val="0"/>
              </a:spcAft>
              <a:buClrTx/>
              <a:buSzTx/>
              <a:buFont typeface="Arial" pitchFamily="34" charset="0"/>
              <a:buChar char="•"/>
              <a:tabLst/>
            </a:pPr>
            <a:r>
              <a:rPr lang="en-US" sz="1400" b="1" dirty="0" smtClean="0">
                <a:latin typeface="Times New Roman" pitchFamily="18" charset="0"/>
                <a:cs typeface="Times New Roman" pitchFamily="18" charset="0"/>
              </a:rPr>
              <a:t> </a:t>
            </a:r>
            <a:r>
              <a:rPr lang="en-US" sz="1400" b="1" dirty="0" smtClean="0">
                <a:solidFill>
                  <a:srgbClr val="FF0000"/>
                </a:solidFill>
                <a:latin typeface="Times New Roman" pitchFamily="18" charset="0"/>
                <a:cs typeface="Times New Roman" pitchFamily="18" charset="0"/>
              </a:rPr>
              <a:t>Paired t-test</a:t>
            </a:r>
            <a:endParaRPr kumimoji="0" lang="en-US" sz="1400" b="1" i="0" u="none" strike="noStrike" cap="none" normalizeH="0" baseline="0" dirty="0" smtClean="0">
              <a:ln>
                <a:noFill/>
              </a:ln>
              <a:solidFill>
                <a:srgbClr val="FF0000"/>
              </a:solidFill>
              <a:effectLst/>
              <a:latin typeface="Times New Roman" pitchFamily="18" charset="0"/>
              <a:cs typeface="Times New Roman" pitchFamily="18" charset="0"/>
            </a:endParaRPr>
          </a:p>
          <a:p>
            <a:pPr marL="0" marR="0" indent="0" algn="l" defTabSz="914400" rtl="0" eaLnBrk="0" fontAlgn="base" latinLnBrk="0" hangingPunct="0">
              <a:lnSpc>
                <a:spcPct val="100000"/>
              </a:lnSpc>
              <a:spcBef>
                <a:spcPct val="0"/>
              </a:spcBef>
              <a:spcAft>
                <a:spcPct val="0"/>
              </a:spcAft>
              <a:buClrTx/>
              <a:buSzTx/>
              <a:buFont typeface="Arial" pitchFamily="34" charset="0"/>
              <a:buChar char="•"/>
              <a:tabLst/>
            </a:pPr>
            <a:endParaRPr kumimoji="0" lang="en-US" sz="14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2" name="Rectangle 31"/>
          <p:cNvSpPr/>
          <p:nvPr/>
        </p:nvSpPr>
        <p:spPr bwMode="auto">
          <a:xfrm>
            <a:off x="5638800" y="5334000"/>
            <a:ext cx="1524000" cy="1524000"/>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400" b="1" dirty="0" smtClean="0">
                <a:latin typeface="Times New Roman" pitchFamily="18" charset="0"/>
                <a:cs typeface="Times New Roman" pitchFamily="18" charset="0"/>
              </a:rPr>
              <a:t>Independent Samples</a:t>
            </a:r>
          </a:p>
          <a:p>
            <a:pPr eaLnBrk="0" fontAlgn="base" hangingPunct="0">
              <a:spcBef>
                <a:spcPct val="0"/>
              </a:spcBef>
              <a:spcAft>
                <a:spcPct val="0"/>
              </a:spcAft>
              <a:buFont typeface="Arial" pitchFamily="34" charset="0"/>
              <a:buChar char="•"/>
            </a:pPr>
            <a:r>
              <a:rPr lang="en-US" sz="1400" b="1" dirty="0" smtClean="0">
                <a:latin typeface="Times New Roman" pitchFamily="18" charset="0"/>
                <a:cs typeface="Times New Roman" pitchFamily="18" charset="0"/>
              </a:rPr>
              <a:t> </a:t>
            </a:r>
            <a:r>
              <a:rPr lang="en-US" sz="1400" b="1" dirty="0" smtClean="0">
                <a:solidFill>
                  <a:srgbClr val="FF0000"/>
                </a:solidFill>
                <a:latin typeface="Times New Roman" pitchFamily="18" charset="0"/>
                <a:cs typeface="Times New Roman" pitchFamily="18" charset="0"/>
              </a:rPr>
              <a:t>Chi-square</a:t>
            </a:r>
          </a:p>
          <a:p>
            <a:pPr eaLnBrk="0" fontAlgn="base" hangingPunct="0">
              <a:spcBef>
                <a:spcPct val="0"/>
              </a:spcBef>
              <a:spcAft>
                <a:spcPct val="0"/>
              </a:spcAft>
              <a:buFont typeface="Arial" pitchFamily="34" charset="0"/>
              <a:buChar char="•"/>
            </a:pPr>
            <a:r>
              <a:rPr lang="en-US" sz="1400" b="1" dirty="0" smtClean="0">
                <a:solidFill>
                  <a:srgbClr val="FF0000"/>
                </a:solidFill>
                <a:latin typeface="Times New Roman" pitchFamily="18" charset="0"/>
                <a:cs typeface="Times New Roman" pitchFamily="18" charset="0"/>
              </a:rPr>
              <a:t>Mann-Whitney</a:t>
            </a:r>
          </a:p>
          <a:p>
            <a:pPr eaLnBrk="0" fontAlgn="base" hangingPunct="0">
              <a:spcBef>
                <a:spcPct val="0"/>
              </a:spcBef>
              <a:spcAft>
                <a:spcPct val="0"/>
              </a:spcAft>
              <a:buFont typeface="Arial" pitchFamily="34" charset="0"/>
              <a:buChar char="•"/>
            </a:pPr>
            <a:r>
              <a:rPr lang="en-US" sz="1400" b="1" dirty="0" smtClean="0">
                <a:solidFill>
                  <a:srgbClr val="FF0000"/>
                </a:solidFill>
                <a:latin typeface="Times New Roman" pitchFamily="18" charset="0"/>
                <a:cs typeface="Times New Roman" pitchFamily="18" charset="0"/>
              </a:rPr>
              <a:t>Median</a:t>
            </a:r>
          </a:p>
          <a:p>
            <a:pPr eaLnBrk="0" fontAlgn="base" hangingPunct="0">
              <a:spcBef>
                <a:spcPct val="0"/>
              </a:spcBef>
              <a:spcAft>
                <a:spcPct val="0"/>
              </a:spcAft>
              <a:buFont typeface="Arial" pitchFamily="34" charset="0"/>
              <a:buChar char="•"/>
            </a:pPr>
            <a:r>
              <a:rPr lang="en-US" sz="1400" b="1" dirty="0" smtClean="0">
                <a:solidFill>
                  <a:srgbClr val="FF0000"/>
                </a:solidFill>
                <a:latin typeface="Times New Roman" pitchFamily="18" charset="0"/>
                <a:cs typeface="Times New Roman" pitchFamily="18" charset="0"/>
              </a:rPr>
              <a:t>K-S</a:t>
            </a:r>
          </a:p>
          <a:p>
            <a:pPr eaLnBrk="0" fontAlgn="base" hangingPunct="0">
              <a:spcBef>
                <a:spcPct val="0"/>
              </a:spcBef>
              <a:spcAft>
                <a:spcPct val="0"/>
              </a:spcAft>
              <a:buFont typeface="Arial" pitchFamily="34" charset="0"/>
              <a:buChar char="•"/>
            </a:pPr>
            <a:r>
              <a:rPr lang="en-US" sz="1400" b="1" dirty="0" smtClean="0">
                <a:solidFill>
                  <a:srgbClr val="FF0000"/>
                </a:solidFill>
                <a:latin typeface="Times New Roman" pitchFamily="18" charset="0"/>
                <a:cs typeface="Times New Roman" pitchFamily="18" charset="0"/>
              </a:rPr>
              <a:t>K-W  ANOVA</a:t>
            </a:r>
          </a:p>
        </p:txBody>
      </p:sp>
      <p:sp>
        <p:nvSpPr>
          <p:cNvPr id="33" name="Rectangle 32"/>
          <p:cNvSpPr/>
          <p:nvPr/>
        </p:nvSpPr>
        <p:spPr bwMode="auto">
          <a:xfrm>
            <a:off x="7772400" y="5486400"/>
            <a:ext cx="1143000" cy="1371600"/>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400" b="1" dirty="0" smtClean="0">
                <a:latin typeface="Times New Roman" pitchFamily="18" charset="0"/>
                <a:cs typeface="Times New Roman" pitchFamily="18" charset="0"/>
              </a:rPr>
              <a:t>   Paired       Samples</a:t>
            </a:r>
          </a:p>
          <a:p>
            <a:pPr eaLnBrk="0" fontAlgn="base" hangingPunct="0">
              <a:spcBef>
                <a:spcPct val="0"/>
              </a:spcBef>
              <a:spcAft>
                <a:spcPct val="0"/>
              </a:spcAft>
              <a:buFont typeface="Arial" pitchFamily="34" charset="0"/>
              <a:buChar char="•"/>
            </a:pPr>
            <a:r>
              <a:rPr lang="en-US" sz="1400" b="1" dirty="0" smtClean="0">
                <a:solidFill>
                  <a:srgbClr val="FF0000"/>
                </a:solidFill>
                <a:latin typeface="Times New Roman" pitchFamily="18" charset="0"/>
                <a:cs typeface="Times New Roman" pitchFamily="18" charset="0"/>
              </a:rPr>
              <a:t>Sign</a:t>
            </a:r>
          </a:p>
          <a:p>
            <a:pPr eaLnBrk="0" fontAlgn="base" hangingPunct="0">
              <a:spcBef>
                <a:spcPct val="0"/>
              </a:spcBef>
              <a:spcAft>
                <a:spcPct val="0"/>
              </a:spcAft>
              <a:buFont typeface="Arial" pitchFamily="34" charset="0"/>
              <a:buChar char="•"/>
            </a:pPr>
            <a:r>
              <a:rPr lang="en-US" sz="1400" b="1" dirty="0" err="1" smtClean="0">
                <a:solidFill>
                  <a:srgbClr val="FF0000"/>
                </a:solidFill>
                <a:latin typeface="Times New Roman" pitchFamily="18" charset="0"/>
                <a:cs typeface="Times New Roman" pitchFamily="18" charset="0"/>
              </a:rPr>
              <a:t>Wilcoxon</a:t>
            </a:r>
            <a:endParaRPr lang="en-US" sz="1400" b="1" dirty="0" smtClean="0">
              <a:solidFill>
                <a:srgbClr val="FF0000"/>
              </a:solidFill>
              <a:latin typeface="Times New Roman" pitchFamily="18" charset="0"/>
              <a:cs typeface="Times New Roman" pitchFamily="18" charset="0"/>
            </a:endParaRPr>
          </a:p>
          <a:p>
            <a:pPr eaLnBrk="0" fontAlgn="base" hangingPunct="0">
              <a:spcBef>
                <a:spcPct val="0"/>
              </a:spcBef>
              <a:spcAft>
                <a:spcPct val="0"/>
              </a:spcAft>
              <a:buFont typeface="Arial" pitchFamily="34" charset="0"/>
              <a:buChar char="•"/>
            </a:pPr>
            <a:r>
              <a:rPr lang="en-US" sz="1400" b="1" dirty="0" err="1" smtClean="0">
                <a:solidFill>
                  <a:srgbClr val="FF0000"/>
                </a:solidFill>
                <a:latin typeface="Times New Roman" pitchFamily="18" charset="0"/>
                <a:cs typeface="Times New Roman" pitchFamily="18" charset="0"/>
              </a:rPr>
              <a:t>McNemar</a:t>
            </a:r>
            <a:endParaRPr lang="en-US" sz="1400" b="1" dirty="0" smtClean="0">
              <a:solidFill>
                <a:srgbClr val="FF0000"/>
              </a:solidFill>
              <a:latin typeface="Times New Roman" pitchFamily="18" charset="0"/>
              <a:cs typeface="Times New Roman" pitchFamily="18" charset="0"/>
            </a:endParaRPr>
          </a:p>
          <a:p>
            <a:pPr eaLnBrk="0" fontAlgn="base" hangingPunct="0">
              <a:spcBef>
                <a:spcPct val="0"/>
              </a:spcBef>
              <a:spcAft>
                <a:spcPct val="0"/>
              </a:spcAft>
              <a:buFont typeface="Arial" pitchFamily="34" charset="0"/>
              <a:buChar char="•"/>
            </a:pPr>
            <a:r>
              <a:rPr lang="en-US" sz="1400" b="1" dirty="0" smtClean="0">
                <a:solidFill>
                  <a:srgbClr val="FF0000"/>
                </a:solidFill>
                <a:latin typeface="Times New Roman" pitchFamily="18" charset="0"/>
                <a:cs typeface="Times New Roman" pitchFamily="18" charset="0"/>
              </a:rPr>
              <a:t>Chi-square</a:t>
            </a:r>
          </a:p>
        </p:txBody>
      </p:sp>
      <p:cxnSp>
        <p:nvCxnSpPr>
          <p:cNvPr id="35" name="Straight Connector 34"/>
          <p:cNvCxnSpPr/>
          <p:nvPr/>
        </p:nvCxnSpPr>
        <p:spPr bwMode="auto">
          <a:xfrm rot="5400000">
            <a:off x="4305300" y="2171700"/>
            <a:ext cx="228600" cy="158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7" name="Straight Connector 36"/>
          <p:cNvCxnSpPr/>
          <p:nvPr/>
        </p:nvCxnSpPr>
        <p:spPr bwMode="auto">
          <a:xfrm>
            <a:off x="2438400" y="2286000"/>
            <a:ext cx="5181600" cy="158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9" name="Straight Connector 38"/>
          <p:cNvCxnSpPr/>
          <p:nvPr/>
        </p:nvCxnSpPr>
        <p:spPr bwMode="auto">
          <a:xfrm rot="10800000">
            <a:off x="1981200" y="2286000"/>
            <a:ext cx="609600" cy="158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1" name="Straight Arrow Connector 40"/>
          <p:cNvCxnSpPr/>
          <p:nvPr/>
        </p:nvCxnSpPr>
        <p:spPr bwMode="auto">
          <a:xfrm rot="5400000">
            <a:off x="7505700" y="2400300"/>
            <a:ext cx="228600" cy="158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3" name="Straight Arrow Connector 42"/>
          <p:cNvCxnSpPr/>
          <p:nvPr/>
        </p:nvCxnSpPr>
        <p:spPr bwMode="auto">
          <a:xfrm rot="5400000">
            <a:off x="1867694" y="2399506"/>
            <a:ext cx="228600" cy="158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9" name="Straight Connector 48"/>
          <p:cNvCxnSpPr/>
          <p:nvPr/>
        </p:nvCxnSpPr>
        <p:spPr bwMode="auto">
          <a:xfrm rot="5400000">
            <a:off x="1485900" y="2933700"/>
            <a:ext cx="228600" cy="158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1" name="Straight Connector 50"/>
          <p:cNvCxnSpPr/>
          <p:nvPr/>
        </p:nvCxnSpPr>
        <p:spPr bwMode="auto">
          <a:xfrm>
            <a:off x="990600" y="3048000"/>
            <a:ext cx="1752600" cy="158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7" name="Straight Arrow Connector 56"/>
          <p:cNvCxnSpPr/>
          <p:nvPr/>
        </p:nvCxnSpPr>
        <p:spPr bwMode="auto">
          <a:xfrm rot="5400000">
            <a:off x="723900" y="3314700"/>
            <a:ext cx="533400" cy="158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3" name="Straight Arrow Connector 62"/>
          <p:cNvCxnSpPr/>
          <p:nvPr/>
        </p:nvCxnSpPr>
        <p:spPr bwMode="auto">
          <a:xfrm rot="5400000">
            <a:off x="2419350" y="3295650"/>
            <a:ext cx="533400" cy="381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1" name="Straight Connector 70"/>
          <p:cNvCxnSpPr/>
          <p:nvPr/>
        </p:nvCxnSpPr>
        <p:spPr bwMode="auto">
          <a:xfrm>
            <a:off x="6096000" y="3352800"/>
            <a:ext cx="2667000" cy="158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3" name="Straight Connector 72"/>
          <p:cNvCxnSpPr/>
          <p:nvPr/>
        </p:nvCxnSpPr>
        <p:spPr bwMode="auto">
          <a:xfrm rot="5400000">
            <a:off x="7201694" y="3086100"/>
            <a:ext cx="380206" cy="79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5" name="Straight Arrow Connector 74"/>
          <p:cNvCxnSpPr/>
          <p:nvPr/>
        </p:nvCxnSpPr>
        <p:spPr bwMode="auto">
          <a:xfrm rot="5400000">
            <a:off x="5943600" y="3505200"/>
            <a:ext cx="304800" cy="158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7" name="Straight Arrow Connector 76"/>
          <p:cNvCxnSpPr/>
          <p:nvPr/>
        </p:nvCxnSpPr>
        <p:spPr bwMode="auto">
          <a:xfrm rot="5400000">
            <a:off x="8649494" y="3466306"/>
            <a:ext cx="228600" cy="158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84" name="Straight Connector 83"/>
          <p:cNvCxnSpPr/>
          <p:nvPr/>
        </p:nvCxnSpPr>
        <p:spPr bwMode="auto">
          <a:xfrm rot="5400000">
            <a:off x="2209800" y="4343400"/>
            <a:ext cx="609600" cy="158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86" name="Straight Connector 85"/>
          <p:cNvCxnSpPr/>
          <p:nvPr/>
        </p:nvCxnSpPr>
        <p:spPr bwMode="auto">
          <a:xfrm>
            <a:off x="1066800" y="4648200"/>
            <a:ext cx="2209800" cy="158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88" name="Straight Arrow Connector 87"/>
          <p:cNvCxnSpPr/>
          <p:nvPr/>
        </p:nvCxnSpPr>
        <p:spPr bwMode="auto">
          <a:xfrm rot="5400000">
            <a:off x="914400" y="4800600"/>
            <a:ext cx="304800" cy="158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90" name="Straight Arrow Connector 89"/>
          <p:cNvCxnSpPr/>
          <p:nvPr/>
        </p:nvCxnSpPr>
        <p:spPr bwMode="auto">
          <a:xfrm rot="5400000">
            <a:off x="3162300" y="4762500"/>
            <a:ext cx="228600" cy="158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94" name="Straight Connector 93"/>
          <p:cNvCxnSpPr/>
          <p:nvPr/>
        </p:nvCxnSpPr>
        <p:spPr bwMode="auto">
          <a:xfrm>
            <a:off x="6172200" y="5103812"/>
            <a:ext cx="2438400" cy="158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96" name="Straight Connector 95"/>
          <p:cNvCxnSpPr/>
          <p:nvPr/>
        </p:nvCxnSpPr>
        <p:spPr bwMode="auto">
          <a:xfrm rot="5400000">
            <a:off x="7315994" y="4647406"/>
            <a:ext cx="914400" cy="158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98" name="Straight Arrow Connector 97"/>
          <p:cNvCxnSpPr/>
          <p:nvPr/>
        </p:nvCxnSpPr>
        <p:spPr bwMode="auto">
          <a:xfrm rot="5400000">
            <a:off x="6058694" y="5218906"/>
            <a:ext cx="227806" cy="79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00" name="Straight Arrow Connector 99"/>
          <p:cNvCxnSpPr/>
          <p:nvPr/>
        </p:nvCxnSpPr>
        <p:spPr bwMode="auto">
          <a:xfrm rot="5400000">
            <a:off x="8458200" y="5257800"/>
            <a:ext cx="304800" cy="158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228600"/>
            <a:ext cx="8153400" cy="6629400"/>
          </a:xfrm>
        </p:spPr>
        <p:txBody>
          <a:bodyPr/>
          <a:lstStyle/>
          <a:p>
            <a:pPr algn="ctr">
              <a:buNone/>
            </a:pPr>
            <a:r>
              <a:rPr lang="en-US" sz="2400" dirty="0" smtClean="0"/>
              <a:t>Multivariate Analysis</a:t>
            </a:r>
          </a:p>
          <a:p>
            <a:pPr algn="ctr">
              <a:buNone/>
            </a:pPr>
            <a:endParaRPr lang="en-US" sz="2400" dirty="0"/>
          </a:p>
        </p:txBody>
      </p:sp>
      <p:cxnSp>
        <p:nvCxnSpPr>
          <p:cNvPr id="5" name="Straight Arrow Connector 4"/>
          <p:cNvCxnSpPr/>
          <p:nvPr/>
        </p:nvCxnSpPr>
        <p:spPr bwMode="auto">
          <a:xfrm rot="5400000">
            <a:off x="4572794" y="913606"/>
            <a:ext cx="609600" cy="158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 name="Straight Connector 6"/>
          <p:cNvCxnSpPr/>
          <p:nvPr/>
        </p:nvCxnSpPr>
        <p:spPr bwMode="auto">
          <a:xfrm flipV="1">
            <a:off x="1600200" y="1143000"/>
            <a:ext cx="6019800" cy="762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9" name="Straight Arrow Connector 8"/>
          <p:cNvCxnSpPr/>
          <p:nvPr/>
        </p:nvCxnSpPr>
        <p:spPr bwMode="auto">
          <a:xfrm rot="5400000">
            <a:off x="1296194" y="1523206"/>
            <a:ext cx="609600" cy="158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3" name="Straight Arrow Connector 12"/>
          <p:cNvCxnSpPr/>
          <p:nvPr/>
        </p:nvCxnSpPr>
        <p:spPr bwMode="auto">
          <a:xfrm rot="5400000">
            <a:off x="7239794" y="1523206"/>
            <a:ext cx="762000" cy="158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4" name="Rectangle 13"/>
          <p:cNvSpPr/>
          <p:nvPr/>
        </p:nvSpPr>
        <p:spPr bwMode="auto">
          <a:xfrm>
            <a:off x="762000" y="1828800"/>
            <a:ext cx="19050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Dependence Technique</a:t>
            </a:r>
          </a:p>
        </p:txBody>
      </p:sp>
      <p:sp>
        <p:nvSpPr>
          <p:cNvPr id="15" name="Rectangle 14"/>
          <p:cNvSpPr/>
          <p:nvPr/>
        </p:nvSpPr>
        <p:spPr bwMode="auto">
          <a:xfrm>
            <a:off x="6477000" y="1905000"/>
            <a:ext cx="21336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200" b="1" dirty="0" smtClean="0">
                <a:latin typeface="Times New Roman" pitchFamily="18" charset="0"/>
                <a:cs typeface="Times New Roman" pitchFamily="18" charset="0"/>
              </a:rPr>
              <a:t>I</a:t>
            </a: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nterdependence Technique</a:t>
            </a:r>
          </a:p>
        </p:txBody>
      </p:sp>
      <p:cxnSp>
        <p:nvCxnSpPr>
          <p:cNvPr id="17" name="Straight Arrow Connector 16"/>
          <p:cNvCxnSpPr/>
          <p:nvPr/>
        </p:nvCxnSpPr>
        <p:spPr bwMode="auto">
          <a:xfrm rot="5400000">
            <a:off x="1448594" y="2285206"/>
            <a:ext cx="304800" cy="158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457200" y="2438400"/>
            <a:ext cx="2743200" cy="158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7" name="Straight Arrow Connector 26"/>
          <p:cNvCxnSpPr/>
          <p:nvPr/>
        </p:nvCxnSpPr>
        <p:spPr bwMode="auto">
          <a:xfrm rot="5400000">
            <a:off x="3010694" y="2704306"/>
            <a:ext cx="381000" cy="158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8" name="Rectangle 27"/>
          <p:cNvSpPr/>
          <p:nvPr/>
        </p:nvSpPr>
        <p:spPr bwMode="auto">
          <a:xfrm>
            <a:off x="2438400" y="2895600"/>
            <a:ext cx="16002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Multiple  Dependent Variables</a:t>
            </a:r>
          </a:p>
        </p:txBody>
      </p:sp>
      <p:cxnSp>
        <p:nvCxnSpPr>
          <p:cNvPr id="30" name="Straight Arrow Connector 29"/>
          <p:cNvCxnSpPr>
            <a:stCxn id="28" idx="2"/>
          </p:cNvCxnSpPr>
          <p:nvPr/>
        </p:nvCxnSpPr>
        <p:spPr bwMode="auto">
          <a:xfrm rot="16200000" flipH="1">
            <a:off x="3066256" y="3525044"/>
            <a:ext cx="381794" cy="3730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1" name="Rectangle 30"/>
          <p:cNvSpPr/>
          <p:nvPr/>
        </p:nvSpPr>
        <p:spPr bwMode="auto">
          <a:xfrm>
            <a:off x="2590800" y="3733800"/>
            <a:ext cx="1447800" cy="1905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 typeface="Arial" pitchFamily="34" charset="0"/>
              <a:buChar char="•"/>
              <a:tabLst/>
            </a:pPr>
            <a:r>
              <a:rPr lang="en-US" sz="1200" b="1" dirty="0" smtClean="0">
                <a:latin typeface="Times New Roman" pitchFamily="18" charset="0"/>
                <a:cs typeface="Times New Roman" pitchFamily="18" charset="0"/>
              </a:rPr>
              <a:t> MANOVA</a:t>
            </a:r>
          </a:p>
          <a:p>
            <a:pPr marL="0" marR="0" indent="0" defTabSz="914400" rtl="0" eaLnBrk="0" fontAlgn="base" latinLnBrk="0" hangingPunct="0">
              <a:lnSpc>
                <a:spcPct val="100000"/>
              </a:lnSpc>
              <a:spcBef>
                <a:spcPct val="0"/>
              </a:spcBef>
              <a:spcAft>
                <a:spcPct val="0"/>
              </a:spcAft>
              <a:buClrTx/>
              <a:buSzTx/>
              <a:buFont typeface="Arial" pitchFamily="34" charset="0"/>
              <a:buChar char="•"/>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 Canonical</a:t>
            </a:r>
          </a:p>
          <a:p>
            <a:pPr marL="0" marR="0" indent="0" defTabSz="914400" rtl="0" eaLnBrk="0" fontAlgn="base" latinLnBrk="0" hangingPunct="0">
              <a:lnSpc>
                <a:spcPct val="100000"/>
              </a:lnSpc>
              <a:spcBef>
                <a:spcPct val="0"/>
              </a:spcBef>
              <a:spcAft>
                <a:spcPct val="0"/>
              </a:spcAft>
              <a:buClrTx/>
              <a:buSzTx/>
              <a:tabLst/>
            </a:pPr>
            <a:r>
              <a:rPr lang="en-US" sz="1200" b="1" dirty="0" smtClean="0">
                <a:latin typeface="Times New Roman" pitchFamily="18" charset="0"/>
                <a:cs typeface="Times New Roman" pitchFamily="18" charset="0"/>
              </a:rPr>
              <a:t>  Correlation</a:t>
            </a:r>
          </a:p>
          <a:p>
            <a:pPr marL="0" marR="0" indent="0" defTabSz="914400" rtl="0" eaLnBrk="0" fontAlgn="base" latinLnBrk="0" hangingPunct="0">
              <a:lnSpc>
                <a:spcPct val="100000"/>
              </a:lnSpc>
              <a:spcBef>
                <a:spcPct val="0"/>
              </a:spcBef>
              <a:spcAft>
                <a:spcPct val="0"/>
              </a:spcAft>
              <a:buClrTx/>
              <a:buSzTx/>
              <a:buFont typeface="Arial" pitchFamily="34" charset="0"/>
              <a:buChar char="•"/>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 Multiple </a:t>
            </a:r>
            <a:r>
              <a:rPr kumimoji="0" lang="en-US" sz="1200" b="1" i="0" u="none" strike="noStrike" cap="none" normalizeH="0" baseline="0" dirty="0" err="1" smtClean="0">
                <a:ln>
                  <a:noFill/>
                </a:ln>
                <a:solidFill>
                  <a:schemeClr val="tx1"/>
                </a:solidFill>
                <a:effectLst/>
                <a:latin typeface="Times New Roman" pitchFamily="18" charset="0"/>
                <a:cs typeface="Times New Roman" pitchFamily="18" charset="0"/>
              </a:rPr>
              <a:t>Discriminant</a:t>
            </a: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 Analysis</a:t>
            </a:r>
          </a:p>
        </p:txBody>
      </p:sp>
      <p:cxnSp>
        <p:nvCxnSpPr>
          <p:cNvPr id="33" name="Straight Connector 32"/>
          <p:cNvCxnSpPr/>
          <p:nvPr/>
        </p:nvCxnSpPr>
        <p:spPr bwMode="auto">
          <a:xfrm rot="5400000">
            <a:off x="-227806" y="3123406"/>
            <a:ext cx="1371600" cy="158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4" name="Oval 33"/>
          <p:cNvSpPr/>
          <p:nvPr/>
        </p:nvSpPr>
        <p:spPr bwMode="auto">
          <a:xfrm>
            <a:off x="0" y="3810000"/>
            <a:ext cx="1219200" cy="7620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One dependent variable</a:t>
            </a:r>
          </a:p>
        </p:txBody>
      </p:sp>
      <p:cxnSp>
        <p:nvCxnSpPr>
          <p:cNvPr id="36" name="Straight Arrow Connector 35"/>
          <p:cNvCxnSpPr>
            <a:stCxn id="34" idx="4"/>
          </p:cNvCxnSpPr>
          <p:nvPr/>
        </p:nvCxnSpPr>
        <p:spPr bwMode="auto">
          <a:xfrm rot="5400000">
            <a:off x="457200" y="4724400"/>
            <a:ext cx="304800" cy="158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7" name="Rectangle 36"/>
          <p:cNvSpPr/>
          <p:nvPr/>
        </p:nvSpPr>
        <p:spPr bwMode="auto">
          <a:xfrm>
            <a:off x="0" y="4953000"/>
            <a:ext cx="1905000" cy="1447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 typeface="Arial" pitchFamily="34" charset="0"/>
              <a:buChar char="•"/>
              <a:tabLst/>
            </a:pPr>
            <a:r>
              <a:rPr lang="en-US" sz="1200"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ANOVA</a:t>
            </a:r>
          </a:p>
          <a:p>
            <a:pPr marL="0" marR="0" indent="0" defTabSz="914400" rtl="0" eaLnBrk="0" fontAlgn="base" latinLnBrk="0" hangingPunct="0">
              <a:lnSpc>
                <a:spcPct val="100000"/>
              </a:lnSpc>
              <a:spcBef>
                <a:spcPct val="0"/>
              </a:spcBef>
              <a:spcAft>
                <a:spcPct val="0"/>
              </a:spcAft>
              <a:buClrTx/>
              <a:buSzTx/>
              <a:buFont typeface="Arial" pitchFamily="34" charset="0"/>
              <a:buChar char="•"/>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 Multiple</a:t>
            </a:r>
            <a:r>
              <a:rPr kumimoji="0" lang="en-US" sz="1200" b="1" i="0" u="none" strike="noStrike" cap="none" normalizeH="0" dirty="0" smtClean="0">
                <a:ln>
                  <a:noFill/>
                </a:ln>
                <a:solidFill>
                  <a:schemeClr val="tx1"/>
                </a:solidFill>
                <a:effectLst/>
                <a:latin typeface="Times New Roman" pitchFamily="18" charset="0"/>
                <a:cs typeface="Times New Roman" pitchFamily="18" charset="0"/>
              </a:rPr>
              <a:t> Regression</a:t>
            </a:r>
          </a:p>
          <a:p>
            <a:pPr marL="0" marR="0" indent="0" defTabSz="914400" rtl="0" eaLnBrk="0" fontAlgn="base" latinLnBrk="0" hangingPunct="0">
              <a:lnSpc>
                <a:spcPct val="100000"/>
              </a:lnSpc>
              <a:spcBef>
                <a:spcPct val="0"/>
              </a:spcBef>
              <a:spcAft>
                <a:spcPct val="0"/>
              </a:spcAft>
              <a:buClrTx/>
              <a:buSzTx/>
              <a:buFont typeface="Arial" pitchFamily="34" charset="0"/>
              <a:buChar char="•"/>
              <a:tabLst/>
            </a:pPr>
            <a:r>
              <a:rPr lang="en-US" sz="1200" b="1" dirty="0" smtClean="0">
                <a:latin typeface="Times New Roman" pitchFamily="18" charset="0"/>
                <a:cs typeface="Times New Roman" pitchFamily="18" charset="0"/>
              </a:rPr>
              <a:t> Two group </a:t>
            </a:r>
            <a:r>
              <a:rPr lang="en-US" sz="1200" b="1" dirty="0" err="1" smtClean="0">
                <a:latin typeface="Times New Roman" pitchFamily="18" charset="0"/>
                <a:cs typeface="Times New Roman" pitchFamily="18" charset="0"/>
              </a:rPr>
              <a:t>Discriminant</a:t>
            </a:r>
            <a:r>
              <a:rPr lang="en-US" sz="1200" b="1" dirty="0" smtClean="0">
                <a:latin typeface="Times New Roman" pitchFamily="18" charset="0"/>
                <a:cs typeface="Times New Roman" pitchFamily="18" charset="0"/>
              </a:rPr>
              <a:t> Analysis </a:t>
            </a:r>
          </a:p>
          <a:p>
            <a:pPr marL="0" marR="0" indent="0" defTabSz="914400" rtl="0" eaLnBrk="0" fontAlgn="base" latinLnBrk="0" hangingPunct="0">
              <a:lnSpc>
                <a:spcPct val="100000"/>
              </a:lnSpc>
              <a:spcBef>
                <a:spcPct val="0"/>
              </a:spcBef>
              <a:spcAft>
                <a:spcPct val="0"/>
              </a:spcAft>
              <a:buClrTx/>
              <a:buSzTx/>
              <a:buFont typeface="Arial" pitchFamily="34" charset="0"/>
              <a:buChar char="•"/>
              <a:tabLst/>
            </a:pPr>
            <a:r>
              <a:rPr lang="en-US" sz="1200" b="1" dirty="0" smtClean="0">
                <a:latin typeface="Times New Roman" pitchFamily="18" charset="0"/>
                <a:cs typeface="Times New Roman" pitchFamily="18" charset="0"/>
              </a:rPr>
              <a:t> Conjoint Analysis</a:t>
            </a:r>
          </a:p>
          <a:p>
            <a:pPr marL="0" marR="0" indent="0" defTabSz="914400" rtl="0" eaLnBrk="0" fontAlgn="base" latinLnBrk="0" hangingPunct="0">
              <a:lnSpc>
                <a:spcPct val="100000"/>
              </a:lnSpc>
              <a:spcBef>
                <a:spcPct val="0"/>
              </a:spcBef>
              <a:spcAft>
                <a:spcPct val="0"/>
              </a:spcAft>
              <a:buClrTx/>
              <a:buSzTx/>
              <a:buFont typeface="Arial" pitchFamily="34" charset="0"/>
              <a:buChar char="•"/>
              <a:tabLst/>
            </a:pPr>
            <a:endParaRPr kumimoji="0" lang="en-US" sz="1200" b="1" i="0" u="none" strike="noStrike" cap="none" normalizeH="0" baseline="0" dirty="0" smtClean="0">
              <a:ln>
                <a:noFill/>
              </a:ln>
              <a:solidFill>
                <a:schemeClr val="tx1"/>
              </a:solidFill>
              <a:effectLst/>
              <a:latin typeface="Times New Roman" pitchFamily="18" charset="0"/>
              <a:cs typeface="Times New Roman" pitchFamily="18" charset="0"/>
            </a:endParaRPr>
          </a:p>
        </p:txBody>
      </p:sp>
      <p:cxnSp>
        <p:nvCxnSpPr>
          <p:cNvPr id="39" name="Straight Connector 38"/>
          <p:cNvCxnSpPr/>
          <p:nvPr/>
        </p:nvCxnSpPr>
        <p:spPr bwMode="auto">
          <a:xfrm flipV="1">
            <a:off x="6248400" y="2438400"/>
            <a:ext cx="2590800" cy="762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1" name="Straight Arrow Connector 40"/>
          <p:cNvCxnSpPr/>
          <p:nvPr/>
        </p:nvCxnSpPr>
        <p:spPr bwMode="auto">
          <a:xfrm rot="5400000">
            <a:off x="5944394" y="2818606"/>
            <a:ext cx="609600" cy="158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3" name="Straight Arrow Connector 42"/>
          <p:cNvCxnSpPr/>
          <p:nvPr/>
        </p:nvCxnSpPr>
        <p:spPr bwMode="auto">
          <a:xfrm rot="5400000">
            <a:off x="8497094" y="2780506"/>
            <a:ext cx="685800" cy="158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5" name="Rectangle 44"/>
          <p:cNvSpPr/>
          <p:nvPr/>
        </p:nvSpPr>
        <p:spPr bwMode="auto">
          <a:xfrm>
            <a:off x="5486400" y="3124200"/>
            <a:ext cx="1524000" cy="381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b="1" dirty="0" smtClean="0">
                <a:latin typeface="Times New Roman" pitchFamily="18" charset="0"/>
                <a:cs typeface="Times New Roman" pitchFamily="18" charset="0"/>
              </a:rPr>
              <a:t>Focus on </a:t>
            </a: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Variables</a:t>
            </a:r>
          </a:p>
        </p:txBody>
      </p:sp>
      <p:sp>
        <p:nvSpPr>
          <p:cNvPr id="46" name="Rectangle 45"/>
          <p:cNvSpPr/>
          <p:nvPr/>
        </p:nvSpPr>
        <p:spPr bwMode="auto">
          <a:xfrm>
            <a:off x="7543800" y="3124200"/>
            <a:ext cx="1600200" cy="381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b="1" dirty="0" smtClean="0">
                <a:latin typeface="Times New Roman" pitchFamily="18" charset="0"/>
                <a:cs typeface="Times New Roman" pitchFamily="18" charset="0"/>
              </a:rPr>
              <a:t>Focus on Objects</a:t>
            </a:r>
            <a:endParaRPr kumimoji="0" lang="en-US" sz="1200" b="1" i="0" u="none" strike="noStrike" cap="none" normalizeH="0" baseline="0" dirty="0" smtClean="0">
              <a:ln>
                <a:noFill/>
              </a:ln>
              <a:solidFill>
                <a:schemeClr val="tx1"/>
              </a:solidFill>
              <a:effectLst/>
              <a:latin typeface="Times New Roman" pitchFamily="18" charset="0"/>
              <a:cs typeface="Times New Roman" pitchFamily="18" charset="0"/>
            </a:endParaRPr>
          </a:p>
        </p:txBody>
      </p:sp>
      <p:cxnSp>
        <p:nvCxnSpPr>
          <p:cNvPr id="48" name="Straight Arrow Connector 47"/>
          <p:cNvCxnSpPr>
            <a:stCxn id="45" idx="2"/>
          </p:cNvCxnSpPr>
          <p:nvPr/>
        </p:nvCxnSpPr>
        <p:spPr bwMode="auto">
          <a:xfrm rot="5400000">
            <a:off x="6019800" y="3733800"/>
            <a:ext cx="457200" cy="158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9" name="Rectangle 48"/>
          <p:cNvSpPr/>
          <p:nvPr/>
        </p:nvSpPr>
        <p:spPr bwMode="auto">
          <a:xfrm>
            <a:off x="5562600" y="3962400"/>
            <a:ext cx="1524000" cy="381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b="1" dirty="0" smtClean="0">
                <a:latin typeface="Times New Roman" pitchFamily="18" charset="0"/>
                <a:cs typeface="Times New Roman" pitchFamily="18" charset="0"/>
              </a:rPr>
              <a:t>Factor Analysis</a:t>
            </a:r>
            <a:endParaRPr kumimoji="0" lang="en-US" sz="1200" b="1" i="0" u="none" strike="noStrike" cap="none" normalizeH="0" baseline="0" dirty="0" smtClean="0">
              <a:ln>
                <a:noFill/>
              </a:ln>
              <a:solidFill>
                <a:schemeClr val="tx1"/>
              </a:solidFill>
              <a:effectLst/>
              <a:latin typeface="Times New Roman" pitchFamily="18" charset="0"/>
              <a:cs typeface="Times New Roman" pitchFamily="18" charset="0"/>
            </a:endParaRPr>
          </a:p>
        </p:txBody>
      </p:sp>
      <p:cxnSp>
        <p:nvCxnSpPr>
          <p:cNvPr id="51" name="Straight Arrow Connector 50"/>
          <p:cNvCxnSpPr/>
          <p:nvPr/>
        </p:nvCxnSpPr>
        <p:spPr bwMode="auto">
          <a:xfrm rot="5400000">
            <a:off x="8268494" y="4075906"/>
            <a:ext cx="1143000" cy="158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2" name="Rectangle 51"/>
          <p:cNvSpPr/>
          <p:nvPr/>
        </p:nvSpPr>
        <p:spPr bwMode="auto">
          <a:xfrm>
            <a:off x="7010400" y="4648200"/>
            <a:ext cx="21336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 typeface="Arial" pitchFamily="34" charset="0"/>
              <a:buChar char="•"/>
              <a:tabLst/>
            </a:pPr>
            <a:r>
              <a:rPr kumimoji="0" lang="en-US" sz="1200" b="0" i="0" u="none" strike="noStrike" cap="none" normalizeH="0" dirty="0" smtClean="0">
                <a:ln>
                  <a:noFill/>
                </a:ln>
                <a:solidFill>
                  <a:schemeClr val="tx1"/>
                </a:solidFill>
                <a:effectLst/>
                <a:latin typeface="Times New Roman" pitchFamily="18" charset="0"/>
                <a:cs typeface="Times New Roman" pitchFamily="18" charset="0"/>
              </a:rPr>
              <a:t> </a:t>
            </a:r>
            <a:r>
              <a:rPr kumimoji="0" lang="en-US" sz="1200" b="1" i="0" u="none" strike="noStrike" cap="none" normalizeH="0" dirty="0" smtClean="0">
                <a:ln>
                  <a:noFill/>
                </a:ln>
                <a:solidFill>
                  <a:schemeClr val="tx1"/>
                </a:solidFill>
                <a:effectLst/>
                <a:latin typeface="Times New Roman" pitchFamily="18" charset="0"/>
                <a:cs typeface="Times New Roman" pitchFamily="18" charset="0"/>
              </a:rPr>
              <a:t>Cluster Analysis </a:t>
            </a:r>
          </a:p>
          <a:p>
            <a:pPr marL="0" marR="0" indent="0" defTabSz="914400" rtl="0" eaLnBrk="0" fontAlgn="base" latinLnBrk="0" hangingPunct="0">
              <a:lnSpc>
                <a:spcPct val="100000"/>
              </a:lnSpc>
              <a:spcBef>
                <a:spcPct val="0"/>
              </a:spcBef>
              <a:spcAft>
                <a:spcPct val="0"/>
              </a:spcAft>
              <a:buClrTx/>
              <a:buSzTx/>
              <a:buFont typeface="Arial" pitchFamily="34" charset="0"/>
              <a:buChar char="•"/>
              <a:tabLst/>
            </a:pPr>
            <a:r>
              <a:rPr lang="en-US" sz="1200" b="1" baseline="0" dirty="0" smtClean="0">
                <a:latin typeface="Times New Roman" pitchFamily="18" charset="0"/>
                <a:cs typeface="Times New Roman" pitchFamily="18" charset="0"/>
              </a:rPr>
              <a:t>Multi</a:t>
            </a:r>
            <a:r>
              <a:rPr lang="en-US" sz="1200" b="1" dirty="0" smtClean="0">
                <a:latin typeface="Times New Roman" pitchFamily="18" charset="0"/>
                <a:cs typeface="Times New Roman" pitchFamily="18" charset="0"/>
              </a:rPr>
              <a:t> –dimensional Analysis</a:t>
            </a:r>
            <a:endParaRPr kumimoji="0" lang="en-US" sz="1200" b="1" i="0" u="none" strike="noStrike" cap="none" normalizeH="0" baseline="0" dirty="0" smtClean="0">
              <a:ln>
                <a:noFill/>
              </a:ln>
              <a:solidFill>
                <a:schemeClr val="tx1"/>
              </a:solidFill>
              <a:effectLst/>
              <a:latin typeface="Times New Roman" pitchFamily="18" charset="0"/>
              <a:cs typeface="Times New Roman" pitchFamily="18" charset="0"/>
            </a:endParaRPr>
          </a:p>
        </p:txBody>
      </p:sp>
      <p:cxnSp>
        <p:nvCxnSpPr>
          <p:cNvPr id="56" name="Straight Arrow Connector 55"/>
          <p:cNvCxnSpPr>
            <a:stCxn id="15" idx="2"/>
          </p:cNvCxnSpPr>
          <p:nvPr/>
        </p:nvCxnSpPr>
        <p:spPr bwMode="auto">
          <a:xfrm rot="5400000">
            <a:off x="7429500" y="2324100"/>
            <a:ext cx="228600" cy="158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1"/>
            <a:ext cx="7315200" cy="838200"/>
          </a:xfrm>
        </p:spPr>
        <p:txBody>
          <a:bodyPr/>
          <a:lstStyle/>
          <a:p>
            <a:pPr algn="ctr"/>
            <a:r>
              <a:rPr lang="en-US" b="1" u="sng" dirty="0" smtClean="0"/>
              <a:t>Sample</a:t>
            </a:r>
            <a:endParaRPr lang="en-US" b="1" u="sng" dirty="0"/>
          </a:p>
        </p:txBody>
      </p:sp>
      <p:sp>
        <p:nvSpPr>
          <p:cNvPr id="3" name="Content Placeholder 2"/>
          <p:cNvSpPr>
            <a:spLocks noGrp="1"/>
          </p:cNvSpPr>
          <p:nvPr>
            <p:ph idx="1"/>
          </p:nvPr>
        </p:nvSpPr>
        <p:spPr>
          <a:xfrm>
            <a:off x="1143000" y="1524000"/>
            <a:ext cx="8001000" cy="5166360"/>
          </a:xfrm>
        </p:spPr>
        <p:txBody>
          <a:bodyPr>
            <a:normAutofit/>
          </a:bodyPr>
          <a:lstStyle/>
          <a:p>
            <a:r>
              <a:rPr lang="en-US" sz="2400" dirty="0" smtClean="0"/>
              <a:t>Statisticians </a:t>
            </a:r>
            <a:r>
              <a:rPr lang="en-US" sz="2400" dirty="0"/>
              <a:t>use the word sample to describe a portion chosen from the statistical population so as to seek data or information, opinions or facts from the selected units. </a:t>
            </a:r>
            <a:endParaRPr lang="en-US" sz="2400" dirty="0" smtClean="0"/>
          </a:p>
          <a:p>
            <a:pPr>
              <a:buNone/>
            </a:pPr>
            <a:endParaRPr lang="en-US" sz="2400" dirty="0" smtClean="0"/>
          </a:p>
          <a:p>
            <a:pPr>
              <a:buNone/>
            </a:pPr>
            <a:endParaRPr lang="en-US" sz="2400" dirty="0" smtClean="0"/>
          </a:p>
          <a:p>
            <a:r>
              <a:rPr lang="en-US" sz="2400" dirty="0" smtClean="0"/>
              <a:t>Thus</a:t>
            </a:r>
            <a:r>
              <a:rPr lang="en-US" sz="2400" dirty="0"/>
              <a:t>, a </a:t>
            </a:r>
            <a:r>
              <a:rPr lang="en-US" sz="2400" b="1" u="sng" dirty="0"/>
              <a:t>finite subset of a statistical population </a:t>
            </a:r>
            <a:r>
              <a:rPr lang="en-US" sz="2400" dirty="0"/>
              <a:t>, </a:t>
            </a:r>
            <a:r>
              <a:rPr lang="en-US" sz="2400" b="1" u="sng" dirty="0"/>
              <a:t>chosen in a specific fashion</a:t>
            </a:r>
            <a:r>
              <a:rPr lang="en-US" sz="2400" dirty="0"/>
              <a:t>, is called a sample.</a:t>
            </a:r>
          </a:p>
        </p:txBody>
      </p:sp>
    </p:spTree>
    <p:extLst>
      <p:ext uri="{BB962C8B-B14F-4D97-AF65-F5344CB8AC3E}">
        <p14:creationId xmlns="" xmlns:p14="http://schemas.microsoft.com/office/powerpoint/2010/main" val="3739221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3"/>
          <p:cNvSpPr>
            <a:spLocks noGrp="1" noChangeArrowheads="1"/>
          </p:cNvSpPr>
          <p:nvPr>
            <p:ph type="subTitle" idx="1"/>
          </p:nvPr>
        </p:nvSpPr>
        <p:spPr>
          <a:xfrm>
            <a:off x="304800" y="990600"/>
            <a:ext cx="8610600" cy="4953000"/>
          </a:xfrm>
        </p:spPr>
        <p:txBody>
          <a:bodyPr/>
          <a:lstStyle/>
          <a:p>
            <a:pPr eaLnBrk="1" hangingPunct="1">
              <a:lnSpc>
                <a:spcPct val="80000"/>
              </a:lnSpc>
            </a:pPr>
            <a:endParaRPr lang="en-US" sz="3600" b="1" dirty="0" smtClean="0">
              <a:solidFill>
                <a:srgbClr val="CC3300"/>
              </a:solidFill>
            </a:endParaRPr>
          </a:p>
          <a:p>
            <a:pPr eaLnBrk="1" hangingPunct="1">
              <a:lnSpc>
                <a:spcPct val="80000"/>
              </a:lnSpc>
            </a:pPr>
            <a:r>
              <a:rPr lang="en-US" sz="4800" b="1" dirty="0" smtClean="0">
                <a:solidFill>
                  <a:schemeClr val="hlink"/>
                </a:solidFill>
              </a:rPr>
              <a:t>SAMPLING DESIGN</a:t>
            </a:r>
          </a:p>
          <a:p>
            <a:pPr eaLnBrk="1" hangingPunct="1">
              <a:lnSpc>
                <a:spcPct val="80000"/>
              </a:lnSpc>
            </a:pPr>
            <a:endParaRPr lang="en-US" sz="4800" b="1" dirty="0" smtClean="0">
              <a:solidFill>
                <a:schemeClr val="accent2"/>
              </a:solidFill>
            </a:endParaRPr>
          </a:p>
          <a:p>
            <a:pPr eaLnBrk="1" hangingPunct="1">
              <a:lnSpc>
                <a:spcPct val="80000"/>
              </a:lnSpc>
            </a:pPr>
            <a:r>
              <a:rPr lang="en-US" sz="3600" b="1" dirty="0" smtClean="0">
                <a:solidFill>
                  <a:schemeClr val="accent2"/>
                </a:solidFill>
              </a:rPr>
              <a:t>METHODS AND TYPES OF SAMPLING </a:t>
            </a:r>
          </a:p>
          <a:p>
            <a:pPr eaLnBrk="1" hangingPunct="1">
              <a:lnSpc>
                <a:spcPct val="80000"/>
              </a:lnSpc>
            </a:pPr>
            <a:endParaRPr lang="en-US" sz="3600" b="1" dirty="0" smtClean="0">
              <a:solidFill>
                <a:srgbClr val="CC3300"/>
              </a:solidFill>
            </a:endParaRPr>
          </a:p>
          <a:p>
            <a:pPr eaLnBrk="1" hangingPunct="1">
              <a:lnSpc>
                <a:spcPct val="80000"/>
              </a:lnSpc>
            </a:pPr>
            <a:r>
              <a:rPr lang="en-US" b="1" dirty="0" smtClean="0">
                <a:solidFill>
                  <a:srgbClr val="CC3300"/>
                </a:solidFill>
              </a:rPr>
              <a:t>DETERMINATION OF SIZE OF SAMPLE</a:t>
            </a:r>
          </a:p>
          <a:p>
            <a:pPr eaLnBrk="1" hangingPunct="1">
              <a:lnSpc>
                <a:spcPct val="80000"/>
              </a:lnSpc>
            </a:pPr>
            <a:endParaRPr lang="en-US" sz="3600" b="1" dirty="0" smtClean="0">
              <a:solidFill>
                <a:srgbClr val="CC3300"/>
              </a:solidFill>
            </a:endParaRPr>
          </a:p>
        </p:txBody>
      </p:sp>
      <p:sp>
        <p:nvSpPr>
          <p:cNvPr id="3" name="Slide Number Placeholder 5"/>
          <p:cNvSpPr>
            <a:spLocks noGrp="1"/>
          </p:cNvSpPr>
          <p:nvPr>
            <p:ph type="sldNum" sz="quarter" idx="12"/>
          </p:nvPr>
        </p:nvSpPr>
        <p:spPr/>
        <p:txBody>
          <a:bodyPr/>
          <a:lstStyle/>
          <a:p>
            <a:pPr>
              <a:defRPr/>
            </a:pPr>
            <a:fld id="{AF630471-BE8E-433E-80F0-4359057755FD}" type="slidenum">
              <a:rPr lang="en-US"/>
              <a:pPr>
                <a:defRPr/>
              </a:pPr>
              <a:t>30</a:t>
            </a:fld>
            <a:endParaRPr lang="en-US" dirty="0"/>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5123">
                                            <p:txEl>
                                              <p:pRg st="1" end="1"/>
                                            </p:txEl>
                                          </p:spTgt>
                                        </p:tgtEl>
                                        <p:attrNameLst>
                                          <p:attrName>style.visibility</p:attrName>
                                        </p:attrNameLst>
                                      </p:cBhvr>
                                      <p:to>
                                        <p:strVal val="visible"/>
                                      </p:to>
                                    </p:set>
                                    <p:animEffect transition="in" filter="fade">
                                      <p:cBhvr>
                                        <p:cTn id="7" dur="1000"/>
                                        <p:tgtEl>
                                          <p:spTgt spid="5123">
                                            <p:txEl>
                                              <p:pRg st="1" end="1"/>
                                            </p:txEl>
                                          </p:spTgt>
                                        </p:tgtEl>
                                      </p:cBhvr>
                                    </p:animEffect>
                                    <p:anim calcmode="lin" valueType="num">
                                      <p:cBhvr>
                                        <p:cTn id="8" dur="1000" fill="hold"/>
                                        <p:tgtEl>
                                          <p:spTgt spid="5123">
                                            <p:txEl>
                                              <p:pRg st="1" end="1"/>
                                            </p:txEl>
                                          </p:spTgt>
                                        </p:tgtEl>
                                        <p:attrNameLst>
                                          <p:attrName>ppt_x</p:attrName>
                                        </p:attrNameLst>
                                      </p:cBhvr>
                                      <p:tavLst>
                                        <p:tav tm="0">
                                          <p:val>
                                            <p:strVal val="#ppt_x-.1"/>
                                          </p:val>
                                        </p:tav>
                                        <p:tav tm="100000">
                                          <p:val>
                                            <p:strVal val="#ppt_x"/>
                                          </p:val>
                                        </p:tav>
                                      </p:tavLst>
                                    </p:anim>
                                    <p:anim calcmode="lin" valueType="num">
                                      <p:cBhvr>
                                        <p:cTn id="9" dur="1000" fill="hold"/>
                                        <p:tgtEl>
                                          <p:spTgt spid="51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0" presetClass="entr" presetSubtype="0" fill="hold" grpId="0" nodeType="clickEffect">
                                  <p:stCondLst>
                                    <p:cond delay="0"/>
                                  </p:stCondLst>
                                  <p:iterate type="lt">
                                    <p:tmPct val="10000"/>
                                  </p:iterate>
                                  <p:childTnLst>
                                    <p:set>
                                      <p:cBhvr>
                                        <p:cTn id="13" dur="1" fill="hold">
                                          <p:stCondLst>
                                            <p:cond delay="0"/>
                                          </p:stCondLst>
                                        </p:cTn>
                                        <p:tgtEl>
                                          <p:spTgt spid="5123">
                                            <p:txEl>
                                              <p:pRg st="3" end="3"/>
                                            </p:txEl>
                                          </p:spTgt>
                                        </p:tgtEl>
                                        <p:attrNameLst>
                                          <p:attrName>style.visibility</p:attrName>
                                        </p:attrNameLst>
                                      </p:cBhvr>
                                      <p:to>
                                        <p:strVal val="visible"/>
                                      </p:to>
                                    </p:set>
                                    <p:animEffect transition="in" filter="fade">
                                      <p:cBhvr>
                                        <p:cTn id="14" dur="1000"/>
                                        <p:tgtEl>
                                          <p:spTgt spid="5123">
                                            <p:txEl>
                                              <p:pRg st="3" end="3"/>
                                            </p:txEl>
                                          </p:spTgt>
                                        </p:tgtEl>
                                      </p:cBhvr>
                                    </p:animEffect>
                                    <p:anim calcmode="lin" valueType="num">
                                      <p:cBhvr>
                                        <p:cTn id="15" dur="1000" fill="hold"/>
                                        <p:tgtEl>
                                          <p:spTgt spid="5123">
                                            <p:txEl>
                                              <p:pRg st="3" end="3"/>
                                            </p:txEl>
                                          </p:spTgt>
                                        </p:tgtEl>
                                        <p:attrNameLst>
                                          <p:attrName>ppt_x</p:attrName>
                                        </p:attrNameLst>
                                      </p:cBhvr>
                                      <p:tavLst>
                                        <p:tav tm="0">
                                          <p:val>
                                            <p:strVal val="#ppt_x-.1"/>
                                          </p:val>
                                        </p:tav>
                                        <p:tav tm="100000">
                                          <p:val>
                                            <p:strVal val="#ppt_x"/>
                                          </p:val>
                                        </p:tav>
                                      </p:tavLst>
                                    </p:anim>
                                    <p:anim calcmode="lin" valueType="num">
                                      <p:cBhvr>
                                        <p:cTn id="16" dur="1000" fill="hold"/>
                                        <p:tgtEl>
                                          <p:spTgt spid="51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0" presetClass="entr" presetSubtype="0" fill="hold" grpId="0" nodeType="clickEffect">
                                  <p:stCondLst>
                                    <p:cond delay="0"/>
                                  </p:stCondLst>
                                  <p:iterate type="lt">
                                    <p:tmPct val="10000"/>
                                  </p:iterate>
                                  <p:childTnLst>
                                    <p:set>
                                      <p:cBhvr>
                                        <p:cTn id="20" dur="1" fill="hold">
                                          <p:stCondLst>
                                            <p:cond delay="0"/>
                                          </p:stCondLst>
                                        </p:cTn>
                                        <p:tgtEl>
                                          <p:spTgt spid="5123">
                                            <p:txEl>
                                              <p:pRg st="5" end="5"/>
                                            </p:txEl>
                                          </p:spTgt>
                                        </p:tgtEl>
                                        <p:attrNameLst>
                                          <p:attrName>style.visibility</p:attrName>
                                        </p:attrNameLst>
                                      </p:cBhvr>
                                      <p:to>
                                        <p:strVal val="visible"/>
                                      </p:to>
                                    </p:set>
                                    <p:animEffect transition="in" filter="fade">
                                      <p:cBhvr>
                                        <p:cTn id="21" dur="1000"/>
                                        <p:tgtEl>
                                          <p:spTgt spid="5123">
                                            <p:txEl>
                                              <p:pRg st="5" end="5"/>
                                            </p:txEl>
                                          </p:spTgt>
                                        </p:tgtEl>
                                      </p:cBhvr>
                                    </p:animEffect>
                                    <p:anim calcmode="lin" valueType="num">
                                      <p:cBhvr>
                                        <p:cTn id="22" dur="1000" fill="hold"/>
                                        <p:tgtEl>
                                          <p:spTgt spid="5123">
                                            <p:txEl>
                                              <p:pRg st="5" end="5"/>
                                            </p:txEl>
                                          </p:spTgt>
                                        </p:tgtEl>
                                        <p:attrNameLst>
                                          <p:attrName>ppt_x</p:attrName>
                                        </p:attrNameLst>
                                      </p:cBhvr>
                                      <p:tavLst>
                                        <p:tav tm="0">
                                          <p:val>
                                            <p:strVal val="#ppt_x-.1"/>
                                          </p:val>
                                        </p:tav>
                                        <p:tav tm="100000">
                                          <p:val>
                                            <p:strVal val="#ppt_x"/>
                                          </p:val>
                                        </p:tav>
                                      </p:tavLst>
                                    </p:anim>
                                    <p:anim calcmode="lin" valueType="num">
                                      <p:cBhvr>
                                        <p:cTn id="23" dur="1000" fill="hold"/>
                                        <p:tgtEl>
                                          <p:spTgt spid="512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solidFill>
            <a:schemeClr val="bg1"/>
          </a:solidFill>
        </p:spPr>
        <p:txBody>
          <a:bodyPr/>
          <a:lstStyle/>
          <a:p>
            <a:pPr eaLnBrk="1" fontAlgn="auto" hangingPunct="1">
              <a:spcAft>
                <a:spcPts val="0"/>
              </a:spcAft>
              <a:defRPr/>
            </a:pPr>
            <a:r>
              <a:rPr lang="en-US" sz="4000" b="1" dirty="0" smtClean="0">
                <a:solidFill>
                  <a:srgbClr val="0000FF"/>
                </a:solidFill>
              </a:rPr>
              <a:t>Sampling Design : Key Issues</a:t>
            </a:r>
            <a:r>
              <a:rPr lang="en-US" sz="4000" dirty="0" smtClean="0"/>
              <a:t> </a:t>
            </a:r>
          </a:p>
        </p:txBody>
      </p:sp>
      <p:sp>
        <p:nvSpPr>
          <p:cNvPr id="185347" name="Rectangle 3"/>
          <p:cNvSpPr>
            <a:spLocks noGrp="1" noChangeArrowheads="1"/>
          </p:cNvSpPr>
          <p:nvPr>
            <p:ph idx="1"/>
          </p:nvPr>
        </p:nvSpPr>
        <p:spPr>
          <a:solidFill>
            <a:srgbClr val="FFFF99"/>
          </a:solidFill>
        </p:spPr>
        <p:txBody>
          <a:bodyPr/>
          <a:lstStyle/>
          <a:p>
            <a:pPr eaLnBrk="1" hangingPunct="1">
              <a:buFontTx/>
              <a:buNone/>
            </a:pPr>
            <a:endParaRPr lang="en-US" b="1" smtClean="0">
              <a:solidFill>
                <a:srgbClr val="A50021"/>
              </a:solidFill>
            </a:endParaRPr>
          </a:p>
          <a:p>
            <a:pPr eaLnBrk="1" hangingPunct="1"/>
            <a:r>
              <a:rPr lang="en-US" b="1" smtClean="0">
                <a:solidFill>
                  <a:srgbClr val="0000FF"/>
                </a:solidFill>
              </a:rPr>
              <a:t>Who will be the respondents of study?</a:t>
            </a:r>
          </a:p>
          <a:p>
            <a:pPr eaLnBrk="1" hangingPunct="1"/>
            <a:r>
              <a:rPr lang="en-US" b="1" smtClean="0">
                <a:solidFill>
                  <a:srgbClr val="0000FF"/>
                </a:solidFill>
              </a:rPr>
              <a:t>How the respondents will be selected?</a:t>
            </a:r>
          </a:p>
          <a:p>
            <a:pPr eaLnBrk="1" hangingPunct="1"/>
            <a:r>
              <a:rPr lang="en-US" b="1" smtClean="0">
                <a:solidFill>
                  <a:srgbClr val="FF3300"/>
                </a:solidFill>
              </a:rPr>
              <a:t>How many respondents will be studied?</a:t>
            </a:r>
          </a:p>
          <a:p>
            <a:pPr eaLnBrk="1" hangingPunct="1">
              <a:buFontTx/>
              <a:buNone/>
            </a:pPr>
            <a:endParaRPr lang="en-US" b="1" smtClean="0">
              <a:solidFill>
                <a:srgbClr val="0000FF"/>
              </a:solidFill>
            </a:endParaRPr>
          </a:p>
        </p:txBody>
      </p:sp>
      <p:sp>
        <p:nvSpPr>
          <p:cNvPr id="4" name="Slide Number Placeholder 5"/>
          <p:cNvSpPr>
            <a:spLocks noGrp="1"/>
          </p:cNvSpPr>
          <p:nvPr>
            <p:ph type="sldNum" sz="quarter" idx="12"/>
          </p:nvPr>
        </p:nvSpPr>
        <p:spPr/>
        <p:txBody>
          <a:bodyPr/>
          <a:lstStyle/>
          <a:p>
            <a:pPr>
              <a:defRPr/>
            </a:pPr>
            <a:fld id="{987673CA-7568-4EBA-B69E-874DBB8930FD}" type="slidenum">
              <a:rPr lang="en-US"/>
              <a:pPr>
                <a:defRPr/>
              </a:pPr>
              <a:t>31</a:t>
            </a:fld>
            <a:endParaRPr lang="en-US" dirty="0"/>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iterate type="lt">
                                    <p:tmPct val="10000"/>
                                  </p:iterate>
                                  <p:childTnLst>
                                    <p:set>
                                      <p:cBhvr>
                                        <p:cTn id="6" dur="1" fill="hold">
                                          <p:stCondLst>
                                            <p:cond delay="0"/>
                                          </p:stCondLst>
                                        </p:cTn>
                                        <p:tgtEl>
                                          <p:spTgt spid="185346"/>
                                        </p:tgtEl>
                                        <p:attrNameLst>
                                          <p:attrName>style.visibility</p:attrName>
                                        </p:attrNameLst>
                                      </p:cBhvr>
                                      <p:to>
                                        <p:strVal val="visible"/>
                                      </p:to>
                                    </p:set>
                                    <p:anim calcmode="lin" valueType="num">
                                      <p:cBhvr additive="base">
                                        <p:cTn id="7" dur="800" fill="hold">
                                          <p:stCondLst>
                                            <p:cond delay="0"/>
                                          </p:stCondLst>
                                        </p:cTn>
                                        <p:tgtEl>
                                          <p:spTgt spid="185346"/>
                                        </p:tgtEl>
                                        <p:attrNameLst>
                                          <p:attrName>ppt_x</p:attrName>
                                        </p:attrNameLst>
                                      </p:cBhvr>
                                      <p:tavLst>
                                        <p:tav tm="0">
                                          <p:val>
                                            <p:strVal val="0-#ppt_w/2"/>
                                          </p:val>
                                        </p:tav>
                                        <p:tav tm="100000">
                                          <p:val>
                                            <p:strVal val="#ppt_x"/>
                                          </p:val>
                                        </p:tav>
                                      </p:tavLst>
                                    </p:anim>
                                    <p:anim calcmode="lin" valueType="num">
                                      <p:cBhvr additive="base">
                                        <p:cTn id="8" dur="800" fill="hold">
                                          <p:stCondLst>
                                            <p:cond delay="0"/>
                                          </p:stCondLst>
                                        </p:cTn>
                                        <p:tgtEl>
                                          <p:spTgt spid="18534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0" presetClass="entr" presetSubtype="0" fill="hold" grpId="0" nodeType="clickEffect">
                                  <p:stCondLst>
                                    <p:cond delay="0"/>
                                  </p:stCondLst>
                                  <p:iterate type="lt">
                                    <p:tmPct val="10000"/>
                                  </p:iterate>
                                  <p:childTnLst>
                                    <p:set>
                                      <p:cBhvr>
                                        <p:cTn id="12" dur="1" fill="hold">
                                          <p:stCondLst>
                                            <p:cond delay="0"/>
                                          </p:stCondLst>
                                        </p:cTn>
                                        <p:tgtEl>
                                          <p:spTgt spid="185347">
                                            <p:bg/>
                                          </p:spTgt>
                                        </p:tgtEl>
                                        <p:attrNameLst>
                                          <p:attrName>style.visibility</p:attrName>
                                        </p:attrNameLst>
                                      </p:cBhvr>
                                      <p:to>
                                        <p:strVal val="visible"/>
                                      </p:to>
                                    </p:set>
                                    <p:animEffect transition="in" filter="fade">
                                      <p:cBhvr>
                                        <p:cTn id="13" dur="1000"/>
                                        <p:tgtEl>
                                          <p:spTgt spid="185347">
                                            <p:bg/>
                                          </p:spTgt>
                                        </p:tgtEl>
                                      </p:cBhvr>
                                    </p:animEffect>
                                    <p:anim calcmode="lin" valueType="num">
                                      <p:cBhvr>
                                        <p:cTn id="14" dur="1000" fill="hold"/>
                                        <p:tgtEl>
                                          <p:spTgt spid="185347">
                                            <p:bg/>
                                          </p:spTgt>
                                        </p:tgtEl>
                                        <p:attrNameLst>
                                          <p:attrName>ppt_x</p:attrName>
                                        </p:attrNameLst>
                                      </p:cBhvr>
                                      <p:tavLst>
                                        <p:tav tm="0">
                                          <p:val>
                                            <p:strVal val="#ppt_x-.1"/>
                                          </p:val>
                                        </p:tav>
                                        <p:tav tm="100000">
                                          <p:val>
                                            <p:strVal val="#ppt_x"/>
                                          </p:val>
                                        </p:tav>
                                      </p:tavLst>
                                    </p:anim>
                                    <p:anim calcmode="lin" valueType="num">
                                      <p:cBhvr>
                                        <p:cTn id="15" dur="1000" fill="hold"/>
                                        <p:tgtEl>
                                          <p:spTgt spid="185347">
                                            <p:bg/>
                                          </p:spTgt>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0" presetClass="entr" presetSubtype="0" fill="hold" grpId="0" nodeType="clickEffect">
                                  <p:stCondLst>
                                    <p:cond delay="0"/>
                                  </p:stCondLst>
                                  <p:iterate type="lt">
                                    <p:tmPct val="10000"/>
                                  </p:iterate>
                                  <p:childTnLst>
                                    <p:set>
                                      <p:cBhvr>
                                        <p:cTn id="19" dur="1" fill="hold">
                                          <p:stCondLst>
                                            <p:cond delay="0"/>
                                          </p:stCondLst>
                                        </p:cTn>
                                        <p:tgtEl>
                                          <p:spTgt spid="185347">
                                            <p:txEl>
                                              <p:pRg st="1" end="1"/>
                                            </p:txEl>
                                          </p:spTgt>
                                        </p:tgtEl>
                                        <p:attrNameLst>
                                          <p:attrName>style.visibility</p:attrName>
                                        </p:attrNameLst>
                                      </p:cBhvr>
                                      <p:to>
                                        <p:strVal val="visible"/>
                                      </p:to>
                                    </p:set>
                                    <p:animEffect transition="in" filter="fade">
                                      <p:cBhvr>
                                        <p:cTn id="20" dur="1000"/>
                                        <p:tgtEl>
                                          <p:spTgt spid="185347">
                                            <p:txEl>
                                              <p:pRg st="1" end="1"/>
                                            </p:txEl>
                                          </p:spTgt>
                                        </p:tgtEl>
                                      </p:cBhvr>
                                    </p:animEffect>
                                    <p:anim calcmode="lin" valueType="num">
                                      <p:cBhvr>
                                        <p:cTn id="21" dur="1000" fill="hold"/>
                                        <p:tgtEl>
                                          <p:spTgt spid="185347">
                                            <p:txEl>
                                              <p:pRg st="1" end="1"/>
                                            </p:txEl>
                                          </p:spTgt>
                                        </p:tgtEl>
                                        <p:attrNameLst>
                                          <p:attrName>ppt_x</p:attrName>
                                        </p:attrNameLst>
                                      </p:cBhvr>
                                      <p:tavLst>
                                        <p:tav tm="0">
                                          <p:val>
                                            <p:strVal val="#ppt_x-.1"/>
                                          </p:val>
                                        </p:tav>
                                        <p:tav tm="100000">
                                          <p:val>
                                            <p:strVal val="#ppt_x"/>
                                          </p:val>
                                        </p:tav>
                                      </p:tavLst>
                                    </p:anim>
                                    <p:anim calcmode="lin" valueType="num">
                                      <p:cBhvr>
                                        <p:cTn id="22" dur="1000" fill="hold"/>
                                        <p:tgtEl>
                                          <p:spTgt spid="1853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0" presetClass="entr" presetSubtype="0" fill="hold" grpId="0" nodeType="clickEffect">
                                  <p:stCondLst>
                                    <p:cond delay="0"/>
                                  </p:stCondLst>
                                  <p:iterate type="lt">
                                    <p:tmPct val="10000"/>
                                  </p:iterate>
                                  <p:childTnLst>
                                    <p:set>
                                      <p:cBhvr>
                                        <p:cTn id="26" dur="1" fill="hold">
                                          <p:stCondLst>
                                            <p:cond delay="0"/>
                                          </p:stCondLst>
                                        </p:cTn>
                                        <p:tgtEl>
                                          <p:spTgt spid="185347">
                                            <p:txEl>
                                              <p:pRg st="2" end="2"/>
                                            </p:txEl>
                                          </p:spTgt>
                                        </p:tgtEl>
                                        <p:attrNameLst>
                                          <p:attrName>style.visibility</p:attrName>
                                        </p:attrNameLst>
                                      </p:cBhvr>
                                      <p:to>
                                        <p:strVal val="visible"/>
                                      </p:to>
                                    </p:set>
                                    <p:animEffect transition="in" filter="fade">
                                      <p:cBhvr>
                                        <p:cTn id="27" dur="1000"/>
                                        <p:tgtEl>
                                          <p:spTgt spid="185347">
                                            <p:txEl>
                                              <p:pRg st="2" end="2"/>
                                            </p:txEl>
                                          </p:spTgt>
                                        </p:tgtEl>
                                      </p:cBhvr>
                                    </p:animEffect>
                                    <p:anim calcmode="lin" valueType="num">
                                      <p:cBhvr>
                                        <p:cTn id="28" dur="1000" fill="hold"/>
                                        <p:tgtEl>
                                          <p:spTgt spid="185347">
                                            <p:txEl>
                                              <p:pRg st="2" end="2"/>
                                            </p:txEl>
                                          </p:spTgt>
                                        </p:tgtEl>
                                        <p:attrNameLst>
                                          <p:attrName>ppt_x</p:attrName>
                                        </p:attrNameLst>
                                      </p:cBhvr>
                                      <p:tavLst>
                                        <p:tav tm="0">
                                          <p:val>
                                            <p:strVal val="#ppt_x-.1"/>
                                          </p:val>
                                        </p:tav>
                                        <p:tav tm="100000">
                                          <p:val>
                                            <p:strVal val="#ppt_x"/>
                                          </p:val>
                                        </p:tav>
                                      </p:tavLst>
                                    </p:anim>
                                    <p:anim calcmode="lin" valueType="num">
                                      <p:cBhvr>
                                        <p:cTn id="29" dur="1000" fill="hold"/>
                                        <p:tgtEl>
                                          <p:spTgt spid="1853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0" presetClass="entr" presetSubtype="0" fill="hold" grpId="0" nodeType="clickEffect">
                                  <p:stCondLst>
                                    <p:cond delay="0"/>
                                  </p:stCondLst>
                                  <p:iterate type="lt">
                                    <p:tmPct val="10000"/>
                                  </p:iterate>
                                  <p:childTnLst>
                                    <p:set>
                                      <p:cBhvr>
                                        <p:cTn id="33" dur="1" fill="hold">
                                          <p:stCondLst>
                                            <p:cond delay="0"/>
                                          </p:stCondLst>
                                        </p:cTn>
                                        <p:tgtEl>
                                          <p:spTgt spid="185347">
                                            <p:txEl>
                                              <p:pRg st="3" end="3"/>
                                            </p:txEl>
                                          </p:spTgt>
                                        </p:tgtEl>
                                        <p:attrNameLst>
                                          <p:attrName>style.visibility</p:attrName>
                                        </p:attrNameLst>
                                      </p:cBhvr>
                                      <p:to>
                                        <p:strVal val="visible"/>
                                      </p:to>
                                    </p:set>
                                    <p:animEffect transition="in" filter="fade">
                                      <p:cBhvr>
                                        <p:cTn id="34" dur="1000"/>
                                        <p:tgtEl>
                                          <p:spTgt spid="185347">
                                            <p:txEl>
                                              <p:pRg st="3" end="3"/>
                                            </p:txEl>
                                          </p:spTgt>
                                        </p:tgtEl>
                                      </p:cBhvr>
                                    </p:animEffect>
                                    <p:anim calcmode="lin" valueType="num">
                                      <p:cBhvr>
                                        <p:cTn id="35" dur="1000" fill="hold"/>
                                        <p:tgtEl>
                                          <p:spTgt spid="185347">
                                            <p:txEl>
                                              <p:pRg st="3" end="3"/>
                                            </p:txEl>
                                          </p:spTgt>
                                        </p:tgtEl>
                                        <p:attrNameLst>
                                          <p:attrName>ppt_x</p:attrName>
                                        </p:attrNameLst>
                                      </p:cBhvr>
                                      <p:tavLst>
                                        <p:tav tm="0">
                                          <p:val>
                                            <p:strVal val="#ppt_x-.1"/>
                                          </p:val>
                                        </p:tav>
                                        <p:tav tm="100000">
                                          <p:val>
                                            <p:strVal val="#ppt_x"/>
                                          </p:val>
                                        </p:tav>
                                      </p:tavLst>
                                    </p:anim>
                                    <p:anim calcmode="lin" valueType="num">
                                      <p:cBhvr>
                                        <p:cTn id="36" dur="1000" fill="hold"/>
                                        <p:tgtEl>
                                          <p:spTgt spid="18534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F278A67F-960D-4CDB-A290-A15D58D6106B}" type="slidenum">
              <a:rPr lang="en-US"/>
              <a:pPr>
                <a:defRPr/>
              </a:pPr>
              <a:t>32</a:t>
            </a:fld>
            <a:endParaRPr lang="en-US" dirty="0"/>
          </a:p>
        </p:txBody>
      </p:sp>
      <p:sp>
        <p:nvSpPr>
          <p:cNvPr id="56323" name="AutoShape 4"/>
          <p:cNvSpPr>
            <a:spLocks noChangeArrowheads="1"/>
          </p:cNvSpPr>
          <p:nvPr/>
        </p:nvSpPr>
        <p:spPr bwMode="auto">
          <a:xfrm>
            <a:off x="228600" y="152400"/>
            <a:ext cx="8458200" cy="1143000"/>
          </a:xfrm>
          <a:prstGeom prst="roundRect">
            <a:avLst>
              <a:gd name="adj" fmla="val 21667"/>
            </a:avLst>
          </a:prstGeom>
          <a:noFill/>
          <a:ln w="9525">
            <a:noFill/>
            <a:round/>
            <a:headEnd/>
            <a:tailEnd/>
          </a:ln>
        </p:spPr>
        <p:txBody>
          <a:bodyPr anchor="b"/>
          <a:lstStyle/>
          <a:p>
            <a:pPr algn="ctr"/>
            <a:r>
              <a:rPr lang="en-US" sz="4400" b="1" dirty="0">
                <a:solidFill>
                  <a:schemeClr val="hlink"/>
                </a:solidFill>
                <a:latin typeface="Calibri" pitchFamily="34" charset="0"/>
              </a:rPr>
              <a:t>SAMPLING : METHODS</a:t>
            </a:r>
            <a:r>
              <a:rPr lang="en-US" sz="2800" b="1" dirty="0">
                <a:solidFill>
                  <a:schemeClr val="hlink"/>
                </a:solidFill>
                <a:latin typeface="Calibri" pitchFamily="34" charset="0"/>
              </a:rPr>
              <a:t> </a:t>
            </a:r>
          </a:p>
        </p:txBody>
      </p:sp>
      <p:sp>
        <p:nvSpPr>
          <p:cNvPr id="56324" name="Rectangle 5"/>
          <p:cNvSpPr>
            <a:spLocks noChangeArrowheads="1"/>
          </p:cNvSpPr>
          <p:nvPr/>
        </p:nvSpPr>
        <p:spPr bwMode="auto">
          <a:xfrm>
            <a:off x="838200" y="2362200"/>
            <a:ext cx="7693025" cy="3724275"/>
          </a:xfrm>
          <a:prstGeom prst="rect">
            <a:avLst/>
          </a:prstGeom>
          <a:noFill/>
          <a:ln w="9525">
            <a:noFill/>
            <a:miter lim="800000"/>
            <a:headEnd/>
            <a:tailEnd/>
          </a:ln>
        </p:spPr>
        <p:txBody>
          <a:bodyPr/>
          <a:lstStyle/>
          <a:p>
            <a:pPr marL="342900" indent="-342900">
              <a:spcBef>
                <a:spcPct val="20000"/>
              </a:spcBef>
              <a:buFontTx/>
              <a:buChar char="•"/>
            </a:pPr>
            <a:endParaRPr lang="en-US" sz="3600" b="1" dirty="0">
              <a:solidFill>
                <a:srgbClr val="FF0066"/>
              </a:solidFill>
              <a:latin typeface="Calibri" pitchFamily="34" charset="0"/>
            </a:endParaRPr>
          </a:p>
          <a:p>
            <a:pPr marL="342900" indent="-342900">
              <a:spcBef>
                <a:spcPct val="20000"/>
              </a:spcBef>
              <a:buFontTx/>
              <a:buChar char="•"/>
            </a:pPr>
            <a:r>
              <a:rPr lang="en-US" sz="3600" b="1" dirty="0">
                <a:solidFill>
                  <a:srgbClr val="FF0066"/>
                </a:solidFill>
                <a:latin typeface="Calibri" pitchFamily="34" charset="0"/>
              </a:rPr>
              <a:t>PROBABILITY</a:t>
            </a:r>
            <a:r>
              <a:rPr lang="en-US" sz="3600" b="1" dirty="0">
                <a:latin typeface="Calibri" pitchFamily="34" charset="0"/>
              </a:rPr>
              <a:t> </a:t>
            </a:r>
            <a:r>
              <a:rPr lang="en-US" sz="3600" b="1" dirty="0">
                <a:solidFill>
                  <a:srgbClr val="FF0066"/>
                </a:solidFill>
                <a:latin typeface="Calibri" pitchFamily="34" charset="0"/>
              </a:rPr>
              <a:t>SAMPLING</a:t>
            </a:r>
          </a:p>
          <a:p>
            <a:pPr marL="342900" indent="-342900">
              <a:spcBef>
                <a:spcPct val="20000"/>
              </a:spcBef>
            </a:pPr>
            <a:endParaRPr lang="en-US" sz="3600" b="1" dirty="0">
              <a:solidFill>
                <a:srgbClr val="FF0066"/>
              </a:solidFill>
              <a:latin typeface="Calibri" pitchFamily="34" charset="0"/>
            </a:endParaRPr>
          </a:p>
          <a:p>
            <a:pPr marL="342900" indent="-342900">
              <a:spcBef>
                <a:spcPct val="20000"/>
              </a:spcBef>
              <a:buFontTx/>
              <a:buChar char="•"/>
            </a:pPr>
            <a:r>
              <a:rPr lang="en-US" sz="3600" b="1" dirty="0">
                <a:solidFill>
                  <a:schemeClr val="accent2"/>
                </a:solidFill>
                <a:latin typeface="Calibri" pitchFamily="34" charset="0"/>
              </a:rPr>
              <a:t>NON-PROBABILITY SAMPLING</a:t>
            </a:r>
          </a:p>
        </p:txBody>
      </p:sp>
    </p:spTree>
  </p:cSld>
  <p:clrMapOvr>
    <a:masterClrMapping/>
  </p:clrMapOvr>
  <p:transition>
    <p:push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D8EB2EA0-B6D5-4251-9252-3E183AF6890C}" type="slidenum">
              <a:rPr lang="en-US" smtClean="0"/>
              <a:pPr/>
              <a:t>33</a:t>
            </a:fld>
            <a:endParaRPr lang="en-US" smtClean="0"/>
          </a:p>
        </p:txBody>
      </p:sp>
      <p:sp>
        <p:nvSpPr>
          <p:cNvPr id="9220" name="Rectangle 4"/>
          <p:cNvSpPr>
            <a:spLocks noChangeArrowheads="1"/>
          </p:cNvSpPr>
          <p:nvPr/>
        </p:nvSpPr>
        <p:spPr bwMode="auto">
          <a:xfrm>
            <a:off x="609600" y="427038"/>
            <a:ext cx="8229600" cy="1143000"/>
          </a:xfrm>
          <a:prstGeom prst="rect">
            <a:avLst/>
          </a:prstGeom>
          <a:noFill/>
          <a:ln w="9525">
            <a:noFill/>
            <a:miter lim="800000"/>
            <a:headEnd/>
            <a:tailEnd/>
          </a:ln>
        </p:spPr>
        <p:txBody>
          <a:bodyPr anchor="ctr"/>
          <a:lstStyle/>
          <a:p>
            <a:pPr algn="ctr"/>
            <a:r>
              <a:rPr lang="en-US" sz="4800" b="1">
                <a:solidFill>
                  <a:srgbClr val="FF0066"/>
                </a:solidFill>
                <a:latin typeface="Calibri" pitchFamily="34" charset="0"/>
              </a:rPr>
              <a:t>PROBABILITY</a:t>
            </a:r>
            <a:r>
              <a:rPr lang="en-US" sz="4800" b="1">
                <a:solidFill>
                  <a:schemeClr val="tx2"/>
                </a:solidFill>
                <a:latin typeface="Calibri" pitchFamily="34" charset="0"/>
              </a:rPr>
              <a:t> </a:t>
            </a:r>
            <a:r>
              <a:rPr lang="en-US" sz="4800" b="1">
                <a:solidFill>
                  <a:srgbClr val="FF0066"/>
                </a:solidFill>
                <a:latin typeface="Calibri" pitchFamily="34" charset="0"/>
              </a:rPr>
              <a:t>SAMPLING</a:t>
            </a:r>
          </a:p>
        </p:txBody>
      </p:sp>
      <p:sp>
        <p:nvSpPr>
          <p:cNvPr id="9221" name="Rectangle 5"/>
          <p:cNvSpPr>
            <a:spLocks noChangeArrowheads="1"/>
          </p:cNvSpPr>
          <p:nvPr/>
        </p:nvSpPr>
        <p:spPr bwMode="auto">
          <a:xfrm>
            <a:off x="0" y="1752600"/>
            <a:ext cx="8839200" cy="4525963"/>
          </a:xfrm>
          <a:prstGeom prst="rect">
            <a:avLst/>
          </a:prstGeom>
          <a:noFill/>
          <a:ln w="9525">
            <a:noFill/>
            <a:miter lim="800000"/>
            <a:headEnd/>
            <a:tailEnd/>
          </a:ln>
        </p:spPr>
        <p:txBody>
          <a:bodyPr/>
          <a:lstStyle/>
          <a:p>
            <a:pPr marL="342900" indent="-342900">
              <a:spcBef>
                <a:spcPct val="20000"/>
              </a:spcBef>
              <a:buFontTx/>
              <a:buChar char="•"/>
            </a:pPr>
            <a:r>
              <a:rPr lang="en-US" sz="3600" b="1" dirty="0">
                <a:solidFill>
                  <a:srgbClr val="3366FF"/>
                </a:solidFill>
                <a:latin typeface="Calibri" pitchFamily="34" charset="0"/>
              </a:rPr>
              <a:t>Each element of the population has a known and equal probability of selection in the sample.</a:t>
            </a:r>
            <a:endParaRPr lang="en-US" sz="3600" dirty="0">
              <a:solidFill>
                <a:srgbClr val="3366FF"/>
              </a:solidFill>
              <a:latin typeface="Calibri" pitchFamily="34" charset="0"/>
            </a:endParaRPr>
          </a:p>
          <a:p>
            <a:pPr marL="342900" indent="-342900">
              <a:spcBef>
                <a:spcPct val="20000"/>
              </a:spcBef>
              <a:buFontTx/>
              <a:buChar char="•"/>
            </a:pPr>
            <a:r>
              <a:rPr lang="en-US" sz="3600" b="1" dirty="0">
                <a:solidFill>
                  <a:schemeClr val="accent2"/>
                </a:solidFill>
                <a:latin typeface="Calibri" pitchFamily="34" charset="0"/>
              </a:rPr>
              <a:t>It relies on a random selection of elements</a:t>
            </a:r>
          </a:p>
          <a:p>
            <a:pPr marL="342900" indent="-342900">
              <a:spcBef>
                <a:spcPct val="20000"/>
              </a:spcBef>
              <a:buFontTx/>
              <a:buChar char="•"/>
            </a:pPr>
            <a:r>
              <a:rPr lang="en-US" sz="3600" b="1" dirty="0">
                <a:solidFill>
                  <a:srgbClr val="CC3300"/>
                </a:solidFill>
                <a:latin typeface="Calibri" pitchFamily="34" charset="0"/>
              </a:rPr>
              <a:t>It is used in case of ‘Finite Population’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fade">
                                      <p:cBhvr>
                                        <p:cTn id="7" dur="800" decel="100000"/>
                                        <p:tgtEl>
                                          <p:spTgt spid="9220"/>
                                        </p:tgtEl>
                                      </p:cBhvr>
                                    </p:animEffect>
                                    <p:anim calcmode="lin" valueType="num">
                                      <p:cBhvr>
                                        <p:cTn id="8" dur="800" decel="100000" fill="hold"/>
                                        <p:tgtEl>
                                          <p:spTgt spid="9220"/>
                                        </p:tgtEl>
                                        <p:attrNameLst>
                                          <p:attrName>style.rotation</p:attrName>
                                        </p:attrNameLst>
                                      </p:cBhvr>
                                      <p:tavLst>
                                        <p:tav tm="0">
                                          <p:val>
                                            <p:fltVal val="-90"/>
                                          </p:val>
                                        </p:tav>
                                        <p:tav tm="100000">
                                          <p:val>
                                            <p:fltVal val="0"/>
                                          </p:val>
                                        </p:tav>
                                      </p:tavLst>
                                    </p:anim>
                                    <p:anim calcmode="lin" valueType="num">
                                      <p:cBhvr>
                                        <p:cTn id="9" dur="800" decel="100000" fill="hold"/>
                                        <p:tgtEl>
                                          <p:spTgt spid="9220"/>
                                        </p:tgtEl>
                                        <p:attrNameLst>
                                          <p:attrName>ppt_x</p:attrName>
                                        </p:attrNameLst>
                                      </p:cBhvr>
                                      <p:tavLst>
                                        <p:tav tm="0">
                                          <p:val>
                                            <p:strVal val="#ppt_x+0.4"/>
                                          </p:val>
                                        </p:tav>
                                        <p:tav tm="100000">
                                          <p:val>
                                            <p:strVal val="#ppt_x-0.05"/>
                                          </p:val>
                                        </p:tav>
                                      </p:tavLst>
                                    </p:anim>
                                    <p:anim calcmode="lin" valueType="num">
                                      <p:cBhvr>
                                        <p:cTn id="10" dur="800" decel="100000" fill="hold"/>
                                        <p:tgtEl>
                                          <p:spTgt spid="9220"/>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9220"/>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9220"/>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9221">
                                            <p:txEl>
                                              <p:pRg st="0" end="0"/>
                                            </p:txEl>
                                          </p:spTgt>
                                        </p:tgtEl>
                                        <p:attrNameLst>
                                          <p:attrName>style.visibility</p:attrName>
                                        </p:attrNameLst>
                                      </p:cBhvr>
                                      <p:to>
                                        <p:strVal val="visible"/>
                                      </p:to>
                                    </p:set>
                                    <p:animEffect transition="in" filter="fade">
                                      <p:cBhvr>
                                        <p:cTn id="17" dur="1000"/>
                                        <p:tgtEl>
                                          <p:spTgt spid="9221">
                                            <p:txEl>
                                              <p:pRg st="0" end="0"/>
                                            </p:txEl>
                                          </p:spTgt>
                                        </p:tgtEl>
                                      </p:cBhvr>
                                    </p:animEffect>
                                    <p:anim calcmode="lin" valueType="num">
                                      <p:cBhvr>
                                        <p:cTn id="18" dur="1000" fill="hold"/>
                                        <p:tgtEl>
                                          <p:spTgt spid="9221">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922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9221">
                                            <p:txEl>
                                              <p:pRg st="1" end="1"/>
                                            </p:txEl>
                                          </p:spTgt>
                                        </p:tgtEl>
                                        <p:attrNameLst>
                                          <p:attrName>style.visibility</p:attrName>
                                        </p:attrNameLst>
                                      </p:cBhvr>
                                      <p:to>
                                        <p:strVal val="visible"/>
                                      </p:to>
                                    </p:set>
                                    <p:animEffect transition="in" filter="fade">
                                      <p:cBhvr>
                                        <p:cTn id="24" dur="1000"/>
                                        <p:tgtEl>
                                          <p:spTgt spid="9221">
                                            <p:txEl>
                                              <p:pRg st="1" end="1"/>
                                            </p:txEl>
                                          </p:spTgt>
                                        </p:tgtEl>
                                      </p:cBhvr>
                                    </p:animEffect>
                                    <p:anim calcmode="lin" valueType="num">
                                      <p:cBhvr>
                                        <p:cTn id="25" dur="1000" fill="hold"/>
                                        <p:tgtEl>
                                          <p:spTgt spid="9221">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922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grpId="0" nodeType="clickEffect">
                                  <p:stCondLst>
                                    <p:cond delay="0"/>
                                  </p:stCondLst>
                                  <p:childTnLst>
                                    <p:set>
                                      <p:cBhvr>
                                        <p:cTn id="30" dur="1" fill="hold">
                                          <p:stCondLst>
                                            <p:cond delay="0"/>
                                          </p:stCondLst>
                                        </p:cTn>
                                        <p:tgtEl>
                                          <p:spTgt spid="9221">
                                            <p:txEl>
                                              <p:pRg st="2" end="2"/>
                                            </p:txEl>
                                          </p:spTgt>
                                        </p:tgtEl>
                                        <p:attrNameLst>
                                          <p:attrName>style.visibility</p:attrName>
                                        </p:attrNameLst>
                                      </p:cBhvr>
                                      <p:to>
                                        <p:strVal val="visible"/>
                                      </p:to>
                                    </p:set>
                                    <p:animEffect transition="in" filter="fade">
                                      <p:cBhvr>
                                        <p:cTn id="31" dur="1000"/>
                                        <p:tgtEl>
                                          <p:spTgt spid="9221">
                                            <p:txEl>
                                              <p:pRg st="2" end="2"/>
                                            </p:txEl>
                                          </p:spTgt>
                                        </p:tgtEl>
                                      </p:cBhvr>
                                    </p:animEffect>
                                    <p:anim calcmode="lin" valueType="num">
                                      <p:cBhvr>
                                        <p:cTn id="32" dur="1000" fill="hold"/>
                                        <p:tgtEl>
                                          <p:spTgt spid="9221">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922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p:bldP spid="922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046E69D0-9B26-42F8-A263-D4D51726E5A9}" type="slidenum">
              <a:rPr lang="en-US"/>
              <a:pPr>
                <a:defRPr/>
              </a:pPr>
              <a:t>34</a:t>
            </a:fld>
            <a:endParaRPr lang="en-US" dirty="0"/>
          </a:p>
        </p:txBody>
      </p:sp>
      <p:sp>
        <p:nvSpPr>
          <p:cNvPr id="10244" name="Rectangle 4"/>
          <p:cNvSpPr>
            <a:spLocks noChangeArrowheads="1"/>
          </p:cNvSpPr>
          <p:nvPr/>
        </p:nvSpPr>
        <p:spPr bwMode="auto">
          <a:xfrm>
            <a:off x="609600" y="427038"/>
            <a:ext cx="8229600" cy="1143000"/>
          </a:xfrm>
          <a:prstGeom prst="rect">
            <a:avLst/>
          </a:prstGeom>
          <a:noFill/>
          <a:ln w="9525">
            <a:noFill/>
            <a:miter lim="800000"/>
            <a:headEnd/>
            <a:tailEnd/>
          </a:ln>
        </p:spPr>
        <p:txBody>
          <a:bodyPr anchor="ctr"/>
          <a:lstStyle/>
          <a:p>
            <a:pPr algn="ctr"/>
            <a:r>
              <a:rPr lang="en-US" sz="4000" b="1" dirty="0">
                <a:solidFill>
                  <a:srgbClr val="FF0066"/>
                </a:solidFill>
                <a:latin typeface="Calibri" pitchFamily="34" charset="0"/>
              </a:rPr>
              <a:t>NON-PROBABILITY</a:t>
            </a:r>
            <a:r>
              <a:rPr lang="en-US" sz="4000" b="1" dirty="0">
                <a:solidFill>
                  <a:schemeClr val="tx2"/>
                </a:solidFill>
                <a:latin typeface="Calibri" pitchFamily="34" charset="0"/>
              </a:rPr>
              <a:t> </a:t>
            </a:r>
            <a:r>
              <a:rPr lang="en-US" sz="4000" b="1" dirty="0">
                <a:solidFill>
                  <a:srgbClr val="FF0066"/>
                </a:solidFill>
                <a:latin typeface="Calibri" pitchFamily="34" charset="0"/>
              </a:rPr>
              <a:t>SAMPLING</a:t>
            </a:r>
          </a:p>
        </p:txBody>
      </p:sp>
      <p:sp>
        <p:nvSpPr>
          <p:cNvPr id="10245" name="Rectangle 5"/>
          <p:cNvSpPr>
            <a:spLocks noChangeArrowheads="1"/>
          </p:cNvSpPr>
          <p:nvPr/>
        </p:nvSpPr>
        <p:spPr bwMode="auto">
          <a:xfrm>
            <a:off x="0" y="1447800"/>
            <a:ext cx="9144000" cy="4830763"/>
          </a:xfrm>
          <a:prstGeom prst="rect">
            <a:avLst/>
          </a:prstGeom>
          <a:noFill/>
          <a:ln w="9525">
            <a:noFill/>
            <a:miter lim="800000"/>
            <a:headEnd/>
            <a:tailEnd/>
          </a:ln>
        </p:spPr>
        <p:txBody>
          <a:bodyPr/>
          <a:lstStyle/>
          <a:p>
            <a:pPr marL="342900" indent="-342900">
              <a:spcBef>
                <a:spcPct val="20000"/>
              </a:spcBef>
              <a:buFontTx/>
              <a:buChar char="•"/>
            </a:pPr>
            <a:r>
              <a:rPr lang="en-US" sz="2800" b="1" dirty="0" smtClean="0">
                <a:solidFill>
                  <a:srgbClr val="403ABA"/>
                </a:solidFill>
                <a:latin typeface="Calibri" pitchFamily="34" charset="0"/>
              </a:rPr>
              <a:t>It is not possible to specify , for each element of the population, </a:t>
            </a:r>
            <a:r>
              <a:rPr lang="en-US" sz="2800" b="1" dirty="0">
                <a:solidFill>
                  <a:srgbClr val="403ABA"/>
                </a:solidFill>
                <a:latin typeface="Calibri" pitchFamily="34" charset="0"/>
              </a:rPr>
              <a:t>the relative likelihood that it will be included in the sample.</a:t>
            </a:r>
          </a:p>
          <a:p>
            <a:pPr marL="342900" indent="-342900">
              <a:spcBef>
                <a:spcPct val="20000"/>
              </a:spcBef>
              <a:buFontTx/>
              <a:buChar char="•"/>
            </a:pPr>
            <a:r>
              <a:rPr lang="en-US" sz="2800" b="1" dirty="0">
                <a:solidFill>
                  <a:srgbClr val="CC3300"/>
                </a:solidFill>
                <a:latin typeface="Calibri" pitchFamily="34" charset="0"/>
              </a:rPr>
              <a:t>It is </a:t>
            </a:r>
            <a:r>
              <a:rPr lang="en-US" sz="2800" b="1" dirty="0" smtClean="0">
                <a:solidFill>
                  <a:srgbClr val="CC3300"/>
                </a:solidFill>
                <a:latin typeface="Calibri" pitchFamily="34" charset="0"/>
              </a:rPr>
              <a:t>used </a:t>
            </a:r>
            <a:r>
              <a:rPr lang="en-US" sz="2800" b="1" dirty="0">
                <a:solidFill>
                  <a:srgbClr val="CC3300"/>
                </a:solidFill>
                <a:latin typeface="Calibri" pitchFamily="34" charset="0"/>
              </a:rPr>
              <a:t>in case of ‘Infinite Population’</a:t>
            </a:r>
          </a:p>
          <a:p>
            <a:pPr marL="342900" indent="-342900">
              <a:spcBef>
                <a:spcPct val="20000"/>
              </a:spcBef>
              <a:buFontTx/>
              <a:buChar char="•"/>
            </a:pPr>
            <a:r>
              <a:rPr lang="en-US" sz="2800" b="1" dirty="0">
                <a:solidFill>
                  <a:schemeClr val="accent2"/>
                </a:solidFill>
                <a:latin typeface="Calibri" pitchFamily="34" charset="0"/>
              </a:rPr>
              <a:t>Random selection of elements is not necessary. </a:t>
            </a:r>
          </a:p>
          <a:p>
            <a:pPr marL="342900" indent="-342900">
              <a:spcBef>
                <a:spcPct val="20000"/>
              </a:spcBef>
              <a:buFontTx/>
              <a:buChar char="•"/>
            </a:pPr>
            <a:r>
              <a:rPr lang="en-US" sz="2800" b="1" dirty="0">
                <a:solidFill>
                  <a:srgbClr val="990000"/>
                </a:solidFill>
                <a:latin typeface="Calibri" pitchFamily="34" charset="0"/>
              </a:rPr>
              <a:t>It relies on personal judgment of the researcher.</a:t>
            </a:r>
          </a:p>
          <a:p>
            <a:pPr marL="342900" indent="-342900">
              <a:spcBef>
                <a:spcPct val="20000"/>
              </a:spcBef>
              <a:buFontTx/>
              <a:buChar char="•"/>
            </a:pPr>
            <a:r>
              <a:rPr lang="en-US" sz="2800" b="1" dirty="0">
                <a:solidFill>
                  <a:srgbClr val="3366FF"/>
                </a:solidFill>
                <a:latin typeface="Calibri" pitchFamily="34" charset="0"/>
              </a:rPr>
              <a:t>The researcher can arbitrarily or consciously decide what elements to include in the sample.</a:t>
            </a:r>
          </a:p>
          <a:p>
            <a:pPr marL="342900" indent="-342900">
              <a:spcBef>
                <a:spcPct val="20000"/>
              </a:spcBef>
              <a:buFontTx/>
              <a:buChar char="•"/>
            </a:pPr>
            <a:endParaRPr lang="en-US" sz="2800" b="1" dirty="0">
              <a:solidFill>
                <a:srgbClr val="3366FF"/>
              </a:solidFill>
              <a:latin typeface="Calibri" pitchFamily="34" charset="0"/>
            </a:endParaRPr>
          </a:p>
          <a:p>
            <a:pPr marL="342900" indent="-342900">
              <a:spcBef>
                <a:spcPct val="20000"/>
              </a:spcBef>
            </a:pPr>
            <a:endParaRPr lang="en-US" sz="3200" b="1" dirty="0">
              <a:solidFill>
                <a:srgbClr val="403ABA"/>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iterate type="lt">
                                    <p:tmPct val="10000"/>
                                  </p:iterate>
                                  <p:childTnLst>
                                    <p:set>
                                      <p:cBhvr>
                                        <p:cTn id="6" dur="1" fill="hold">
                                          <p:stCondLst>
                                            <p:cond delay="0"/>
                                          </p:stCondLst>
                                        </p:cTn>
                                        <p:tgtEl>
                                          <p:spTgt spid="10244"/>
                                        </p:tgtEl>
                                        <p:attrNameLst>
                                          <p:attrName>style.visibility</p:attrName>
                                        </p:attrNameLst>
                                      </p:cBhvr>
                                      <p:to>
                                        <p:strVal val="visible"/>
                                      </p:to>
                                    </p:set>
                                    <p:anim calcmode="lin" valueType="num">
                                      <p:cBhvr additive="base">
                                        <p:cTn id="7" dur="800" fill="hold">
                                          <p:stCondLst>
                                            <p:cond delay="0"/>
                                          </p:stCondLst>
                                        </p:cTn>
                                        <p:tgtEl>
                                          <p:spTgt spid="10244"/>
                                        </p:tgtEl>
                                        <p:attrNameLst>
                                          <p:attrName>ppt_x</p:attrName>
                                        </p:attrNameLst>
                                      </p:cBhvr>
                                      <p:tavLst>
                                        <p:tav tm="0">
                                          <p:val>
                                            <p:strVal val="0-#ppt_w/2"/>
                                          </p:val>
                                        </p:tav>
                                        <p:tav tm="100000">
                                          <p:val>
                                            <p:strVal val="#ppt_x"/>
                                          </p:val>
                                        </p:tav>
                                      </p:tavLst>
                                    </p:anim>
                                    <p:anim calcmode="lin" valueType="num">
                                      <p:cBhvr additive="base">
                                        <p:cTn id="8" dur="800" fill="hold">
                                          <p:stCondLst>
                                            <p:cond delay="0"/>
                                          </p:stCondLst>
                                        </p:cTn>
                                        <p:tgtEl>
                                          <p:spTgt spid="1024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0" presetClass="entr" presetSubtype="0" fill="hold" grpId="0" nodeType="clickEffect">
                                  <p:stCondLst>
                                    <p:cond delay="0"/>
                                  </p:stCondLst>
                                  <p:iterate type="lt">
                                    <p:tmPct val="10000"/>
                                  </p:iterate>
                                  <p:childTnLst>
                                    <p:set>
                                      <p:cBhvr>
                                        <p:cTn id="12" dur="1" fill="hold">
                                          <p:stCondLst>
                                            <p:cond delay="0"/>
                                          </p:stCondLst>
                                        </p:cTn>
                                        <p:tgtEl>
                                          <p:spTgt spid="10245">
                                            <p:txEl>
                                              <p:pRg st="0" end="0"/>
                                            </p:txEl>
                                          </p:spTgt>
                                        </p:tgtEl>
                                        <p:attrNameLst>
                                          <p:attrName>style.visibility</p:attrName>
                                        </p:attrNameLst>
                                      </p:cBhvr>
                                      <p:to>
                                        <p:strVal val="visible"/>
                                      </p:to>
                                    </p:set>
                                    <p:animEffect transition="in" filter="fade">
                                      <p:cBhvr>
                                        <p:cTn id="13" dur="1000"/>
                                        <p:tgtEl>
                                          <p:spTgt spid="10245">
                                            <p:txEl>
                                              <p:pRg st="0" end="0"/>
                                            </p:txEl>
                                          </p:spTgt>
                                        </p:tgtEl>
                                      </p:cBhvr>
                                    </p:animEffect>
                                    <p:anim calcmode="lin" valueType="num">
                                      <p:cBhvr>
                                        <p:cTn id="14" dur="1000" fill="hold"/>
                                        <p:tgtEl>
                                          <p:spTgt spid="10245">
                                            <p:txEl>
                                              <p:pRg st="0" end="0"/>
                                            </p:txEl>
                                          </p:spTgt>
                                        </p:tgtEl>
                                        <p:attrNameLst>
                                          <p:attrName>ppt_x</p:attrName>
                                        </p:attrNameLst>
                                      </p:cBhvr>
                                      <p:tavLst>
                                        <p:tav tm="0">
                                          <p:val>
                                            <p:strVal val="#ppt_x-.1"/>
                                          </p:val>
                                        </p:tav>
                                        <p:tav tm="100000">
                                          <p:val>
                                            <p:strVal val="#ppt_x"/>
                                          </p:val>
                                        </p:tav>
                                      </p:tavLst>
                                    </p:anim>
                                    <p:anim calcmode="lin" valueType="num">
                                      <p:cBhvr>
                                        <p:cTn id="15" dur="1000" fill="hold"/>
                                        <p:tgtEl>
                                          <p:spTgt spid="1024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0" presetClass="entr" presetSubtype="0" fill="hold" grpId="0" nodeType="clickEffect">
                                  <p:stCondLst>
                                    <p:cond delay="0"/>
                                  </p:stCondLst>
                                  <p:iterate type="lt">
                                    <p:tmPct val="10000"/>
                                  </p:iterate>
                                  <p:childTnLst>
                                    <p:set>
                                      <p:cBhvr>
                                        <p:cTn id="19" dur="1" fill="hold">
                                          <p:stCondLst>
                                            <p:cond delay="0"/>
                                          </p:stCondLst>
                                        </p:cTn>
                                        <p:tgtEl>
                                          <p:spTgt spid="10245">
                                            <p:txEl>
                                              <p:pRg st="1" end="1"/>
                                            </p:txEl>
                                          </p:spTgt>
                                        </p:tgtEl>
                                        <p:attrNameLst>
                                          <p:attrName>style.visibility</p:attrName>
                                        </p:attrNameLst>
                                      </p:cBhvr>
                                      <p:to>
                                        <p:strVal val="visible"/>
                                      </p:to>
                                    </p:set>
                                    <p:animEffect transition="in" filter="fade">
                                      <p:cBhvr>
                                        <p:cTn id="20" dur="1000"/>
                                        <p:tgtEl>
                                          <p:spTgt spid="10245">
                                            <p:txEl>
                                              <p:pRg st="1" end="1"/>
                                            </p:txEl>
                                          </p:spTgt>
                                        </p:tgtEl>
                                      </p:cBhvr>
                                    </p:animEffect>
                                    <p:anim calcmode="lin" valueType="num">
                                      <p:cBhvr>
                                        <p:cTn id="21" dur="1000" fill="hold"/>
                                        <p:tgtEl>
                                          <p:spTgt spid="10245">
                                            <p:txEl>
                                              <p:pRg st="1" end="1"/>
                                            </p:txEl>
                                          </p:spTgt>
                                        </p:tgtEl>
                                        <p:attrNameLst>
                                          <p:attrName>ppt_x</p:attrName>
                                        </p:attrNameLst>
                                      </p:cBhvr>
                                      <p:tavLst>
                                        <p:tav tm="0">
                                          <p:val>
                                            <p:strVal val="#ppt_x-.1"/>
                                          </p:val>
                                        </p:tav>
                                        <p:tav tm="100000">
                                          <p:val>
                                            <p:strVal val="#ppt_x"/>
                                          </p:val>
                                        </p:tav>
                                      </p:tavLst>
                                    </p:anim>
                                    <p:anim calcmode="lin" valueType="num">
                                      <p:cBhvr>
                                        <p:cTn id="22" dur="1000" fill="hold"/>
                                        <p:tgtEl>
                                          <p:spTgt spid="1024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0" presetClass="entr" presetSubtype="0" fill="hold" grpId="0" nodeType="clickEffect">
                                  <p:stCondLst>
                                    <p:cond delay="0"/>
                                  </p:stCondLst>
                                  <p:iterate type="lt">
                                    <p:tmPct val="10000"/>
                                  </p:iterate>
                                  <p:childTnLst>
                                    <p:set>
                                      <p:cBhvr>
                                        <p:cTn id="26" dur="1" fill="hold">
                                          <p:stCondLst>
                                            <p:cond delay="0"/>
                                          </p:stCondLst>
                                        </p:cTn>
                                        <p:tgtEl>
                                          <p:spTgt spid="10245">
                                            <p:txEl>
                                              <p:pRg st="2" end="2"/>
                                            </p:txEl>
                                          </p:spTgt>
                                        </p:tgtEl>
                                        <p:attrNameLst>
                                          <p:attrName>style.visibility</p:attrName>
                                        </p:attrNameLst>
                                      </p:cBhvr>
                                      <p:to>
                                        <p:strVal val="visible"/>
                                      </p:to>
                                    </p:set>
                                    <p:animEffect transition="in" filter="fade">
                                      <p:cBhvr>
                                        <p:cTn id="27" dur="1000"/>
                                        <p:tgtEl>
                                          <p:spTgt spid="10245">
                                            <p:txEl>
                                              <p:pRg st="2" end="2"/>
                                            </p:txEl>
                                          </p:spTgt>
                                        </p:tgtEl>
                                      </p:cBhvr>
                                    </p:animEffect>
                                    <p:anim calcmode="lin" valueType="num">
                                      <p:cBhvr>
                                        <p:cTn id="28" dur="1000" fill="hold"/>
                                        <p:tgtEl>
                                          <p:spTgt spid="10245">
                                            <p:txEl>
                                              <p:pRg st="2" end="2"/>
                                            </p:txEl>
                                          </p:spTgt>
                                        </p:tgtEl>
                                        <p:attrNameLst>
                                          <p:attrName>ppt_x</p:attrName>
                                        </p:attrNameLst>
                                      </p:cBhvr>
                                      <p:tavLst>
                                        <p:tav tm="0">
                                          <p:val>
                                            <p:strVal val="#ppt_x-.1"/>
                                          </p:val>
                                        </p:tav>
                                        <p:tav tm="100000">
                                          <p:val>
                                            <p:strVal val="#ppt_x"/>
                                          </p:val>
                                        </p:tav>
                                      </p:tavLst>
                                    </p:anim>
                                    <p:anim calcmode="lin" valueType="num">
                                      <p:cBhvr>
                                        <p:cTn id="29" dur="1000" fill="hold"/>
                                        <p:tgtEl>
                                          <p:spTgt spid="1024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0" presetClass="entr" presetSubtype="0" fill="hold" grpId="0" nodeType="clickEffect">
                                  <p:stCondLst>
                                    <p:cond delay="0"/>
                                  </p:stCondLst>
                                  <p:iterate type="lt">
                                    <p:tmPct val="10000"/>
                                  </p:iterate>
                                  <p:childTnLst>
                                    <p:set>
                                      <p:cBhvr>
                                        <p:cTn id="33" dur="1" fill="hold">
                                          <p:stCondLst>
                                            <p:cond delay="0"/>
                                          </p:stCondLst>
                                        </p:cTn>
                                        <p:tgtEl>
                                          <p:spTgt spid="10245">
                                            <p:txEl>
                                              <p:pRg st="3" end="3"/>
                                            </p:txEl>
                                          </p:spTgt>
                                        </p:tgtEl>
                                        <p:attrNameLst>
                                          <p:attrName>style.visibility</p:attrName>
                                        </p:attrNameLst>
                                      </p:cBhvr>
                                      <p:to>
                                        <p:strVal val="visible"/>
                                      </p:to>
                                    </p:set>
                                    <p:animEffect transition="in" filter="fade">
                                      <p:cBhvr>
                                        <p:cTn id="34" dur="1000"/>
                                        <p:tgtEl>
                                          <p:spTgt spid="10245">
                                            <p:txEl>
                                              <p:pRg st="3" end="3"/>
                                            </p:txEl>
                                          </p:spTgt>
                                        </p:tgtEl>
                                      </p:cBhvr>
                                    </p:animEffect>
                                    <p:anim calcmode="lin" valueType="num">
                                      <p:cBhvr>
                                        <p:cTn id="35" dur="1000" fill="hold"/>
                                        <p:tgtEl>
                                          <p:spTgt spid="10245">
                                            <p:txEl>
                                              <p:pRg st="3" end="3"/>
                                            </p:txEl>
                                          </p:spTgt>
                                        </p:tgtEl>
                                        <p:attrNameLst>
                                          <p:attrName>ppt_x</p:attrName>
                                        </p:attrNameLst>
                                      </p:cBhvr>
                                      <p:tavLst>
                                        <p:tav tm="0">
                                          <p:val>
                                            <p:strVal val="#ppt_x-.1"/>
                                          </p:val>
                                        </p:tav>
                                        <p:tav tm="100000">
                                          <p:val>
                                            <p:strVal val="#ppt_x"/>
                                          </p:val>
                                        </p:tav>
                                      </p:tavLst>
                                    </p:anim>
                                    <p:anim calcmode="lin" valueType="num">
                                      <p:cBhvr>
                                        <p:cTn id="36" dur="1000" fill="hold"/>
                                        <p:tgtEl>
                                          <p:spTgt spid="1024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0" presetClass="entr" presetSubtype="0" fill="hold" grpId="0" nodeType="clickEffect">
                                  <p:stCondLst>
                                    <p:cond delay="0"/>
                                  </p:stCondLst>
                                  <p:iterate type="lt">
                                    <p:tmPct val="10000"/>
                                  </p:iterate>
                                  <p:childTnLst>
                                    <p:set>
                                      <p:cBhvr>
                                        <p:cTn id="40" dur="1" fill="hold">
                                          <p:stCondLst>
                                            <p:cond delay="0"/>
                                          </p:stCondLst>
                                        </p:cTn>
                                        <p:tgtEl>
                                          <p:spTgt spid="10245">
                                            <p:txEl>
                                              <p:pRg st="4" end="4"/>
                                            </p:txEl>
                                          </p:spTgt>
                                        </p:tgtEl>
                                        <p:attrNameLst>
                                          <p:attrName>style.visibility</p:attrName>
                                        </p:attrNameLst>
                                      </p:cBhvr>
                                      <p:to>
                                        <p:strVal val="visible"/>
                                      </p:to>
                                    </p:set>
                                    <p:animEffect transition="in" filter="fade">
                                      <p:cBhvr>
                                        <p:cTn id="41" dur="1000"/>
                                        <p:tgtEl>
                                          <p:spTgt spid="10245">
                                            <p:txEl>
                                              <p:pRg st="4" end="4"/>
                                            </p:txEl>
                                          </p:spTgt>
                                        </p:tgtEl>
                                      </p:cBhvr>
                                    </p:animEffect>
                                    <p:anim calcmode="lin" valueType="num">
                                      <p:cBhvr>
                                        <p:cTn id="42" dur="1000" fill="hold"/>
                                        <p:tgtEl>
                                          <p:spTgt spid="10245">
                                            <p:txEl>
                                              <p:pRg st="4" end="4"/>
                                            </p:txEl>
                                          </p:spTgt>
                                        </p:tgtEl>
                                        <p:attrNameLst>
                                          <p:attrName>ppt_x</p:attrName>
                                        </p:attrNameLst>
                                      </p:cBhvr>
                                      <p:tavLst>
                                        <p:tav tm="0">
                                          <p:val>
                                            <p:strVal val="#ppt_x-.1"/>
                                          </p:val>
                                        </p:tav>
                                        <p:tav tm="100000">
                                          <p:val>
                                            <p:strVal val="#ppt_x"/>
                                          </p:val>
                                        </p:tav>
                                      </p:tavLst>
                                    </p:anim>
                                    <p:anim calcmode="lin" valueType="num">
                                      <p:cBhvr>
                                        <p:cTn id="43" dur="1000" fill="hold"/>
                                        <p:tgtEl>
                                          <p:spTgt spid="1024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P spid="1024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9C78502E-DECA-40B4-AD76-91C3A9FC0691}" type="slidenum">
              <a:rPr lang="en-US"/>
              <a:pPr>
                <a:defRPr/>
              </a:pPr>
              <a:t>35</a:t>
            </a:fld>
            <a:endParaRPr lang="en-US" dirty="0"/>
          </a:p>
        </p:txBody>
      </p:sp>
      <p:sp>
        <p:nvSpPr>
          <p:cNvPr id="59395" name="Rectangle 4"/>
          <p:cNvSpPr>
            <a:spLocks noChangeArrowheads="1"/>
          </p:cNvSpPr>
          <p:nvPr/>
        </p:nvSpPr>
        <p:spPr bwMode="auto">
          <a:xfrm>
            <a:off x="890588" y="274638"/>
            <a:ext cx="7796212" cy="1143000"/>
          </a:xfrm>
          <a:prstGeom prst="rect">
            <a:avLst/>
          </a:prstGeom>
          <a:noFill/>
          <a:ln w="9525">
            <a:noFill/>
            <a:miter lim="800000"/>
            <a:headEnd/>
            <a:tailEnd/>
          </a:ln>
        </p:spPr>
        <p:txBody>
          <a:bodyPr anchor="ctr"/>
          <a:lstStyle/>
          <a:p>
            <a:pPr algn="ctr"/>
            <a:r>
              <a:rPr lang="en-US" sz="4400" b="1" u="sng" dirty="0">
                <a:solidFill>
                  <a:srgbClr val="FF3300"/>
                </a:solidFill>
                <a:latin typeface="Calibri" pitchFamily="34" charset="0"/>
              </a:rPr>
              <a:t>TYPES OF PROBABILITY SAMPLING</a:t>
            </a:r>
          </a:p>
        </p:txBody>
      </p:sp>
      <p:sp>
        <p:nvSpPr>
          <p:cNvPr id="59397" name="Rectangle 5"/>
          <p:cNvSpPr>
            <a:spLocks noChangeArrowheads="1"/>
          </p:cNvSpPr>
          <p:nvPr/>
        </p:nvSpPr>
        <p:spPr bwMode="auto">
          <a:xfrm>
            <a:off x="0" y="1371600"/>
            <a:ext cx="9144000" cy="5334000"/>
          </a:xfrm>
          <a:prstGeom prst="rect">
            <a:avLst/>
          </a:prstGeom>
          <a:noFill/>
          <a:ln w="9525">
            <a:noFill/>
            <a:miter lim="800000"/>
            <a:headEnd/>
            <a:tailEnd/>
          </a:ln>
        </p:spPr>
        <p:txBody>
          <a:bodyPr/>
          <a:lstStyle/>
          <a:p>
            <a:pPr marL="1143000" lvl="2" indent="-228600">
              <a:spcBef>
                <a:spcPct val="20000"/>
              </a:spcBef>
              <a:buFontTx/>
              <a:buChar char="•"/>
            </a:pPr>
            <a:endParaRPr lang="en-US" sz="2800" b="1" dirty="0">
              <a:solidFill>
                <a:schemeClr val="hlink"/>
              </a:solidFill>
              <a:latin typeface="Calibri" pitchFamily="34" charset="0"/>
            </a:endParaRPr>
          </a:p>
          <a:p>
            <a:pPr marL="1143000" lvl="2" indent="-228600">
              <a:spcBef>
                <a:spcPct val="20000"/>
              </a:spcBef>
            </a:pPr>
            <a:endParaRPr lang="en-US" sz="3200" b="1" dirty="0">
              <a:solidFill>
                <a:schemeClr val="hlink"/>
              </a:solidFill>
              <a:latin typeface="Calibri" pitchFamily="34" charset="0"/>
            </a:endParaRPr>
          </a:p>
          <a:p>
            <a:pPr marL="1600200" lvl="3" indent="-228600">
              <a:spcBef>
                <a:spcPct val="20000"/>
              </a:spcBef>
              <a:buFontTx/>
              <a:buChar char="–"/>
            </a:pPr>
            <a:r>
              <a:rPr lang="en-US" sz="4200" b="1" dirty="0">
                <a:solidFill>
                  <a:schemeClr val="hlink"/>
                </a:solidFill>
                <a:latin typeface="Calibri" pitchFamily="34" charset="0"/>
              </a:rPr>
              <a:t>Simple Random </a:t>
            </a:r>
            <a:r>
              <a:rPr lang="en-US" sz="4200" b="1" dirty="0" smtClean="0">
                <a:solidFill>
                  <a:schemeClr val="hlink"/>
                </a:solidFill>
                <a:latin typeface="Calibri" pitchFamily="34" charset="0"/>
              </a:rPr>
              <a:t>Sampling</a:t>
            </a:r>
          </a:p>
          <a:p>
            <a:pPr marL="1600200" lvl="3" indent="-228600">
              <a:spcBef>
                <a:spcPct val="20000"/>
              </a:spcBef>
              <a:buFontTx/>
              <a:buChar char="–"/>
            </a:pPr>
            <a:r>
              <a:rPr lang="en-US" sz="4200" b="1" dirty="0" smtClean="0">
                <a:solidFill>
                  <a:schemeClr val="hlink"/>
                </a:solidFill>
                <a:latin typeface="Calibri" pitchFamily="34" charset="0"/>
              </a:rPr>
              <a:t>Systematic Sampling</a:t>
            </a:r>
            <a:endParaRPr lang="en-US" sz="4200" b="1" dirty="0">
              <a:solidFill>
                <a:schemeClr val="hlink"/>
              </a:solidFill>
              <a:latin typeface="Calibri" pitchFamily="34" charset="0"/>
            </a:endParaRPr>
          </a:p>
          <a:p>
            <a:pPr marL="1600200" lvl="3" indent="-228600">
              <a:spcBef>
                <a:spcPct val="20000"/>
              </a:spcBef>
              <a:buFontTx/>
              <a:buChar char="–"/>
            </a:pPr>
            <a:r>
              <a:rPr lang="en-US" sz="4200" b="1" dirty="0">
                <a:solidFill>
                  <a:srgbClr val="FF0066"/>
                </a:solidFill>
                <a:latin typeface="Calibri" pitchFamily="34" charset="0"/>
              </a:rPr>
              <a:t>Stratified Sampling</a:t>
            </a:r>
          </a:p>
          <a:p>
            <a:pPr marL="1600200" lvl="3" indent="-228600">
              <a:spcBef>
                <a:spcPct val="20000"/>
              </a:spcBef>
              <a:buFontTx/>
              <a:buChar char="–"/>
            </a:pPr>
            <a:r>
              <a:rPr lang="en-US" sz="4200" b="1" dirty="0">
                <a:solidFill>
                  <a:srgbClr val="403ABA"/>
                </a:solidFill>
                <a:latin typeface="Calibri" pitchFamily="34" charset="0"/>
              </a:rPr>
              <a:t>Cluster </a:t>
            </a:r>
            <a:r>
              <a:rPr lang="en-US" sz="4200" b="1" dirty="0" smtClean="0">
                <a:solidFill>
                  <a:srgbClr val="403ABA"/>
                </a:solidFill>
                <a:latin typeface="Calibri" pitchFamily="34" charset="0"/>
              </a:rPr>
              <a:t>Sampling</a:t>
            </a:r>
          </a:p>
          <a:p>
            <a:pPr marL="1600200" lvl="3" indent="-228600">
              <a:spcBef>
                <a:spcPct val="20000"/>
              </a:spcBef>
              <a:buFontTx/>
              <a:buChar char="–"/>
            </a:pPr>
            <a:r>
              <a:rPr lang="en-US" sz="4200" b="1" dirty="0" smtClean="0">
                <a:solidFill>
                  <a:srgbClr val="403ABA"/>
                </a:solidFill>
                <a:latin typeface="Calibri" pitchFamily="34" charset="0"/>
              </a:rPr>
              <a:t>Area Sampling</a:t>
            </a:r>
            <a:endParaRPr lang="en-US" sz="4200" b="1" dirty="0">
              <a:solidFill>
                <a:srgbClr val="403ABA"/>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397">
                                            <p:txEl>
                                              <p:pRg st="2" end="2"/>
                                            </p:txEl>
                                          </p:spTgt>
                                        </p:tgtEl>
                                        <p:attrNameLst>
                                          <p:attrName>style.visibility</p:attrName>
                                        </p:attrNameLst>
                                      </p:cBhvr>
                                      <p:to>
                                        <p:strVal val="visible"/>
                                      </p:to>
                                    </p:set>
                                    <p:animEffect transition="in" filter="blinds(horizontal)">
                                      <p:cBhvr>
                                        <p:cTn id="7" dur="500"/>
                                        <p:tgtEl>
                                          <p:spTgt spid="5939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9397">
                                            <p:txEl>
                                              <p:pRg st="3" end="3"/>
                                            </p:txEl>
                                          </p:spTgt>
                                        </p:tgtEl>
                                        <p:attrNameLst>
                                          <p:attrName>style.visibility</p:attrName>
                                        </p:attrNameLst>
                                      </p:cBhvr>
                                      <p:to>
                                        <p:strVal val="visible"/>
                                      </p:to>
                                    </p:set>
                                    <p:animEffect transition="in" filter="blinds(horizontal)">
                                      <p:cBhvr>
                                        <p:cTn id="12" dur="500"/>
                                        <p:tgtEl>
                                          <p:spTgt spid="5939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9397">
                                            <p:txEl>
                                              <p:pRg st="4" end="4"/>
                                            </p:txEl>
                                          </p:spTgt>
                                        </p:tgtEl>
                                        <p:attrNameLst>
                                          <p:attrName>style.visibility</p:attrName>
                                        </p:attrNameLst>
                                      </p:cBhvr>
                                      <p:to>
                                        <p:strVal val="visible"/>
                                      </p:to>
                                    </p:set>
                                    <p:animEffect transition="in" filter="blinds(horizontal)">
                                      <p:cBhvr>
                                        <p:cTn id="17" dur="500"/>
                                        <p:tgtEl>
                                          <p:spTgt spid="5939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9397">
                                            <p:txEl>
                                              <p:pRg st="5" end="5"/>
                                            </p:txEl>
                                          </p:spTgt>
                                        </p:tgtEl>
                                        <p:attrNameLst>
                                          <p:attrName>style.visibility</p:attrName>
                                        </p:attrNameLst>
                                      </p:cBhvr>
                                      <p:to>
                                        <p:strVal val="visible"/>
                                      </p:to>
                                    </p:set>
                                    <p:animEffect transition="in" filter="blinds(horizontal)">
                                      <p:cBhvr>
                                        <p:cTn id="22" dur="500"/>
                                        <p:tgtEl>
                                          <p:spTgt spid="5939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9397">
                                            <p:txEl>
                                              <p:pRg st="6" end="6"/>
                                            </p:txEl>
                                          </p:spTgt>
                                        </p:tgtEl>
                                        <p:attrNameLst>
                                          <p:attrName>style.visibility</p:attrName>
                                        </p:attrNameLst>
                                      </p:cBhvr>
                                      <p:to>
                                        <p:strVal val="visible"/>
                                      </p:to>
                                    </p:set>
                                    <p:animEffect transition="in" filter="blinds(horizontal)">
                                      <p:cBhvr>
                                        <p:cTn id="27" dur="500"/>
                                        <p:tgtEl>
                                          <p:spTgt spid="5939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503238" y="4983163"/>
            <a:ext cx="8183562" cy="1052512"/>
          </a:xfrm>
        </p:spPr>
        <p:txBody>
          <a:bodyPr rtlCol="0">
            <a:normAutofit fontScale="90000"/>
          </a:bodyPr>
          <a:lstStyle/>
          <a:p>
            <a:pPr eaLnBrk="1" fontAlgn="auto" hangingPunct="1">
              <a:spcAft>
                <a:spcPts val="0"/>
              </a:spcAft>
              <a:defRPr/>
            </a:pPr>
            <a:r>
              <a:rPr lang="en-US" sz="6300" dirty="0">
                <a:solidFill>
                  <a:schemeClr val="hlink"/>
                </a:solidFill>
              </a:rPr>
              <a:t>Simple Random Sampling</a:t>
            </a:r>
          </a:p>
        </p:txBody>
      </p:sp>
      <p:sp>
        <p:nvSpPr>
          <p:cNvPr id="60419" name="Rectangle 3"/>
          <p:cNvSpPr>
            <a:spLocks noGrp="1" noChangeArrowheads="1"/>
          </p:cNvSpPr>
          <p:nvPr>
            <p:ph idx="1"/>
          </p:nvPr>
        </p:nvSpPr>
        <p:spPr>
          <a:xfrm>
            <a:off x="503238" y="530225"/>
            <a:ext cx="8183562" cy="4187825"/>
          </a:xfrm>
        </p:spPr>
        <p:txBody>
          <a:bodyPr/>
          <a:lstStyle/>
          <a:p>
            <a:pPr eaLnBrk="1" hangingPunct="1"/>
            <a:endParaRPr lang="en-US" b="1" dirty="0" smtClean="0">
              <a:solidFill>
                <a:srgbClr val="CC3300"/>
              </a:solidFill>
            </a:endParaRPr>
          </a:p>
          <a:p>
            <a:pPr eaLnBrk="1" hangingPunct="1"/>
            <a:r>
              <a:rPr lang="en-US" b="1" dirty="0" smtClean="0">
                <a:solidFill>
                  <a:srgbClr val="CC3300"/>
                </a:solidFill>
              </a:rPr>
              <a:t>A method of sampling that relies on a random or chance selection method so that every element of the sampling frame has a known probability of being selected. </a:t>
            </a:r>
          </a:p>
        </p:txBody>
      </p:sp>
      <p:sp>
        <p:nvSpPr>
          <p:cNvPr id="4" name="Slide Number Placeholder 5"/>
          <p:cNvSpPr>
            <a:spLocks noGrp="1"/>
          </p:cNvSpPr>
          <p:nvPr>
            <p:ph type="sldNum" sz="quarter" idx="12"/>
          </p:nvPr>
        </p:nvSpPr>
        <p:spPr/>
        <p:txBody>
          <a:bodyPr/>
          <a:lstStyle/>
          <a:p>
            <a:pPr>
              <a:defRPr/>
            </a:pPr>
            <a:fld id="{2B961049-2712-422D-A625-984FD523B5DA}" type="slidenum">
              <a:rPr lang="en-US"/>
              <a:pPr>
                <a:defRPr/>
              </a:pPr>
              <a:t>36</a:t>
            </a:fld>
            <a:endParaRPr lang="en-US" dirty="0"/>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iterate type="lt">
                                    <p:tmPct val="10000"/>
                                  </p:iterate>
                                  <p:childTnLst>
                                    <p:set>
                                      <p:cBhvr>
                                        <p:cTn id="6" dur="1" fill="hold">
                                          <p:stCondLst>
                                            <p:cond delay="0"/>
                                          </p:stCondLst>
                                        </p:cTn>
                                        <p:tgtEl>
                                          <p:spTgt spid="60418"/>
                                        </p:tgtEl>
                                        <p:attrNameLst>
                                          <p:attrName>style.visibility</p:attrName>
                                        </p:attrNameLst>
                                      </p:cBhvr>
                                      <p:to>
                                        <p:strVal val="visible"/>
                                      </p:to>
                                    </p:set>
                                    <p:anim calcmode="lin" valueType="num">
                                      <p:cBhvr additive="base">
                                        <p:cTn id="7" dur="800" fill="hold">
                                          <p:stCondLst>
                                            <p:cond delay="0"/>
                                          </p:stCondLst>
                                        </p:cTn>
                                        <p:tgtEl>
                                          <p:spTgt spid="60418"/>
                                        </p:tgtEl>
                                        <p:attrNameLst>
                                          <p:attrName>ppt_x</p:attrName>
                                        </p:attrNameLst>
                                      </p:cBhvr>
                                      <p:tavLst>
                                        <p:tav tm="0">
                                          <p:val>
                                            <p:strVal val="0-#ppt_w/2"/>
                                          </p:val>
                                        </p:tav>
                                        <p:tav tm="100000">
                                          <p:val>
                                            <p:strVal val="#ppt_x"/>
                                          </p:val>
                                        </p:tav>
                                      </p:tavLst>
                                    </p:anim>
                                    <p:anim calcmode="lin" valueType="num">
                                      <p:cBhvr additive="base">
                                        <p:cTn id="8" dur="800" fill="hold">
                                          <p:stCondLst>
                                            <p:cond delay="0"/>
                                          </p:stCondLst>
                                        </p:cTn>
                                        <p:tgtEl>
                                          <p:spTgt spid="6041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0" presetClass="entr" presetSubtype="0" fill="hold" grpId="0" nodeType="clickEffect">
                                  <p:stCondLst>
                                    <p:cond delay="0"/>
                                  </p:stCondLst>
                                  <p:iterate type="lt">
                                    <p:tmPct val="10000"/>
                                  </p:iterate>
                                  <p:childTnLst>
                                    <p:set>
                                      <p:cBhvr>
                                        <p:cTn id="12" dur="1" fill="hold">
                                          <p:stCondLst>
                                            <p:cond delay="0"/>
                                          </p:stCondLst>
                                        </p:cTn>
                                        <p:tgtEl>
                                          <p:spTgt spid="60419">
                                            <p:txEl>
                                              <p:pRg st="1" end="1"/>
                                            </p:txEl>
                                          </p:spTgt>
                                        </p:tgtEl>
                                        <p:attrNameLst>
                                          <p:attrName>style.visibility</p:attrName>
                                        </p:attrNameLst>
                                      </p:cBhvr>
                                      <p:to>
                                        <p:strVal val="visible"/>
                                      </p:to>
                                    </p:set>
                                    <p:animEffect transition="in" filter="fade">
                                      <p:cBhvr>
                                        <p:cTn id="13" dur="1000"/>
                                        <p:tgtEl>
                                          <p:spTgt spid="60419">
                                            <p:txEl>
                                              <p:pRg st="1" end="1"/>
                                            </p:txEl>
                                          </p:spTgt>
                                        </p:tgtEl>
                                      </p:cBhvr>
                                    </p:animEffect>
                                    <p:anim calcmode="lin" valueType="num">
                                      <p:cBhvr>
                                        <p:cTn id="14" dur="1000" fill="hold"/>
                                        <p:tgtEl>
                                          <p:spTgt spid="60419">
                                            <p:txEl>
                                              <p:pRg st="1" end="1"/>
                                            </p:txEl>
                                          </p:spTgt>
                                        </p:tgtEl>
                                        <p:attrNameLst>
                                          <p:attrName>ppt_x</p:attrName>
                                        </p:attrNameLst>
                                      </p:cBhvr>
                                      <p:tavLst>
                                        <p:tav tm="0">
                                          <p:val>
                                            <p:strVal val="#ppt_x-.1"/>
                                          </p:val>
                                        </p:tav>
                                        <p:tav tm="100000">
                                          <p:val>
                                            <p:strVal val="#ppt_x"/>
                                          </p:val>
                                        </p:tav>
                                      </p:tavLst>
                                    </p:anim>
                                    <p:anim calcmode="lin" valueType="num">
                                      <p:cBhvr>
                                        <p:cTn id="15" dur="1000" fill="hold"/>
                                        <p:tgtEl>
                                          <p:spTgt spid="6041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P spid="60419"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1"/>
            <a:ext cx="7315200" cy="990600"/>
          </a:xfrm>
        </p:spPr>
        <p:txBody>
          <a:bodyPr>
            <a:normAutofit/>
          </a:bodyPr>
          <a:lstStyle/>
          <a:p>
            <a:r>
              <a:rPr lang="en-US" b="1" u="sng" dirty="0" smtClean="0"/>
              <a:t>Systematic Random Sampling</a:t>
            </a:r>
            <a:r>
              <a:rPr lang="en-US" u="sng" dirty="0" smtClean="0"/>
              <a:t>:</a:t>
            </a:r>
            <a:endParaRPr lang="en-US" u="sng" dirty="0"/>
          </a:p>
        </p:txBody>
      </p:sp>
      <p:sp>
        <p:nvSpPr>
          <p:cNvPr id="3" name="Content Placeholder 2"/>
          <p:cNvSpPr>
            <a:spLocks noGrp="1"/>
          </p:cNvSpPr>
          <p:nvPr>
            <p:ph idx="1"/>
          </p:nvPr>
        </p:nvSpPr>
        <p:spPr>
          <a:xfrm>
            <a:off x="228600" y="1371600"/>
            <a:ext cx="7848600" cy="5257799"/>
          </a:xfrm>
        </p:spPr>
        <p:txBody>
          <a:bodyPr>
            <a:normAutofit lnSpcReduction="10000"/>
          </a:bodyPr>
          <a:lstStyle/>
          <a:p>
            <a:pPr marL="0" indent="0">
              <a:buNone/>
            </a:pPr>
            <a:r>
              <a:rPr lang="en-US" sz="4400" dirty="0" smtClean="0"/>
              <a:t> </a:t>
            </a:r>
          </a:p>
          <a:p>
            <a:pPr marL="0" indent="0">
              <a:buNone/>
            </a:pPr>
            <a:r>
              <a:rPr lang="en-US" sz="4400" dirty="0" smtClean="0"/>
              <a:t>Uses an ordered list. </a:t>
            </a:r>
          </a:p>
          <a:p>
            <a:pPr marL="0" indent="0">
              <a:buNone/>
            </a:pPr>
            <a:r>
              <a:rPr lang="en-US" sz="4400" dirty="0" smtClean="0"/>
              <a:t>E.g. selecting every 10</a:t>
            </a:r>
            <a:r>
              <a:rPr lang="en-US" sz="4400" baseline="30000" dirty="0" smtClean="0"/>
              <a:t>th</a:t>
            </a:r>
            <a:r>
              <a:rPr lang="en-US" sz="4400" dirty="0" smtClean="0"/>
              <a:t> name from the membership register.</a:t>
            </a:r>
          </a:p>
          <a:p>
            <a:pPr marL="0" indent="0">
              <a:buNone/>
            </a:pPr>
            <a:r>
              <a:rPr lang="en-US" sz="4400" dirty="0" smtClean="0"/>
              <a:t>Example – 300 Students(Population)</a:t>
            </a:r>
          </a:p>
          <a:p>
            <a:pPr marL="0" indent="0">
              <a:buNone/>
            </a:pPr>
            <a:r>
              <a:rPr lang="en-US" sz="4400" dirty="0" smtClean="0"/>
              <a:t>We want to select 15.</a:t>
            </a:r>
            <a:endParaRPr lang="en-US" sz="4400" dirty="0"/>
          </a:p>
        </p:txBody>
      </p:sp>
    </p:spTree>
    <p:extLst>
      <p:ext uri="{BB962C8B-B14F-4D97-AF65-F5344CB8AC3E}">
        <p14:creationId xmlns:p14="http://schemas.microsoft.com/office/powerpoint/2010/main" xmlns="" val="334385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p:txBody>
          <a:bodyPr/>
          <a:lstStyle/>
          <a:p>
            <a:pPr eaLnBrk="1" hangingPunct="1"/>
            <a:r>
              <a:rPr lang="en-US" b="1" dirty="0" smtClean="0">
                <a:solidFill>
                  <a:srgbClr val="CC3300"/>
                </a:solidFill>
              </a:rPr>
              <a:t>A method of sampling in which sample elements are selected separately from population strata that are identified in advance by the researcher. The strata will be formed on the basis of Homogeneity .(Homogenous group)  .</a:t>
            </a:r>
          </a:p>
        </p:txBody>
      </p:sp>
      <p:sp>
        <p:nvSpPr>
          <p:cNvPr id="61443"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B0277F9D-C306-4988-AD57-2F3A2B0F2748}" type="slidenum">
              <a:rPr lang="en-US" smtClean="0"/>
              <a:pPr/>
              <a:t>38</a:t>
            </a:fld>
            <a:endParaRPr lang="en-US" smtClean="0"/>
          </a:p>
        </p:txBody>
      </p:sp>
      <p:sp>
        <p:nvSpPr>
          <p:cNvPr id="62466" name="Rectangle 2"/>
          <p:cNvSpPr>
            <a:spLocks noGrp="1" noChangeArrowheads="1"/>
          </p:cNvSpPr>
          <p:nvPr>
            <p:ph type="title"/>
          </p:nvPr>
        </p:nvSpPr>
        <p:spPr/>
        <p:txBody>
          <a:bodyPr/>
          <a:lstStyle/>
          <a:p>
            <a:pPr eaLnBrk="1" fontAlgn="auto" hangingPunct="1">
              <a:spcAft>
                <a:spcPts val="0"/>
              </a:spcAft>
              <a:defRPr/>
            </a:pPr>
            <a:r>
              <a:rPr lang="en-US" sz="4000" u="sng" dirty="0" smtClean="0">
                <a:solidFill>
                  <a:srgbClr val="FF0066"/>
                </a:solidFill>
              </a:rPr>
              <a:t>Stratified Random Sampling</a:t>
            </a: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iterate type="lt">
                                    <p:tmPct val="10000"/>
                                  </p:iterate>
                                  <p:childTnLst>
                                    <p:set>
                                      <p:cBhvr>
                                        <p:cTn id="6" dur="1" fill="hold">
                                          <p:stCondLst>
                                            <p:cond delay="0"/>
                                          </p:stCondLst>
                                        </p:cTn>
                                        <p:tgtEl>
                                          <p:spTgt spid="62466"/>
                                        </p:tgtEl>
                                        <p:attrNameLst>
                                          <p:attrName>style.visibility</p:attrName>
                                        </p:attrNameLst>
                                      </p:cBhvr>
                                      <p:to>
                                        <p:strVal val="visible"/>
                                      </p:to>
                                    </p:set>
                                    <p:anim calcmode="lin" valueType="num">
                                      <p:cBhvr additive="base">
                                        <p:cTn id="7" dur="800" fill="hold">
                                          <p:stCondLst>
                                            <p:cond delay="0"/>
                                          </p:stCondLst>
                                        </p:cTn>
                                        <p:tgtEl>
                                          <p:spTgt spid="62466"/>
                                        </p:tgtEl>
                                        <p:attrNameLst>
                                          <p:attrName>ppt_x</p:attrName>
                                        </p:attrNameLst>
                                      </p:cBhvr>
                                      <p:tavLst>
                                        <p:tav tm="0">
                                          <p:val>
                                            <p:strVal val="0-#ppt_w/2"/>
                                          </p:val>
                                        </p:tav>
                                        <p:tav tm="100000">
                                          <p:val>
                                            <p:strVal val="#ppt_x"/>
                                          </p:val>
                                        </p:tav>
                                      </p:tavLst>
                                    </p:anim>
                                    <p:anim calcmode="lin" valueType="num">
                                      <p:cBhvr additive="base">
                                        <p:cTn id="8" dur="800" fill="hold">
                                          <p:stCondLst>
                                            <p:cond delay="0"/>
                                          </p:stCondLst>
                                        </p:cTn>
                                        <p:tgtEl>
                                          <p:spTgt spid="6246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0" presetClass="entr" presetSubtype="0" fill="hold" grpId="0" nodeType="clickEffect">
                                  <p:stCondLst>
                                    <p:cond delay="0"/>
                                  </p:stCondLst>
                                  <p:iterate type="lt">
                                    <p:tmPct val="10000"/>
                                  </p:iterate>
                                  <p:childTnLst>
                                    <p:set>
                                      <p:cBhvr>
                                        <p:cTn id="12" dur="1" fill="hold">
                                          <p:stCondLst>
                                            <p:cond delay="0"/>
                                          </p:stCondLst>
                                        </p:cTn>
                                        <p:tgtEl>
                                          <p:spTgt spid="62467">
                                            <p:txEl>
                                              <p:pRg st="0" end="0"/>
                                            </p:txEl>
                                          </p:spTgt>
                                        </p:tgtEl>
                                        <p:attrNameLst>
                                          <p:attrName>style.visibility</p:attrName>
                                        </p:attrNameLst>
                                      </p:cBhvr>
                                      <p:to>
                                        <p:strVal val="visible"/>
                                      </p:to>
                                    </p:set>
                                    <p:animEffect transition="in" filter="fade">
                                      <p:cBhvr>
                                        <p:cTn id="13" dur="1000"/>
                                        <p:tgtEl>
                                          <p:spTgt spid="62467">
                                            <p:txEl>
                                              <p:pRg st="0" end="0"/>
                                            </p:txEl>
                                          </p:spTgt>
                                        </p:tgtEl>
                                      </p:cBhvr>
                                    </p:animEffect>
                                    <p:anim calcmode="lin" valueType="num">
                                      <p:cBhvr>
                                        <p:cTn id="14" dur="1000" fill="hold"/>
                                        <p:tgtEl>
                                          <p:spTgt spid="62467">
                                            <p:txEl>
                                              <p:pRg st="0" end="0"/>
                                            </p:txEl>
                                          </p:spTgt>
                                        </p:tgtEl>
                                        <p:attrNameLst>
                                          <p:attrName>ppt_x</p:attrName>
                                        </p:attrNameLst>
                                      </p:cBhvr>
                                      <p:tavLst>
                                        <p:tav tm="0">
                                          <p:val>
                                            <p:strVal val="#ppt_x-.1"/>
                                          </p:val>
                                        </p:tav>
                                        <p:tav tm="100000">
                                          <p:val>
                                            <p:strVal val="#ppt_x"/>
                                          </p:val>
                                        </p:tav>
                                      </p:tavLst>
                                    </p:anim>
                                    <p:anim calcmode="lin" valueType="num">
                                      <p:cBhvr>
                                        <p:cTn id="15" dur="1000" fill="hold"/>
                                        <p:tgtEl>
                                          <p:spTgt spid="6246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91F9A9D0-BD52-438B-BC2A-EA5D186A5FCC}" type="slidenum">
              <a:rPr lang="en-US"/>
              <a:pPr>
                <a:defRPr/>
              </a:pPr>
              <a:t>39</a:t>
            </a:fld>
            <a:endParaRPr lang="en-US" dirty="0"/>
          </a:p>
        </p:txBody>
      </p:sp>
      <p:sp>
        <p:nvSpPr>
          <p:cNvPr id="62467" name="Rectangle 4"/>
          <p:cNvSpPr>
            <a:spLocks noChangeArrowheads="1"/>
          </p:cNvSpPr>
          <p:nvPr/>
        </p:nvSpPr>
        <p:spPr bwMode="auto">
          <a:xfrm>
            <a:off x="1370013" y="301625"/>
            <a:ext cx="7313612" cy="1143000"/>
          </a:xfrm>
          <a:prstGeom prst="rect">
            <a:avLst/>
          </a:prstGeom>
          <a:noFill/>
          <a:ln w="9525">
            <a:noFill/>
            <a:miter lim="800000"/>
            <a:headEnd/>
            <a:tailEnd/>
          </a:ln>
        </p:spPr>
        <p:txBody>
          <a:bodyPr anchor="b"/>
          <a:lstStyle/>
          <a:p>
            <a:pPr algn="ctr"/>
            <a:r>
              <a:rPr lang="en-US" sz="4000" b="1" dirty="0">
                <a:solidFill>
                  <a:srgbClr val="FF0066"/>
                </a:solidFill>
                <a:latin typeface="Calibri" pitchFamily="34" charset="0"/>
              </a:rPr>
              <a:t>Types of Stratified Random Sampling</a:t>
            </a:r>
          </a:p>
        </p:txBody>
      </p:sp>
      <p:sp>
        <p:nvSpPr>
          <p:cNvPr id="12293" name="Rectangle 5"/>
          <p:cNvSpPr>
            <a:spLocks noChangeArrowheads="1"/>
          </p:cNvSpPr>
          <p:nvPr/>
        </p:nvSpPr>
        <p:spPr bwMode="auto">
          <a:xfrm>
            <a:off x="0" y="1752600"/>
            <a:ext cx="8686800" cy="4724400"/>
          </a:xfrm>
          <a:prstGeom prst="rect">
            <a:avLst/>
          </a:prstGeom>
          <a:noFill/>
          <a:ln w="9525">
            <a:noFill/>
            <a:miter lim="800000"/>
            <a:headEnd/>
            <a:tailEnd/>
          </a:ln>
        </p:spPr>
        <p:txBody>
          <a:bodyPr/>
          <a:lstStyle/>
          <a:p>
            <a:pPr marL="342900" indent="-342900">
              <a:spcBef>
                <a:spcPct val="20000"/>
              </a:spcBef>
              <a:buFontTx/>
              <a:buChar char="•"/>
            </a:pPr>
            <a:r>
              <a:rPr lang="en-US" sz="3200" b="1">
                <a:solidFill>
                  <a:schemeClr val="accent2"/>
                </a:solidFill>
                <a:latin typeface="Calibri" pitchFamily="34" charset="0"/>
              </a:rPr>
              <a:t>Proportionate Stratified Sampling</a:t>
            </a:r>
          </a:p>
          <a:p>
            <a:pPr marL="742950" lvl="1" indent="-285750">
              <a:spcBef>
                <a:spcPct val="20000"/>
              </a:spcBef>
              <a:buFontTx/>
              <a:buChar char="–"/>
            </a:pPr>
            <a:r>
              <a:rPr lang="en-US" sz="2800" b="1">
                <a:solidFill>
                  <a:srgbClr val="FF0066"/>
                </a:solidFill>
                <a:latin typeface="Calibri" pitchFamily="34" charset="0"/>
              </a:rPr>
              <a:t>Sampling Method in which elements are selected from strata in exact proportion to their representation in the population.</a:t>
            </a:r>
          </a:p>
          <a:p>
            <a:pPr marL="742950" lvl="1" indent="-285750">
              <a:spcBef>
                <a:spcPct val="20000"/>
              </a:spcBef>
            </a:pPr>
            <a:endParaRPr lang="en-US" sz="2800" b="1">
              <a:solidFill>
                <a:srgbClr val="FF0066"/>
              </a:solidFill>
              <a:latin typeface="Calibri" pitchFamily="34" charset="0"/>
            </a:endParaRPr>
          </a:p>
          <a:p>
            <a:pPr marL="342900" indent="-342900">
              <a:spcBef>
                <a:spcPct val="20000"/>
              </a:spcBef>
              <a:buFontTx/>
              <a:buChar char="•"/>
            </a:pPr>
            <a:r>
              <a:rPr lang="en-US" sz="3200" b="1">
                <a:solidFill>
                  <a:srgbClr val="CC3300"/>
                </a:solidFill>
                <a:latin typeface="Calibri" pitchFamily="34" charset="0"/>
              </a:rPr>
              <a:t>Disproportionate Stratified Sampling</a:t>
            </a:r>
          </a:p>
          <a:p>
            <a:pPr marL="742950" lvl="1" indent="-285750">
              <a:spcBef>
                <a:spcPct val="20000"/>
              </a:spcBef>
              <a:buFontTx/>
              <a:buChar char="–"/>
            </a:pPr>
            <a:r>
              <a:rPr lang="en-US" sz="2800" b="1">
                <a:solidFill>
                  <a:srgbClr val="403ABA"/>
                </a:solidFill>
                <a:latin typeface="Calibri" pitchFamily="34" charset="0"/>
              </a:rPr>
              <a:t>Sampling in which elements selected from strata in different proportions from those that appear in the population.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3">
                                            <p:txEl>
                                              <p:pRg st="1" end="1"/>
                                            </p:txEl>
                                          </p:spTgt>
                                        </p:tgtEl>
                                        <p:attrNameLst>
                                          <p:attrName>style.visibility</p:attrName>
                                        </p:attrNameLst>
                                      </p:cBhvr>
                                      <p:to>
                                        <p:strVal val="visible"/>
                                      </p:to>
                                    </p:set>
                                    <p:animEffect transition="in" filter="blinds(horizontal)">
                                      <p:cBhvr>
                                        <p:cTn id="7" dur="500"/>
                                        <p:tgtEl>
                                          <p:spTgt spid="1229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293">
                                            <p:txEl>
                                              <p:pRg st="4" end="4"/>
                                            </p:txEl>
                                          </p:spTgt>
                                        </p:tgtEl>
                                        <p:attrNameLst>
                                          <p:attrName>style.visibility</p:attrName>
                                        </p:attrNameLst>
                                      </p:cBhvr>
                                      <p:to>
                                        <p:strVal val="visible"/>
                                      </p:to>
                                    </p:set>
                                    <p:animEffect transition="in" filter="box(in)">
                                      <p:cBhvr>
                                        <p:cTn id="12" dur="500"/>
                                        <p:tgtEl>
                                          <p:spTgt spid="1229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04801"/>
            <a:ext cx="6629400" cy="838200"/>
          </a:xfrm>
        </p:spPr>
        <p:txBody>
          <a:bodyPr/>
          <a:lstStyle/>
          <a:p>
            <a:r>
              <a:rPr lang="en-US" b="1" u="sng" dirty="0"/>
              <a:t>Parameters and </a:t>
            </a:r>
            <a:r>
              <a:rPr lang="en-US" b="1" u="sng" dirty="0" smtClean="0"/>
              <a:t>statistic</a:t>
            </a:r>
            <a:endParaRPr lang="en-US" u="sng" dirty="0"/>
          </a:p>
        </p:txBody>
      </p:sp>
      <p:sp>
        <p:nvSpPr>
          <p:cNvPr id="3" name="Content Placeholder 2"/>
          <p:cNvSpPr>
            <a:spLocks noGrp="1"/>
          </p:cNvSpPr>
          <p:nvPr>
            <p:ph idx="1"/>
          </p:nvPr>
        </p:nvSpPr>
        <p:spPr>
          <a:xfrm>
            <a:off x="1219200" y="1371600"/>
            <a:ext cx="7543800" cy="5105400"/>
          </a:xfrm>
        </p:spPr>
        <p:txBody>
          <a:bodyPr>
            <a:normAutofit/>
          </a:bodyPr>
          <a:lstStyle/>
          <a:p>
            <a:r>
              <a:rPr lang="en-US" sz="2400" dirty="0" smtClean="0"/>
              <a:t>Any </a:t>
            </a:r>
            <a:r>
              <a:rPr lang="en-US" sz="2400" dirty="0"/>
              <a:t>set of entities i.e. samples and populations , can be described by using statistical measures such as the mean, median, mode, standard deviation, etc. </a:t>
            </a:r>
            <a:endParaRPr lang="en-US" sz="2400" dirty="0" smtClean="0"/>
          </a:p>
          <a:p>
            <a:pPr>
              <a:buNone/>
            </a:pPr>
            <a:endParaRPr lang="en-US" sz="2400" dirty="0" smtClean="0"/>
          </a:p>
          <a:p>
            <a:pPr algn="just"/>
            <a:r>
              <a:rPr lang="en-US" sz="2400" dirty="0" smtClean="0"/>
              <a:t>When </a:t>
            </a:r>
            <a:r>
              <a:rPr lang="en-US" sz="2400" dirty="0"/>
              <a:t>these terms describe the characteristics of a population, they are called </a:t>
            </a:r>
            <a:r>
              <a:rPr lang="en-US" sz="2400" i="1" dirty="0"/>
              <a:t>population parameter</a:t>
            </a:r>
            <a:r>
              <a:rPr lang="en-US" sz="2400" dirty="0" smtClean="0"/>
              <a:t>.</a:t>
            </a:r>
          </a:p>
          <a:p>
            <a:pPr algn="just"/>
            <a:endParaRPr lang="en-US" sz="2400" dirty="0" smtClean="0"/>
          </a:p>
          <a:p>
            <a:pPr algn="just">
              <a:buNone/>
            </a:pPr>
            <a:r>
              <a:rPr lang="en-US" sz="2400" dirty="0" smtClean="0"/>
              <a:t> </a:t>
            </a:r>
          </a:p>
          <a:p>
            <a:r>
              <a:rPr lang="en-US" sz="2400" dirty="0" smtClean="0"/>
              <a:t>When </a:t>
            </a:r>
            <a:r>
              <a:rPr lang="en-US" sz="2400" dirty="0"/>
              <a:t>they describe the characteristics of a sample, they are called </a:t>
            </a:r>
            <a:r>
              <a:rPr lang="en-US" sz="2400" i="1" dirty="0"/>
              <a:t>sample statistic</a:t>
            </a:r>
            <a:r>
              <a:rPr lang="en-US" sz="2400" dirty="0"/>
              <a:t>.</a:t>
            </a:r>
          </a:p>
        </p:txBody>
      </p:sp>
    </p:spTree>
    <p:extLst>
      <p:ext uri="{BB962C8B-B14F-4D97-AF65-F5344CB8AC3E}">
        <p14:creationId xmlns="" xmlns:p14="http://schemas.microsoft.com/office/powerpoint/2010/main" val="3739221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5"/>
          <p:cNvSpPr>
            <a:spLocks noGrp="1"/>
          </p:cNvSpPr>
          <p:nvPr>
            <p:ph type="sldNum" sz="quarter" idx="12"/>
          </p:nvPr>
        </p:nvSpPr>
        <p:spPr/>
        <p:txBody>
          <a:bodyPr/>
          <a:lstStyle/>
          <a:p>
            <a:pPr>
              <a:defRPr/>
            </a:pPr>
            <a:fld id="{2BC8F7B3-F96D-46EB-ABB3-FD040F7BAFDA}" type="slidenum">
              <a:rPr lang="en-US"/>
              <a:pPr>
                <a:defRPr/>
              </a:pPr>
              <a:t>40</a:t>
            </a:fld>
            <a:endParaRPr lang="en-US" dirty="0"/>
          </a:p>
        </p:txBody>
      </p:sp>
      <p:sp>
        <p:nvSpPr>
          <p:cNvPr id="63491" name="Rectangle 4"/>
          <p:cNvSpPr>
            <a:spLocks noChangeArrowheads="1"/>
          </p:cNvSpPr>
          <p:nvPr/>
        </p:nvSpPr>
        <p:spPr bwMode="auto">
          <a:xfrm>
            <a:off x="1370013" y="301625"/>
            <a:ext cx="7313612" cy="1143000"/>
          </a:xfrm>
          <a:prstGeom prst="rect">
            <a:avLst/>
          </a:prstGeom>
          <a:noFill/>
          <a:ln w="9525">
            <a:noFill/>
            <a:miter lim="800000"/>
            <a:headEnd/>
            <a:tailEnd/>
          </a:ln>
        </p:spPr>
        <p:txBody>
          <a:bodyPr anchor="b"/>
          <a:lstStyle/>
          <a:p>
            <a:pPr algn="ctr"/>
            <a:r>
              <a:rPr lang="en-US" sz="5000" b="1">
                <a:solidFill>
                  <a:srgbClr val="FF0066"/>
                </a:solidFill>
                <a:latin typeface="Calibri" pitchFamily="34" charset="0"/>
              </a:rPr>
              <a:t>Proportionate Stratified Sampling</a:t>
            </a:r>
          </a:p>
        </p:txBody>
      </p:sp>
      <p:sp>
        <p:nvSpPr>
          <p:cNvPr id="63492" name="Rectangle 5"/>
          <p:cNvSpPr>
            <a:spLocks noChangeArrowheads="1"/>
          </p:cNvSpPr>
          <p:nvPr/>
        </p:nvSpPr>
        <p:spPr bwMode="auto">
          <a:xfrm>
            <a:off x="1851025" y="1481138"/>
            <a:ext cx="5387975" cy="1524000"/>
          </a:xfrm>
          <a:prstGeom prst="rect">
            <a:avLst/>
          </a:prstGeom>
          <a:noFill/>
          <a:ln w="9525">
            <a:noFill/>
            <a:miter lim="800000"/>
            <a:headEnd/>
            <a:tailEnd/>
          </a:ln>
        </p:spPr>
        <p:txBody>
          <a:bodyPr lIns="0" tIns="0" rIns="0" bIns="0" anchor="ctr">
            <a:spAutoFit/>
          </a:bodyPr>
          <a:lstStyle/>
          <a:p>
            <a:pPr indent="457200"/>
            <a:r>
              <a:rPr lang="en-US" sz="1200" b="1">
                <a:latin typeface="Times New Roman" pitchFamily="18" charset="0"/>
                <a:cs typeface="Times New Roman" pitchFamily="18" charset="0"/>
              </a:rPr>
              <a:t>		     </a:t>
            </a:r>
            <a:r>
              <a:rPr lang="en-US" sz="2000" b="1">
                <a:latin typeface="Times New Roman" pitchFamily="18" charset="0"/>
                <a:cs typeface="Times New Roman" pitchFamily="18" charset="0"/>
              </a:rPr>
              <a:t> </a:t>
            </a:r>
          </a:p>
          <a:p>
            <a:pPr indent="457200"/>
            <a:r>
              <a:rPr lang="en-US" sz="2000" b="1">
                <a:latin typeface="Times New Roman" pitchFamily="18" charset="0"/>
                <a:cs typeface="Times New Roman" pitchFamily="18" charset="0"/>
              </a:rPr>
              <a:t>		</a:t>
            </a:r>
            <a:r>
              <a:rPr lang="en-US" sz="2000" b="1">
                <a:solidFill>
                  <a:srgbClr val="403ABA"/>
                </a:solidFill>
                <a:latin typeface="Times New Roman" pitchFamily="18" charset="0"/>
                <a:cs typeface="Times New Roman" pitchFamily="18" charset="0"/>
              </a:rPr>
              <a:t>TABLE  1</a:t>
            </a:r>
          </a:p>
          <a:p>
            <a:pPr indent="457200"/>
            <a:endParaRPr lang="en-US" sz="2000" b="1">
              <a:solidFill>
                <a:srgbClr val="403ABA"/>
              </a:solidFill>
              <a:latin typeface="Times New Roman" pitchFamily="18" charset="0"/>
              <a:cs typeface="Times New Roman" pitchFamily="18" charset="0"/>
            </a:endParaRPr>
          </a:p>
          <a:p>
            <a:pPr indent="457200"/>
            <a:r>
              <a:rPr lang="en-US" sz="2000" b="1">
                <a:solidFill>
                  <a:srgbClr val="403ABA"/>
                </a:solidFill>
                <a:latin typeface="Times New Roman" pitchFamily="18" charset="0"/>
                <a:cs typeface="Times New Roman" pitchFamily="18" charset="0"/>
              </a:rPr>
              <a:t> DISTRIBUTION OF EMPLOYEES</a:t>
            </a:r>
          </a:p>
          <a:p>
            <a:pPr indent="457200"/>
            <a:endParaRPr lang="en-US" sz="2000" b="1">
              <a:latin typeface="Calibri" pitchFamily="34" charset="0"/>
            </a:endParaRPr>
          </a:p>
        </p:txBody>
      </p:sp>
      <p:graphicFrame>
        <p:nvGraphicFramePr>
          <p:cNvPr id="14385" name="Group 49"/>
          <p:cNvGraphicFramePr>
            <a:graphicFrameLocks noGrp="1"/>
          </p:cNvGraphicFramePr>
          <p:nvPr/>
        </p:nvGraphicFramePr>
        <p:xfrm>
          <a:off x="304800" y="2971800"/>
          <a:ext cx="8610600" cy="2643823"/>
        </p:xfrm>
        <a:graphic>
          <a:graphicData uri="http://schemas.openxmlformats.org/drawingml/2006/table">
            <a:tbl>
              <a:tblPr/>
              <a:tblGrid>
                <a:gridCol w="2249488"/>
                <a:gridCol w="2690812"/>
                <a:gridCol w="3670300"/>
              </a:tblGrid>
              <a:tr h="5270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1" i="0" u="none" strike="noStrike" cap="none" normalizeH="0" baseline="0" dirty="0" smtClean="0">
                          <a:ln>
                            <a:noFill/>
                          </a:ln>
                          <a:solidFill>
                            <a:srgbClr val="403ABA"/>
                          </a:solidFill>
                          <a:effectLst/>
                          <a:latin typeface="Times New Roman" pitchFamily="18" charset="0"/>
                          <a:cs typeface="Times New Roman" pitchFamily="18" charset="0"/>
                        </a:rPr>
                        <a:t>Employees</a:t>
                      </a:r>
                      <a:endParaRPr kumimoji="0" lang="en-US" sz="2300" b="1" i="0" u="none" strike="noStrike" cap="none" normalizeH="0" baseline="0" dirty="0" smtClean="0">
                        <a:ln>
                          <a:noFill/>
                        </a:ln>
                        <a:solidFill>
                          <a:srgbClr val="403ABA"/>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1" i="0" u="none" strike="noStrike" cap="none" normalizeH="0" baseline="0" dirty="0" smtClean="0">
                          <a:ln>
                            <a:noFill/>
                          </a:ln>
                          <a:solidFill>
                            <a:srgbClr val="403ABA"/>
                          </a:solidFill>
                          <a:effectLst/>
                          <a:latin typeface="Times New Roman" pitchFamily="18" charset="0"/>
                          <a:cs typeface="Times New Roman" pitchFamily="18" charset="0"/>
                        </a:rPr>
                        <a:t>Population </a:t>
                      </a:r>
                      <a:endParaRPr kumimoji="0" lang="en-US" sz="2300" b="1" i="0" u="none" strike="noStrike" cap="none" normalizeH="0" baseline="0" dirty="0" smtClean="0">
                        <a:ln>
                          <a:noFill/>
                        </a:ln>
                        <a:solidFill>
                          <a:srgbClr val="403ABA"/>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1" i="0" u="none" strike="noStrike" cap="none" normalizeH="0" baseline="0" dirty="0" smtClean="0">
                          <a:ln>
                            <a:noFill/>
                          </a:ln>
                          <a:solidFill>
                            <a:srgbClr val="403ABA"/>
                          </a:solidFill>
                          <a:effectLst/>
                          <a:latin typeface="Times New Roman" pitchFamily="18" charset="0"/>
                          <a:cs typeface="Times New Roman" pitchFamily="18" charset="0"/>
                        </a:rPr>
                        <a:t>Proportion/Percentage  of each category of employees</a:t>
                      </a:r>
                      <a:endParaRPr kumimoji="0" lang="en-US" sz="2300" b="1" i="0" u="none" strike="noStrike" cap="none" normalizeH="0" baseline="0" dirty="0" smtClean="0">
                        <a:ln>
                          <a:noFill/>
                        </a:ln>
                        <a:solidFill>
                          <a:srgbClr val="403ABA"/>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5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1" i="0" u="none" strike="noStrike" cap="none" normalizeH="0" baseline="0" dirty="0" smtClean="0">
                          <a:ln>
                            <a:noFill/>
                          </a:ln>
                          <a:solidFill>
                            <a:srgbClr val="403ABA"/>
                          </a:solidFill>
                          <a:effectLst/>
                          <a:latin typeface="Times New Roman" pitchFamily="18" charset="0"/>
                          <a:cs typeface="Times New Roman" pitchFamily="18" charset="0"/>
                        </a:rPr>
                        <a:t>Managers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1" i="0" u="none" strike="noStrike" cap="none" normalizeH="0" baseline="0" dirty="0" smtClean="0">
                          <a:ln>
                            <a:noFill/>
                          </a:ln>
                          <a:solidFill>
                            <a:srgbClr val="403ABA"/>
                          </a:solidFill>
                          <a:effectLst/>
                          <a:latin typeface="Times New Roman" pitchFamily="18" charset="0"/>
                          <a:cs typeface="Times New Roman" pitchFamily="18" charset="0"/>
                        </a:rPr>
                        <a:t>400</a:t>
                      </a:r>
                      <a:endParaRPr kumimoji="0" lang="en-US" sz="2300" b="1" i="0" u="none" strike="noStrike" cap="none" normalizeH="0" baseline="0" dirty="0" smtClean="0">
                        <a:ln>
                          <a:noFill/>
                        </a:ln>
                        <a:solidFill>
                          <a:srgbClr val="403ABA"/>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1" i="0" u="none" strike="noStrike" cap="none" normalizeH="0" baseline="0" dirty="0" smtClean="0">
                          <a:ln>
                            <a:noFill/>
                          </a:ln>
                          <a:solidFill>
                            <a:srgbClr val="403ABA"/>
                          </a:solidFill>
                          <a:effectLst/>
                          <a:latin typeface="Times New Roman" pitchFamily="18" charset="0"/>
                          <a:cs typeface="Times New Roman" pitchFamily="18" charset="0"/>
                        </a:rPr>
                        <a:t>10% = 40</a:t>
                      </a:r>
                      <a:endParaRPr kumimoji="0" lang="en-US" sz="2300" b="1" i="0" u="none" strike="noStrike" cap="none" normalizeH="0" baseline="0" dirty="0" smtClean="0">
                        <a:ln>
                          <a:noFill/>
                        </a:ln>
                        <a:solidFill>
                          <a:srgbClr val="403ABA"/>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38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300" b="1" i="0" u="none" strike="noStrike" cap="none" normalizeH="0" baseline="0" dirty="0" smtClean="0">
                          <a:ln>
                            <a:noFill/>
                          </a:ln>
                          <a:solidFill>
                            <a:srgbClr val="403ABA"/>
                          </a:solidFill>
                          <a:effectLst/>
                          <a:latin typeface="Times New Roman" pitchFamily="18" charset="0"/>
                          <a:cs typeface="Times New Roman" pitchFamily="18" charset="0"/>
                        </a:rPr>
                        <a:t>Supervisors</a:t>
                      </a:r>
                      <a:endParaRPr kumimoji="0" lang="en-US" sz="2300" b="1" i="0" u="none" strike="noStrike" cap="none" normalizeH="0" baseline="0" dirty="0" smtClean="0">
                        <a:ln>
                          <a:noFill/>
                        </a:ln>
                        <a:solidFill>
                          <a:srgbClr val="403ABA"/>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1" i="0" u="none" strike="noStrike" cap="none" normalizeH="0" baseline="0" dirty="0" smtClean="0">
                          <a:ln>
                            <a:noFill/>
                          </a:ln>
                          <a:solidFill>
                            <a:srgbClr val="403ABA"/>
                          </a:solidFill>
                          <a:effectLst/>
                          <a:latin typeface="Times New Roman" pitchFamily="18" charset="0"/>
                          <a:cs typeface="Times New Roman" pitchFamily="18" charset="0"/>
                        </a:rPr>
                        <a:t>600</a:t>
                      </a:r>
                      <a:endParaRPr kumimoji="0" lang="en-US" sz="2300" b="1" i="0" u="none" strike="noStrike" cap="none" normalizeH="0" baseline="0" dirty="0" smtClean="0">
                        <a:ln>
                          <a:noFill/>
                        </a:ln>
                        <a:solidFill>
                          <a:srgbClr val="403ABA"/>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1" i="0" u="none" strike="noStrike" cap="none" normalizeH="0" baseline="0" dirty="0" smtClean="0">
                          <a:ln>
                            <a:noFill/>
                          </a:ln>
                          <a:solidFill>
                            <a:srgbClr val="403ABA"/>
                          </a:solidFill>
                          <a:effectLst/>
                          <a:latin typeface="Times New Roman" pitchFamily="18" charset="0"/>
                          <a:cs typeface="Times New Roman" pitchFamily="18" charset="0"/>
                        </a:rPr>
                        <a:t>10%= 60</a:t>
                      </a:r>
                      <a:endParaRPr kumimoji="0" lang="en-US" sz="2300" b="1" i="0" u="none" strike="noStrike" cap="none" normalizeH="0" baseline="0" dirty="0" smtClean="0">
                        <a:ln>
                          <a:noFill/>
                        </a:ln>
                        <a:solidFill>
                          <a:srgbClr val="403ABA"/>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22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300" b="1" i="0" u="none" strike="noStrike" cap="none" normalizeH="0" baseline="0" dirty="0" smtClean="0">
                          <a:ln>
                            <a:noFill/>
                          </a:ln>
                          <a:solidFill>
                            <a:srgbClr val="403ABA"/>
                          </a:solidFill>
                          <a:effectLst/>
                          <a:latin typeface="Times New Roman" pitchFamily="18" charset="0"/>
                          <a:cs typeface="Times New Roman" pitchFamily="18" charset="0"/>
                        </a:rPr>
                        <a:t>Workers</a:t>
                      </a:r>
                      <a:endParaRPr kumimoji="0" lang="en-US" sz="2300" b="1" i="0" u="none" strike="noStrike" cap="none" normalizeH="0" baseline="0" dirty="0" smtClean="0">
                        <a:ln>
                          <a:noFill/>
                        </a:ln>
                        <a:solidFill>
                          <a:srgbClr val="403ABA"/>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1" i="0" u="none" strike="noStrike" cap="none" normalizeH="0" baseline="0" dirty="0" smtClean="0">
                          <a:ln>
                            <a:noFill/>
                          </a:ln>
                          <a:solidFill>
                            <a:srgbClr val="403ABA"/>
                          </a:solidFill>
                          <a:effectLst/>
                          <a:latin typeface="Times New Roman" pitchFamily="18" charset="0"/>
                          <a:cs typeface="Times New Roman" pitchFamily="18" charset="0"/>
                        </a:rPr>
                        <a:t>4000</a:t>
                      </a:r>
                      <a:endParaRPr kumimoji="0" lang="en-US" sz="2300" b="1" i="0" u="none" strike="noStrike" cap="none" normalizeH="0" baseline="0" dirty="0" smtClean="0">
                        <a:ln>
                          <a:noFill/>
                        </a:ln>
                        <a:solidFill>
                          <a:srgbClr val="403ABA"/>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1" i="0" u="none" strike="noStrike" cap="none" normalizeH="0" baseline="0" dirty="0" smtClean="0">
                          <a:ln>
                            <a:noFill/>
                          </a:ln>
                          <a:solidFill>
                            <a:srgbClr val="403ABA"/>
                          </a:solidFill>
                          <a:effectLst/>
                          <a:latin typeface="Times New Roman" pitchFamily="18" charset="0"/>
                          <a:cs typeface="Times New Roman" pitchFamily="18" charset="0"/>
                        </a:rPr>
                        <a:t>10%=400</a:t>
                      </a:r>
                      <a:endParaRPr kumimoji="0" lang="en-US" sz="2300" b="1" i="0" u="none" strike="noStrike" cap="none" normalizeH="0" baseline="0" dirty="0" smtClean="0">
                        <a:ln>
                          <a:noFill/>
                        </a:ln>
                        <a:solidFill>
                          <a:srgbClr val="403ABA"/>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22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1" i="0" u="none" strike="noStrike" cap="none" normalizeH="0" baseline="0" dirty="0" smtClean="0">
                          <a:ln>
                            <a:noFill/>
                          </a:ln>
                          <a:solidFill>
                            <a:srgbClr val="403ABA"/>
                          </a:solidFill>
                          <a:effectLst/>
                          <a:latin typeface="Times New Roman" pitchFamily="18" charset="0"/>
                          <a:cs typeface="Times New Roman" pitchFamily="18" charset="0"/>
                        </a:rPr>
                        <a:t>Total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1" i="0" u="none" strike="noStrike" cap="none" normalizeH="0" baseline="0" dirty="0" smtClean="0">
                          <a:ln>
                            <a:noFill/>
                          </a:ln>
                          <a:solidFill>
                            <a:srgbClr val="403ABA"/>
                          </a:solidFill>
                          <a:effectLst/>
                          <a:latin typeface="Times New Roman" pitchFamily="18" charset="0"/>
                          <a:cs typeface="Times New Roman" pitchFamily="18" charset="0"/>
                        </a:rPr>
                        <a:t>5000</a:t>
                      </a:r>
                      <a:endParaRPr kumimoji="0" lang="en-US" sz="2300" b="1" i="0" u="none" strike="noStrike" cap="none" normalizeH="0" baseline="0" dirty="0" smtClean="0">
                        <a:ln>
                          <a:noFill/>
                        </a:ln>
                        <a:solidFill>
                          <a:srgbClr val="403ABA"/>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1" i="0" u="none" strike="noStrike" cap="none" normalizeH="0" baseline="0" dirty="0" smtClean="0">
                          <a:ln>
                            <a:noFill/>
                          </a:ln>
                          <a:solidFill>
                            <a:srgbClr val="403ABA"/>
                          </a:solidFill>
                          <a:effectLst/>
                          <a:latin typeface="Arial" charset="0"/>
                        </a:rPr>
                        <a:t>10% = 500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3519" name="Rectangle 40"/>
          <p:cNvSpPr>
            <a:spLocks noChangeArrowheads="1"/>
          </p:cNvSpPr>
          <p:nvPr/>
        </p:nvSpPr>
        <p:spPr bwMode="auto">
          <a:xfrm>
            <a:off x="0" y="4994275"/>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5"/>
          <p:cNvSpPr>
            <a:spLocks noGrp="1"/>
          </p:cNvSpPr>
          <p:nvPr>
            <p:ph type="sldNum" sz="quarter" idx="12"/>
          </p:nvPr>
        </p:nvSpPr>
        <p:spPr/>
        <p:txBody>
          <a:bodyPr/>
          <a:lstStyle/>
          <a:p>
            <a:pPr>
              <a:defRPr/>
            </a:pPr>
            <a:fld id="{51965F1C-D0FE-47C2-B548-2AFCC6C8EE4A}" type="slidenum">
              <a:rPr lang="en-US"/>
              <a:pPr>
                <a:defRPr/>
              </a:pPr>
              <a:t>41</a:t>
            </a:fld>
            <a:endParaRPr lang="en-US" dirty="0"/>
          </a:p>
        </p:txBody>
      </p:sp>
      <p:sp>
        <p:nvSpPr>
          <p:cNvPr id="65539" name="Rectangle 4"/>
          <p:cNvSpPr>
            <a:spLocks noChangeArrowheads="1"/>
          </p:cNvSpPr>
          <p:nvPr/>
        </p:nvSpPr>
        <p:spPr bwMode="auto">
          <a:xfrm>
            <a:off x="1370013" y="301625"/>
            <a:ext cx="7313612" cy="1143000"/>
          </a:xfrm>
          <a:prstGeom prst="rect">
            <a:avLst/>
          </a:prstGeom>
          <a:noFill/>
          <a:ln w="9525">
            <a:noFill/>
            <a:miter lim="800000"/>
            <a:headEnd/>
            <a:tailEnd/>
          </a:ln>
        </p:spPr>
        <p:txBody>
          <a:bodyPr anchor="b"/>
          <a:lstStyle/>
          <a:p>
            <a:pPr algn="ctr"/>
            <a:r>
              <a:rPr lang="en-US" sz="5000" b="1">
                <a:solidFill>
                  <a:srgbClr val="403ABA"/>
                </a:solidFill>
                <a:latin typeface="Calibri" pitchFamily="34" charset="0"/>
              </a:rPr>
              <a:t>Disproportionate Stratified Sampling</a:t>
            </a:r>
          </a:p>
        </p:txBody>
      </p:sp>
      <p:sp>
        <p:nvSpPr>
          <p:cNvPr id="65540" name="Rectangle 5"/>
          <p:cNvSpPr>
            <a:spLocks noChangeArrowheads="1"/>
          </p:cNvSpPr>
          <p:nvPr/>
        </p:nvSpPr>
        <p:spPr bwMode="auto">
          <a:xfrm>
            <a:off x="1836738" y="1390650"/>
            <a:ext cx="5219700" cy="1768475"/>
          </a:xfrm>
          <a:prstGeom prst="rect">
            <a:avLst/>
          </a:prstGeom>
          <a:noFill/>
          <a:ln w="9525">
            <a:noFill/>
            <a:miter lim="800000"/>
            <a:headEnd/>
            <a:tailEnd/>
          </a:ln>
        </p:spPr>
        <p:txBody>
          <a:bodyPr wrap="none" lIns="0" tIns="0" rIns="0" bIns="0" anchor="ctr">
            <a:spAutoFit/>
          </a:bodyPr>
          <a:lstStyle/>
          <a:p>
            <a:pPr indent="457200" algn="ctr"/>
            <a:endParaRPr lang="en-US" sz="2000" b="1">
              <a:latin typeface="Calibri" pitchFamily="34" charset="0"/>
              <a:cs typeface="Times New Roman" pitchFamily="18" charset="0"/>
            </a:endParaRPr>
          </a:p>
          <a:p>
            <a:pPr indent="457200" algn="ctr"/>
            <a:r>
              <a:rPr lang="en-US" sz="2000" b="1">
                <a:solidFill>
                  <a:srgbClr val="403ABA"/>
                </a:solidFill>
                <a:latin typeface="Calibri" pitchFamily="34" charset="0"/>
                <a:cs typeface="Times New Roman" pitchFamily="18" charset="0"/>
              </a:rPr>
              <a:t>TABLE  3</a:t>
            </a:r>
            <a:endParaRPr lang="en-US" sz="2000" b="1">
              <a:solidFill>
                <a:srgbClr val="403ABA"/>
              </a:solidFill>
              <a:latin typeface="Times New Roman" pitchFamily="18" charset="0"/>
              <a:cs typeface="Times New Roman" pitchFamily="18" charset="0"/>
            </a:endParaRPr>
          </a:p>
          <a:p>
            <a:pPr indent="457200" algn="ctr"/>
            <a:r>
              <a:rPr lang="en-US" b="1">
                <a:solidFill>
                  <a:schemeClr val="accent2"/>
                </a:solidFill>
                <a:latin typeface="Calibri" pitchFamily="34" charset="0"/>
              </a:rPr>
              <a:t>SAMPLING DISTRIBUTION OF EMPLOYEES</a:t>
            </a:r>
            <a:endParaRPr lang="en-US" sz="2000" b="1">
              <a:solidFill>
                <a:srgbClr val="403ABA"/>
              </a:solidFill>
              <a:latin typeface="Times New Roman" pitchFamily="18" charset="0"/>
              <a:cs typeface="Times New Roman" pitchFamily="18" charset="0"/>
            </a:endParaRPr>
          </a:p>
          <a:p>
            <a:pPr indent="457200" algn="ctr"/>
            <a:r>
              <a:rPr lang="en-US" sz="2000" b="1">
                <a:solidFill>
                  <a:srgbClr val="403ABA"/>
                </a:solidFill>
                <a:latin typeface="Times New Roman" pitchFamily="18" charset="0"/>
                <a:cs typeface="Times New Roman" pitchFamily="18" charset="0"/>
              </a:rPr>
              <a:t>(DIPROPORTIONATE)</a:t>
            </a:r>
          </a:p>
          <a:p>
            <a:pPr indent="457200" algn="ctr"/>
            <a:endParaRPr lang="en-US" sz="2000" b="1">
              <a:latin typeface="Times New Roman" pitchFamily="18" charset="0"/>
              <a:cs typeface="Times New Roman" pitchFamily="18" charset="0"/>
            </a:endParaRPr>
          </a:p>
          <a:p>
            <a:pPr indent="457200" algn="ctr"/>
            <a:endParaRPr lang="en-US">
              <a:latin typeface="Calibri" pitchFamily="34" charset="0"/>
            </a:endParaRPr>
          </a:p>
        </p:txBody>
      </p:sp>
      <p:graphicFrame>
        <p:nvGraphicFramePr>
          <p:cNvPr id="16450" name="Group 66"/>
          <p:cNvGraphicFramePr>
            <a:graphicFrameLocks noGrp="1"/>
          </p:cNvGraphicFramePr>
          <p:nvPr/>
        </p:nvGraphicFramePr>
        <p:xfrm>
          <a:off x="381000" y="2709863"/>
          <a:ext cx="8308975" cy="3233738"/>
        </p:xfrm>
        <a:graphic>
          <a:graphicData uri="http://schemas.openxmlformats.org/drawingml/2006/table">
            <a:tbl>
              <a:tblPr/>
              <a:tblGrid>
                <a:gridCol w="2466975"/>
                <a:gridCol w="2143125"/>
                <a:gridCol w="1849438"/>
                <a:gridCol w="1849437"/>
              </a:tblGrid>
              <a:tr h="642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1" i="0" u="none" strike="noStrike" cap="none" normalizeH="0" baseline="0" dirty="0" smtClean="0">
                          <a:ln>
                            <a:noFill/>
                          </a:ln>
                          <a:solidFill>
                            <a:srgbClr val="403ABA"/>
                          </a:solidFill>
                          <a:effectLst/>
                          <a:latin typeface="Times New Roman" pitchFamily="18" charset="0"/>
                          <a:cs typeface="Times New Roman" pitchFamily="18" charset="0"/>
                        </a:rPr>
                        <a:t>Employees</a:t>
                      </a:r>
                      <a:endParaRPr kumimoji="0" lang="en-US" sz="2300" b="1" i="0" u="none" strike="noStrike" cap="none" normalizeH="0" baseline="0" dirty="0" smtClean="0">
                        <a:ln>
                          <a:noFill/>
                        </a:ln>
                        <a:solidFill>
                          <a:srgbClr val="403ABA"/>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403ABA"/>
                          </a:solidFill>
                          <a:effectLst/>
                          <a:latin typeface="Arial" charset="0"/>
                        </a:rPr>
                        <a:t>Population Break-up</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dirty="0" smtClean="0">
                          <a:ln>
                            <a:noFill/>
                          </a:ln>
                          <a:solidFill>
                            <a:srgbClr val="403ABA"/>
                          </a:solidFill>
                          <a:effectLst/>
                          <a:latin typeface="Tahoma" pitchFamily="34" charset="0"/>
                        </a:rPr>
                        <a:t>Sample </a:t>
                      </a:r>
                      <a:endParaRPr kumimoji="0" lang="en-US" sz="1900" b="0" i="0" u="none" strike="noStrike" cap="none" normalizeH="0" baseline="0" dirty="0" smtClean="0">
                        <a:ln>
                          <a:noFill/>
                        </a:ln>
                        <a:solidFill>
                          <a:srgbClr val="403ABA"/>
                        </a:solidFill>
                        <a:effectLst/>
                        <a:latin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dirty="0" smtClean="0">
                          <a:ln>
                            <a:noFill/>
                          </a:ln>
                          <a:solidFill>
                            <a:srgbClr val="403ABA"/>
                          </a:solidFill>
                          <a:effectLst/>
                          <a:latin typeface="Tahoma" pitchFamily="34" charset="0"/>
                        </a:rPr>
                        <a:t>Break-up</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1" i="0" u="none" strike="noStrike" cap="none" normalizeH="0" baseline="0" dirty="0" smtClean="0">
                          <a:ln>
                            <a:noFill/>
                          </a:ln>
                          <a:solidFill>
                            <a:srgbClr val="403ABA"/>
                          </a:solidFill>
                          <a:effectLst/>
                          <a:latin typeface="Times New Roman" pitchFamily="18" charset="0"/>
                          <a:cs typeface="Times New Roman" pitchFamily="18" charset="0"/>
                        </a:rPr>
                        <a:t>Proportion of employees</a:t>
                      </a:r>
                      <a:endParaRPr kumimoji="0" lang="en-US" sz="2300" b="1" i="0" u="none" strike="noStrike" cap="none" normalizeH="0" baseline="0" dirty="0" smtClean="0">
                        <a:ln>
                          <a:noFill/>
                        </a:ln>
                        <a:solidFill>
                          <a:srgbClr val="403ABA"/>
                        </a:solidFill>
                        <a:effectLst/>
                        <a:latin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900" b="1" i="0" u="none" strike="noStrike" cap="none" normalizeH="0" baseline="0" dirty="0" smtClean="0">
                        <a:ln>
                          <a:noFill/>
                        </a:ln>
                        <a:solidFill>
                          <a:srgbClr val="403ABA"/>
                        </a:solidFill>
                        <a:effectLst/>
                        <a:latin typeface="Tahom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37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1" i="0" u="none" strike="noStrike" cap="none" normalizeH="0" baseline="0" dirty="0" smtClean="0">
                          <a:ln>
                            <a:noFill/>
                          </a:ln>
                          <a:solidFill>
                            <a:srgbClr val="403ABA"/>
                          </a:solidFill>
                          <a:effectLst/>
                          <a:latin typeface="Times New Roman" pitchFamily="18" charset="0"/>
                          <a:cs typeface="Times New Roman" pitchFamily="18" charset="0"/>
                        </a:rPr>
                        <a:t>Managers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1" i="0" u="none" strike="noStrike" cap="none" normalizeH="0" baseline="0" dirty="0" smtClean="0">
                          <a:ln>
                            <a:noFill/>
                          </a:ln>
                          <a:solidFill>
                            <a:srgbClr val="403ABA"/>
                          </a:solidFill>
                          <a:effectLst/>
                          <a:latin typeface="Times New Roman" pitchFamily="18" charset="0"/>
                          <a:cs typeface="Times New Roman" pitchFamily="18" charset="0"/>
                        </a:rPr>
                        <a:t>400</a:t>
                      </a:r>
                      <a:endParaRPr kumimoji="0" lang="en-US" sz="2300" b="1" i="0" u="none" strike="noStrike" cap="none" normalizeH="0" baseline="0" dirty="0" smtClean="0">
                        <a:ln>
                          <a:noFill/>
                        </a:ln>
                        <a:solidFill>
                          <a:srgbClr val="403ABA"/>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dirty="0" smtClean="0">
                          <a:ln>
                            <a:noFill/>
                          </a:ln>
                          <a:solidFill>
                            <a:srgbClr val="403ABA"/>
                          </a:solidFill>
                          <a:effectLst/>
                          <a:latin typeface="Arial" charset="0"/>
                        </a:rPr>
                        <a:t>200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dirty="0" smtClean="0">
                          <a:ln>
                            <a:noFill/>
                          </a:ln>
                          <a:solidFill>
                            <a:srgbClr val="403ABA"/>
                          </a:solidFill>
                          <a:effectLst/>
                          <a:latin typeface="Arial" charset="0"/>
                        </a:rPr>
                        <a:t>50%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52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300" b="1" i="0" u="none" strike="noStrike" cap="none" normalizeH="0" baseline="0" dirty="0" smtClean="0">
                          <a:ln>
                            <a:noFill/>
                          </a:ln>
                          <a:solidFill>
                            <a:srgbClr val="403ABA"/>
                          </a:solidFill>
                          <a:effectLst/>
                          <a:latin typeface="Times New Roman" pitchFamily="18" charset="0"/>
                          <a:cs typeface="Times New Roman" pitchFamily="18" charset="0"/>
                        </a:rPr>
                        <a:t>Supervisors</a:t>
                      </a:r>
                      <a:endParaRPr kumimoji="0" lang="en-US" sz="2300" b="1" i="0" u="none" strike="noStrike" cap="none" normalizeH="0" baseline="0" dirty="0" smtClean="0">
                        <a:ln>
                          <a:noFill/>
                        </a:ln>
                        <a:solidFill>
                          <a:srgbClr val="403ABA"/>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1" i="0" u="none" strike="noStrike" cap="none" normalizeH="0" baseline="0" dirty="0" smtClean="0">
                          <a:ln>
                            <a:noFill/>
                          </a:ln>
                          <a:solidFill>
                            <a:srgbClr val="403ABA"/>
                          </a:solidFill>
                          <a:effectLst/>
                          <a:latin typeface="Times New Roman" pitchFamily="18" charset="0"/>
                          <a:cs typeface="Times New Roman" pitchFamily="18" charset="0"/>
                        </a:rPr>
                        <a:t>600</a:t>
                      </a:r>
                      <a:endParaRPr kumimoji="0" lang="en-US" sz="2300" b="1" i="0" u="none" strike="noStrike" cap="none" normalizeH="0" baseline="0" dirty="0" smtClean="0">
                        <a:ln>
                          <a:noFill/>
                        </a:ln>
                        <a:solidFill>
                          <a:srgbClr val="403ABA"/>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dirty="0" smtClean="0">
                          <a:ln>
                            <a:noFill/>
                          </a:ln>
                          <a:solidFill>
                            <a:srgbClr val="403ABA"/>
                          </a:solidFill>
                          <a:effectLst/>
                          <a:latin typeface="Arial" charset="0"/>
                        </a:rPr>
                        <a:t>200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dirty="0" smtClean="0">
                          <a:ln>
                            <a:noFill/>
                          </a:ln>
                          <a:solidFill>
                            <a:srgbClr val="403ABA"/>
                          </a:solidFill>
                          <a:effectLst/>
                          <a:latin typeface="Arial" charset="0"/>
                        </a:rPr>
                        <a:t>33%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37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300" b="1" i="0" u="none" strike="noStrike" cap="none" normalizeH="0" baseline="0" dirty="0" smtClean="0">
                          <a:ln>
                            <a:noFill/>
                          </a:ln>
                          <a:solidFill>
                            <a:srgbClr val="403ABA"/>
                          </a:solidFill>
                          <a:effectLst/>
                          <a:latin typeface="Times New Roman" pitchFamily="18" charset="0"/>
                          <a:cs typeface="Times New Roman" pitchFamily="18" charset="0"/>
                        </a:rPr>
                        <a:t>Workers</a:t>
                      </a:r>
                      <a:endParaRPr kumimoji="0" lang="en-US" sz="2300" b="1" i="0" u="none" strike="noStrike" cap="none" normalizeH="0" baseline="0" dirty="0" smtClean="0">
                        <a:ln>
                          <a:noFill/>
                        </a:ln>
                        <a:solidFill>
                          <a:srgbClr val="403ABA"/>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1" i="0" u="none" strike="noStrike" cap="none" normalizeH="0" baseline="0" dirty="0" smtClean="0">
                          <a:ln>
                            <a:noFill/>
                          </a:ln>
                          <a:solidFill>
                            <a:srgbClr val="403ABA"/>
                          </a:solidFill>
                          <a:effectLst/>
                          <a:latin typeface="Times New Roman" pitchFamily="18" charset="0"/>
                          <a:cs typeface="Times New Roman" pitchFamily="18" charset="0"/>
                        </a:rPr>
                        <a:t>4000</a:t>
                      </a:r>
                      <a:endParaRPr kumimoji="0" lang="en-US" sz="2300" b="1" i="0" u="none" strike="noStrike" cap="none" normalizeH="0" baseline="0" dirty="0" smtClean="0">
                        <a:ln>
                          <a:noFill/>
                        </a:ln>
                        <a:solidFill>
                          <a:srgbClr val="403ABA"/>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dirty="0" smtClean="0">
                          <a:ln>
                            <a:noFill/>
                          </a:ln>
                          <a:solidFill>
                            <a:srgbClr val="403ABA"/>
                          </a:solidFill>
                          <a:effectLst/>
                          <a:latin typeface="Arial" charset="0"/>
                        </a:rPr>
                        <a:t>200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403ABA"/>
                          </a:solidFill>
                          <a:effectLst/>
                          <a:latin typeface="Arial" charset="0"/>
                        </a:rPr>
                        <a:t>05%</a:t>
                      </a:r>
                      <a:endParaRPr kumimoji="0" lang="en-US" sz="2700" b="1" i="0" u="none" strike="noStrike" cap="none" normalizeH="0" baseline="0" dirty="0" smtClean="0">
                        <a:ln>
                          <a:noFill/>
                        </a:ln>
                        <a:solidFill>
                          <a:srgbClr val="403ABA"/>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2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1" i="0" u="none" strike="noStrike" cap="none" normalizeH="0" baseline="0" dirty="0" smtClean="0">
                          <a:ln>
                            <a:noFill/>
                          </a:ln>
                          <a:solidFill>
                            <a:srgbClr val="403ABA"/>
                          </a:solidFill>
                          <a:effectLst/>
                          <a:latin typeface="Times New Roman" pitchFamily="18" charset="0"/>
                          <a:cs typeface="Times New Roman" pitchFamily="18" charset="0"/>
                        </a:rPr>
                        <a:t>Total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1" i="0" u="none" strike="noStrike" cap="none" normalizeH="0" baseline="0" dirty="0" smtClean="0">
                          <a:ln>
                            <a:noFill/>
                          </a:ln>
                          <a:solidFill>
                            <a:srgbClr val="403ABA"/>
                          </a:solidFill>
                          <a:effectLst/>
                          <a:latin typeface="Times New Roman" pitchFamily="18" charset="0"/>
                          <a:cs typeface="Times New Roman" pitchFamily="18" charset="0"/>
                        </a:rPr>
                        <a:t>5000</a:t>
                      </a:r>
                      <a:endParaRPr kumimoji="0" lang="en-US" sz="2300" b="1" i="0" u="none" strike="noStrike" cap="none" normalizeH="0" baseline="0" dirty="0" smtClean="0">
                        <a:ln>
                          <a:noFill/>
                        </a:ln>
                        <a:solidFill>
                          <a:srgbClr val="403ABA"/>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dirty="0" smtClean="0">
                          <a:ln>
                            <a:noFill/>
                          </a:ln>
                          <a:solidFill>
                            <a:srgbClr val="403ABA"/>
                          </a:solidFill>
                          <a:effectLst/>
                          <a:latin typeface="Arial" charset="0"/>
                        </a:rPr>
                        <a:t>600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700" b="1" i="0" u="none" strike="noStrike" cap="none" normalizeH="0" baseline="0" dirty="0" smtClean="0">
                        <a:ln>
                          <a:noFill/>
                        </a:ln>
                        <a:solidFill>
                          <a:srgbClr val="403ABA"/>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5573" name="Rectangle 40"/>
          <p:cNvSpPr>
            <a:spLocks noChangeArrowheads="1"/>
          </p:cNvSpPr>
          <p:nvPr/>
        </p:nvSpPr>
        <p:spPr bwMode="auto">
          <a:xfrm>
            <a:off x="0" y="4994275"/>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p:txBody>
          <a:bodyPr/>
          <a:lstStyle/>
          <a:p>
            <a:pPr eaLnBrk="1" hangingPunct="1"/>
            <a:r>
              <a:rPr lang="en-US" b="1" dirty="0" smtClean="0">
                <a:solidFill>
                  <a:srgbClr val="CC3300"/>
                </a:solidFill>
              </a:rPr>
              <a:t>Sampling in which elements are selected in two or more stages, with the first stage being the random selection of naturally occurring clusters and the last stage being the random selection of elements within clusters.</a:t>
            </a:r>
          </a:p>
          <a:p>
            <a:pPr eaLnBrk="1" hangingPunct="1"/>
            <a:r>
              <a:rPr lang="en-US" b="1" dirty="0" smtClean="0">
                <a:solidFill>
                  <a:srgbClr val="CC3300"/>
                </a:solidFill>
              </a:rPr>
              <a:t>Clusters are heterogeneous in nature.</a:t>
            </a:r>
          </a:p>
        </p:txBody>
      </p:sp>
      <p:sp>
        <p:nvSpPr>
          <p:cNvPr id="66563"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E1374262-6E21-4F17-9B37-15003517BC70}" type="slidenum">
              <a:rPr lang="en-US" smtClean="0"/>
              <a:pPr/>
              <a:t>42</a:t>
            </a:fld>
            <a:endParaRPr lang="en-US" smtClean="0"/>
          </a:p>
        </p:txBody>
      </p:sp>
      <p:sp>
        <p:nvSpPr>
          <p:cNvPr id="63490" name="Rectangle 2"/>
          <p:cNvSpPr>
            <a:spLocks noGrp="1" noChangeArrowheads="1"/>
          </p:cNvSpPr>
          <p:nvPr>
            <p:ph type="title"/>
          </p:nvPr>
        </p:nvSpPr>
        <p:spPr/>
        <p:txBody>
          <a:bodyPr>
            <a:normAutofit fontScale="90000"/>
          </a:bodyPr>
          <a:lstStyle/>
          <a:p>
            <a:pPr eaLnBrk="1" fontAlgn="auto" hangingPunct="1">
              <a:spcAft>
                <a:spcPts val="0"/>
              </a:spcAft>
              <a:defRPr/>
            </a:pPr>
            <a:r>
              <a:rPr lang="en-US" u="sng" dirty="0">
                <a:solidFill>
                  <a:srgbClr val="403ABA"/>
                </a:solidFill>
              </a:rPr>
              <a:t>Cluster Sampling</a:t>
            </a:r>
            <a:br>
              <a:rPr lang="en-US" u="sng" dirty="0">
                <a:solidFill>
                  <a:srgbClr val="403ABA"/>
                </a:solidFill>
              </a:rPr>
            </a:br>
            <a:endParaRPr lang="en-US" u="sng" dirty="0">
              <a:solidFill>
                <a:srgbClr val="403ABA"/>
              </a:solidFill>
            </a:endParaRP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iterate type="lt">
                                    <p:tmPct val="10000"/>
                                  </p:iterate>
                                  <p:childTnLst>
                                    <p:set>
                                      <p:cBhvr>
                                        <p:cTn id="6" dur="1" fill="hold">
                                          <p:stCondLst>
                                            <p:cond delay="0"/>
                                          </p:stCondLst>
                                        </p:cTn>
                                        <p:tgtEl>
                                          <p:spTgt spid="63490"/>
                                        </p:tgtEl>
                                        <p:attrNameLst>
                                          <p:attrName>style.visibility</p:attrName>
                                        </p:attrNameLst>
                                      </p:cBhvr>
                                      <p:to>
                                        <p:strVal val="visible"/>
                                      </p:to>
                                    </p:set>
                                    <p:anim calcmode="lin" valueType="num">
                                      <p:cBhvr additive="base">
                                        <p:cTn id="7" dur="800" fill="hold">
                                          <p:stCondLst>
                                            <p:cond delay="0"/>
                                          </p:stCondLst>
                                        </p:cTn>
                                        <p:tgtEl>
                                          <p:spTgt spid="63490"/>
                                        </p:tgtEl>
                                        <p:attrNameLst>
                                          <p:attrName>ppt_x</p:attrName>
                                        </p:attrNameLst>
                                      </p:cBhvr>
                                      <p:tavLst>
                                        <p:tav tm="0">
                                          <p:val>
                                            <p:strVal val="0-#ppt_w/2"/>
                                          </p:val>
                                        </p:tav>
                                        <p:tav tm="100000">
                                          <p:val>
                                            <p:strVal val="#ppt_x"/>
                                          </p:val>
                                        </p:tav>
                                      </p:tavLst>
                                    </p:anim>
                                    <p:anim calcmode="lin" valueType="num">
                                      <p:cBhvr additive="base">
                                        <p:cTn id="8" dur="800" fill="hold">
                                          <p:stCondLst>
                                            <p:cond delay="0"/>
                                          </p:stCondLst>
                                        </p:cTn>
                                        <p:tgtEl>
                                          <p:spTgt spid="6349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0" presetClass="entr" presetSubtype="0" fill="hold" grpId="0" nodeType="clickEffect">
                                  <p:stCondLst>
                                    <p:cond delay="0"/>
                                  </p:stCondLst>
                                  <p:iterate type="lt">
                                    <p:tmPct val="10000"/>
                                  </p:iterate>
                                  <p:childTnLst>
                                    <p:set>
                                      <p:cBhvr>
                                        <p:cTn id="12" dur="1" fill="hold">
                                          <p:stCondLst>
                                            <p:cond delay="0"/>
                                          </p:stCondLst>
                                        </p:cTn>
                                        <p:tgtEl>
                                          <p:spTgt spid="63491">
                                            <p:txEl>
                                              <p:pRg st="0" end="0"/>
                                            </p:txEl>
                                          </p:spTgt>
                                        </p:tgtEl>
                                        <p:attrNameLst>
                                          <p:attrName>style.visibility</p:attrName>
                                        </p:attrNameLst>
                                      </p:cBhvr>
                                      <p:to>
                                        <p:strVal val="visible"/>
                                      </p:to>
                                    </p:set>
                                    <p:animEffect transition="in" filter="fade">
                                      <p:cBhvr>
                                        <p:cTn id="13" dur="1000"/>
                                        <p:tgtEl>
                                          <p:spTgt spid="63491">
                                            <p:txEl>
                                              <p:pRg st="0" end="0"/>
                                            </p:txEl>
                                          </p:spTgt>
                                        </p:tgtEl>
                                      </p:cBhvr>
                                    </p:animEffect>
                                    <p:anim calcmode="lin" valueType="num">
                                      <p:cBhvr>
                                        <p:cTn id="14" dur="1000" fill="hold"/>
                                        <p:tgtEl>
                                          <p:spTgt spid="63491">
                                            <p:txEl>
                                              <p:pRg st="0" end="0"/>
                                            </p:txEl>
                                          </p:spTgt>
                                        </p:tgtEl>
                                        <p:attrNameLst>
                                          <p:attrName>ppt_x</p:attrName>
                                        </p:attrNameLst>
                                      </p:cBhvr>
                                      <p:tavLst>
                                        <p:tav tm="0">
                                          <p:val>
                                            <p:strVal val="#ppt_x-.1"/>
                                          </p:val>
                                        </p:tav>
                                        <p:tav tm="100000">
                                          <p:val>
                                            <p:strVal val="#ppt_x"/>
                                          </p:val>
                                        </p:tav>
                                      </p:tavLst>
                                    </p:anim>
                                    <p:anim calcmode="lin" valueType="num">
                                      <p:cBhvr>
                                        <p:cTn id="15" dur="1000" fill="hold"/>
                                        <p:tgtEl>
                                          <p:spTgt spid="634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0" presetClass="entr" presetSubtype="0" fill="hold" grpId="0" nodeType="clickEffect">
                                  <p:stCondLst>
                                    <p:cond delay="0"/>
                                  </p:stCondLst>
                                  <p:iterate type="lt">
                                    <p:tmPct val="10000"/>
                                  </p:iterate>
                                  <p:childTnLst>
                                    <p:set>
                                      <p:cBhvr>
                                        <p:cTn id="19" dur="1" fill="hold">
                                          <p:stCondLst>
                                            <p:cond delay="0"/>
                                          </p:stCondLst>
                                        </p:cTn>
                                        <p:tgtEl>
                                          <p:spTgt spid="63491">
                                            <p:txEl>
                                              <p:pRg st="1" end="1"/>
                                            </p:txEl>
                                          </p:spTgt>
                                        </p:tgtEl>
                                        <p:attrNameLst>
                                          <p:attrName>style.visibility</p:attrName>
                                        </p:attrNameLst>
                                      </p:cBhvr>
                                      <p:to>
                                        <p:strVal val="visible"/>
                                      </p:to>
                                    </p:set>
                                    <p:animEffect transition="in" filter="fade">
                                      <p:cBhvr>
                                        <p:cTn id="20" dur="1000"/>
                                        <p:tgtEl>
                                          <p:spTgt spid="63491">
                                            <p:txEl>
                                              <p:pRg st="1" end="1"/>
                                            </p:txEl>
                                          </p:spTgt>
                                        </p:tgtEl>
                                      </p:cBhvr>
                                    </p:animEffect>
                                    <p:anim calcmode="lin" valueType="num">
                                      <p:cBhvr>
                                        <p:cTn id="21" dur="1000" fill="hold"/>
                                        <p:tgtEl>
                                          <p:spTgt spid="63491">
                                            <p:txEl>
                                              <p:pRg st="1" end="1"/>
                                            </p:txEl>
                                          </p:spTgt>
                                        </p:tgtEl>
                                        <p:attrNameLst>
                                          <p:attrName>ppt_x</p:attrName>
                                        </p:attrNameLst>
                                      </p:cBhvr>
                                      <p:tavLst>
                                        <p:tav tm="0">
                                          <p:val>
                                            <p:strVal val="#ppt_x-.1"/>
                                          </p:val>
                                        </p:tav>
                                        <p:tav tm="100000">
                                          <p:val>
                                            <p:strVal val="#ppt_x"/>
                                          </p:val>
                                        </p:tav>
                                      </p:tavLst>
                                    </p:anim>
                                    <p:anim calcmode="lin" valueType="num">
                                      <p:cBhvr>
                                        <p:cTn id="22" dur="1000" fill="hold"/>
                                        <p:tgtEl>
                                          <p:spTgt spid="6349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5BC5ECA0-09FD-441E-860C-8938D4344A0C}" type="slidenum">
              <a:rPr lang="en-US"/>
              <a:pPr>
                <a:defRPr/>
              </a:pPr>
              <a:t>43</a:t>
            </a:fld>
            <a:endParaRPr lang="en-US" dirty="0"/>
          </a:p>
        </p:txBody>
      </p:sp>
      <p:sp>
        <p:nvSpPr>
          <p:cNvPr id="64514"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sz="4000" b="1" u="sng" dirty="0">
                <a:solidFill>
                  <a:srgbClr val="403ABA"/>
                </a:solidFill>
              </a:rPr>
              <a:t>Cluster Sampling…….</a:t>
            </a:r>
            <a:br>
              <a:rPr lang="en-US" sz="4000" b="1" u="sng" dirty="0">
                <a:solidFill>
                  <a:srgbClr val="403ABA"/>
                </a:solidFill>
              </a:rPr>
            </a:br>
            <a:endParaRPr lang="en-US" sz="4000" b="1" u="sng" dirty="0">
              <a:solidFill>
                <a:srgbClr val="403ABA"/>
              </a:solidFill>
            </a:endParaRPr>
          </a:p>
        </p:txBody>
      </p:sp>
      <p:sp>
        <p:nvSpPr>
          <p:cNvPr id="64515" name="Rectangle 3"/>
          <p:cNvSpPr>
            <a:spLocks noGrp="1" noChangeArrowheads="1"/>
          </p:cNvSpPr>
          <p:nvPr>
            <p:ph type="body" idx="1"/>
          </p:nvPr>
        </p:nvSpPr>
        <p:spPr>
          <a:xfrm>
            <a:off x="0" y="1600200"/>
            <a:ext cx="9144000" cy="4525963"/>
          </a:xfrm>
        </p:spPr>
        <p:txBody>
          <a:bodyPr/>
          <a:lstStyle/>
          <a:p>
            <a:pPr eaLnBrk="1" hangingPunct="1">
              <a:lnSpc>
                <a:spcPct val="80000"/>
              </a:lnSpc>
              <a:buFontTx/>
              <a:buNone/>
            </a:pPr>
            <a:r>
              <a:rPr lang="en-GB" sz="2400" b="1" dirty="0" smtClean="0">
                <a:solidFill>
                  <a:srgbClr val="FF0066"/>
                </a:solidFill>
              </a:rPr>
              <a:t>Topic         		 :  Food Habits of Youth in </a:t>
            </a:r>
            <a:r>
              <a:rPr lang="en-GB" sz="2400" b="1" dirty="0" err="1" smtClean="0">
                <a:solidFill>
                  <a:srgbClr val="FF0066"/>
                </a:solidFill>
              </a:rPr>
              <a:t>Pune</a:t>
            </a:r>
            <a:r>
              <a:rPr lang="en-GB" sz="2400" b="1" dirty="0" smtClean="0">
                <a:solidFill>
                  <a:srgbClr val="FF0066"/>
                </a:solidFill>
              </a:rPr>
              <a:t>.</a:t>
            </a:r>
          </a:p>
          <a:p>
            <a:pPr eaLnBrk="1" hangingPunct="1">
              <a:lnSpc>
                <a:spcPct val="80000"/>
              </a:lnSpc>
              <a:buFontTx/>
              <a:buNone/>
            </a:pPr>
            <a:r>
              <a:rPr lang="en-GB" sz="2400" b="1" dirty="0" smtClean="0">
                <a:solidFill>
                  <a:srgbClr val="FF0066"/>
                </a:solidFill>
              </a:rPr>
              <a:t>Population 		 :  50,000 (Census 2001)</a:t>
            </a:r>
          </a:p>
          <a:p>
            <a:pPr eaLnBrk="1" hangingPunct="1">
              <a:lnSpc>
                <a:spcPct val="80000"/>
              </a:lnSpc>
              <a:buFontTx/>
              <a:buNone/>
            </a:pPr>
            <a:r>
              <a:rPr lang="en-GB" sz="2400" b="1" dirty="0" smtClean="0">
                <a:solidFill>
                  <a:srgbClr val="FF0066"/>
                </a:solidFill>
              </a:rPr>
              <a:t>Sampling Frame	 :  11000 (An estimate from Food Joints)</a:t>
            </a:r>
          </a:p>
          <a:p>
            <a:pPr eaLnBrk="1" hangingPunct="1">
              <a:lnSpc>
                <a:spcPct val="80000"/>
              </a:lnSpc>
              <a:buFontTx/>
              <a:buNone/>
            </a:pPr>
            <a:r>
              <a:rPr lang="en-GB" sz="2400" b="1" smtClean="0">
                <a:solidFill>
                  <a:srgbClr val="FF0066"/>
                </a:solidFill>
              </a:rPr>
              <a:t>Sample       		 :  500  </a:t>
            </a:r>
          </a:p>
          <a:p>
            <a:pPr eaLnBrk="1" hangingPunct="1">
              <a:lnSpc>
                <a:spcPct val="80000"/>
              </a:lnSpc>
              <a:buFontTx/>
              <a:buNone/>
            </a:pPr>
            <a:r>
              <a:rPr lang="en-GB" b="1" dirty="0" smtClean="0">
                <a:solidFill>
                  <a:srgbClr val="CC3300"/>
                </a:solidFill>
              </a:rPr>
              <a:t>Cluster Sampling : Procedure</a:t>
            </a:r>
          </a:p>
          <a:p>
            <a:pPr eaLnBrk="1" hangingPunct="1">
              <a:lnSpc>
                <a:spcPct val="80000"/>
              </a:lnSpc>
              <a:buFontTx/>
              <a:buNone/>
            </a:pPr>
            <a:r>
              <a:rPr lang="en-GB" sz="2400" b="1" dirty="0" smtClean="0">
                <a:solidFill>
                  <a:schemeClr val="hlink"/>
                </a:solidFill>
              </a:rPr>
              <a:t>		</a:t>
            </a:r>
            <a:r>
              <a:rPr lang="en-GB" sz="2400" b="1" dirty="0" smtClean="0">
                <a:solidFill>
                  <a:schemeClr val="accent2"/>
                </a:solidFill>
              </a:rPr>
              <a:t>Stage   I : Selection of One Ward from each circle/zone</a:t>
            </a:r>
          </a:p>
          <a:p>
            <a:pPr eaLnBrk="1" hangingPunct="1">
              <a:lnSpc>
                <a:spcPct val="80000"/>
              </a:lnSpc>
              <a:buFontTx/>
              <a:buNone/>
            </a:pPr>
            <a:r>
              <a:rPr lang="en-GB" sz="2400" b="1" dirty="0" smtClean="0">
                <a:solidFill>
                  <a:schemeClr val="accent2"/>
                </a:solidFill>
              </a:rPr>
              <a:t>                               of </a:t>
            </a:r>
            <a:r>
              <a:rPr lang="en-GB" sz="2400" b="1" dirty="0" err="1" smtClean="0">
                <a:solidFill>
                  <a:schemeClr val="accent2"/>
                </a:solidFill>
              </a:rPr>
              <a:t>Pune</a:t>
            </a:r>
            <a:r>
              <a:rPr lang="en-GB" sz="2400" b="1" dirty="0" smtClean="0">
                <a:solidFill>
                  <a:schemeClr val="accent2"/>
                </a:solidFill>
              </a:rPr>
              <a:t> Municipality.</a:t>
            </a:r>
          </a:p>
          <a:p>
            <a:pPr eaLnBrk="1" hangingPunct="1">
              <a:lnSpc>
                <a:spcPct val="80000"/>
              </a:lnSpc>
              <a:buFontTx/>
              <a:buNone/>
            </a:pPr>
            <a:r>
              <a:rPr lang="en-GB" sz="2400" b="1" dirty="0" smtClean="0">
                <a:solidFill>
                  <a:schemeClr val="accent2"/>
                </a:solidFill>
              </a:rPr>
              <a:t>		Stage  II : Selection of 1000 households from selected</a:t>
            </a:r>
          </a:p>
          <a:p>
            <a:pPr eaLnBrk="1" hangingPunct="1">
              <a:lnSpc>
                <a:spcPct val="80000"/>
              </a:lnSpc>
              <a:buFontTx/>
              <a:buNone/>
            </a:pPr>
            <a:r>
              <a:rPr lang="en-GB" sz="2400" b="1" dirty="0" smtClean="0">
                <a:solidFill>
                  <a:schemeClr val="accent2"/>
                </a:solidFill>
              </a:rPr>
              <a:t>			      wards.</a:t>
            </a:r>
          </a:p>
          <a:p>
            <a:pPr eaLnBrk="1" hangingPunct="1">
              <a:lnSpc>
                <a:spcPct val="80000"/>
              </a:lnSpc>
              <a:buFontTx/>
              <a:buNone/>
            </a:pPr>
            <a:r>
              <a:rPr lang="en-GB" sz="2400" b="1" dirty="0" smtClean="0">
                <a:solidFill>
                  <a:schemeClr val="accent2"/>
                </a:solidFill>
              </a:rPr>
              <a:t>		Stage III : Selection of 500 youth from 1000 Households</a:t>
            </a:r>
          </a:p>
          <a:p>
            <a:pPr eaLnBrk="1" hangingPunct="1">
              <a:lnSpc>
                <a:spcPct val="80000"/>
              </a:lnSpc>
              <a:buFontTx/>
              <a:buNone/>
            </a:pPr>
            <a:r>
              <a:rPr lang="en-GB" sz="2400" b="1" dirty="0" smtClean="0">
                <a:solidFill>
                  <a:schemeClr val="accent2"/>
                </a:solidFill>
              </a:rPr>
              <a:t>			        </a:t>
            </a:r>
            <a:endParaRPr lang="en-US" sz="2400" b="1" dirty="0" smtClean="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blinds(horizontal)">
                                      <p:cBhvr>
                                        <p:cTn id="7" dur="500"/>
                                        <p:tgtEl>
                                          <p:spTgt spid="645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4515">
                                            <p:txEl>
                                              <p:pRg st="1" end="1"/>
                                            </p:txEl>
                                          </p:spTgt>
                                        </p:tgtEl>
                                        <p:attrNameLst>
                                          <p:attrName>style.visibility</p:attrName>
                                        </p:attrNameLst>
                                      </p:cBhvr>
                                      <p:to>
                                        <p:strVal val="visible"/>
                                      </p:to>
                                    </p:set>
                                    <p:animEffect transition="in" filter="blinds(horizontal)">
                                      <p:cBhvr>
                                        <p:cTn id="12" dur="500"/>
                                        <p:tgtEl>
                                          <p:spTgt spid="645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4515">
                                            <p:txEl>
                                              <p:pRg st="2" end="2"/>
                                            </p:txEl>
                                          </p:spTgt>
                                        </p:tgtEl>
                                        <p:attrNameLst>
                                          <p:attrName>style.visibility</p:attrName>
                                        </p:attrNameLst>
                                      </p:cBhvr>
                                      <p:to>
                                        <p:strVal val="visible"/>
                                      </p:to>
                                    </p:set>
                                    <p:animEffect transition="in" filter="blinds(horizontal)">
                                      <p:cBhvr>
                                        <p:cTn id="17" dur="500"/>
                                        <p:tgtEl>
                                          <p:spTgt spid="645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4515">
                                            <p:txEl>
                                              <p:pRg st="3" end="3"/>
                                            </p:txEl>
                                          </p:spTgt>
                                        </p:tgtEl>
                                        <p:attrNameLst>
                                          <p:attrName>style.visibility</p:attrName>
                                        </p:attrNameLst>
                                      </p:cBhvr>
                                      <p:to>
                                        <p:strVal val="visible"/>
                                      </p:to>
                                    </p:set>
                                    <p:animEffect transition="in" filter="blinds(horizontal)">
                                      <p:cBhvr>
                                        <p:cTn id="22" dur="500"/>
                                        <p:tgtEl>
                                          <p:spTgt spid="645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mph" presetSubtype="0" fill="hold" nodeType="clickEffect">
                                  <p:stCondLst>
                                    <p:cond delay="0"/>
                                  </p:stCondLst>
                                  <p:childTnLst>
                                    <p:anim calcmode="discrete" valueType="str">
                                      <p:cBhvr override="childStyle">
                                        <p:cTn id="26" dur="2000" fill="hold"/>
                                        <p:tgtEl>
                                          <p:spTgt spid="64515">
                                            <p:txEl>
                                              <p:pRg st="4" end="4"/>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mph" presetSubtype="0" fill="hold" nodeType="clickEffect">
                                  <p:stCondLst>
                                    <p:cond delay="0"/>
                                  </p:stCondLst>
                                  <p:childTnLst>
                                    <p:anim calcmode="discrete" valueType="str">
                                      <p:cBhvr override="childStyle">
                                        <p:cTn id="30" dur="2000" fill="hold"/>
                                        <p:tgtEl>
                                          <p:spTgt spid="64515">
                                            <p:txEl>
                                              <p:pRg st="5" end="5"/>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mph" presetSubtype="0" fill="hold" nodeType="clickEffect">
                                  <p:stCondLst>
                                    <p:cond delay="0"/>
                                  </p:stCondLst>
                                  <p:childTnLst>
                                    <p:anim calcmode="discrete" valueType="str">
                                      <p:cBhvr override="childStyle">
                                        <p:cTn id="34" dur="2000" fill="hold"/>
                                        <p:tgtEl>
                                          <p:spTgt spid="64515">
                                            <p:txEl>
                                              <p:pRg st="6" end="6"/>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mph" presetSubtype="0" fill="hold" nodeType="clickEffect">
                                  <p:stCondLst>
                                    <p:cond delay="0"/>
                                  </p:stCondLst>
                                  <p:childTnLst>
                                    <p:anim calcmode="discrete" valueType="str">
                                      <p:cBhvr override="childStyle">
                                        <p:cTn id="38" dur="2000" fill="hold"/>
                                        <p:tgtEl>
                                          <p:spTgt spid="64515">
                                            <p:txEl>
                                              <p:pRg st="7" end="7"/>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mph" presetSubtype="0" fill="hold" nodeType="clickEffect">
                                  <p:stCondLst>
                                    <p:cond delay="0"/>
                                  </p:stCondLst>
                                  <p:childTnLst>
                                    <p:anim calcmode="discrete" valueType="str">
                                      <p:cBhvr override="childStyle">
                                        <p:cTn id="42" dur="2000" fill="hold"/>
                                        <p:tgtEl>
                                          <p:spTgt spid="64515">
                                            <p:txEl>
                                              <p:pRg st="8" end="8"/>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mph" presetSubtype="0" fill="hold" nodeType="clickEffect">
                                  <p:stCondLst>
                                    <p:cond delay="0"/>
                                  </p:stCondLst>
                                  <p:childTnLst>
                                    <p:anim calcmode="discrete" valueType="str">
                                      <p:cBhvr override="childStyle">
                                        <p:cTn id="46" dur="2000" fill="hold"/>
                                        <p:tgtEl>
                                          <p:spTgt spid="64515">
                                            <p:txEl>
                                              <p:pRg st="9" end="9"/>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47" fill="hold">
                      <p:stCondLst>
                        <p:cond delay="indefinite"/>
                      </p:stCondLst>
                      <p:childTnLst>
                        <p:par>
                          <p:cTn id="48" fill="hold">
                            <p:stCondLst>
                              <p:cond delay="0"/>
                            </p:stCondLst>
                            <p:childTnLst>
                              <p:par>
                                <p:cTn id="49" presetID="10" presetClass="emph" presetSubtype="0" fill="hold" nodeType="clickEffect">
                                  <p:stCondLst>
                                    <p:cond delay="0"/>
                                  </p:stCondLst>
                                  <p:childTnLst>
                                    <p:anim calcmode="discrete" valueType="str">
                                      <p:cBhvr override="childStyle">
                                        <p:cTn id="50" dur="2000" fill="hold"/>
                                        <p:tgtEl>
                                          <p:spTgt spid="64515">
                                            <p:txEl>
                                              <p:pRg st="10" end="10"/>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Area Sampling</a:t>
            </a:r>
            <a:endParaRPr lang="en-US" u="sng" dirty="0"/>
          </a:p>
        </p:txBody>
      </p:sp>
      <p:sp>
        <p:nvSpPr>
          <p:cNvPr id="3" name="Content Placeholder 2"/>
          <p:cNvSpPr>
            <a:spLocks noGrp="1"/>
          </p:cNvSpPr>
          <p:nvPr>
            <p:ph idx="1"/>
          </p:nvPr>
        </p:nvSpPr>
        <p:spPr/>
        <p:txBody>
          <a:bodyPr/>
          <a:lstStyle/>
          <a:p>
            <a:r>
              <a:rPr lang="en-US" dirty="0" smtClean="0"/>
              <a:t>When the clusters are selected on the basis of geographical area , then it is also called as Area Sampling.</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046E69D0-9B26-42F8-A263-D4D51726E5A9}" type="slidenum">
              <a:rPr lang="en-US"/>
              <a:pPr>
                <a:defRPr/>
              </a:pPr>
              <a:t>45</a:t>
            </a:fld>
            <a:endParaRPr lang="en-US" dirty="0"/>
          </a:p>
        </p:txBody>
      </p:sp>
      <p:sp>
        <p:nvSpPr>
          <p:cNvPr id="10244" name="Rectangle 4"/>
          <p:cNvSpPr>
            <a:spLocks noChangeArrowheads="1"/>
          </p:cNvSpPr>
          <p:nvPr/>
        </p:nvSpPr>
        <p:spPr bwMode="auto">
          <a:xfrm>
            <a:off x="609600" y="427038"/>
            <a:ext cx="8229600" cy="868362"/>
          </a:xfrm>
          <a:prstGeom prst="rect">
            <a:avLst/>
          </a:prstGeom>
          <a:noFill/>
          <a:ln w="9525">
            <a:noFill/>
            <a:miter lim="800000"/>
            <a:headEnd/>
            <a:tailEnd/>
          </a:ln>
        </p:spPr>
        <p:txBody>
          <a:bodyPr anchor="ctr"/>
          <a:lstStyle/>
          <a:p>
            <a:pPr algn="ctr"/>
            <a:r>
              <a:rPr lang="en-US" sz="4000" b="1" u="sng" dirty="0">
                <a:solidFill>
                  <a:srgbClr val="FF0066"/>
                </a:solidFill>
                <a:latin typeface="Calibri" pitchFamily="34" charset="0"/>
              </a:rPr>
              <a:t>NON-PROBABILITY</a:t>
            </a:r>
            <a:r>
              <a:rPr lang="en-US" sz="4000" b="1" u="sng" dirty="0">
                <a:solidFill>
                  <a:schemeClr val="tx2"/>
                </a:solidFill>
                <a:latin typeface="Calibri" pitchFamily="34" charset="0"/>
              </a:rPr>
              <a:t> </a:t>
            </a:r>
            <a:r>
              <a:rPr lang="en-US" sz="4000" b="1" u="sng" dirty="0">
                <a:solidFill>
                  <a:srgbClr val="FF0066"/>
                </a:solidFill>
                <a:latin typeface="Calibri" pitchFamily="34" charset="0"/>
              </a:rPr>
              <a:t>SAMPLING</a:t>
            </a:r>
          </a:p>
        </p:txBody>
      </p:sp>
      <p:sp>
        <p:nvSpPr>
          <p:cNvPr id="10245" name="Rectangle 5"/>
          <p:cNvSpPr>
            <a:spLocks noChangeArrowheads="1"/>
          </p:cNvSpPr>
          <p:nvPr/>
        </p:nvSpPr>
        <p:spPr bwMode="auto">
          <a:xfrm>
            <a:off x="0" y="1447800"/>
            <a:ext cx="9144000" cy="5257800"/>
          </a:xfrm>
          <a:prstGeom prst="rect">
            <a:avLst/>
          </a:prstGeom>
          <a:noFill/>
          <a:ln w="9525">
            <a:noFill/>
            <a:miter lim="800000"/>
            <a:headEnd/>
            <a:tailEnd/>
          </a:ln>
        </p:spPr>
        <p:txBody>
          <a:bodyPr/>
          <a:lstStyle/>
          <a:p>
            <a:pPr marL="342900" indent="-342900" algn="just">
              <a:spcBef>
                <a:spcPct val="20000"/>
              </a:spcBef>
              <a:buFontTx/>
              <a:buChar char="•"/>
            </a:pPr>
            <a:r>
              <a:rPr lang="en-US" sz="2800" b="1" dirty="0">
                <a:solidFill>
                  <a:srgbClr val="403ABA"/>
                </a:solidFill>
                <a:latin typeface="Calibri" pitchFamily="34" charset="0"/>
              </a:rPr>
              <a:t>It is not possible to specify , for each element of the population, the relative likelihood that it will be included in the sample.</a:t>
            </a:r>
          </a:p>
          <a:p>
            <a:pPr marL="342900" indent="-342900">
              <a:spcBef>
                <a:spcPct val="20000"/>
              </a:spcBef>
              <a:buFontTx/>
              <a:buChar char="•"/>
            </a:pPr>
            <a:r>
              <a:rPr lang="en-US" sz="2800" b="1" dirty="0">
                <a:solidFill>
                  <a:srgbClr val="CC3300"/>
                </a:solidFill>
                <a:latin typeface="Calibri" pitchFamily="34" charset="0"/>
              </a:rPr>
              <a:t>It is used in case of ‘Infinite Population’</a:t>
            </a:r>
          </a:p>
          <a:p>
            <a:pPr marL="342900" indent="-342900">
              <a:spcBef>
                <a:spcPct val="20000"/>
              </a:spcBef>
              <a:buFontTx/>
              <a:buChar char="•"/>
            </a:pPr>
            <a:r>
              <a:rPr lang="en-US" sz="2800" b="1" dirty="0">
                <a:solidFill>
                  <a:schemeClr val="accent2"/>
                </a:solidFill>
                <a:latin typeface="Calibri" pitchFamily="34" charset="0"/>
              </a:rPr>
              <a:t>Random selection of elements is not necessary. </a:t>
            </a:r>
          </a:p>
          <a:p>
            <a:pPr marL="342900" indent="-342900" algn="just">
              <a:spcBef>
                <a:spcPct val="20000"/>
              </a:spcBef>
              <a:buFontTx/>
              <a:buChar char="•"/>
            </a:pPr>
            <a:r>
              <a:rPr lang="en-US" sz="2800" b="1" dirty="0">
                <a:solidFill>
                  <a:srgbClr val="990000"/>
                </a:solidFill>
                <a:latin typeface="Calibri" pitchFamily="34" charset="0"/>
              </a:rPr>
              <a:t>It relies on personal judgment of the researcher.</a:t>
            </a:r>
          </a:p>
          <a:p>
            <a:pPr marL="342900" indent="-342900">
              <a:spcBef>
                <a:spcPct val="20000"/>
              </a:spcBef>
              <a:buFontTx/>
              <a:buChar char="•"/>
            </a:pPr>
            <a:r>
              <a:rPr lang="en-US" sz="2800" b="1" dirty="0">
                <a:solidFill>
                  <a:srgbClr val="3366FF"/>
                </a:solidFill>
                <a:latin typeface="Calibri" pitchFamily="34" charset="0"/>
              </a:rPr>
              <a:t>The researcher can arbitrarily or consciously decide what elements to include in the sample.</a:t>
            </a:r>
          </a:p>
          <a:p>
            <a:pPr marL="342900" indent="-342900">
              <a:spcBef>
                <a:spcPct val="20000"/>
              </a:spcBef>
              <a:buFontTx/>
              <a:buChar char="•"/>
            </a:pPr>
            <a:endParaRPr lang="en-US" sz="2800" b="1" dirty="0">
              <a:solidFill>
                <a:srgbClr val="3366FF"/>
              </a:solidFill>
              <a:latin typeface="Calibri" pitchFamily="34" charset="0"/>
            </a:endParaRPr>
          </a:p>
          <a:p>
            <a:pPr marL="342900" indent="-342900">
              <a:spcBef>
                <a:spcPct val="20000"/>
              </a:spcBef>
            </a:pPr>
            <a:endParaRPr lang="en-US" sz="3200" b="1" dirty="0">
              <a:solidFill>
                <a:srgbClr val="403ABA"/>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iterate type="lt">
                                    <p:tmPct val="10000"/>
                                  </p:iterate>
                                  <p:childTnLst>
                                    <p:set>
                                      <p:cBhvr>
                                        <p:cTn id="6" dur="1" fill="hold">
                                          <p:stCondLst>
                                            <p:cond delay="0"/>
                                          </p:stCondLst>
                                        </p:cTn>
                                        <p:tgtEl>
                                          <p:spTgt spid="10244"/>
                                        </p:tgtEl>
                                        <p:attrNameLst>
                                          <p:attrName>style.visibility</p:attrName>
                                        </p:attrNameLst>
                                      </p:cBhvr>
                                      <p:to>
                                        <p:strVal val="visible"/>
                                      </p:to>
                                    </p:set>
                                    <p:anim calcmode="lin" valueType="num">
                                      <p:cBhvr additive="base">
                                        <p:cTn id="7" dur="800" fill="hold">
                                          <p:stCondLst>
                                            <p:cond delay="0"/>
                                          </p:stCondLst>
                                        </p:cTn>
                                        <p:tgtEl>
                                          <p:spTgt spid="10244"/>
                                        </p:tgtEl>
                                        <p:attrNameLst>
                                          <p:attrName>ppt_x</p:attrName>
                                        </p:attrNameLst>
                                      </p:cBhvr>
                                      <p:tavLst>
                                        <p:tav tm="0">
                                          <p:val>
                                            <p:strVal val="0-#ppt_w/2"/>
                                          </p:val>
                                        </p:tav>
                                        <p:tav tm="100000">
                                          <p:val>
                                            <p:strVal val="#ppt_x"/>
                                          </p:val>
                                        </p:tav>
                                      </p:tavLst>
                                    </p:anim>
                                    <p:anim calcmode="lin" valueType="num">
                                      <p:cBhvr additive="base">
                                        <p:cTn id="8" dur="800" fill="hold">
                                          <p:stCondLst>
                                            <p:cond delay="0"/>
                                          </p:stCondLst>
                                        </p:cTn>
                                        <p:tgtEl>
                                          <p:spTgt spid="1024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0" presetClass="entr" presetSubtype="0" fill="hold" grpId="0" nodeType="clickEffect">
                                  <p:stCondLst>
                                    <p:cond delay="0"/>
                                  </p:stCondLst>
                                  <p:iterate type="lt">
                                    <p:tmPct val="10000"/>
                                  </p:iterate>
                                  <p:childTnLst>
                                    <p:set>
                                      <p:cBhvr>
                                        <p:cTn id="12" dur="1" fill="hold">
                                          <p:stCondLst>
                                            <p:cond delay="0"/>
                                          </p:stCondLst>
                                        </p:cTn>
                                        <p:tgtEl>
                                          <p:spTgt spid="10245">
                                            <p:txEl>
                                              <p:pRg st="0" end="0"/>
                                            </p:txEl>
                                          </p:spTgt>
                                        </p:tgtEl>
                                        <p:attrNameLst>
                                          <p:attrName>style.visibility</p:attrName>
                                        </p:attrNameLst>
                                      </p:cBhvr>
                                      <p:to>
                                        <p:strVal val="visible"/>
                                      </p:to>
                                    </p:set>
                                    <p:animEffect transition="in" filter="fade">
                                      <p:cBhvr>
                                        <p:cTn id="13" dur="1000"/>
                                        <p:tgtEl>
                                          <p:spTgt spid="10245">
                                            <p:txEl>
                                              <p:pRg st="0" end="0"/>
                                            </p:txEl>
                                          </p:spTgt>
                                        </p:tgtEl>
                                      </p:cBhvr>
                                    </p:animEffect>
                                    <p:anim calcmode="lin" valueType="num">
                                      <p:cBhvr>
                                        <p:cTn id="14" dur="1000" fill="hold"/>
                                        <p:tgtEl>
                                          <p:spTgt spid="10245">
                                            <p:txEl>
                                              <p:pRg st="0" end="0"/>
                                            </p:txEl>
                                          </p:spTgt>
                                        </p:tgtEl>
                                        <p:attrNameLst>
                                          <p:attrName>ppt_x</p:attrName>
                                        </p:attrNameLst>
                                      </p:cBhvr>
                                      <p:tavLst>
                                        <p:tav tm="0">
                                          <p:val>
                                            <p:strVal val="#ppt_x-.1"/>
                                          </p:val>
                                        </p:tav>
                                        <p:tav tm="100000">
                                          <p:val>
                                            <p:strVal val="#ppt_x"/>
                                          </p:val>
                                        </p:tav>
                                      </p:tavLst>
                                    </p:anim>
                                    <p:anim calcmode="lin" valueType="num">
                                      <p:cBhvr>
                                        <p:cTn id="15" dur="1000" fill="hold"/>
                                        <p:tgtEl>
                                          <p:spTgt spid="1024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0" presetClass="entr" presetSubtype="0" fill="hold" grpId="0" nodeType="clickEffect">
                                  <p:stCondLst>
                                    <p:cond delay="0"/>
                                  </p:stCondLst>
                                  <p:iterate type="lt">
                                    <p:tmPct val="10000"/>
                                  </p:iterate>
                                  <p:childTnLst>
                                    <p:set>
                                      <p:cBhvr>
                                        <p:cTn id="19" dur="1" fill="hold">
                                          <p:stCondLst>
                                            <p:cond delay="0"/>
                                          </p:stCondLst>
                                        </p:cTn>
                                        <p:tgtEl>
                                          <p:spTgt spid="10245">
                                            <p:txEl>
                                              <p:pRg st="1" end="1"/>
                                            </p:txEl>
                                          </p:spTgt>
                                        </p:tgtEl>
                                        <p:attrNameLst>
                                          <p:attrName>style.visibility</p:attrName>
                                        </p:attrNameLst>
                                      </p:cBhvr>
                                      <p:to>
                                        <p:strVal val="visible"/>
                                      </p:to>
                                    </p:set>
                                    <p:animEffect transition="in" filter="fade">
                                      <p:cBhvr>
                                        <p:cTn id="20" dur="1000"/>
                                        <p:tgtEl>
                                          <p:spTgt spid="10245">
                                            <p:txEl>
                                              <p:pRg st="1" end="1"/>
                                            </p:txEl>
                                          </p:spTgt>
                                        </p:tgtEl>
                                      </p:cBhvr>
                                    </p:animEffect>
                                    <p:anim calcmode="lin" valueType="num">
                                      <p:cBhvr>
                                        <p:cTn id="21" dur="1000" fill="hold"/>
                                        <p:tgtEl>
                                          <p:spTgt spid="10245">
                                            <p:txEl>
                                              <p:pRg st="1" end="1"/>
                                            </p:txEl>
                                          </p:spTgt>
                                        </p:tgtEl>
                                        <p:attrNameLst>
                                          <p:attrName>ppt_x</p:attrName>
                                        </p:attrNameLst>
                                      </p:cBhvr>
                                      <p:tavLst>
                                        <p:tav tm="0">
                                          <p:val>
                                            <p:strVal val="#ppt_x-.1"/>
                                          </p:val>
                                        </p:tav>
                                        <p:tav tm="100000">
                                          <p:val>
                                            <p:strVal val="#ppt_x"/>
                                          </p:val>
                                        </p:tav>
                                      </p:tavLst>
                                    </p:anim>
                                    <p:anim calcmode="lin" valueType="num">
                                      <p:cBhvr>
                                        <p:cTn id="22" dur="1000" fill="hold"/>
                                        <p:tgtEl>
                                          <p:spTgt spid="1024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0" presetClass="entr" presetSubtype="0" fill="hold" grpId="0" nodeType="clickEffect">
                                  <p:stCondLst>
                                    <p:cond delay="0"/>
                                  </p:stCondLst>
                                  <p:iterate type="lt">
                                    <p:tmPct val="10000"/>
                                  </p:iterate>
                                  <p:childTnLst>
                                    <p:set>
                                      <p:cBhvr>
                                        <p:cTn id="26" dur="1" fill="hold">
                                          <p:stCondLst>
                                            <p:cond delay="0"/>
                                          </p:stCondLst>
                                        </p:cTn>
                                        <p:tgtEl>
                                          <p:spTgt spid="10245">
                                            <p:txEl>
                                              <p:pRg st="2" end="2"/>
                                            </p:txEl>
                                          </p:spTgt>
                                        </p:tgtEl>
                                        <p:attrNameLst>
                                          <p:attrName>style.visibility</p:attrName>
                                        </p:attrNameLst>
                                      </p:cBhvr>
                                      <p:to>
                                        <p:strVal val="visible"/>
                                      </p:to>
                                    </p:set>
                                    <p:animEffect transition="in" filter="fade">
                                      <p:cBhvr>
                                        <p:cTn id="27" dur="1000"/>
                                        <p:tgtEl>
                                          <p:spTgt spid="10245">
                                            <p:txEl>
                                              <p:pRg st="2" end="2"/>
                                            </p:txEl>
                                          </p:spTgt>
                                        </p:tgtEl>
                                      </p:cBhvr>
                                    </p:animEffect>
                                    <p:anim calcmode="lin" valueType="num">
                                      <p:cBhvr>
                                        <p:cTn id="28" dur="1000" fill="hold"/>
                                        <p:tgtEl>
                                          <p:spTgt spid="10245">
                                            <p:txEl>
                                              <p:pRg st="2" end="2"/>
                                            </p:txEl>
                                          </p:spTgt>
                                        </p:tgtEl>
                                        <p:attrNameLst>
                                          <p:attrName>ppt_x</p:attrName>
                                        </p:attrNameLst>
                                      </p:cBhvr>
                                      <p:tavLst>
                                        <p:tav tm="0">
                                          <p:val>
                                            <p:strVal val="#ppt_x-.1"/>
                                          </p:val>
                                        </p:tav>
                                        <p:tav tm="100000">
                                          <p:val>
                                            <p:strVal val="#ppt_x"/>
                                          </p:val>
                                        </p:tav>
                                      </p:tavLst>
                                    </p:anim>
                                    <p:anim calcmode="lin" valueType="num">
                                      <p:cBhvr>
                                        <p:cTn id="29" dur="1000" fill="hold"/>
                                        <p:tgtEl>
                                          <p:spTgt spid="1024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0" presetClass="entr" presetSubtype="0" fill="hold" grpId="0" nodeType="clickEffect">
                                  <p:stCondLst>
                                    <p:cond delay="0"/>
                                  </p:stCondLst>
                                  <p:iterate type="lt">
                                    <p:tmPct val="10000"/>
                                  </p:iterate>
                                  <p:childTnLst>
                                    <p:set>
                                      <p:cBhvr>
                                        <p:cTn id="33" dur="1" fill="hold">
                                          <p:stCondLst>
                                            <p:cond delay="0"/>
                                          </p:stCondLst>
                                        </p:cTn>
                                        <p:tgtEl>
                                          <p:spTgt spid="10245">
                                            <p:txEl>
                                              <p:pRg st="3" end="3"/>
                                            </p:txEl>
                                          </p:spTgt>
                                        </p:tgtEl>
                                        <p:attrNameLst>
                                          <p:attrName>style.visibility</p:attrName>
                                        </p:attrNameLst>
                                      </p:cBhvr>
                                      <p:to>
                                        <p:strVal val="visible"/>
                                      </p:to>
                                    </p:set>
                                    <p:animEffect transition="in" filter="fade">
                                      <p:cBhvr>
                                        <p:cTn id="34" dur="1000"/>
                                        <p:tgtEl>
                                          <p:spTgt spid="10245">
                                            <p:txEl>
                                              <p:pRg st="3" end="3"/>
                                            </p:txEl>
                                          </p:spTgt>
                                        </p:tgtEl>
                                      </p:cBhvr>
                                    </p:animEffect>
                                    <p:anim calcmode="lin" valueType="num">
                                      <p:cBhvr>
                                        <p:cTn id="35" dur="1000" fill="hold"/>
                                        <p:tgtEl>
                                          <p:spTgt spid="10245">
                                            <p:txEl>
                                              <p:pRg st="3" end="3"/>
                                            </p:txEl>
                                          </p:spTgt>
                                        </p:tgtEl>
                                        <p:attrNameLst>
                                          <p:attrName>ppt_x</p:attrName>
                                        </p:attrNameLst>
                                      </p:cBhvr>
                                      <p:tavLst>
                                        <p:tav tm="0">
                                          <p:val>
                                            <p:strVal val="#ppt_x-.1"/>
                                          </p:val>
                                        </p:tav>
                                        <p:tav tm="100000">
                                          <p:val>
                                            <p:strVal val="#ppt_x"/>
                                          </p:val>
                                        </p:tav>
                                      </p:tavLst>
                                    </p:anim>
                                    <p:anim calcmode="lin" valueType="num">
                                      <p:cBhvr>
                                        <p:cTn id="36" dur="1000" fill="hold"/>
                                        <p:tgtEl>
                                          <p:spTgt spid="1024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0" presetClass="entr" presetSubtype="0" fill="hold" grpId="0" nodeType="clickEffect">
                                  <p:stCondLst>
                                    <p:cond delay="0"/>
                                  </p:stCondLst>
                                  <p:iterate type="lt">
                                    <p:tmPct val="10000"/>
                                  </p:iterate>
                                  <p:childTnLst>
                                    <p:set>
                                      <p:cBhvr>
                                        <p:cTn id="40" dur="1" fill="hold">
                                          <p:stCondLst>
                                            <p:cond delay="0"/>
                                          </p:stCondLst>
                                        </p:cTn>
                                        <p:tgtEl>
                                          <p:spTgt spid="10245">
                                            <p:txEl>
                                              <p:pRg st="4" end="4"/>
                                            </p:txEl>
                                          </p:spTgt>
                                        </p:tgtEl>
                                        <p:attrNameLst>
                                          <p:attrName>style.visibility</p:attrName>
                                        </p:attrNameLst>
                                      </p:cBhvr>
                                      <p:to>
                                        <p:strVal val="visible"/>
                                      </p:to>
                                    </p:set>
                                    <p:animEffect transition="in" filter="fade">
                                      <p:cBhvr>
                                        <p:cTn id="41" dur="1000"/>
                                        <p:tgtEl>
                                          <p:spTgt spid="10245">
                                            <p:txEl>
                                              <p:pRg st="4" end="4"/>
                                            </p:txEl>
                                          </p:spTgt>
                                        </p:tgtEl>
                                      </p:cBhvr>
                                    </p:animEffect>
                                    <p:anim calcmode="lin" valueType="num">
                                      <p:cBhvr>
                                        <p:cTn id="42" dur="1000" fill="hold"/>
                                        <p:tgtEl>
                                          <p:spTgt spid="10245">
                                            <p:txEl>
                                              <p:pRg st="4" end="4"/>
                                            </p:txEl>
                                          </p:spTgt>
                                        </p:tgtEl>
                                        <p:attrNameLst>
                                          <p:attrName>ppt_x</p:attrName>
                                        </p:attrNameLst>
                                      </p:cBhvr>
                                      <p:tavLst>
                                        <p:tav tm="0">
                                          <p:val>
                                            <p:strVal val="#ppt_x-.1"/>
                                          </p:val>
                                        </p:tav>
                                        <p:tav tm="100000">
                                          <p:val>
                                            <p:strVal val="#ppt_x"/>
                                          </p:val>
                                        </p:tav>
                                      </p:tavLst>
                                    </p:anim>
                                    <p:anim calcmode="lin" valueType="num">
                                      <p:cBhvr>
                                        <p:cTn id="43" dur="1000" fill="hold"/>
                                        <p:tgtEl>
                                          <p:spTgt spid="1024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P spid="1024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Types of non-Probability Sampling</a:t>
            </a:r>
            <a:endParaRPr lang="en-US" u="sng" dirty="0"/>
          </a:p>
        </p:txBody>
      </p:sp>
      <p:sp>
        <p:nvSpPr>
          <p:cNvPr id="3" name="Content Placeholder 2"/>
          <p:cNvSpPr>
            <a:spLocks noGrp="1"/>
          </p:cNvSpPr>
          <p:nvPr>
            <p:ph idx="1"/>
          </p:nvPr>
        </p:nvSpPr>
        <p:spPr/>
        <p:txBody>
          <a:bodyPr/>
          <a:lstStyle/>
          <a:p>
            <a:r>
              <a:rPr lang="en-US" dirty="0" smtClean="0"/>
              <a:t>Accidental/Convenience</a:t>
            </a:r>
          </a:p>
          <a:p>
            <a:r>
              <a:rPr lang="en-US" dirty="0" smtClean="0"/>
              <a:t>Quota Sampling </a:t>
            </a:r>
          </a:p>
          <a:p>
            <a:r>
              <a:rPr lang="en-US" dirty="0" smtClean="0"/>
              <a:t>Purposive/Judgmental</a:t>
            </a:r>
          </a:p>
          <a:p>
            <a:r>
              <a:rPr lang="en-US" dirty="0" smtClean="0"/>
              <a:t>Snowball Sampling </a:t>
            </a:r>
          </a:p>
          <a:p>
            <a:endParaRPr lang="en-US" dirty="0" smtClean="0"/>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Non-probability Sampling</a:t>
            </a:r>
            <a:br>
              <a:rPr lang="en-US" b="1" u="sng" dirty="0" smtClean="0"/>
            </a:br>
            <a:endParaRPr lang="en-US" u="sng" dirty="0"/>
          </a:p>
        </p:txBody>
      </p:sp>
      <p:sp>
        <p:nvSpPr>
          <p:cNvPr id="3" name="Content Placeholder 2"/>
          <p:cNvSpPr>
            <a:spLocks noGrp="1"/>
          </p:cNvSpPr>
          <p:nvPr>
            <p:ph idx="1"/>
          </p:nvPr>
        </p:nvSpPr>
        <p:spPr>
          <a:xfrm>
            <a:off x="228600" y="1600200"/>
            <a:ext cx="8610600" cy="4525963"/>
          </a:xfrm>
        </p:spPr>
        <p:txBody>
          <a:bodyPr/>
          <a:lstStyle/>
          <a:p>
            <a:pPr algn="just">
              <a:buNone/>
            </a:pPr>
            <a:r>
              <a:rPr lang="en-US" dirty="0" smtClean="0"/>
              <a:t>	The four important types of non-probability sampling are accidental sampling, quota sampling, snowball sampling and purposive sampling.  </a:t>
            </a: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1"/>
            <a:ext cx="7315200" cy="838200"/>
          </a:xfrm>
        </p:spPr>
        <p:txBody>
          <a:bodyPr/>
          <a:lstStyle/>
          <a:p>
            <a:r>
              <a:rPr lang="en-US" u="sng" dirty="0">
                <a:solidFill>
                  <a:srgbClr val="FF0000"/>
                </a:solidFill>
              </a:rPr>
              <a:t>Non-Probability Sampling</a:t>
            </a:r>
          </a:p>
        </p:txBody>
      </p:sp>
      <p:sp>
        <p:nvSpPr>
          <p:cNvPr id="3" name="Content Placeholder 2"/>
          <p:cNvSpPr>
            <a:spLocks noGrp="1"/>
          </p:cNvSpPr>
          <p:nvPr>
            <p:ph idx="1"/>
          </p:nvPr>
        </p:nvSpPr>
        <p:spPr>
          <a:xfrm>
            <a:off x="381000" y="1523999"/>
            <a:ext cx="7848600" cy="4785361"/>
          </a:xfrm>
        </p:spPr>
        <p:txBody>
          <a:bodyPr/>
          <a:lstStyle/>
          <a:p>
            <a:pPr marL="742950" indent="-742950" algn="just">
              <a:buAutoNum type="alphaLcParenR"/>
            </a:pPr>
            <a:r>
              <a:rPr lang="en-US" sz="3600" b="1" dirty="0" smtClean="0">
                <a:solidFill>
                  <a:srgbClr val="FF0000"/>
                </a:solidFill>
              </a:rPr>
              <a:t>Convenience sampling/ Accidental Sampling</a:t>
            </a:r>
            <a:r>
              <a:rPr lang="en-US" sz="3600" b="1" dirty="0" smtClean="0"/>
              <a:t>:</a:t>
            </a:r>
            <a:r>
              <a:rPr lang="en-US" sz="3600" dirty="0" smtClean="0"/>
              <a:t> </a:t>
            </a:r>
            <a:r>
              <a:rPr lang="en-US" sz="3600" dirty="0"/>
              <a:t>Samples are drawn at the convenience of the interviewer. </a:t>
            </a:r>
            <a:endParaRPr lang="en-US" sz="3600" dirty="0" smtClean="0"/>
          </a:p>
          <a:p>
            <a:pPr marL="742950" indent="-742950" algn="just">
              <a:buNone/>
            </a:pPr>
            <a:r>
              <a:rPr lang="en-US" sz="3600" dirty="0" smtClean="0"/>
              <a:t>	E.g</a:t>
            </a:r>
            <a:r>
              <a:rPr lang="en-US" sz="3600" dirty="0"/>
              <a:t>. in mall intercept interviews, the interviewer selects people who are accessible and willing to participate</a:t>
            </a:r>
            <a:r>
              <a:rPr lang="en-US" sz="3600" dirty="0" smtClean="0"/>
              <a:t>.</a:t>
            </a:r>
            <a:endParaRPr lang="en-US" sz="3600" dirty="0"/>
          </a:p>
        </p:txBody>
      </p:sp>
    </p:spTree>
    <p:extLst>
      <p:ext uri="{BB962C8B-B14F-4D97-AF65-F5344CB8AC3E}">
        <p14:creationId xmlns:p14="http://schemas.microsoft.com/office/powerpoint/2010/main" xmlns="" val="2982185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1"/>
            <a:ext cx="7315200" cy="838200"/>
          </a:xfrm>
        </p:spPr>
        <p:txBody>
          <a:bodyPr/>
          <a:lstStyle/>
          <a:p>
            <a:endParaRPr lang="en-US" dirty="0"/>
          </a:p>
        </p:txBody>
      </p:sp>
      <p:sp>
        <p:nvSpPr>
          <p:cNvPr id="3" name="Content Placeholder 2"/>
          <p:cNvSpPr>
            <a:spLocks noGrp="1"/>
          </p:cNvSpPr>
          <p:nvPr>
            <p:ph idx="1"/>
          </p:nvPr>
        </p:nvSpPr>
        <p:spPr>
          <a:xfrm>
            <a:off x="228600" y="1447799"/>
            <a:ext cx="8534400" cy="4861561"/>
          </a:xfrm>
        </p:spPr>
        <p:txBody>
          <a:bodyPr/>
          <a:lstStyle/>
          <a:p>
            <a:pPr marL="0" indent="0" algn="just">
              <a:buNone/>
            </a:pPr>
            <a:r>
              <a:rPr lang="en-US" sz="3600" b="1" dirty="0" smtClean="0">
                <a:solidFill>
                  <a:srgbClr val="FF0000"/>
                </a:solidFill>
              </a:rPr>
              <a:t>b</a:t>
            </a:r>
            <a:r>
              <a:rPr lang="en-US" sz="3600" b="1" dirty="0">
                <a:solidFill>
                  <a:srgbClr val="FF0000"/>
                </a:solidFill>
              </a:rPr>
              <a:t>) Judgment </a:t>
            </a:r>
            <a:r>
              <a:rPr lang="en-US" sz="3600" b="1" dirty="0" smtClean="0">
                <a:solidFill>
                  <a:srgbClr val="FF0000"/>
                </a:solidFill>
              </a:rPr>
              <a:t>sampling/ Purposive Sampling</a:t>
            </a:r>
            <a:r>
              <a:rPr lang="en-US" sz="3600" b="1" dirty="0" smtClean="0"/>
              <a:t>:</a:t>
            </a:r>
            <a:r>
              <a:rPr lang="en-US" sz="3600" dirty="0" smtClean="0"/>
              <a:t> </a:t>
            </a:r>
            <a:r>
              <a:rPr lang="en-US" sz="3600" dirty="0"/>
              <a:t>The researcher believes that the sample of key respondents possesses the attributes valuable to the researcher. </a:t>
            </a:r>
            <a:endParaRPr lang="en-US" sz="3600" dirty="0" smtClean="0"/>
          </a:p>
          <a:p>
            <a:pPr marL="0" indent="0" algn="just">
              <a:buNone/>
            </a:pPr>
            <a:endParaRPr lang="en-US" sz="3600" dirty="0" smtClean="0"/>
          </a:p>
          <a:p>
            <a:pPr marL="0" indent="0" algn="just">
              <a:buNone/>
            </a:pPr>
            <a:r>
              <a:rPr lang="en-US" sz="3600" dirty="0" smtClean="0"/>
              <a:t>E.g</a:t>
            </a:r>
            <a:r>
              <a:rPr lang="en-US" sz="3600" dirty="0"/>
              <a:t>. selecting </a:t>
            </a:r>
            <a:r>
              <a:rPr lang="en-US" sz="3600" dirty="0" err="1"/>
              <a:t>sarpanch</a:t>
            </a:r>
            <a:r>
              <a:rPr lang="en-US" sz="3600" dirty="0"/>
              <a:t> of a </a:t>
            </a:r>
            <a:r>
              <a:rPr lang="en-US" sz="3600" dirty="0" err="1"/>
              <a:t>gramsabha</a:t>
            </a:r>
            <a:r>
              <a:rPr lang="en-US" sz="3600" dirty="0"/>
              <a:t> in a rural study</a:t>
            </a:r>
            <a:r>
              <a:rPr lang="en-US" sz="3600" dirty="0" smtClean="0"/>
              <a:t>.</a:t>
            </a:r>
            <a:endParaRPr lang="en-US" sz="3600" dirty="0"/>
          </a:p>
        </p:txBody>
      </p:sp>
    </p:spTree>
    <p:extLst>
      <p:ext uri="{BB962C8B-B14F-4D97-AF65-F5344CB8AC3E}">
        <p14:creationId xmlns:p14="http://schemas.microsoft.com/office/powerpoint/2010/main" xmlns="" val="38003690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4125719198"/>
              </p:ext>
            </p:extLst>
          </p:nvPr>
        </p:nvGraphicFramePr>
        <p:xfrm>
          <a:off x="1143000" y="400294"/>
          <a:ext cx="7772400" cy="6457707"/>
        </p:xfrm>
        <a:graphic>
          <a:graphicData uri="http://schemas.openxmlformats.org/drawingml/2006/table">
            <a:tbl>
              <a:tblPr firstRow="1" firstCol="1" bandRow="1">
                <a:tableStyleId>{5C22544A-7EE6-4342-B048-85BDC9FD1C3A}</a:tableStyleId>
              </a:tblPr>
              <a:tblGrid>
                <a:gridCol w="4160982"/>
                <a:gridCol w="3611418"/>
              </a:tblGrid>
              <a:tr h="387317">
                <a:tc>
                  <a:txBody>
                    <a:bodyPr/>
                    <a:lstStyle/>
                    <a:p>
                      <a:pPr marL="0" marR="0">
                        <a:spcBef>
                          <a:spcPts val="0"/>
                        </a:spcBef>
                        <a:spcAft>
                          <a:spcPts val="0"/>
                        </a:spcAft>
                      </a:pPr>
                      <a:r>
                        <a:rPr lang="en-US" sz="2400" dirty="0">
                          <a:effectLst/>
                        </a:rPr>
                        <a:t>Parameter</a:t>
                      </a:r>
                      <a:endParaRPr lang="en-US" sz="2400" dirty="0">
                        <a:effectLst/>
                        <a:latin typeface="Times New Roman"/>
                        <a:ea typeface="Batang"/>
                      </a:endParaRPr>
                    </a:p>
                  </a:txBody>
                  <a:tcPr marL="68580" marR="68580" marT="0" marB="0"/>
                </a:tc>
                <a:tc>
                  <a:txBody>
                    <a:bodyPr/>
                    <a:lstStyle/>
                    <a:p>
                      <a:pPr marL="0" marR="0">
                        <a:spcBef>
                          <a:spcPts val="0"/>
                        </a:spcBef>
                        <a:spcAft>
                          <a:spcPts val="0"/>
                        </a:spcAft>
                      </a:pPr>
                      <a:r>
                        <a:rPr lang="en-US" sz="2400" dirty="0">
                          <a:effectLst/>
                        </a:rPr>
                        <a:t>Statistic</a:t>
                      </a:r>
                      <a:endParaRPr lang="en-US" sz="2400" dirty="0">
                        <a:effectLst/>
                        <a:latin typeface="Times New Roman"/>
                        <a:ea typeface="Batang"/>
                      </a:endParaRPr>
                    </a:p>
                  </a:txBody>
                  <a:tcPr marL="68580" marR="68580" marT="0" marB="0"/>
                </a:tc>
              </a:tr>
              <a:tr h="1428327">
                <a:tc>
                  <a:txBody>
                    <a:bodyPr/>
                    <a:lstStyle/>
                    <a:p>
                      <a:pPr marL="0" marR="0" algn="just">
                        <a:spcBef>
                          <a:spcPts val="0"/>
                        </a:spcBef>
                        <a:spcAft>
                          <a:spcPts val="0"/>
                        </a:spcAft>
                      </a:pPr>
                      <a:r>
                        <a:rPr lang="en-US" sz="2000" dirty="0">
                          <a:effectLst/>
                        </a:rPr>
                        <a:t>A parameter is a characteristic of a </a:t>
                      </a:r>
                      <a:r>
                        <a:rPr lang="en-US" sz="2000" dirty="0" smtClean="0">
                          <a:effectLst/>
                        </a:rPr>
                        <a:t>population.</a:t>
                      </a:r>
                      <a:endParaRPr lang="en-US" sz="2000" dirty="0">
                        <a:effectLst/>
                        <a:latin typeface="Times New Roman"/>
                        <a:ea typeface="Batang"/>
                      </a:endParaRPr>
                    </a:p>
                  </a:txBody>
                  <a:tcPr marL="68580" marR="68580" marT="0" marB="0"/>
                </a:tc>
                <a:tc>
                  <a:txBody>
                    <a:bodyPr/>
                    <a:lstStyle/>
                    <a:p>
                      <a:pPr marL="0" marR="0" algn="just">
                        <a:spcBef>
                          <a:spcPts val="0"/>
                        </a:spcBef>
                        <a:spcAft>
                          <a:spcPts val="0"/>
                        </a:spcAft>
                      </a:pPr>
                      <a:r>
                        <a:rPr lang="en-US" sz="2000" dirty="0">
                          <a:effectLst/>
                        </a:rPr>
                        <a:t>A statistic is a characteristic of a sample. </a:t>
                      </a:r>
                    </a:p>
                    <a:p>
                      <a:pPr marL="0" marR="0">
                        <a:spcBef>
                          <a:spcPts val="0"/>
                        </a:spcBef>
                        <a:spcAft>
                          <a:spcPts val="0"/>
                        </a:spcAft>
                      </a:pPr>
                      <a:r>
                        <a:rPr lang="en-US" sz="2000" dirty="0">
                          <a:effectLst/>
                        </a:rPr>
                        <a:t> </a:t>
                      </a:r>
                      <a:endParaRPr lang="en-US" sz="2000" dirty="0">
                        <a:effectLst/>
                        <a:latin typeface="Times New Roman"/>
                        <a:ea typeface="Batang"/>
                      </a:endParaRPr>
                    </a:p>
                  </a:txBody>
                  <a:tcPr marL="68580" marR="68580" marT="0" marB="0"/>
                </a:tc>
              </a:tr>
              <a:tr h="1785409">
                <a:tc>
                  <a:txBody>
                    <a:bodyPr/>
                    <a:lstStyle/>
                    <a:p>
                      <a:pPr marL="0" marR="0" algn="just">
                        <a:spcBef>
                          <a:spcPts val="0"/>
                        </a:spcBef>
                        <a:spcAft>
                          <a:spcPts val="0"/>
                        </a:spcAft>
                      </a:pPr>
                      <a:r>
                        <a:rPr lang="en-US" sz="2000" dirty="0">
                          <a:effectLst/>
                        </a:rPr>
                        <a:t>The parameter is unknown, it is estimated from the calculated values of the sample statistic.</a:t>
                      </a:r>
                      <a:endParaRPr lang="en-US" sz="2000" dirty="0">
                        <a:effectLst/>
                        <a:latin typeface="Times New Roman"/>
                        <a:ea typeface="Batang"/>
                      </a:endParaRPr>
                    </a:p>
                  </a:txBody>
                  <a:tcPr marL="68580" marR="68580" marT="0" marB="0"/>
                </a:tc>
                <a:tc>
                  <a:txBody>
                    <a:bodyPr/>
                    <a:lstStyle/>
                    <a:p>
                      <a:pPr marL="0" marR="0">
                        <a:spcBef>
                          <a:spcPts val="0"/>
                        </a:spcBef>
                        <a:spcAft>
                          <a:spcPts val="0"/>
                        </a:spcAft>
                      </a:pPr>
                      <a:r>
                        <a:rPr lang="en-US" sz="2000" dirty="0">
                          <a:effectLst/>
                        </a:rPr>
                        <a:t>A statistic is calculated from the sample.</a:t>
                      </a:r>
                      <a:endParaRPr lang="en-US" sz="2000" dirty="0">
                        <a:effectLst/>
                        <a:latin typeface="Times New Roman"/>
                        <a:ea typeface="Batang"/>
                      </a:endParaRPr>
                    </a:p>
                  </a:txBody>
                  <a:tcPr marL="68580" marR="68580" marT="0" marB="0"/>
                </a:tc>
              </a:tr>
              <a:tr h="1428327">
                <a:tc>
                  <a:txBody>
                    <a:bodyPr/>
                    <a:lstStyle/>
                    <a:p>
                      <a:pPr marL="0" marR="0" algn="just">
                        <a:spcBef>
                          <a:spcPts val="0"/>
                        </a:spcBef>
                        <a:spcAft>
                          <a:spcPts val="0"/>
                        </a:spcAft>
                      </a:pPr>
                      <a:r>
                        <a:rPr lang="en-US" sz="2000" dirty="0">
                          <a:effectLst/>
                        </a:rPr>
                        <a:t>In general, we use Greek or capital letters for population parameters.</a:t>
                      </a:r>
                      <a:endParaRPr lang="en-US" sz="2000" dirty="0">
                        <a:effectLst/>
                        <a:latin typeface="Times New Roman"/>
                        <a:ea typeface="Batang"/>
                      </a:endParaRPr>
                    </a:p>
                  </a:txBody>
                  <a:tcPr marL="68580" marR="68580" marT="0" marB="0"/>
                </a:tc>
                <a:tc>
                  <a:txBody>
                    <a:bodyPr/>
                    <a:lstStyle/>
                    <a:p>
                      <a:pPr marL="0" marR="0" algn="just">
                        <a:spcBef>
                          <a:spcPts val="0"/>
                        </a:spcBef>
                        <a:spcAft>
                          <a:spcPts val="0"/>
                        </a:spcAft>
                      </a:pPr>
                      <a:r>
                        <a:rPr lang="en-US" sz="2000" dirty="0">
                          <a:effectLst/>
                        </a:rPr>
                        <a:t>In general, we use lower case Roman letters to denote sample statistics.</a:t>
                      </a:r>
                      <a:endParaRPr lang="en-US" sz="2000" dirty="0">
                        <a:effectLst/>
                        <a:latin typeface="Times New Roman"/>
                        <a:ea typeface="Batang"/>
                      </a:endParaRPr>
                    </a:p>
                  </a:txBody>
                  <a:tcPr marL="68580" marR="68580" marT="0" marB="0"/>
                </a:tc>
              </a:tr>
              <a:tr h="1428327">
                <a:tc>
                  <a:txBody>
                    <a:bodyPr/>
                    <a:lstStyle/>
                    <a:p>
                      <a:pPr marL="0" marR="0" algn="just">
                        <a:spcBef>
                          <a:spcPts val="0"/>
                        </a:spcBef>
                        <a:spcAft>
                          <a:spcPts val="0"/>
                        </a:spcAft>
                      </a:pPr>
                      <a:r>
                        <a:rPr lang="en-US" sz="2000" dirty="0">
                          <a:effectLst/>
                        </a:rPr>
                        <a:t>N, µ, σ, are the standard symbols for the size, mean, S.D, of population.</a:t>
                      </a:r>
                      <a:endParaRPr lang="en-US" sz="2000" dirty="0">
                        <a:effectLst/>
                        <a:latin typeface="Times New Roman"/>
                        <a:ea typeface="Batang"/>
                      </a:endParaRPr>
                    </a:p>
                  </a:txBody>
                  <a:tcPr marL="68580" marR="68580" marT="0" marB="0"/>
                </a:tc>
                <a:tc>
                  <a:txBody>
                    <a:bodyPr/>
                    <a:lstStyle/>
                    <a:p>
                      <a:pPr marL="0" marR="0" algn="just">
                        <a:spcBef>
                          <a:spcPts val="0"/>
                        </a:spcBef>
                        <a:spcAft>
                          <a:spcPts val="0"/>
                        </a:spcAft>
                      </a:pPr>
                      <a:r>
                        <a:rPr lang="en-US" sz="2000" dirty="0">
                          <a:effectLst/>
                        </a:rPr>
                        <a:t>n , x , s, are the standard symbol for the size, mean, </a:t>
                      </a:r>
                      <a:r>
                        <a:rPr lang="en-US" sz="2000" dirty="0" err="1">
                          <a:effectLst/>
                        </a:rPr>
                        <a:t>s.d</a:t>
                      </a:r>
                      <a:r>
                        <a:rPr lang="en-US" sz="2000" dirty="0">
                          <a:effectLst/>
                        </a:rPr>
                        <a:t> of sample </a:t>
                      </a:r>
                      <a:r>
                        <a:rPr lang="en-US" sz="2000" dirty="0" smtClean="0">
                          <a:effectLst/>
                        </a:rPr>
                        <a:t>respectively.</a:t>
                      </a:r>
                      <a:endParaRPr lang="en-US" sz="2000" dirty="0">
                        <a:effectLst/>
                        <a:latin typeface="Times New Roman"/>
                        <a:ea typeface="Batang"/>
                      </a:endParaRPr>
                    </a:p>
                  </a:txBody>
                  <a:tcPr marL="68580" marR="68580" marT="0" marB="0"/>
                </a:tc>
              </a:tr>
            </a:tbl>
          </a:graphicData>
        </a:graphic>
      </p:graphicFrame>
    </p:spTree>
    <p:extLst>
      <p:ext uri="{BB962C8B-B14F-4D97-AF65-F5344CB8AC3E}">
        <p14:creationId xmlns="" xmlns:p14="http://schemas.microsoft.com/office/powerpoint/2010/main" val="190649989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endParaRPr lang="en-US" u="sng" dirty="0"/>
          </a:p>
        </p:txBody>
      </p:sp>
      <p:sp>
        <p:nvSpPr>
          <p:cNvPr id="3" name="Content Placeholder 2"/>
          <p:cNvSpPr>
            <a:spLocks noGrp="1"/>
          </p:cNvSpPr>
          <p:nvPr>
            <p:ph idx="1"/>
          </p:nvPr>
        </p:nvSpPr>
        <p:spPr>
          <a:xfrm>
            <a:off x="0" y="1295400"/>
            <a:ext cx="9144000" cy="5562600"/>
          </a:xfrm>
        </p:spPr>
        <p:txBody>
          <a:bodyPr>
            <a:normAutofit lnSpcReduction="10000"/>
          </a:bodyPr>
          <a:lstStyle/>
          <a:p>
            <a:pPr algn="just">
              <a:buNone/>
            </a:pPr>
            <a:r>
              <a:rPr lang="en-US" dirty="0" smtClean="0"/>
              <a:t>	</a:t>
            </a:r>
            <a:r>
              <a:rPr lang="en-US" b="1" dirty="0" smtClean="0">
                <a:solidFill>
                  <a:srgbClr val="FF0000"/>
                </a:solidFill>
              </a:rPr>
              <a:t>c) Quota Sampling-</a:t>
            </a:r>
            <a:r>
              <a:rPr lang="en-US" dirty="0" smtClean="0"/>
              <a:t> Quota sampling insures inclusion of diverse elements of the population in the sample and make sure that these diverse elements take account of the proportions in which they occur in the population. </a:t>
            </a:r>
          </a:p>
          <a:p>
            <a:pPr algn="just"/>
            <a:r>
              <a:rPr lang="en-US" dirty="0" smtClean="0">
                <a:solidFill>
                  <a:srgbClr val="FF0000"/>
                </a:solidFill>
              </a:rPr>
              <a:t>For example</a:t>
            </a:r>
            <a:r>
              <a:rPr lang="en-US" dirty="0" smtClean="0"/>
              <a:t>, we take a sample from a population with equal number of boys and girls, and that there is a difference between the two groups in the characteristic we wish to study and we fail to interview any girls, the results of the study would almost certainly be extremely misleading generalizations about the population. </a:t>
            </a:r>
          </a:p>
          <a:p>
            <a:pPr algn="just"/>
            <a:endParaRPr lang="en-US"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1"/>
            <a:ext cx="7315200" cy="838200"/>
          </a:xfrm>
        </p:spPr>
        <p:txBody>
          <a:bodyPr/>
          <a:lstStyle/>
          <a:p>
            <a:endParaRPr lang="en-US" dirty="0"/>
          </a:p>
        </p:txBody>
      </p:sp>
      <p:sp>
        <p:nvSpPr>
          <p:cNvPr id="3" name="Content Placeholder 2"/>
          <p:cNvSpPr>
            <a:spLocks noGrp="1"/>
          </p:cNvSpPr>
          <p:nvPr>
            <p:ph idx="1"/>
          </p:nvPr>
        </p:nvSpPr>
        <p:spPr>
          <a:xfrm>
            <a:off x="381000" y="1600199"/>
            <a:ext cx="8382000" cy="4709161"/>
          </a:xfrm>
        </p:spPr>
        <p:txBody>
          <a:bodyPr/>
          <a:lstStyle/>
          <a:p>
            <a:pPr marL="0" indent="0">
              <a:buNone/>
            </a:pPr>
            <a:r>
              <a:rPr lang="en-US" sz="3600" b="1" dirty="0" smtClean="0"/>
              <a:t>d</a:t>
            </a:r>
            <a:r>
              <a:rPr lang="en-US" sz="3600" b="1" dirty="0"/>
              <a:t>) </a:t>
            </a:r>
            <a:r>
              <a:rPr lang="en-US" sz="3600" b="1" dirty="0">
                <a:solidFill>
                  <a:srgbClr val="FF0000"/>
                </a:solidFill>
              </a:rPr>
              <a:t>Snowball sampling</a:t>
            </a:r>
            <a:r>
              <a:rPr lang="en-US" sz="3600" b="1" dirty="0"/>
              <a:t>:</a:t>
            </a:r>
            <a:r>
              <a:rPr lang="en-US" sz="3600" dirty="0"/>
              <a:t> Also called </a:t>
            </a:r>
            <a:r>
              <a:rPr lang="en-US" sz="3600" dirty="0">
                <a:solidFill>
                  <a:srgbClr val="FF0000"/>
                </a:solidFill>
              </a:rPr>
              <a:t>referral sampling</a:t>
            </a:r>
            <a:r>
              <a:rPr lang="en-US" sz="3600" dirty="0"/>
              <a:t>: one sampling unit, or subject refers another, who refers another, where the characteristics is dispersed thinly in the population and so on. E.g. selecting a sample of </a:t>
            </a:r>
            <a:r>
              <a:rPr lang="en-US" sz="3600" dirty="0" smtClean="0"/>
              <a:t>mountaineers, </a:t>
            </a:r>
          </a:p>
          <a:p>
            <a:pPr marL="0" indent="0">
              <a:buNone/>
            </a:pPr>
            <a:r>
              <a:rPr lang="en-US" sz="3600" dirty="0" smtClean="0"/>
              <a:t>Selection of specialized doctors.</a:t>
            </a:r>
            <a:endParaRPr lang="en-US" sz="3600" dirty="0"/>
          </a:p>
          <a:p>
            <a:endParaRPr lang="en-US" sz="2000" dirty="0"/>
          </a:p>
        </p:txBody>
      </p:sp>
    </p:spTree>
    <p:extLst>
      <p:ext uri="{BB962C8B-B14F-4D97-AF65-F5344CB8AC3E}">
        <p14:creationId xmlns:p14="http://schemas.microsoft.com/office/powerpoint/2010/main" xmlns="" val="38003690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endParaRPr lang="en-US" dirty="0" smtClean="0"/>
          </a:p>
          <a:p>
            <a:pPr>
              <a:buNone/>
            </a:pPr>
            <a:r>
              <a:rPr lang="en-US" dirty="0" smtClean="0"/>
              <a:t>                    </a:t>
            </a:r>
            <a:r>
              <a:rPr lang="en-US" b="1" dirty="0" smtClean="0"/>
              <a:t>Statistical Interfaces</a:t>
            </a:r>
            <a:endParaRPr lang="en-US" b="1"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3379787"/>
          </a:xfrm>
        </p:spPr>
        <p:txBody>
          <a:bodyPr/>
          <a:lstStyle/>
          <a:p>
            <a:pPr algn="ctr"/>
            <a:endParaRPr lang="en-US" sz="3600" dirty="0"/>
          </a:p>
        </p:txBody>
      </p:sp>
      <p:sp>
        <p:nvSpPr>
          <p:cNvPr id="9" name="Content Placeholder 8"/>
          <p:cNvSpPr>
            <a:spLocks noGrp="1"/>
          </p:cNvSpPr>
          <p:nvPr>
            <p:ph idx="1"/>
          </p:nvPr>
        </p:nvSpPr>
        <p:spPr>
          <a:xfrm>
            <a:off x="609600" y="4267200"/>
            <a:ext cx="8229600" cy="2016125"/>
          </a:xfrm>
        </p:spPr>
        <p:txBody>
          <a:bodyPr/>
          <a:lstStyle/>
          <a:p>
            <a:pPr algn="ctr">
              <a:buNone/>
            </a:pPr>
            <a:r>
              <a:rPr lang="en-US" sz="3200" dirty="0" smtClean="0"/>
              <a:t>Tea-Test(t-test)</a:t>
            </a:r>
          </a:p>
          <a:p>
            <a:r>
              <a:rPr lang="en-US" sz="2000" dirty="0" smtClean="0"/>
              <a:t>The t-test assesses whether the means of two groups are </a:t>
            </a:r>
            <a:r>
              <a:rPr lang="en-US" sz="2000" i="1" dirty="0" smtClean="0"/>
              <a:t>statistically different from each other.</a:t>
            </a:r>
          </a:p>
          <a:p>
            <a:r>
              <a:rPr lang="en-US" sz="2000" dirty="0" smtClean="0"/>
              <a:t>This analysis is appropriate whenever you want to compare the means of two groups</a:t>
            </a:r>
            <a:endParaRPr lang="en-US" sz="2000" dirty="0"/>
          </a:p>
        </p:txBody>
      </p:sp>
      <p:pic>
        <p:nvPicPr>
          <p:cNvPr id="1029" name="Picture 5"/>
          <p:cNvPicPr>
            <a:picLocks noChangeAspect="1" noChangeArrowheads="1"/>
          </p:cNvPicPr>
          <p:nvPr/>
        </p:nvPicPr>
        <p:blipFill>
          <a:blip r:embed="rId2"/>
          <a:srcRect/>
          <a:stretch>
            <a:fillRect/>
          </a:stretch>
        </p:blipFill>
        <p:spPr bwMode="auto">
          <a:xfrm>
            <a:off x="2133600" y="381000"/>
            <a:ext cx="4762500" cy="3571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smtClean="0"/>
              <a:t>Step 1: Null Hypothesis</a:t>
            </a:r>
          </a:p>
          <a:p>
            <a:r>
              <a:rPr lang="en-US" dirty="0" smtClean="0"/>
              <a:t>Step 2: Setting the level of risk</a:t>
            </a:r>
          </a:p>
          <a:p>
            <a:r>
              <a:rPr lang="en-US" dirty="0" smtClean="0"/>
              <a:t>Step 3: Select appropriate t-statistics: t-test for independent means</a:t>
            </a:r>
          </a:p>
          <a:p>
            <a:r>
              <a:rPr lang="en-US" dirty="0" smtClean="0"/>
              <a:t>Step 4: Compute the t-value</a:t>
            </a:r>
          </a:p>
          <a:p>
            <a:r>
              <a:rPr lang="en-US" dirty="0" smtClean="0"/>
              <a:t>Step 5: Determine the critical t-value</a:t>
            </a:r>
          </a:p>
          <a:p>
            <a:r>
              <a:rPr lang="en-US" dirty="0" smtClean="0"/>
              <a:t>Step 6: Compare</a:t>
            </a:r>
          </a:p>
          <a:p>
            <a:r>
              <a:rPr lang="en-US" dirty="0" smtClean="0"/>
              <a:t>Step 7: Decide</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style>
          <a:lnRef idx="2">
            <a:schemeClr val="accent4">
              <a:shade val="50000"/>
            </a:schemeClr>
          </a:lnRef>
          <a:fillRef idx="1">
            <a:schemeClr val="accent4"/>
          </a:fillRef>
          <a:effectRef idx="0">
            <a:schemeClr val="accent4"/>
          </a:effectRef>
          <a:fontRef idx="minor">
            <a:schemeClr val="lt1"/>
          </a:fontRef>
        </p:style>
        <p:txBody>
          <a:bodyPr>
            <a:noAutofit/>
          </a:bodyPr>
          <a:lstStyle/>
          <a:p>
            <a:pPr algn="ctr" fontAlgn="auto">
              <a:spcAft>
                <a:spcPts val="0"/>
              </a:spcAft>
              <a:defRPr/>
            </a:pPr>
            <a:r>
              <a:rPr lang="en-US" sz="3200" dirty="0" smtClean="0">
                <a:solidFill>
                  <a:schemeClr val="bg1"/>
                </a:solidFill>
                <a:latin typeface="Copperplate Gothic Light" pitchFamily="34" charset="0"/>
              </a:rPr>
              <a:t>4.2Hypothesis</a:t>
            </a:r>
            <a:endParaRPr lang="en-US" sz="3200" dirty="0">
              <a:solidFill>
                <a:schemeClr val="bg1"/>
              </a:solidFill>
              <a:latin typeface="Copperplate Gothic Light" pitchFamily="34" charset="0"/>
            </a:endParaRPr>
          </a:p>
        </p:txBody>
      </p:sp>
      <p:sp>
        <p:nvSpPr>
          <p:cNvPr id="10243" name="TextBox 2"/>
          <p:cNvSpPr txBox="1">
            <a:spLocks noChangeArrowheads="1"/>
          </p:cNvSpPr>
          <p:nvPr/>
        </p:nvSpPr>
        <p:spPr bwMode="auto">
          <a:xfrm>
            <a:off x="304800" y="1143000"/>
            <a:ext cx="8458200" cy="3139321"/>
          </a:xfrm>
          <a:prstGeom prst="rect">
            <a:avLst/>
          </a:prstGeom>
          <a:noFill/>
          <a:ln w="9525">
            <a:noFill/>
            <a:miter lim="800000"/>
            <a:headEnd/>
            <a:tailEnd/>
          </a:ln>
        </p:spPr>
        <p:txBody>
          <a:bodyPr wrap="square">
            <a:spAutoFit/>
          </a:bodyPr>
          <a:lstStyle/>
          <a:p>
            <a:pPr algn="just"/>
            <a:r>
              <a:rPr lang="en-US" b="1" dirty="0" smtClean="0">
                <a:latin typeface="Calibri" pitchFamily="34" charset="0"/>
              </a:rPr>
              <a:t>D) Types of Errors in Hypothesis Testing:</a:t>
            </a:r>
          </a:p>
          <a:p>
            <a:pPr marL="231775" algn="just"/>
            <a:r>
              <a:rPr lang="en-US" dirty="0" smtClean="0">
                <a:latin typeface="Calibri" pitchFamily="34" charset="0"/>
              </a:rPr>
              <a:t>At this stage, it is worthwhile to know that when a hypothesis is tested, there are four possibilities:</a:t>
            </a:r>
          </a:p>
          <a:p>
            <a:pPr algn="just"/>
            <a:r>
              <a:rPr lang="en-US" b="1" dirty="0" smtClean="0">
                <a:latin typeface="Calibri" pitchFamily="34" charset="0"/>
              </a:rPr>
              <a:t>1)</a:t>
            </a:r>
            <a:r>
              <a:rPr lang="en-US" dirty="0" smtClean="0">
                <a:latin typeface="Calibri" pitchFamily="34" charset="0"/>
              </a:rPr>
              <a:t> The hypothesis is true but our test leads to its rejection.</a:t>
            </a:r>
          </a:p>
          <a:p>
            <a:pPr algn="just"/>
            <a:r>
              <a:rPr lang="en-US" b="1" dirty="0" smtClean="0">
                <a:latin typeface="Calibri" pitchFamily="34" charset="0"/>
              </a:rPr>
              <a:t>2) </a:t>
            </a:r>
            <a:r>
              <a:rPr lang="en-US" dirty="0" smtClean="0">
                <a:latin typeface="Calibri" pitchFamily="34" charset="0"/>
              </a:rPr>
              <a:t>The hypothesis is false but our test leads to its acceptance.</a:t>
            </a:r>
          </a:p>
          <a:p>
            <a:pPr algn="just"/>
            <a:r>
              <a:rPr lang="en-US" b="1" dirty="0" smtClean="0">
                <a:latin typeface="Calibri" pitchFamily="34" charset="0"/>
              </a:rPr>
              <a:t>3) </a:t>
            </a:r>
            <a:r>
              <a:rPr lang="en-US" dirty="0" smtClean="0">
                <a:latin typeface="Calibri" pitchFamily="34" charset="0"/>
              </a:rPr>
              <a:t>The hypothesis is true and our test leads to its acceptance.</a:t>
            </a:r>
          </a:p>
          <a:p>
            <a:pPr algn="just"/>
            <a:r>
              <a:rPr lang="en-US" b="1" dirty="0" smtClean="0">
                <a:latin typeface="Calibri" pitchFamily="34" charset="0"/>
              </a:rPr>
              <a:t>4) </a:t>
            </a:r>
            <a:r>
              <a:rPr lang="en-US" dirty="0" smtClean="0">
                <a:latin typeface="Calibri" pitchFamily="34" charset="0"/>
              </a:rPr>
              <a:t>The hypothesis is false and our test leads to its rejection.</a:t>
            </a:r>
          </a:p>
          <a:p>
            <a:pPr marL="231775" algn="just"/>
            <a:r>
              <a:rPr lang="en-US" dirty="0" smtClean="0">
                <a:latin typeface="Calibri" pitchFamily="34" charset="0"/>
              </a:rPr>
              <a:t>Of these four possibilities, the first two lead to erroneous decisions. The first possibility leads to a Type I error and the second possibility leads to a Type II error. This can be shown as follows:</a:t>
            </a:r>
          </a:p>
          <a:p>
            <a:pPr algn="just"/>
            <a:endParaRPr lang="en-US" dirty="0">
              <a:latin typeface="Calibri" pitchFamily="34" charset="0"/>
            </a:endParaRPr>
          </a:p>
        </p:txBody>
      </p:sp>
      <p:pic>
        <p:nvPicPr>
          <p:cNvPr id="2050" name="Picture 2"/>
          <p:cNvPicPr>
            <a:picLocks noChangeAspect="1" noChangeArrowheads="1"/>
          </p:cNvPicPr>
          <p:nvPr/>
        </p:nvPicPr>
        <p:blipFill>
          <a:blip r:embed="rId2"/>
          <a:srcRect l="4675" t="55208" r="14536" b="17708"/>
          <a:stretch>
            <a:fillRect/>
          </a:stretch>
        </p:blipFill>
        <p:spPr bwMode="auto">
          <a:xfrm>
            <a:off x="762000" y="4038600"/>
            <a:ext cx="7543800" cy="2011680"/>
          </a:xfrm>
          <a:prstGeom prst="rect">
            <a:avLst/>
          </a:prstGeom>
          <a:noFill/>
          <a:ln w="9525">
            <a:solidFill>
              <a:schemeClr val="tx1"/>
            </a:solidFill>
            <a:miter lim="800000"/>
            <a:headEnd/>
            <a:tailEnd/>
          </a:ln>
          <a:effectLst/>
        </p:spPr>
      </p:pic>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3010" name="Picture 2" descr="Image result for null hypothesis accepted and rejected diagrams"/>
          <p:cNvPicPr>
            <a:picLocks noChangeAspect="1" noChangeArrowheads="1"/>
          </p:cNvPicPr>
          <p:nvPr/>
        </p:nvPicPr>
        <p:blipFill>
          <a:blip r:embed="rId2"/>
          <a:srcRect/>
          <a:stretch>
            <a:fillRect/>
          </a:stretch>
        </p:blipFill>
        <p:spPr bwMode="auto">
          <a:xfrm>
            <a:off x="609600" y="1600200"/>
            <a:ext cx="8153400" cy="4495800"/>
          </a:xfrm>
          <a:prstGeom prst="rect">
            <a:avLst/>
          </a:prstGeom>
          <a:noFill/>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
            </a:r>
            <a:br>
              <a:rPr lang="en-US" b="1" dirty="0" smtClean="0"/>
            </a:br>
            <a:r>
              <a:rPr lang="en-US" sz="2000" b="1" dirty="0" smtClean="0"/>
              <a:t>Testing Hypotheses about Single Means when the Population Variance is Known -</a:t>
            </a:r>
            <a:r>
              <a:rPr lang="en-US" sz="2000" dirty="0" smtClean="0"/>
              <a:t>One sample -A single variable against a known or given standard</a:t>
            </a:r>
            <a:br>
              <a:rPr lang="en-US" sz="2000" dirty="0" smtClean="0"/>
            </a:br>
            <a:r>
              <a:rPr lang="en-US" sz="2000" b="1" dirty="0" smtClean="0"/>
              <a:t>-</a:t>
            </a:r>
            <a:endParaRPr lang="en-US" sz="2000" dirty="0"/>
          </a:p>
        </p:txBody>
      </p:sp>
      <p:sp>
        <p:nvSpPr>
          <p:cNvPr id="5" name="Content Placeholder 4"/>
          <p:cNvSpPr>
            <a:spLocks noGrp="1"/>
          </p:cNvSpPr>
          <p:nvPr>
            <p:ph idx="1"/>
          </p:nvPr>
        </p:nvSpPr>
        <p:spPr>
          <a:xfrm>
            <a:off x="457200" y="1600200"/>
            <a:ext cx="8458200" cy="4530725"/>
          </a:xfrm>
        </p:spPr>
        <p:txBody>
          <a:bodyPr/>
          <a:lstStyle/>
          <a:p>
            <a:pPr marL="457200" indent="-457200" algn="just">
              <a:buAutoNum type="arabicParenR"/>
            </a:pPr>
            <a:r>
              <a:rPr lang="en-US" sz="2000" b="1" dirty="0" smtClean="0">
                <a:latin typeface="Times New Roman" pitchFamily="18" charset="0"/>
                <a:cs typeface="Times New Roman" pitchFamily="18" charset="0"/>
              </a:rPr>
              <a:t>Example</a:t>
            </a:r>
            <a:r>
              <a:rPr lang="en-US" sz="2000" dirty="0" smtClean="0">
                <a:latin typeface="Times New Roman" pitchFamily="18" charset="0"/>
                <a:cs typeface="Times New Roman" pitchFamily="18" charset="0"/>
              </a:rPr>
              <a:t>: say that I sampled </a:t>
            </a:r>
            <a:r>
              <a:rPr lang="en-US" sz="2000" b="1" dirty="0" smtClean="0">
                <a:latin typeface="Times New Roman" pitchFamily="18" charset="0"/>
                <a:cs typeface="Times New Roman" pitchFamily="18" charset="0"/>
              </a:rPr>
              <a:t>25</a:t>
            </a:r>
            <a:r>
              <a:rPr lang="en-US" sz="2000" dirty="0" smtClean="0">
                <a:latin typeface="Times New Roman" pitchFamily="18" charset="0"/>
                <a:cs typeface="Times New Roman" pitchFamily="18" charset="0"/>
              </a:rPr>
              <a:t> undergraduate students at Scarborough and measured their IQ, finding a </a:t>
            </a:r>
            <a:r>
              <a:rPr lang="en-US" sz="2000" b="1" dirty="0" smtClean="0">
                <a:latin typeface="Times New Roman" pitchFamily="18" charset="0"/>
                <a:cs typeface="Times New Roman" pitchFamily="18" charset="0"/>
              </a:rPr>
              <a:t>mean of 105</a:t>
            </a:r>
            <a:r>
              <a:rPr lang="en-US" sz="2000" dirty="0" smtClean="0">
                <a:latin typeface="Times New Roman" pitchFamily="18" charset="0"/>
                <a:cs typeface="Times New Roman" pitchFamily="18" charset="0"/>
              </a:rPr>
              <a:t>. Is this mean significantly different from the population which has a </a:t>
            </a:r>
            <a:r>
              <a:rPr lang="en-US" sz="2000" b="1" dirty="0" smtClean="0">
                <a:latin typeface="Times New Roman" pitchFamily="18" charset="0"/>
                <a:cs typeface="Times New Roman" pitchFamily="18" charset="0"/>
              </a:rPr>
              <a:t>mean IQ of 100</a:t>
            </a:r>
            <a:r>
              <a:rPr lang="en-US" sz="2000" dirty="0" smtClean="0">
                <a:latin typeface="Times New Roman" pitchFamily="18" charset="0"/>
                <a:cs typeface="Times New Roman" pitchFamily="18" charset="0"/>
              </a:rPr>
              <a:t> and a </a:t>
            </a:r>
            <a:r>
              <a:rPr lang="en-US" sz="2000" b="1" dirty="0" smtClean="0">
                <a:latin typeface="Times New Roman" pitchFamily="18" charset="0"/>
                <a:cs typeface="Times New Roman" pitchFamily="18" charset="0"/>
              </a:rPr>
              <a:t>standard deviation of 10.</a:t>
            </a:r>
          </a:p>
          <a:p>
            <a:pPr marL="457200" indent="-457200">
              <a:buNone/>
            </a:pP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p>
          <a:p>
            <a:pPr>
              <a:buNone/>
            </a:pPr>
            <a:endParaRPr lang="en-US" sz="2000" dirty="0" smtClean="0">
              <a:latin typeface="Times New Roman" pitchFamily="18" charset="0"/>
              <a:cs typeface="Times New Roman" pitchFamily="18" charset="0"/>
            </a:endParaRPr>
          </a:p>
        </p:txBody>
      </p:sp>
      <p:pic>
        <p:nvPicPr>
          <p:cNvPr id="6" name="Picture 5" descr="http://www.psych.utoronto.ca/courses/c1/chap7/chapte10.gif"/>
          <p:cNvPicPr/>
          <p:nvPr/>
        </p:nvPicPr>
        <p:blipFill>
          <a:blip r:embed="rId2"/>
          <a:srcRect/>
          <a:stretch>
            <a:fillRect/>
          </a:stretch>
        </p:blipFill>
        <p:spPr bwMode="auto">
          <a:xfrm>
            <a:off x="2971800" y="2971800"/>
            <a:ext cx="2743200" cy="2190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Independent t-test (Two Samples) </a:t>
            </a:r>
            <a:endParaRPr lang="en-US" u="sng" dirty="0"/>
          </a:p>
        </p:txBody>
      </p:sp>
      <p:sp>
        <p:nvSpPr>
          <p:cNvPr id="3" name="Content Placeholder 2"/>
          <p:cNvSpPr>
            <a:spLocks noGrp="1"/>
          </p:cNvSpPr>
          <p:nvPr>
            <p:ph idx="1"/>
          </p:nvPr>
        </p:nvSpPr>
        <p:spPr/>
        <p:txBody>
          <a:bodyPr/>
          <a:lstStyle/>
          <a:p>
            <a:r>
              <a:rPr lang="en-US" sz="2000" dirty="0" smtClean="0"/>
              <a:t>Suppose , as a marketer of a brand of jeans ,we wanted to find out whether a set of customers in Delhi and a set of customer in </a:t>
            </a:r>
            <a:r>
              <a:rPr lang="en-US" sz="2000" dirty="0" err="1" smtClean="0"/>
              <a:t>mumbai</a:t>
            </a:r>
            <a:r>
              <a:rPr lang="en-US" sz="2000" dirty="0" smtClean="0"/>
              <a:t> thought of our brand in the same way or not . Suppose we conducted a survey in both cities and got ratings on an interval scale (assume  it is 7 point scale rating from 1 to 7) fro our customers. We now want to do a statistical test to find out if the two sets of rating are “significantly different “ from each other or not. We have to now set a level of “ statistical significance” and select a suitable test. We also need to specify null hypothesis.</a:t>
            </a:r>
          </a:p>
          <a:p>
            <a:r>
              <a:rPr lang="en-US" sz="2000" dirty="0" smtClean="0"/>
              <a:t>The Null hypothesis for the t-test would be “ There is no significance difference in rating given by customers in Mumbai and Delhi”</a:t>
            </a:r>
            <a:endParaRPr lang="en-US" sz="20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Two sample independent :T-test</a:t>
            </a:r>
            <a:endParaRPr lang="en-US" u="sng" dirty="0"/>
          </a:p>
        </p:txBody>
      </p:sp>
      <p:sp>
        <p:nvSpPr>
          <p:cNvPr id="3" name="Content Placeholder 2"/>
          <p:cNvSpPr>
            <a:spLocks noGrp="1"/>
          </p:cNvSpPr>
          <p:nvPr>
            <p:ph idx="1"/>
          </p:nvPr>
        </p:nvSpPr>
        <p:spPr/>
        <p:txBody>
          <a:bodyPr/>
          <a:lstStyle/>
          <a:p>
            <a:pPr marL="514350" indent="-514350">
              <a:buAutoNum type="arabicPeriod"/>
            </a:pPr>
            <a:r>
              <a:rPr lang="en-US" dirty="0" smtClean="0">
                <a:solidFill>
                  <a:srgbClr val="FF0000"/>
                </a:solidFill>
              </a:rPr>
              <a:t>Perception of the customers of Mumbai and Delhi  for a brand of Jeans.</a:t>
            </a:r>
          </a:p>
          <a:p>
            <a:pPr marL="514350" indent="-514350">
              <a:buAutoNum type="arabicPeriod"/>
            </a:pPr>
            <a:r>
              <a:rPr lang="en-US" dirty="0" smtClean="0">
                <a:solidFill>
                  <a:srgbClr val="FF0000"/>
                </a:solidFill>
              </a:rPr>
              <a:t>Two samples: customers from Mumbai and Delhi</a:t>
            </a:r>
          </a:p>
          <a:p>
            <a:r>
              <a:rPr lang="en-US" dirty="0" smtClean="0"/>
              <a:t>The customers are asked at 7 point scale, where = 1 =strongly agree and 7 =strongly agree.</a:t>
            </a:r>
          </a:p>
          <a:p>
            <a:r>
              <a:rPr lang="en-US" dirty="0" smtClean="0"/>
              <a:t>Level of significance= 5% Level of Significance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	</a:t>
            </a:r>
          </a:p>
          <a:p>
            <a:pPr>
              <a:buNone/>
            </a:pPr>
            <a:endParaRPr lang="en-US" dirty="0" smtClean="0"/>
          </a:p>
          <a:p>
            <a:pPr>
              <a:buNone/>
            </a:pPr>
            <a:endParaRPr lang="en-US" dirty="0" smtClean="0"/>
          </a:p>
          <a:p>
            <a:pPr>
              <a:buNone/>
            </a:pPr>
            <a:r>
              <a:rPr lang="en-US" dirty="0" smtClean="0"/>
              <a:t>			Sampling Error?</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u="sng" dirty="0" smtClean="0"/>
              <a:t>Paired t- test( Two Samples)</a:t>
            </a:r>
            <a:endParaRPr lang="en-US" u="sng" dirty="0"/>
          </a:p>
        </p:txBody>
      </p:sp>
      <p:sp>
        <p:nvSpPr>
          <p:cNvPr id="3" name="Content Placeholder 2"/>
          <p:cNvSpPr>
            <a:spLocks noGrp="1"/>
          </p:cNvSpPr>
          <p:nvPr>
            <p:ph idx="1"/>
          </p:nvPr>
        </p:nvSpPr>
        <p:spPr>
          <a:xfrm>
            <a:off x="0" y="1600200"/>
            <a:ext cx="9144000" cy="4525963"/>
          </a:xfrm>
        </p:spPr>
        <p:txBody>
          <a:bodyPr/>
          <a:lstStyle/>
          <a:p>
            <a:pPr algn="just"/>
            <a:r>
              <a:rPr lang="en-US" sz="1800" dirty="0" smtClean="0"/>
              <a:t>In some cases , we may not have independent samples , but the same sample could be used to do a research study involving measurements. For example , we may measure somebody’s attitude towards a brand before it is advertised and after it is  advertised , to try and find out if their attitude has changed due to the campaign. In such cases ,a paired t-test is the appropriate statistical test.</a:t>
            </a:r>
          </a:p>
          <a:p>
            <a:pPr algn="just"/>
            <a:r>
              <a:rPr lang="en-US" sz="1800" dirty="0" smtClean="0"/>
              <a:t>Example: Assume that  we used a sample of 18 respondents whom we asked to rate on a 10 point interval scale ,their attitude towards say </a:t>
            </a:r>
            <a:r>
              <a:rPr lang="en-US" sz="1800" dirty="0" err="1" smtClean="0"/>
              <a:t>Provogue</a:t>
            </a:r>
            <a:r>
              <a:rPr lang="en-US" sz="1800" dirty="0" smtClean="0"/>
              <a:t> Brand of Garments before and after ad campaign was released for this brand. A rating of 1 represents  “ Brand is highly Disliked” and a rating of 10 repents “ Brands is highly liked”  with other ratings having appropriate meaning.</a:t>
            </a:r>
          </a:p>
          <a:p>
            <a:pPr algn="just"/>
            <a:r>
              <a:rPr lang="en-US" sz="1800" dirty="0" smtClean="0"/>
              <a:t>We set the level of significance at 5%.</a:t>
            </a:r>
            <a:endParaRPr lang="en-US" sz="18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Paired Sample –T-test</a:t>
            </a:r>
            <a:endParaRPr lang="en-US" u="sng" dirty="0"/>
          </a:p>
        </p:txBody>
      </p:sp>
      <p:sp>
        <p:nvSpPr>
          <p:cNvPr id="3" name="Content Placeholder 2"/>
          <p:cNvSpPr>
            <a:spLocks noGrp="1"/>
          </p:cNvSpPr>
          <p:nvPr>
            <p:ph idx="1"/>
          </p:nvPr>
        </p:nvSpPr>
        <p:spPr/>
        <p:txBody>
          <a:bodyPr>
            <a:normAutofit lnSpcReduction="10000"/>
          </a:bodyPr>
          <a:lstStyle/>
          <a:p>
            <a:r>
              <a:rPr lang="en-US" dirty="0" smtClean="0">
                <a:solidFill>
                  <a:srgbClr val="FF0000"/>
                </a:solidFill>
              </a:rPr>
              <a:t>1. Perception of the customers for a brand of Jeans of Mumbai before and after advertisement.</a:t>
            </a:r>
          </a:p>
          <a:p>
            <a:r>
              <a:rPr lang="en-US" dirty="0" smtClean="0">
                <a:solidFill>
                  <a:srgbClr val="FF0000"/>
                </a:solidFill>
              </a:rPr>
              <a:t>Sample: same sample before and after the advertisement</a:t>
            </a:r>
          </a:p>
          <a:p>
            <a:r>
              <a:rPr lang="en-US" dirty="0" smtClean="0"/>
              <a:t>The customers are asked at 7 point scale, where = 1 =strongly agree and 7 =strongly agree.</a:t>
            </a:r>
          </a:p>
          <a:p>
            <a:r>
              <a:rPr lang="en-US" dirty="0" smtClean="0"/>
              <a:t>Level of significance= 5% Level of Significance</a:t>
            </a:r>
          </a:p>
          <a:p>
            <a:endParaRPr lang="en-US" dirty="0" smtClean="0">
              <a:solidFill>
                <a:srgbClr val="FF0000"/>
              </a:solidFill>
            </a:endParaRP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u="sng" dirty="0"/>
              <a:t>One-Way ANOVA</a:t>
            </a:r>
          </a:p>
        </p:txBody>
      </p:sp>
      <p:sp>
        <p:nvSpPr>
          <p:cNvPr id="2051" name="Rectangle 3"/>
          <p:cNvSpPr>
            <a:spLocks noGrp="1" noChangeArrowheads="1"/>
          </p:cNvSpPr>
          <p:nvPr>
            <p:ph type="subTitle" idx="1"/>
          </p:nvPr>
        </p:nvSpPr>
        <p:spPr/>
        <p:txBody>
          <a:bodyPr/>
          <a:lstStyle/>
          <a:p>
            <a:r>
              <a:rPr lang="en-US"/>
              <a:t>One-Way Analysis of Variance</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One-Way ANOVA</a:t>
            </a:r>
          </a:p>
        </p:txBody>
      </p:sp>
      <p:sp>
        <p:nvSpPr>
          <p:cNvPr id="88067" name="Rectangle 3"/>
          <p:cNvSpPr>
            <a:spLocks noGrp="1" noChangeArrowheads="1"/>
          </p:cNvSpPr>
          <p:nvPr>
            <p:ph type="body" idx="1"/>
          </p:nvPr>
        </p:nvSpPr>
        <p:spPr/>
        <p:txBody>
          <a:bodyPr/>
          <a:lstStyle/>
          <a:p>
            <a:r>
              <a:rPr lang="en-US">
                <a:latin typeface="Arial" charset="0"/>
              </a:rPr>
              <a:t>The one-way analysis of variance is used to test the claim that three or more population means are equal</a:t>
            </a:r>
          </a:p>
          <a:p>
            <a:r>
              <a:rPr lang="en-US">
                <a:latin typeface="Arial" charset="0"/>
              </a:rPr>
              <a:t>This is an extension of the two independent samples t-test</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t>One-Way ANOVA</a:t>
            </a:r>
          </a:p>
        </p:txBody>
      </p:sp>
      <p:sp>
        <p:nvSpPr>
          <p:cNvPr id="108547" name="Rectangle 3"/>
          <p:cNvSpPr>
            <a:spLocks noGrp="1" noChangeArrowheads="1"/>
          </p:cNvSpPr>
          <p:nvPr>
            <p:ph type="body" idx="1"/>
          </p:nvPr>
        </p:nvSpPr>
        <p:spPr/>
        <p:txBody>
          <a:bodyPr/>
          <a:lstStyle/>
          <a:p>
            <a:pPr>
              <a:lnSpc>
                <a:spcPct val="90000"/>
              </a:lnSpc>
            </a:pPr>
            <a:r>
              <a:rPr lang="en-US">
                <a:latin typeface="Arial" charset="0"/>
              </a:rPr>
              <a:t>The </a:t>
            </a:r>
            <a:r>
              <a:rPr lang="en-US" i="1">
                <a:latin typeface="Arial" charset="0"/>
              </a:rPr>
              <a:t>response</a:t>
            </a:r>
            <a:r>
              <a:rPr lang="en-US">
                <a:latin typeface="Arial" charset="0"/>
              </a:rPr>
              <a:t> variable is the variable you’re comparing</a:t>
            </a:r>
          </a:p>
          <a:p>
            <a:pPr>
              <a:lnSpc>
                <a:spcPct val="90000"/>
              </a:lnSpc>
            </a:pPr>
            <a:r>
              <a:rPr lang="en-US">
                <a:latin typeface="Arial" charset="0"/>
              </a:rPr>
              <a:t>The </a:t>
            </a:r>
            <a:r>
              <a:rPr lang="en-US" i="1">
                <a:latin typeface="Arial" charset="0"/>
              </a:rPr>
              <a:t>factor</a:t>
            </a:r>
            <a:r>
              <a:rPr lang="en-US">
                <a:latin typeface="Arial" charset="0"/>
              </a:rPr>
              <a:t> variable is the categorical variable being used to define the groups</a:t>
            </a:r>
          </a:p>
          <a:p>
            <a:pPr lvl="1">
              <a:lnSpc>
                <a:spcPct val="90000"/>
              </a:lnSpc>
            </a:pPr>
            <a:r>
              <a:rPr lang="en-US">
                <a:latin typeface="Arial" charset="0"/>
              </a:rPr>
              <a:t>We will assume </a:t>
            </a:r>
            <a:r>
              <a:rPr lang="en-US" i="1">
                <a:latin typeface="Arial" charset="0"/>
              </a:rPr>
              <a:t>k</a:t>
            </a:r>
            <a:r>
              <a:rPr lang="en-US">
                <a:latin typeface="Arial" charset="0"/>
              </a:rPr>
              <a:t> samples (groups)</a:t>
            </a:r>
          </a:p>
          <a:p>
            <a:pPr>
              <a:lnSpc>
                <a:spcPct val="90000"/>
              </a:lnSpc>
            </a:pPr>
            <a:r>
              <a:rPr lang="en-US">
                <a:latin typeface="Arial" charset="0"/>
              </a:rPr>
              <a:t>The </a:t>
            </a:r>
            <a:r>
              <a:rPr lang="en-US" i="1">
                <a:latin typeface="Arial" charset="0"/>
              </a:rPr>
              <a:t>one-way</a:t>
            </a:r>
            <a:r>
              <a:rPr lang="en-US">
                <a:latin typeface="Arial" charset="0"/>
              </a:rPr>
              <a:t> is because each value is classified in exactly one way</a:t>
            </a:r>
          </a:p>
          <a:p>
            <a:pPr lvl="1">
              <a:lnSpc>
                <a:spcPct val="90000"/>
              </a:lnSpc>
            </a:pPr>
            <a:r>
              <a:rPr lang="en-US">
                <a:latin typeface="Arial" charset="0"/>
              </a:rPr>
              <a:t>Examples include comparisons by gender, race, political party, color, etc.</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t>One-Way ANOVA</a:t>
            </a:r>
          </a:p>
        </p:txBody>
      </p:sp>
      <p:sp>
        <p:nvSpPr>
          <p:cNvPr id="89091" name="Rectangle 3"/>
          <p:cNvSpPr>
            <a:spLocks noGrp="1" noChangeArrowheads="1"/>
          </p:cNvSpPr>
          <p:nvPr>
            <p:ph type="body" idx="1"/>
          </p:nvPr>
        </p:nvSpPr>
        <p:spPr/>
        <p:txBody>
          <a:bodyPr/>
          <a:lstStyle/>
          <a:p>
            <a:r>
              <a:rPr lang="en-US">
                <a:latin typeface="Arial" charset="0"/>
              </a:rPr>
              <a:t>Conditions or Assumptions</a:t>
            </a:r>
          </a:p>
          <a:p>
            <a:pPr lvl="1"/>
            <a:r>
              <a:rPr lang="en-US">
                <a:latin typeface="Arial" charset="0"/>
              </a:rPr>
              <a:t>The data are randomly sampled</a:t>
            </a:r>
          </a:p>
          <a:p>
            <a:pPr lvl="1"/>
            <a:r>
              <a:rPr lang="en-US">
                <a:latin typeface="Arial" charset="0"/>
              </a:rPr>
              <a:t>The variances of each sample are assumed equal</a:t>
            </a:r>
          </a:p>
          <a:p>
            <a:pPr lvl="1"/>
            <a:r>
              <a:rPr lang="en-US">
                <a:latin typeface="Arial" charset="0"/>
              </a:rPr>
              <a:t>The residuals are normally distributed</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One-Way ANOVA</a:t>
            </a:r>
          </a:p>
        </p:txBody>
      </p:sp>
      <p:sp>
        <p:nvSpPr>
          <p:cNvPr id="92163" name="Rectangle 3"/>
          <p:cNvSpPr>
            <a:spLocks noGrp="1" noChangeArrowheads="1"/>
          </p:cNvSpPr>
          <p:nvPr>
            <p:ph type="body" sz="half" idx="1"/>
          </p:nvPr>
        </p:nvSpPr>
        <p:spPr>
          <a:xfrm>
            <a:off x="457200" y="1600200"/>
            <a:ext cx="7772400" cy="4530725"/>
          </a:xfrm>
        </p:spPr>
        <p:txBody>
          <a:bodyPr/>
          <a:lstStyle/>
          <a:p>
            <a:r>
              <a:rPr lang="en-US" sz="2800">
                <a:latin typeface="Arial" charset="0"/>
              </a:rPr>
              <a:t>The null hypothesis is that the means are all equal</a:t>
            </a:r>
          </a:p>
          <a:p>
            <a:pPr lvl="1"/>
            <a:endParaRPr lang="en-US" sz="2400">
              <a:latin typeface="Arial" charset="0"/>
            </a:endParaRPr>
          </a:p>
          <a:p>
            <a:r>
              <a:rPr lang="en-US" sz="2800">
                <a:latin typeface="Arial" charset="0"/>
              </a:rPr>
              <a:t>The alternative hypothesis is that at least one of the means is different</a:t>
            </a:r>
          </a:p>
          <a:p>
            <a:pPr lvl="1"/>
            <a:r>
              <a:rPr lang="en-US" sz="2400">
                <a:latin typeface="Arial" charset="0"/>
              </a:rPr>
              <a:t>Think about the Sesame Street</a:t>
            </a:r>
            <a:r>
              <a:rPr lang="en-US" sz="2400" baseline="30000">
                <a:latin typeface="Arial" charset="0"/>
                <a:cs typeface="Tahoma" pitchFamily="34" charset="0"/>
              </a:rPr>
              <a:t>®</a:t>
            </a:r>
            <a:r>
              <a:rPr lang="en-US" sz="2400">
                <a:latin typeface="Arial" charset="0"/>
              </a:rPr>
              <a:t> game where three of these things are kind of the same, but one of these things is not like the other.  They don’t all have to be different, just one of them.</a:t>
            </a:r>
          </a:p>
          <a:p>
            <a:endParaRPr lang="en-US" sz="2800">
              <a:latin typeface="Arial" charset="0"/>
            </a:endParaRPr>
          </a:p>
        </p:txBody>
      </p:sp>
      <p:graphicFrame>
        <p:nvGraphicFramePr>
          <p:cNvPr id="92164" name="Object 4"/>
          <p:cNvGraphicFramePr>
            <a:graphicFrameLocks noChangeAspect="1"/>
          </p:cNvGraphicFramePr>
          <p:nvPr>
            <p:ph sz="half" idx="2"/>
          </p:nvPr>
        </p:nvGraphicFramePr>
        <p:xfrm>
          <a:off x="2514600" y="2370138"/>
          <a:ext cx="4038600" cy="508000"/>
        </p:xfrm>
        <a:graphic>
          <a:graphicData uri="http://schemas.openxmlformats.org/presentationml/2006/ole">
            <p:oleObj spid="_x0000_s79874" name="Equation" r:id="rId3" imgW="2323800" imgH="291960" progId="">
              <p:embed/>
            </p:oleObj>
          </a:graphicData>
        </a:graphic>
      </p:graphicFrame>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One-Way ANOVA</a:t>
            </a:r>
          </a:p>
        </p:txBody>
      </p:sp>
      <p:sp>
        <p:nvSpPr>
          <p:cNvPr id="90115" name="Rectangle 3"/>
          <p:cNvSpPr>
            <a:spLocks noGrp="1" noChangeArrowheads="1"/>
          </p:cNvSpPr>
          <p:nvPr>
            <p:ph type="body" idx="1"/>
          </p:nvPr>
        </p:nvSpPr>
        <p:spPr/>
        <p:txBody>
          <a:bodyPr/>
          <a:lstStyle/>
          <a:p>
            <a:r>
              <a:rPr lang="en-US">
                <a:latin typeface="Arial" charset="0"/>
              </a:rPr>
              <a:t>The statistics classroom is divided into three rows: front, middle, and back</a:t>
            </a:r>
          </a:p>
          <a:p>
            <a:r>
              <a:rPr lang="en-US">
                <a:latin typeface="Arial" charset="0"/>
              </a:rPr>
              <a:t>The instructor noticed that the further the students were from him, the more likely they were to miss class or use an instant messenger during class</a:t>
            </a:r>
          </a:p>
          <a:p>
            <a:r>
              <a:rPr lang="en-US">
                <a:latin typeface="Arial" charset="0"/>
              </a:rPr>
              <a:t>He wanted to see if the students further away did worse on the exams</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One-Way ANOVA</a:t>
            </a:r>
          </a:p>
        </p:txBody>
      </p:sp>
      <p:sp>
        <p:nvSpPr>
          <p:cNvPr id="91139" name="Rectangle 3"/>
          <p:cNvSpPr>
            <a:spLocks noGrp="1" noChangeArrowheads="1"/>
          </p:cNvSpPr>
          <p:nvPr>
            <p:ph type="body" sz="half" idx="1"/>
          </p:nvPr>
        </p:nvSpPr>
        <p:spPr>
          <a:xfrm>
            <a:off x="457200" y="1600200"/>
            <a:ext cx="8077200" cy="4530725"/>
          </a:xfrm>
        </p:spPr>
        <p:txBody>
          <a:bodyPr/>
          <a:lstStyle/>
          <a:p>
            <a:pPr>
              <a:buFont typeface="Wingdings" pitchFamily="2" charset="2"/>
              <a:buNone/>
            </a:pPr>
            <a:r>
              <a:rPr lang="en-US" sz="2800">
                <a:latin typeface="Arial" charset="0"/>
              </a:rPr>
              <a:t>The ANOVA doesn’t test that one mean is less than another, only whether they’re all equal or at least one is different.</a:t>
            </a:r>
          </a:p>
        </p:txBody>
      </p:sp>
      <p:graphicFrame>
        <p:nvGraphicFramePr>
          <p:cNvPr id="91143" name="Object 7"/>
          <p:cNvGraphicFramePr>
            <a:graphicFrameLocks noChangeAspect="1"/>
          </p:cNvGraphicFramePr>
          <p:nvPr>
            <p:ph sz="half" idx="2"/>
          </p:nvPr>
        </p:nvGraphicFramePr>
        <p:xfrm>
          <a:off x="914400" y="3124200"/>
          <a:ext cx="4038600" cy="720725"/>
        </p:xfrm>
        <a:graphic>
          <a:graphicData uri="http://schemas.openxmlformats.org/presentationml/2006/ole">
            <p:oleObj spid="_x0000_s80898" name="Equation" r:id="rId3" imgW="1638000" imgH="291960" progId="">
              <p:embed/>
            </p:oleObj>
          </a:graphicData>
        </a:graphic>
      </p:graphicFrame>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One-Way ANOVA</a:t>
            </a:r>
          </a:p>
        </p:txBody>
      </p:sp>
      <p:sp>
        <p:nvSpPr>
          <p:cNvPr id="94211" name="Rectangle 3"/>
          <p:cNvSpPr>
            <a:spLocks noGrp="1" noChangeArrowheads="1"/>
          </p:cNvSpPr>
          <p:nvPr>
            <p:ph type="body" idx="1"/>
          </p:nvPr>
        </p:nvSpPr>
        <p:spPr/>
        <p:txBody>
          <a:bodyPr/>
          <a:lstStyle/>
          <a:p>
            <a:pPr>
              <a:tabLst>
                <a:tab pos="2057400" algn="l"/>
              </a:tabLst>
            </a:pPr>
            <a:r>
              <a:rPr lang="en-US" dirty="0">
                <a:latin typeface="Arial" charset="0"/>
              </a:rPr>
              <a:t>A random sample of the students in each row was taken</a:t>
            </a:r>
          </a:p>
          <a:p>
            <a:pPr>
              <a:tabLst>
                <a:tab pos="2057400" algn="l"/>
              </a:tabLst>
            </a:pPr>
            <a:r>
              <a:rPr lang="en-US" dirty="0">
                <a:latin typeface="Arial" charset="0"/>
              </a:rPr>
              <a:t>The score for those students on the second exam was recorded</a:t>
            </a:r>
          </a:p>
          <a:p>
            <a:pPr lvl="1">
              <a:tabLst>
                <a:tab pos="2057400" algn="l"/>
              </a:tabLst>
            </a:pPr>
            <a:r>
              <a:rPr lang="en-US" dirty="0">
                <a:latin typeface="Arial" charset="0"/>
              </a:rPr>
              <a:t>Front:	82, 83, 97, 93, 55, 67, 53</a:t>
            </a:r>
          </a:p>
          <a:p>
            <a:pPr lvl="1">
              <a:tabLst>
                <a:tab pos="2057400" algn="l"/>
              </a:tabLst>
            </a:pPr>
            <a:r>
              <a:rPr lang="en-US" dirty="0">
                <a:latin typeface="Arial" charset="0"/>
              </a:rPr>
              <a:t>Middle:	83, 78, 68, 61, 77, 54, 69, 51, 63</a:t>
            </a:r>
          </a:p>
          <a:p>
            <a:pPr lvl="1">
              <a:tabLst>
                <a:tab pos="2057400" algn="l"/>
              </a:tabLst>
            </a:pPr>
            <a:r>
              <a:rPr lang="en-US" dirty="0">
                <a:latin typeface="Arial" charset="0"/>
              </a:rPr>
              <a:t>Back:	38, 59, 55, 66, 45, 52, 52, 61</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1"/>
            <a:ext cx="7315200" cy="838200"/>
          </a:xfrm>
        </p:spPr>
        <p:txBody>
          <a:bodyPr/>
          <a:lstStyle/>
          <a:p>
            <a:pPr algn="ctr"/>
            <a:r>
              <a:rPr lang="en-US" b="1" u="sng" dirty="0"/>
              <a:t>Sampling Error</a:t>
            </a:r>
            <a:endParaRPr lang="en-US" u="sng" dirty="0"/>
          </a:p>
        </p:txBody>
      </p:sp>
      <p:sp>
        <p:nvSpPr>
          <p:cNvPr id="3" name="Content Placeholder 2"/>
          <p:cNvSpPr>
            <a:spLocks noGrp="1"/>
          </p:cNvSpPr>
          <p:nvPr>
            <p:ph idx="1"/>
          </p:nvPr>
        </p:nvSpPr>
        <p:spPr>
          <a:xfrm>
            <a:off x="1143000" y="1600200"/>
            <a:ext cx="7772400" cy="5181599"/>
          </a:xfrm>
        </p:spPr>
        <p:txBody>
          <a:bodyPr>
            <a:normAutofit/>
          </a:bodyPr>
          <a:lstStyle/>
          <a:p>
            <a:pPr algn="just"/>
            <a:r>
              <a:rPr lang="en-US" sz="2400" dirty="0" smtClean="0">
                <a:latin typeface="Times New Roman" pitchFamily="18" charset="0"/>
                <a:cs typeface="Times New Roman" pitchFamily="18" charset="0"/>
              </a:rPr>
              <a:t>Sampling </a:t>
            </a:r>
            <a:r>
              <a:rPr lang="en-US" sz="2400" dirty="0">
                <a:latin typeface="Times New Roman" pitchFamily="18" charset="0"/>
                <a:cs typeface="Times New Roman" pitchFamily="18" charset="0"/>
              </a:rPr>
              <a:t>error is the difference between a statistic value that is generated through a sampling procedure and a parameter value, which can be determined only through a census study. </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An </a:t>
            </a:r>
            <a:r>
              <a:rPr lang="en-US" sz="2400" dirty="0">
                <a:latin typeface="Times New Roman" pitchFamily="18" charset="0"/>
                <a:cs typeface="Times New Roman" pitchFamily="18" charset="0"/>
              </a:rPr>
              <a:t>understanding of the magnitude of the sampling error is essential for ascertaining how precisely the population parameter can be estimated from a sample statistic value.  </a:t>
            </a:r>
            <a:endParaRPr lang="en-US" sz="24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06485803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t>One-Way ANOVA</a:t>
            </a:r>
          </a:p>
        </p:txBody>
      </p:sp>
      <p:sp>
        <p:nvSpPr>
          <p:cNvPr id="96316" name="Rectangle 60"/>
          <p:cNvSpPr>
            <a:spLocks noGrp="1" noChangeArrowheads="1"/>
          </p:cNvSpPr>
          <p:nvPr>
            <p:ph type="body" sz="half" idx="1"/>
          </p:nvPr>
        </p:nvSpPr>
        <p:spPr>
          <a:xfrm>
            <a:off x="457200" y="1600200"/>
            <a:ext cx="8229600" cy="1219200"/>
          </a:xfrm>
        </p:spPr>
        <p:txBody>
          <a:bodyPr/>
          <a:lstStyle/>
          <a:p>
            <a:pPr>
              <a:buFont typeface="Wingdings" pitchFamily="2" charset="2"/>
              <a:buNone/>
            </a:pPr>
            <a:r>
              <a:rPr lang="en-US" sz="2800">
                <a:latin typeface="Arial" charset="0"/>
              </a:rPr>
              <a:t>The summary statistics for the grades of each row are shown in the table below</a:t>
            </a:r>
          </a:p>
        </p:txBody>
      </p:sp>
      <p:graphicFrame>
        <p:nvGraphicFramePr>
          <p:cNvPr id="96337" name="Group 81"/>
          <p:cNvGraphicFramePr>
            <a:graphicFrameLocks noGrp="1"/>
          </p:cNvGraphicFramePr>
          <p:nvPr>
            <p:ph sz="half" idx="2"/>
          </p:nvPr>
        </p:nvGraphicFramePr>
        <p:xfrm>
          <a:off x="457200" y="2895600"/>
          <a:ext cx="8229600" cy="3227388"/>
        </p:xfrm>
        <a:graphic>
          <a:graphicData uri="http://schemas.openxmlformats.org/drawingml/2006/table">
            <a:tbl>
              <a:tblPr/>
              <a:tblGrid>
                <a:gridCol w="2057400"/>
                <a:gridCol w="2057400"/>
                <a:gridCol w="2057400"/>
                <a:gridCol w="2057400"/>
              </a:tblGrid>
              <a:tr h="619125">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Row</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Front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Middle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Back</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08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rPr>
                        <a:t>Sample size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91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Mean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75.71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67.11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53.50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91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St. Dev</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17.63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10.95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8.96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91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Variance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310.90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119.86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80.29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t>One-Way ANOVA</a:t>
            </a:r>
          </a:p>
        </p:txBody>
      </p:sp>
      <p:sp>
        <p:nvSpPr>
          <p:cNvPr id="136195" name="Rectangle 3"/>
          <p:cNvSpPr>
            <a:spLocks noGrp="1" noChangeArrowheads="1"/>
          </p:cNvSpPr>
          <p:nvPr>
            <p:ph type="body" idx="1"/>
          </p:nvPr>
        </p:nvSpPr>
        <p:spPr/>
        <p:txBody>
          <a:bodyPr/>
          <a:lstStyle/>
          <a:p>
            <a:r>
              <a:rPr lang="en-US">
                <a:latin typeface="Arial" charset="0"/>
              </a:rPr>
              <a:t>Variation</a:t>
            </a:r>
          </a:p>
          <a:p>
            <a:pPr lvl="1"/>
            <a:r>
              <a:rPr lang="en-US">
                <a:latin typeface="Arial" charset="0"/>
              </a:rPr>
              <a:t>Variation is the sum of the squares of the deviations between a value and the mean of the value</a:t>
            </a:r>
          </a:p>
          <a:p>
            <a:pPr lvl="1"/>
            <a:r>
              <a:rPr lang="en-US">
                <a:latin typeface="Arial" charset="0"/>
              </a:rPr>
              <a:t>Sum of Squares is abbreviated by SS and often followed by a variable in parentheses such as SS(B) or SS(W) so we know which sum of squares we’re talking about</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t>One-Way ANOVA</a:t>
            </a:r>
          </a:p>
        </p:txBody>
      </p:sp>
      <p:sp>
        <p:nvSpPr>
          <p:cNvPr id="95235" name="Rectangle 3"/>
          <p:cNvSpPr>
            <a:spLocks noGrp="1" noChangeArrowheads="1"/>
          </p:cNvSpPr>
          <p:nvPr>
            <p:ph type="body" idx="1"/>
          </p:nvPr>
        </p:nvSpPr>
        <p:spPr/>
        <p:txBody>
          <a:bodyPr/>
          <a:lstStyle/>
          <a:p>
            <a:r>
              <a:rPr lang="en-US">
                <a:latin typeface="Arial" charset="0"/>
              </a:rPr>
              <a:t>Are all of the values identical?</a:t>
            </a:r>
          </a:p>
          <a:p>
            <a:pPr lvl="1"/>
            <a:r>
              <a:rPr lang="en-US">
                <a:latin typeface="Arial" charset="0"/>
              </a:rPr>
              <a:t>No, so there is some variation in the data</a:t>
            </a:r>
          </a:p>
          <a:p>
            <a:pPr lvl="1"/>
            <a:r>
              <a:rPr lang="en-US">
                <a:latin typeface="Arial" charset="0"/>
              </a:rPr>
              <a:t>This is called the total variation</a:t>
            </a:r>
          </a:p>
          <a:p>
            <a:pPr lvl="1"/>
            <a:r>
              <a:rPr lang="en-US">
                <a:latin typeface="Arial" charset="0"/>
              </a:rPr>
              <a:t>Denoted SS(Total) for the total Sum of Squares (variation)</a:t>
            </a:r>
          </a:p>
          <a:p>
            <a:pPr lvl="1"/>
            <a:r>
              <a:rPr lang="en-US">
                <a:latin typeface="Arial" charset="0"/>
              </a:rPr>
              <a:t>Sum of Squares is another name for variation</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t>One-Way ANOVA</a:t>
            </a:r>
          </a:p>
        </p:txBody>
      </p:sp>
      <p:sp>
        <p:nvSpPr>
          <p:cNvPr id="107523" name="Rectangle 3"/>
          <p:cNvSpPr>
            <a:spLocks noGrp="1" noChangeArrowheads="1"/>
          </p:cNvSpPr>
          <p:nvPr>
            <p:ph type="body" idx="1"/>
          </p:nvPr>
        </p:nvSpPr>
        <p:spPr/>
        <p:txBody>
          <a:bodyPr/>
          <a:lstStyle/>
          <a:p>
            <a:r>
              <a:rPr lang="en-US">
                <a:latin typeface="Arial" charset="0"/>
              </a:rPr>
              <a:t>Are all of the sample means identical?</a:t>
            </a:r>
          </a:p>
          <a:p>
            <a:pPr lvl="1"/>
            <a:r>
              <a:rPr lang="en-US">
                <a:latin typeface="Arial" charset="0"/>
              </a:rPr>
              <a:t>No, so there is some variation between the groups</a:t>
            </a:r>
          </a:p>
          <a:p>
            <a:pPr lvl="1"/>
            <a:r>
              <a:rPr lang="en-US">
                <a:latin typeface="Arial" charset="0"/>
              </a:rPr>
              <a:t>This is called the between group variation</a:t>
            </a:r>
          </a:p>
          <a:p>
            <a:pPr lvl="1"/>
            <a:r>
              <a:rPr lang="en-US">
                <a:latin typeface="Arial" charset="0"/>
              </a:rPr>
              <a:t>Sometimes called the variation due to the factor</a:t>
            </a:r>
          </a:p>
          <a:p>
            <a:pPr lvl="1"/>
            <a:r>
              <a:rPr lang="en-US">
                <a:latin typeface="Arial" charset="0"/>
              </a:rPr>
              <a:t>Denoted SS(B) for Sum of Squares (variation) between the groups</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t>One-Way ANOVA</a:t>
            </a:r>
          </a:p>
        </p:txBody>
      </p:sp>
      <p:sp>
        <p:nvSpPr>
          <p:cNvPr id="98307" name="Rectangle 3"/>
          <p:cNvSpPr>
            <a:spLocks noGrp="1" noChangeArrowheads="1"/>
          </p:cNvSpPr>
          <p:nvPr>
            <p:ph type="body" idx="1"/>
          </p:nvPr>
        </p:nvSpPr>
        <p:spPr/>
        <p:txBody>
          <a:bodyPr/>
          <a:lstStyle/>
          <a:p>
            <a:r>
              <a:rPr lang="en-US">
                <a:latin typeface="Arial" charset="0"/>
              </a:rPr>
              <a:t>Are each of the values within each group identical?</a:t>
            </a:r>
          </a:p>
          <a:p>
            <a:pPr lvl="1"/>
            <a:r>
              <a:rPr lang="en-US">
                <a:latin typeface="Arial" charset="0"/>
              </a:rPr>
              <a:t>No, there is some variation within the groups</a:t>
            </a:r>
          </a:p>
          <a:p>
            <a:pPr lvl="1"/>
            <a:r>
              <a:rPr lang="en-US">
                <a:latin typeface="Arial" charset="0"/>
              </a:rPr>
              <a:t>This is called the within group variation</a:t>
            </a:r>
          </a:p>
          <a:p>
            <a:pPr lvl="1"/>
            <a:r>
              <a:rPr lang="en-US">
                <a:latin typeface="Arial" charset="0"/>
              </a:rPr>
              <a:t>Sometimes called the error variation</a:t>
            </a:r>
          </a:p>
          <a:p>
            <a:pPr lvl="1"/>
            <a:r>
              <a:rPr lang="en-US">
                <a:latin typeface="Arial" charset="0"/>
              </a:rPr>
              <a:t>Denoted SS(W) for Sum of Squares (variation) within the groups</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t>One-Way ANOVA</a:t>
            </a:r>
          </a:p>
        </p:txBody>
      </p:sp>
      <p:sp>
        <p:nvSpPr>
          <p:cNvPr id="99331" name="Rectangle 3"/>
          <p:cNvSpPr>
            <a:spLocks noGrp="1" noChangeArrowheads="1"/>
          </p:cNvSpPr>
          <p:nvPr>
            <p:ph type="body" idx="1"/>
          </p:nvPr>
        </p:nvSpPr>
        <p:spPr/>
        <p:txBody>
          <a:bodyPr/>
          <a:lstStyle/>
          <a:p>
            <a:r>
              <a:rPr lang="en-US">
                <a:latin typeface="Arial" charset="0"/>
              </a:rPr>
              <a:t>There are two sources of variation</a:t>
            </a:r>
          </a:p>
          <a:p>
            <a:pPr lvl="1"/>
            <a:r>
              <a:rPr lang="en-US">
                <a:latin typeface="Arial" charset="0"/>
              </a:rPr>
              <a:t>the variation between the groups, SS(B), or the variation due to the factor</a:t>
            </a:r>
          </a:p>
          <a:p>
            <a:pPr lvl="1"/>
            <a:r>
              <a:rPr lang="en-US">
                <a:latin typeface="Arial" charset="0"/>
              </a:rPr>
              <a:t>the variation within the groups, SS(W), or the variation that can’t be explained by the factor so it’s called the error variation</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t>One-Way ANOVA</a:t>
            </a:r>
          </a:p>
        </p:txBody>
      </p:sp>
      <p:sp>
        <p:nvSpPr>
          <p:cNvPr id="149707" name="Rectangle 203"/>
          <p:cNvSpPr>
            <a:spLocks noGrp="1" noChangeArrowheads="1"/>
          </p:cNvSpPr>
          <p:nvPr>
            <p:ph type="body" sz="half" idx="1"/>
          </p:nvPr>
        </p:nvSpPr>
        <p:spPr>
          <a:xfrm>
            <a:off x="457200" y="1600200"/>
            <a:ext cx="8229600" cy="685800"/>
          </a:xfrm>
        </p:spPr>
        <p:txBody>
          <a:bodyPr/>
          <a:lstStyle/>
          <a:p>
            <a:r>
              <a:rPr lang="en-US" sz="2800"/>
              <a:t>Here is the basic one-way ANOVA table</a:t>
            </a:r>
          </a:p>
        </p:txBody>
      </p:sp>
      <p:graphicFrame>
        <p:nvGraphicFramePr>
          <p:cNvPr id="149710" name="Group 206"/>
          <p:cNvGraphicFramePr>
            <a:graphicFrameLocks noGrp="1"/>
          </p:cNvGraphicFramePr>
          <p:nvPr>
            <p:ph sz="half" idx="2"/>
          </p:nvPr>
        </p:nvGraphicFramePr>
        <p:xfrm>
          <a:off x="457200" y="2590800"/>
          <a:ext cx="8229600" cy="3581402"/>
        </p:xfrm>
        <a:graphic>
          <a:graphicData uri="http://schemas.openxmlformats.org/drawingml/2006/table">
            <a:tbl>
              <a:tblPr/>
              <a:tblGrid>
                <a:gridCol w="1905000"/>
                <a:gridCol w="1371600"/>
                <a:gridCol w="1143000"/>
                <a:gridCol w="1371600"/>
                <a:gridCol w="1219200"/>
                <a:gridCol w="1219200"/>
              </a:tblGrid>
              <a:tr h="5222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Source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p</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9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Between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9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Within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r>
              <a:tr h="9794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Total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r>
            </a:tbl>
          </a:graphicData>
        </a:graphic>
      </p:graphicFrame>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t>One-Way ANOVA</a:t>
            </a:r>
          </a:p>
        </p:txBody>
      </p:sp>
      <p:sp>
        <p:nvSpPr>
          <p:cNvPr id="103427" name="Rectangle 3"/>
          <p:cNvSpPr>
            <a:spLocks noGrp="1" noChangeArrowheads="1"/>
          </p:cNvSpPr>
          <p:nvPr>
            <p:ph type="body" sz="half" idx="1"/>
          </p:nvPr>
        </p:nvSpPr>
        <p:spPr>
          <a:xfrm>
            <a:off x="457200" y="1600200"/>
            <a:ext cx="5715000" cy="2209800"/>
          </a:xfrm>
        </p:spPr>
        <p:txBody>
          <a:bodyPr/>
          <a:lstStyle/>
          <a:p>
            <a:r>
              <a:rPr lang="en-US" sz="2400">
                <a:latin typeface="Arial" charset="0"/>
              </a:rPr>
              <a:t>Grand Mean</a:t>
            </a:r>
          </a:p>
          <a:p>
            <a:pPr lvl="1"/>
            <a:r>
              <a:rPr lang="en-US" sz="2000">
                <a:latin typeface="Arial" charset="0"/>
              </a:rPr>
              <a:t>The grand mean is the average of all the values when the factor is ignored</a:t>
            </a:r>
          </a:p>
          <a:p>
            <a:pPr lvl="1"/>
            <a:r>
              <a:rPr lang="en-US" sz="2000">
                <a:latin typeface="Arial" charset="0"/>
              </a:rPr>
              <a:t>It is a weighted average of the individual sample means</a:t>
            </a:r>
          </a:p>
        </p:txBody>
      </p:sp>
      <p:graphicFrame>
        <p:nvGraphicFramePr>
          <p:cNvPr id="103428" name="Object 4"/>
          <p:cNvGraphicFramePr>
            <a:graphicFrameLocks noChangeAspect="1"/>
          </p:cNvGraphicFramePr>
          <p:nvPr>
            <p:ph sz="quarter" idx="2"/>
          </p:nvPr>
        </p:nvGraphicFramePr>
        <p:xfrm>
          <a:off x="990600" y="3810000"/>
          <a:ext cx="5613400" cy="1514475"/>
        </p:xfrm>
        <a:graphic>
          <a:graphicData uri="http://schemas.openxmlformats.org/presentationml/2006/ole">
            <p:oleObj spid="_x0000_s81922" name="Equation" r:id="rId3" imgW="2260440" imgH="609480" progId="">
              <p:embed/>
            </p:oleObj>
          </a:graphicData>
        </a:graphic>
      </p:graphicFrame>
      <p:graphicFrame>
        <p:nvGraphicFramePr>
          <p:cNvPr id="103430" name="Object 6"/>
          <p:cNvGraphicFramePr>
            <a:graphicFrameLocks noChangeAspect="1"/>
          </p:cNvGraphicFramePr>
          <p:nvPr>
            <p:ph sz="quarter" idx="3"/>
          </p:nvPr>
        </p:nvGraphicFramePr>
        <p:xfrm>
          <a:off x="6457950" y="1676400"/>
          <a:ext cx="2093913" cy="1922463"/>
        </p:xfrm>
        <a:graphic>
          <a:graphicData uri="http://schemas.openxmlformats.org/presentationml/2006/ole">
            <p:oleObj spid="_x0000_s81923" name="Equation" r:id="rId4" imgW="927000" imgH="850680" progId="">
              <p:embed/>
            </p:oleObj>
          </a:graphicData>
        </a:graphic>
      </p:graphicFrame>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One-Way ANOVA</a:t>
            </a:r>
          </a:p>
        </p:txBody>
      </p:sp>
      <p:sp>
        <p:nvSpPr>
          <p:cNvPr id="104451" name="Rectangle 3"/>
          <p:cNvSpPr>
            <a:spLocks noGrp="1" noChangeArrowheads="1"/>
          </p:cNvSpPr>
          <p:nvPr>
            <p:ph type="body" sz="half" idx="1"/>
          </p:nvPr>
        </p:nvSpPr>
        <p:spPr>
          <a:xfrm>
            <a:off x="457200" y="1600200"/>
            <a:ext cx="8305800" cy="838200"/>
          </a:xfrm>
        </p:spPr>
        <p:txBody>
          <a:bodyPr/>
          <a:lstStyle/>
          <a:p>
            <a:r>
              <a:rPr lang="en-US" sz="2800">
                <a:latin typeface="Arial" charset="0"/>
              </a:rPr>
              <a:t>Grand Mean for our example is 65.08</a:t>
            </a:r>
          </a:p>
        </p:txBody>
      </p:sp>
      <p:graphicFrame>
        <p:nvGraphicFramePr>
          <p:cNvPr id="104454" name="Object 6"/>
          <p:cNvGraphicFramePr>
            <a:graphicFrameLocks noChangeAspect="1"/>
          </p:cNvGraphicFramePr>
          <p:nvPr>
            <p:ph sz="half" idx="2"/>
          </p:nvPr>
        </p:nvGraphicFramePr>
        <p:xfrm>
          <a:off x="914400" y="2514600"/>
          <a:ext cx="7040563" cy="2951163"/>
        </p:xfrm>
        <a:graphic>
          <a:graphicData uri="http://schemas.openxmlformats.org/presentationml/2006/ole">
            <p:oleObj spid="_x0000_s82946" name="Equation" r:id="rId3" imgW="3251160" imgH="1485720" progId="">
              <p:embed/>
            </p:oleObj>
          </a:graphicData>
        </a:graphic>
      </p:graphicFrame>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t>One-Way ANOVA</a:t>
            </a:r>
          </a:p>
        </p:txBody>
      </p:sp>
      <p:sp>
        <p:nvSpPr>
          <p:cNvPr id="105475" name="Rectangle 3"/>
          <p:cNvSpPr>
            <a:spLocks noGrp="1" noChangeArrowheads="1"/>
          </p:cNvSpPr>
          <p:nvPr>
            <p:ph type="body" sz="half" idx="1"/>
          </p:nvPr>
        </p:nvSpPr>
        <p:spPr>
          <a:xfrm>
            <a:off x="457200" y="1600200"/>
            <a:ext cx="8305800" cy="4530725"/>
          </a:xfrm>
        </p:spPr>
        <p:txBody>
          <a:bodyPr/>
          <a:lstStyle/>
          <a:p>
            <a:r>
              <a:rPr lang="en-US" sz="2800"/>
              <a:t>Between Group Variation, SS(B)</a:t>
            </a:r>
          </a:p>
          <a:p>
            <a:pPr lvl="1"/>
            <a:r>
              <a:rPr lang="en-US" sz="2400"/>
              <a:t>The between group variation is the variation between each sample mean and the grand mean</a:t>
            </a:r>
          </a:p>
          <a:p>
            <a:pPr lvl="1"/>
            <a:r>
              <a:rPr lang="en-US" sz="2400"/>
              <a:t>Each individual variation is weighted by the sample size</a:t>
            </a:r>
          </a:p>
        </p:txBody>
      </p:sp>
      <p:graphicFrame>
        <p:nvGraphicFramePr>
          <p:cNvPr id="105476" name="Object 4"/>
          <p:cNvGraphicFramePr>
            <a:graphicFrameLocks noChangeAspect="1"/>
          </p:cNvGraphicFramePr>
          <p:nvPr>
            <p:ph sz="quarter" idx="2"/>
          </p:nvPr>
        </p:nvGraphicFramePr>
        <p:xfrm>
          <a:off x="533400" y="4572000"/>
          <a:ext cx="7924800" cy="595313"/>
        </p:xfrm>
        <a:graphic>
          <a:graphicData uri="http://schemas.openxmlformats.org/presentationml/2006/ole">
            <p:oleObj spid="_x0000_s83970" name="Equation" r:id="rId3" imgW="4572000" imgH="342720" progId="">
              <p:embed/>
            </p:oleObj>
          </a:graphicData>
        </a:graphic>
      </p:graphicFrame>
      <p:graphicFrame>
        <p:nvGraphicFramePr>
          <p:cNvPr id="105478" name="Object 6"/>
          <p:cNvGraphicFramePr>
            <a:graphicFrameLocks noChangeAspect="1"/>
          </p:cNvGraphicFramePr>
          <p:nvPr>
            <p:ph sz="quarter" idx="3"/>
          </p:nvPr>
        </p:nvGraphicFramePr>
        <p:xfrm>
          <a:off x="563563" y="3886200"/>
          <a:ext cx="3519487" cy="779463"/>
        </p:xfrm>
        <a:graphic>
          <a:graphicData uri="http://schemas.openxmlformats.org/presentationml/2006/ole">
            <p:oleObj spid="_x0000_s83971" name="Equation" r:id="rId4" imgW="2006280" imgH="444240" progId="">
              <p:embed/>
            </p:oleObj>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algn="ctr"/>
            <a:r>
              <a:rPr lang="en-US" b="1" dirty="0"/>
              <a:t>Sampling Error</a:t>
            </a:r>
            <a:endParaRPr lang="en-US" dirty="0"/>
          </a:p>
        </p:txBody>
      </p:sp>
      <p:sp>
        <p:nvSpPr>
          <p:cNvPr id="3" name="Content Placeholder 2"/>
          <p:cNvSpPr>
            <a:spLocks noGrp="1"/>
          </p:cNvSpPr>
          <p:nvPr>
            <p:ph idx="1"/>
          </p:nvPr>
        </p:nvSpPr>
        <p:spPr>
          <a:xfrm>
            <a:off x="1143000" y="1524000"/>
            <a:ext cx="7726680" cy="4800600"/>
          </a:xfrm>
        </p:spPr>
        <p:txBody>
          <a:bodyPr/>
          <a:lstStyle/>
          <a:p>
            <a:pPr algn="just"/>
            <a:r>
              <a:rPr lang="en-US" sz="2400" dirty="0">
                <a:latin typeface="Times New Roman" pitchFamily="18" charset="0"/>
                <a:cs typeface="Times New Roman" pitchFamily="18" charset="0"/>
              </a:rPr>
              <a:t>We cannot accurately determine the magnitude of the sampling error associated with the sampling process for two reasons</a:t>
            </a:r>
            <a:r>
              <a:rPr lang="en-US" sz="2400" dirty="0" smtClean="0">
                <a:latin typeface="Times New Roman" pitchFamily="18" charset="0"/>
                <a:cs typeface="Times New Roman" pitchFamily="18" charset="0"/>
              </a:rPr>
              <a:t>:</a:t>
            </a:r>
          </a:p>
          <a:p>
            <a:pPr>
              <a:buNone/>
            </a:pP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a) First, we do not know the true population parameter value (if we already did, there would be no need for any sampling study). </a:t>
            </a:r>
            <a:endParaRPr lang="en-US" sz="2400" dirty="0" smtClean="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b) Second, the sample statistic value itself may vary from sample to sample within the same population. </a:t>
            </a:r>
          </a:p>
          <a:p>
            <a:endParaRPr lang="en-US" dirty="0"/>
          </a:p>
          <a:p>
            <a:endParaRPr lang="en-US" dirty="0"/>
          </a:p>
        </p:txBody>
      </p:sp>
    </p:spTree>
    <p:extLst>
      <p:ext uri="{BB962C8B-B14F-4D97-AF65-F5344CB8AC3E}">
        <p14:creationId xmlns="" xmlns:p14="http://schemas.microsoft.com/office/powerpoint/2010/main" val="256703966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One-Way ANOVA</a:t>
            </a:r>
          </a:p>
        </p:txBody>
      </p:sp>
      <p:sp>
        <p:nvSpPr>
          <p:cNvPr id="106499" name="Rectangle 3"/>
          <p:cNvSpPr>
            <a:spLocks noGrp="1" noChangeArrowheads="1"/>
          </p:cNvSpPr>
          <p:nvPr>
            <p:ph type="body" sz="half" idx="1"/>
          </p:nvPr>
        </p:nvSpPr>
        <p:spPr>
          <a:xfrm>
            <a:off x="457200" y="1600200"/>
            <a:ext cx="8305800" cy="4495800"/>
          </a:xfrm>
        </p:spPr>
        <p:txBody>
          <a:bodyPr/>
          <a:lstStyle/>
          <a:p>
            <a:pPr>
              <a:buFont typeface="Wingdings" pitchFamily="2" charset="2"/>
              <a:buNone/>
            </a:pPr>
            <a:r>
              <a:rPr lang="en-US" sz="2800">
                <a:latin typeface="Arial" charset="0"/>
              </a:rPr>
              <a:t>The Between Group Variation for our example is SS(B)=1902</a:t>
            </a:r>
          </a:p>
          <a:p>
            <a:pPr>
              <a:buFont typeface="Wingdings" pitchFamily="2" charset="2"/>
              <a:buNone/>
            </a:pPr>
            <a:endParaRPr lang="en-US" sz="2800">
              <a:latin typeface="Arial" charset="0"/>
            </a:endParaRPr>
          </a:p>
          <a:p>
            <a:pPr>
              <a:buFont typeface="Wingdings" pitchFamily="2" charset="2"/>
              <a:buNone/>
            </a:pPr>
            <a:endParaRPr lang="en-US" sz="2800">
              <a:latin typeface="Arial" charset="0"/>
            </a:endParaRPr>
          </a:p>
          <a:p>
            <a:pPr>
              <a:buFont typeface="Wingdings" pitchFamily="2" charset="2"/>
              <a:buNone/>
            </a:pPr>
            <a:endParaRPr lang="en-US" sz="2800">
              <a:latin typeface="Arial" charset="0"/>
            </a:endParaRPr>
          </a:p>
          <a:p>
            <a:pPr>
              <a:buFont typeface="Wingdings" pitchFamily="2" charset="2"/>
              <a:buNone/>
            </a:pPr>
            <a:r>
              <a:rPr lang="en-US" sz="2800">
                <a:latin typeface="Arial" charset="0"/>
              </a:rPr>
              <a:t>I know that doesn’t round to be 1902, but if you don’t round the intermediate steps, then it does.  My goal here is to show an ANOVA table from MINITAB and it returns 1902.</a:t>
            </a:r>
          </a:p>
        </p:txBody>
      </p:sp>
      <p:graphicFrame>
        <p:nvGraphicFramePr>
          <p:cNvPr id="106500" name="Object 4"/>
          <p:cNvGraphicFramePr>
            <a:graphicFrameLocks noChangeAspect="1"/>
          </p:cNvGraphicFramePr>
          <p:nvPr>
            <p:ph sz="quarter" idx="2"/>
          </p:nvPr>
        </p:nvGraphicFramePr>
        <p:xfrm>
          <a:off x="609600" y="2743200"/>
          <a:ext cx="8077200" cy="458788"/>
        </p:xfrm>
        <a:graphic>
          <a:graphicData uri="http://schemas.openxmlformats.org/presentationml/2006/ole">
            <p:oleObj spid="_x0000_s84994" name="Equation" r:id="rId3" imgW="6045120" imgH="342720" progId="">
              <p:embed/>
            </p:oleObj>
          </a:graphicData>
        </a:graphic>
      </p:graphicFrame>
      <p:graphicFrame>
        <p:nvGraphicFramePr>
          <p:cNvPr id="106505" name="Object 9"/>
          <p:cNvGraphicFramePr>
            <a:graphicFrameLocks noChangeAspect="1"/>
          </p:cNvGraphicFramePr>
          <p:nvPr>
            <p:ph sz="quarter" idx="3"/>
          </p:nvPr>
        </p:nvGraphicFramePr>
        <p:xfrm>
          <a:off x="609600" y="3276600"/>
          <a:ext cx="3284538" cy="420688"/>
        </p:xfrm>
        <a:graphic>
          <a:graphicData uri="http://schemas.openxmlformats.org/presentationml/2006/ole">
            <p:oleObj spid="_x0000_s84995" name="Equation" r:id="rId4" imgW="2476440" imgH="317160" progId="">
              <p:embed/>
            </p:oleObj>
          </a:graphicData>
        </a:graphic>
      </p:graphicFrame>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t>One-Way ANOVA</a:t>
            </a:r>
          </a:p>
        </p:txBody>
      </p:sp>
      <p:sp>
        <p:nvSpPr>
          <p:cNvPr id="115715" name="Rectangle 3"/>
          <p:cNvSpPr>
            <a:spLocks noGrp="1" noChangeArrowheads="1"/>
          </p:cNvSpPr>
          <p:nvPr>
            <p:ph type="body" sz="half" idx="1"/>
          </p:nvPr>
        </p:nvSpPr>
        <p:spPr>
          <a:xfrm>
            <a:off x="457200" y="1600200"/>
            <a:ext cx="7848600" cy="4530725"/>
          </a:xfrm>
        </p:spPr>
        <p:txBody>
          <a:bodyPr/>
          <a:lstStyle/>
          <a:p>
            <a:r>
              <a:rPr lang="en-US" sz="2800">
                <a:latin typeface="Arial" charset="0"/>
              </a:rPr>
              <a:t>Within Group Variation, SS(W)</a:t>
            </a:r>
          </a:p>
          <a:p>
            <a:pPr lvl="1"/>
            <a:r>
              <a:rPr lang="en-US" sz="2400">
                <a:latin typeface="Arial" charset="0"/>
              </a:rPr>
              <a:t>The Within Group Variation is the weighted total of the individual variations</a:t>
            </a:r>
          </a:p>
          <a:p>
            <a:pPr lvl="1"/>
            <a:r>
              <a:rPr lang="en-US" sz="2400">
                <a:latin typeface="Arial" charset="0"/>
              </a:rPr>
              <a:t>The weighting is done with the degrees of freedom</a:t>
            </a:r>
          </a:p>
          <a:p>
            <a:pPr lvl="1"/>
            <a:r>
              <a:rPr lang="en-US" sz="2400">
                <a:latin typeface="Arial" charset="0"/>
              </a:rPr>
              <a:t>The df for each sample is one less than the sample size for that sample.</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t>One-Way ANOVA</a:t>
            </a:r>
          </a:p>
        </p:txBody>
      </p:sp>
      <p:sp>
        <p:nvSpPr>
          <p:cNvPr id="124932" name="Rectangle 4"/>
          <p:cNvSpPr>
            <a:spLocks noGrp="1" noChangeArrowheads="1"/>
          </p:cNvSpPr>
          <p:nvPr>
            <p:ph type="body" sz="half" idx="1"/>
          </p:nvPr>
        </p:nvSpPr>
        <p:spPr>
          <a:xfrm>
            <a:off x="457200" y="1600200"/>
            <a:ext cx="8305800" cy="762000"/>
          </a:xfrm>
        </p:spPr>
        <p:txBody>
          <a:bodyPr/>
          <a:lstStyle/>
          <a:p>
            <a:pPr>
              <a:buFont typeface="Wingdings" pitchFamily="2" charset="2"/>
              <a:buNone/>
            </a:pPr>
            <a:r>
              <a:rPr lang="en-US" sz="2800"/>
              <a:t>Within Group Variation</a:t>
            </a:r>
          </a:p>
        </p:txBody>
      </p:sp>
      <p:graphicFrame>
        <p:nvGraphicFramePr>
          <p:cNvPr id="124933" name="Object 5"/>
          <p:cNvGraphicFramePr>
            <a:graphicFrameLocks noChangeAspect="1"/>
          </p:cNvGraphicFramePr>
          <p:nvPr>
            <p:ph sz="quarter" idx="2"/>
          </p:nvPr>
        </p:nvGraphicFramePr>
        <p:xfrm>
          <a:off x="914400" y="2209800"/>
          <a:ext cx="3810000" cy="1120775"/>
        </p:xfrm>
        <a:graphic>
          <a:graphicData uri="http://schemas.openxmlformats.org/presentationml/2006/ole">
            <p:oleObj spid="_x0000_s86018" name="Equation" r:id="rId3" imgW="1511280" imgH="444240" progId="">
              <p:embed/>
            </p:oleObj>
          </a:graphicData>
        </a:graphic>
      </p:graphicFrame>
      <p:graphicFrame>
        <p:nvGraphicFramePr>
          <p:cNvPr id="124936" name="Object 8"/>
          <p:cNvGraphicFramePr>
            <a:graphicFrameLocks noChangeAspect="1"/>
          </p:cNvGraphicFramePr>
          <p:nvPr>
            <p:ph sz="quarter" idx="3"/>
          </p:nvPr>
        </p:nvGraphicFramePr>
        <p:xfrm>
          <a:off x="914400" y="3429000"/>
          <a:ext cx="7467600" cy="798513"/>
        </p:xfrm>
        <a:graphic>
          <a:graphicData uri="http://schemas.openxmlformats.org/presentationml/2006/ole">
            <p:oleObj spid="_x0000_s86019" name="Equation" r:id="rId4" imgW="2971800" imgH="317160" progId="">
              <p:embed/>
            </p:oleObj>
          </a:graphicData>
        </a:graphic>
      </p:graphicFrame>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t>One-Way ANOVA</a:t>
            </a:r>
          </a:p>
        </p:txBody>
      </p:sp>
      <p:sp>
        <p:nvSpPr>
          <p:cNvPr id="125956" name="Rectangle 4"/>
          <p:cNvSpPr>
            <a:spLocks noGrp="1" noChangeArrowheads="1"/>
          </p:cNvSpPr>
          <p:nvPr>
            <p:ph type="body" sz="half" idx="1"/>
          </p:nvPr>
        </p:nvSpPr>
        <p:spPr>
          <a:xfrm>
            <a:off x="457200" y="1600200"/>
            <a:ext cx="8305800" cy="4530725"/>
          </a:xfrm>
        </p:spPr>
        <p:txBody>
          <a:bodyPr/>
          <a:lstStyle/>
          <a:p>
            <a:r>
              <a:rPr lang="en-US" sz="2800"/>
              <a:t>The within group variation for our example is 3386</a:t>
            </a:r>
          </a:p>
          <a:p>
            <a:pPr>
              <a:buFont typeface="Wingdings" pitchFamily="2" charset="2"/>
              <a:buNone/>
            </a:pPr>
            <a:endParaRPr lang="en-US" sz="2800"/>
          </a:p>
        </p:txBody>
      </p:sp>
      <p:graphicFrame>
        <p:nvGraphicFramePr>
          <p:cNvPr id="125957" name="Object 5"/>
          <p:cNvGraphicFramePr>
            <a:graphicFrameLocks noChangeAspect="1"/>
          </p:cNvGraphicFramePr>
          <p:nvPr>
            <p:ph sz="quarter" idx="2"/>
          </p:nvPr>
        </p:nvGraphicFramePr>
        <p:xfrm>
          <a:off x="838200" y="2895600"/>
          <a:ext cx="7772400" cy="619125"/>
        </p:xfrm>
        <a:graphic>
          <a:graphicData uri="http://schemas.openxmlformats.org/presentationml/2006/ole">
            <p:oleObj spid="_x0000_s87042" name="Equation" r:id="rId3" imgW="3987720" imgH="317160" progId="">
              <p:embed/>
            </p:oleObj>
          </a:graphicData>
        </a:graphic>
      </p:graphicFrame>
      <p:graphicFrame>
        <p:nvGraphicFramePr>
          <p:cNvPr id="125960" name="Object 8"/>
          <p:cNvGraphicFramePr>
            <a:graphicFrameLocks noChangeAspect="1"/>
          </p:cNvGraphicFramePr>
          <p:nvPr>
            <p:ph sz="quarter" idx="3"/>
          </p:nvPr>
        </p:nvGraphicFramePr>
        <p:xfrm>
          <a:off x="762000" y="3624263"/>
          <a:ext cx="4648200" cy="642937"/>
        </p:xfrm>
        <a:graphic>
          <a:graphicData uri="http://schemas.openxmlformats.org/presentationml/2006/ole">
            <p:oleObj spid="_x0000_s87043" name="Equation" r:id="rId4" imgW="2311200" imgH="317160" progId="">
              <p:embed/>
            </p:oleObj>
          </a:graphicData>
        </a:graphic>
      </p:graphicFrame>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a:t>One-Way ANOVA</a:t>
            </a:r>
          </a:p>
        </p:txBody>
      </p:sp>
      <p:sp>
        <p:nvSpPr>
          <p:cNvPr id="153603" name="Rectangle 3"/>
          <p:cNvSpPr>
            <a:spLocks noGrp="1" noChangeArrowheads="1"/>
          </p:cNvSpPr>
          <p:nvPr>
            <p:ph type="body" sz="half" idx="1"/>
          </p:nvPr>
        </p:nvSpPr>
        <p:spPr>
          <a:xfrm>
            <a:off x="457200" y="1600200"/>
            <a:ext cx="8229600" cy="685800"/>
          </a:xfrm>
        </p:spPr>
        <p:txBody>
          <a:bodyPr/>
          <a:lstStyle/>
          <a:p>
            <a:r>
              <a:rPr lang="en-US" sz="2800"/>
              <a:t>After filling in the sum of squares, we have …</a:t>
            </a:r>
          </a:p>
        </p:txBody>
      </p:sp>
      <p:graphicFrame>
        <p:nvGraphicFramePr>
          <p:cNvPr id="153604" name="Group 4"/>
          <p:cNvGraphicFramePr>
            <a:graphicFrameLocks noGrp="1"/>
          </p:cNvGraphicFramePr>
          <p:nvPr>
            <p:ph sz="half" idx="2"/>
          </p:nvPr>
        </p:nvGraphicFramePr>
        <p:xfrm>
          <a:off x="457200" y="2590800"/>
          <a:ext cx="8229600" cy="3581402"/>
        </p:xfrm>
        <a:graphic>
          <a:graphicData uri="http://schemas.openxmlformats.org/drawingml/2006/table">
            <a:tbl>
              <a:tblPr/>
              <a:tblGrid>
                <a:gridCol w="1905000"/>
                <a:gridCol w="1371600"/>
                <a:gridCol w="1143000"/>
                <a:gridCol w="1371600"/>
                <a:gridCol w="1219200"/>
                <a:gridCol w="1219200"/>
              </a:tblGrid>
              <a:tr h="5222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Source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p</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9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Between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9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Within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3386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r>
              <a:tr h="9794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Total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5288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r>
            </a:tbl>
          </a:graphicData>
        </a:graphic>
      </p:graphicFrame>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t>One-Way ANOVA</a:t>
            </a:r>
          </a:p>
        </p:txBody>
      </p:sp>
      <p:sp>
        <p:nvSpPr>
          <p:cNvPr id="141315" name="Rectangle 3"/>
          <p:cNvSpPr>
            <a:spLocks noGrp="1" noChangeArrowheads="1"/>
          </p:cNvSpPr>
          <p:nvPr>
            <p:ph type="body" idx="1"/>
          </p:nvPr>
        </p:nvSpPr>
        <p:spPr/>
        <p:txBody>
          <a:bodyPr/>
          <a:lstStyle/>
          <a:p>
            <a:r>
              <a:rPr lang="en-US" sz="2800">
                <a:latin typeface="Arial" charset="0"/>
              </a:rPr>
              <a:t>Degrees of Freedom, df</a:t>
            </a:r>
          </a:p>
          <a:p>
            <a:pPr lvl="1"/>
            <a:r>
              <a:rPr lang="en-US" sz="2400">
                <a:latin typeface="Arial" charset="0"/>
              </a:rPr>
              <a:t>A degree of freedom occurs for each value that can vary before the rest of the values are predetermined</a:t>
            </a:r>
          </a:p>
          <a:p>
            <a:pPr lvl="1"/>
            <a:r>
              <a:rPr lang="en-US" sz="2400">
                <a:latin typeface="Arial" charset="0"/>
              </a:rPr>
              <a:t>For example, if you had six numbers that had an average of 40, you would know that the total had to be 240.  Five of the six numbers could be anything, but once the first five are known, the last one is fixed so the sum is 240.  The df would be 6-1=5</a:t>
            </a:r>
          </a:p>
          <a:p>
            <a:pPr lvl="1"/>
            <a:r>
              <a:rPr lang="en-US" sz="2400">
                <a:latin typeface="Arial" charset="0"/>
              </a:rPr>
              <a:t>The df is often one less than the number of values</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a:t>One-Way ANOVA</a:t>
            </a:r>
          </a:p>
        </p:txBody>
      </p:sp>
      <p:sp>
        <p:nvSpPr>
          <p:cNvPr id="155651" name="Rectangle 3"/>
          <p:cNvSpPr>
            <a:spLocks noGrp="1" noChangeArrowheads="1"/>
          </p:cNvSpPr>
          <p:nvPr>
            <p:ph type="body" idx="1"/>
          </p:nvPr>
        </p:nvSpPr>
        <p:spPr/>
        <p:txBody>
          <a:bodyPr/>
          <a:lstStyle/>
          <a:p>
            <a:r>
              <a:rPr lang="en-US" sz="2800">
                <a:latin typeface="Arial" charset="0"/>
              </a:rPr>
              <a:t>The between group df is one less than the number of groups</a:t>
            </a:r>
          </a:p>
          <a:p>
            <a:pPr lvl="1"/>
            <a:r>
              <a:rPr lang="en-US" sz="2400">
                <a:latin typeface="Arial" charset="0"/>
              </a:rPr>
              <a:t>We have three groups, so df(B) = 2</a:t>
            </a:r>
          </a:p>
          <a:p>
            <a:r>
              <a:rPr lang="en-US" sz="2800">
                <a:latin typeface="Arial" charset="0"/>
              </a:rPr>
              <a:t>The within group df is the sum of the individual df’s of each group</a:t>
            </a:r>
          </a:p>
          <a:p>
            <a:pPr lvl="1"/>
            <a:r>
              <a:rPr lang="en-US" sz="2400">
                <a:latin typeface="Arial" charset="0"/>
              </a:rPr>
              <a:t>The sample sizes are 7, 9, and 8</a:t>
            </a:r>
          </a:p>
          <a:p>
            <a:pPr lvl="1"/>
            <a:r>
              <a:rPr lang="en-US" sz="2400">
                <a:latin typeface="Arial" charset="0"/>
              </a:rPr>
              <a:t>df(W) = 6 + 8 + 7 = 21</a:t>
            </a:r>
          </a:p>
          <a:p>
            <a:r>
              <a:rPr lang="en-US" sz="2800">
                <a:latin typeface="Arial" charset="0"/>
              </a:rPr>
              <a:t>The total df is one less than the sample size</a:t>
            </a:r>
          </a:p>
          <a:p>
            <a:pPr lvl="1"/>
            <a:r>
              <a:rPr lang="en-US" sz="2400">
                <a:latin typeface="Arial" charset="0"/>
              </a:rPr>
              <a:t>df(Total) = 24 – 1 = 23</a:t>
            </a: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t>One-Way ANOVA</a:t>
            </a:r>
          </a:p>
        </p:txBody>
      </p:sp>
      <p:sp>
        <p:nvSpPr>
          <p:cNvPr id="154627" name="Rectangle 3"/>
          <p:cNvSpPr>
            <a:spLocks noGrp="1" noChangeArrowheads="1"/>
          </p:cNvSpPr>
          <p:nvPr>
            <p:ph type="body" sz="half" idx="1"/>
          </p:nvPr>
        </p:nvSpPr>
        <p:spPr>
          <a:xfrm>
            <a:off x="457200" y="1600200"/>
            <a:ext cx="8229600" cy="685800"/>
          </a:xfrm>
        </p:spPr>
        <p:txBody>
          <a:bodyPr/>
          <a:lstStyle/>
          <a:p>
            <a:r>
              <a:rPr lang="en-US" sz="2800"/>
              <a:t>Filling in the degrees of freedom gives this …</a:t>
            </a:r>
          </a:p>
        </p:txBody>
      </p:sp>
      <p:graphicFrame>
        <p:nvGraphicFramePr>
          <p:cNvPr id="154628" name="Group 4"/>
          <p:cNvGraphicFramePr>
            <a:graphicFrameLocks noGrp="1"/>
          </p:cNvGraphicFramePr>
          <p:nvPr>
            <p:ph sz="half" idx="2"/>
          </p:nvPr>
        </p:nvGraphicFramePr>
        <p:xfrm>
          <a:off x="457200" y="2590800"/>
          <a:ext cx="8229600" cy="3581402"/>
        </p:xfrm>
        <a:graphic>
          <a:graphicData uri="http://schemas.openxmlformats.org/drawingml/2006/table">
            <a:tbl>
              <a:tblPr/>
              <a:tblGrid>
                <a:gridCol w="1905000"/>
                <a:gridCol w="1371600"/>
                <a:gridCol w="1143000"/>
                <a:gridCol w="1371600"/>
                <a:gridCol w="1219200"/>
                <a:gridCol w="1219200"/>
              </a:tblGrid>
              <a:tr h="5222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Source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p</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9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Between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9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Within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3386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r>
              <a:tr h="9794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Total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5288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r>
            </a:tbl>
          </a:graphicData>
        </a:graphic>
      </p:graphicFrame>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t>One-Way ANOVA</a:t>
            </a:r>
          </a:p>
        </p:txBody>
      </p:sp>
      <p:sp>
        <p:nvSpPr>
          <p:cNvPr id="142339" name="Rectangle 3"/>
          <p:cNvSpPr>
            <a:spLocks noGrp="1" noChangeArrowheads="1"/>
          </p:cNvSpPr>
          <p:nvPr>
            <p:ph type="body" sz="half" idx="1"/>
          </p:nvPr>
        </p:nvSpPr>
        <p:spPr>
          <a:xfrm>
            <a:off x="457200" y="1600200"/>
            <a:ext cx="8229600" cy="3505200"/>
          </a:xfrm>
        </p:spPr>
        <p:txBody>
          <a:bodyPr/>
          <a:lstStyle/>
          <a:p>
            <a:r>
              <a:rPr lang="en-US" sz="2800">
                <a:latin typeface="Arial" charset="0"/>
              </a:rPr>
              <a:t>Variances</a:t>
            </a:r>
          </a:p>
          <a:p>
            <a:pPr lvl="1"/>
            <a:r>
              <a:rPr lang="en-US" sz="2400">
                <a:latin typeface="Arial" charset="0"/>
              </a:rPr>
              <a:t>The variances are also called the Mean of the Squares and abbreviated by MS, often with an accompanying variable MS(B) or MS(W)</a:t>
            </a:r>
          </a:p>
          <a:p>
            <a:pPr lvl="1"/>
            <a:r>
              <a:rPr lang="en-US" sz="2400">
                <a:latin typeface="Arial" charset="0"/>
              </a:rPr>
              <a:t>They are an average squared deviation from the mean and are found by dividing the variation by the degrees of freedom</a:t>
            </a:r>
          </a:p>
          <a:p>
            <a:pPr lvl="1"/>
            <a:r>
              <a:rPr lang="en-US" sz="2400">
                <a:latin typeface="Arial" charset="0"/>
              </a:rPr>
              <a:t>MS = SS / df</a:t>
            </a:r>
          </a:p>
        </p:txBody>
      </p:sp>
      <p:graphicFrame>
        <p:nvGraphicFramePr>
          <p:cNvPr id="142340" name="Object 4"/>
          <p:cNvGraphicFramePr>
            <a:graphicFrameLocks noChangeAspect="1"/>
          </p:cNvGraphicFramePr>
          <p:nvPr>
            <p:ph sz="half" idx="2"/>
          </p:nvPr>
        </p:nvGraphicFramePr>
        <p:xfrm>
          <a:off x="990600" y="5105400"/>
          <a:ext cx="4221163" cy="1279525"/>
        </p:xfrm>
        <a:graphic>
          <a:graphicData uri="http://schemas.openxmlformats.org/presentationml/2006/ole">
            <p:oleObj spid="_x0000_s88066" name="Equation" r:id="rId3" imgW="1968480" imgH="596880" progId="">
              <p:embed/>
            </p:oleObj>
          </a:graphicData>
        </a:graphic>
      </p:graphicFrame>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t>One-Way ANOVA</a:t>
            </a:r>
          </a:p>
        </p:txBody>
      </p:sp>
      <p:sp>
        <p:nvSpPr>
          <p:cNvPr id="128003" name="Rectangle 3"/>
          <p:cNvSpPr>
            <a:spLocks noGrp="1" noChangeArrowheads="1"/>
          </p:cNvSpPr>
          <p:nvPr>
            <p:ph type="body" idx="1"/>
          </p:nvPr>
        </p:nvSpPr>
        <p:spPr/>
        <p:txBody>
          <a:bodyPr/>
          <a:lstStyle/>
          <a:p>
            <a:pPr>
              <a:tabLst>
                <a:tab pos="1831975" algn="l"/>
                <a:tab pos="4111625" algn="l"/>
              </a:tabLst>
            </a:pPr>
            <a:r>
              <a:rPr lang="en-US">
                <a:latin typeface="Arial" charset="0"/>
              </a:rPr>
              <a:t>MS(B)	= 1902 / 2	= 951.0</a:t>
            </a:r>
          </a:p>
          <a:p>
            <a:pPr>
              <a:tabLst>
                <a:tab pos="1831975" algn="l"/>
                <a:tab pos="4111625" algn="l"/>
              </a:tabLst>
            </a:pPr>
            <a:r>
              <a:rPr lang="en-US">
                <a:latin typeface="Arial" charset="0"/>
              </a:rPr>
              <a:t>MS(W)	= 3386 / 21	= 161.2</a:t>
            </a:r>
          </a:p>
          <a:p>
            <a:pPr>
              <a:tabLst>
                <a:tab pos="1831975" algn="l"/>
                <a:tab pos="4111625" algn="l"/>
              </a:tabLst>
            </a:pPr>
            <a:r>
              <a:rPr lang="en-US">
                <a:latin typeface="Arial" charset="0"/>
              </a:rPr>
              <a:t>MS(T)	= 5288 / 23	= 229.9</a:t>
            </a:r>
          </a:p>
          <a:p>
            <a:pPr lvl="1">
              <a:tabLst>
                <a:tab pos="1831975" algn="l"/>
                <a:tab pos="4111625" algn="l"/>
              </a:tabLst>
            </a:pPr>
            <a:r>
              <a:rPr lang="en-US">
                <a:latin typeface="Arial" charset="0"/>
              </a:rPr>
              <a:t>Notice that the MS(Total) is NOT the sum of MS(Between) and MS(Within).</a:t>
            </a:r>
          </a:p>
          <a:p>
            <a:pPr lvl="1">
              <a:tabLst>
                <a:tab pos="1831975" algn="l"/>
                <a:tab pos="4111625" algn="l"/>
              </a:tabLst>
            </a:pPr>
            <a:r>
              <a:rPr lang="en-US">
                <a:latin typeface="Arial" charset="0"/>
              </a:rPr>
              <a:t>This works for the sum of squares SS(Total), but not the mean square MS(Total)</a:t>
            </a:r>
          </a:p>
          <a:p>
            <a:pPr lvl="1">
              <a:tabLst>
                <a:tab pos="1831975" algn="l"/>
                <a:tab pos="4111625" algn="l"/>
              </a:tabLst>
            </a:pPr>
            <a:r>
              <a:rPr lang="en-US">
                <a:latin typeface="Arial" charset="0"/>
              </a:rPr>
              <a:t>The MS(Total) isn’t usually shown</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219200" y="2286000"/>
            <a:ext cx="7238679" cy="2215991"/>
          </a:xfrm>
          <a:prstGeom prst="rect">
            <a:avLst/>
          </a:prstGeom>
          <a:noFill/>
          <a:ln w="12700" cap="sq">
            <a:noFill/>
            <a:miter lim="800000"/>
            <a:headEnd type="none" w="sm" len="sm"/>
            <a:tailEnd type="none" w="sm" len="sm"/>
          </a:ln>
        </p:spPr>
        <p:txBody>
          <a:bodyPr wrap="square">
            <a:spAutoFit/>
          </a:bodyPr>
          <a:lstStyle/>
          <a:p>
            <a:pPr algn="ctr"/>
            <a:r>
              <a:rPr lang="en-US" sz="4000" dirty="0" smtClean="0">
                <a:latin typeface="Verdana" pitchFamily="34" charset="0"/>
              </a:rPr>
              <a:t>        Example : Sampling </a:t>
            </a:r>
            <a:r>
              <a:rPr lang="en-US" sz="4000" dirty="0">
                <a:latin typeface="Verdana" pitchFamily="34" charset="0"/>
              </a:rPr>
              <a:t>Error</a:t>
            </a:r>
          </a:p>
          <a:p>
            <a:pPr algn="ctr"/>
            <a:endParaRPr lang="en-US" sz="4000" dirty="0">
              <a:latin typeface="Verdana" pitchFamily="34" charset="0"/>
            </a:endParaRPr>
          </a:p>
          <a:p>
            <a:pPr algn="ctr"/>
            <a:endParaRPr lang="en-US" dirty="0">
              <a:solidFill>
                <a:schemeClr val="folHlink"/>
              </a:solidFill>
              <a:latin typeface="Verdana"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t>One-Way ANOVA</a:t>
            </a:r>
          </a:p>
        </p:txBody>
      </p:sp>
      <p:sp>
        <p:nvSpPr>
          <p:cNvPr id="156675" name="Rectangle 3"/>
          <p:cNvSpPr>
            <a:spLocks noGrp="1" noChangeArrowheads="1"/>
          </p:cNvSpPr>
          <p:nvPr>
            <p:ph type="body" sz="half" idx="1"/>
          </p:nvPr>
        </p:nvSpPr>
        <p:spPr>
          <a:xfrm>
            <a:off x="457200" y="1600200"/>
            <a:ext cx="8229600" cy="685800"/>
          </a:xfrm>
        </p:spPr>
        <p:txBody>
          <a:bodyPr/>
          <a:lstStyle/>
          <a:p>
            <a:r>
              <a:rPr lang="en-US" sz="2800"/>
              <a:t>Completing the MS gives …</a:t>
            </a:r>
          </a:p>
        </p:txBody>
      </p:sp>
      <p:graphicFrame>
        <p:nvGraphicFramePr>
          <p:cNvPr id="156676" name="Group 4"/>
          <p:cNvGraphicFramePr>
            <a:graphicFrameLocks noGrp="1"/>
          </p:cNvGraphicFramePr>
          <p:nvPr>
            <p:ph sz="half" idx="2"/>
          </p:nvPr>
        </p:nvGraphicFramePr>
        <p:xfrm>
          <a:off x="457200" y="2590800"/>
          <a:ext cx="8229600" cy="3581402"/>
        </p:xfrm>
        <a:graphic>
          <a:graphicData uri="http://schemas.openxmlformats.org/drawingml/2006/table">
            <a:tbl>
              <a:tblPr/>
              <a:tblGrid>
                <a:gridCol w="1905000"/>
                <a:gridCol w="1371600"/>
                <a:gridCol w="1143000"/>
                <a:gridCol w="1371600"/>
                <a:gridCol w="1219200"/>
                <a:gridCol w="1219200"/>
              </a:tblGrid>
              <a:tr h="5222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Source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p</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9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Between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951.0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9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Within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3386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161.2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r>
              <a:tr h="9794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Total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5288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229.9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r>
            </a:tbl>
          </a:graphicData>
        </a:graphic>
      </p:graphicFrame>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t>One-Way ANOVA</a:t>
            </a:r>
          </a:p>
        </p:txBody>
      </p:sp>
      <p:sp>
        <p:nvSpPr>
          <p:cNvPr id="160771" name="Rectangle 3"/>
          <p:cNvSpPr>
            <a:spLocks noGrp="1" noChangeArrowheads="1"/>
          </p:cNvSpPr>
          <p:nvPr>
            <p:ph type="body" sz="half" idx="1"/>
          </p:nvPr>
        </p:nvSpPr>
        <p:spPr>
          <a:xfrm>
            <a:off x="457200" y="1600200"/>
            <a:ext cx="7772400" cy="4530725"/>
          </a:xfrm>
        </p:spPr>
        <p:txBody>
          <a:bodyPr/>
          <a:lstStyle/>
          <a:p>
            <a:r>
              <a:rPr lang="en-US" sz="2800">
                <a:latin typeface="Arial" charset="0"/>
              </a:rPr>
              <a:t>Special Variances</a:t>
            </a:r>
          </a:p>
          <a:p>
            <a:pPr lvl="1"/>
            <a:r>
              <a:rPr lang="en-US" sz="2400">
                <a:latin typeface="Arial" charset="0"/>
              </a:rPr>
              <a:t>The MS(Within) is also known as the pooled estimate of the variance since it is a weighted average of the individual variances</a:t>
            </a:r>
          </a:p>
          <a:p>
            <a:pPr lvl="2"/>
            <a:r>
              <a:rPr lang="en-US" sz="2000">
                <a:latin typeface="Arial" charset="0"/>
              </a:rPr>
              <a:t>Sometimes abbreviated </a:t>
            </a:r>
          </a:p>
          <a:p>
            <a:pPr lvl="1"/>
            <a:r>
              <a:rPr lang="en-US" sz="2400">
                <a:latin typeface="Arial" charset="0"/>
              </a:rPr>
              <a:t>The MS(Total) is the variance of the response variable.</a:t>
            </a:r>
          </a:p>
          <a:p>
            <a:pPr lvl="2"/>
            <a:r>
              <a:rPr lang="en-US" sz="2000">
                <a:latin typeface="Arial" charset="0"/>
              </a:rPr>
              <a:t>Not technically part of ANOVA table, but useful none the less</a:t>
            </a:r>
          </a:p>
        </p:txBody>
      </p:sp>
      <p:graphicFrame>
        <p:nvGraphicFramePr>
          <p:cNvPr id="160774" name="Object 6"/>
          <p:cNvGraphicFramePr>
            <a:graphicFrameLocks noChangeAspect="1"/>
          </p:cNvGraphicFramePr>
          <p:nvPr>
            <p:ph sz="quarter" idx="3"/>
          </p:nvPr>
        </p:nvGraphicFramePr>
        <p:xfrm>
          <a:off x="4419600" y="3200400"/>
          <a:ext cx="355600" cy="554038"/>
        </p:xfrm>
        <a:graphic>
          <a:graphicData uri="http://schemas.openxmlformats.org/presentationml/2006/ole">
            <p:oleObj spid="_x0000_s89090" name="Equation" r:id="rId3" imgW="203040" imgH="317160" progId="">
              <p:embed/>
            </p:oleObj>
          </a:graphicData>
        </a:graphic>
      </p:graphicFrame>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t>One-Way ANOVA</a:t>
            </a:r>
          </a:p>
        </p:txBody>
      </p:sp>
      <p:sp>
        <p:nvSpPr>
          <p:cNvPr id="143363" name="Rectangle 3"/>
          <p:cNvSpPr>
            <a:spLocks noGrp="1" noChangeArrowheads="1"/>
          </p:cNvSpPr>
          <p:nvPr>
            <p:ph type="body" idx="1"/>
          </p:nvPr>
        </p:nvSpPr>
        <p:spPr/>
        <p:txBody>
          <a:bodyPr/>
          <a:lstStyle/>
          <a:p>
            <a:r>
              <a:rPr lang="en-US">
                <a:latin typeface="Arial" charset="0"/>
              </a:rPr>
              <a:t>F test statistic</a:t>
            </a:r>
          </a:p>
          <a:p>
            <a:pPr lvl="1"/>
            <a:r>
              <a:rPr lang="en-US">
                <a:latin typeface="Arial" charset="0"/>
              </a:rPr>
              <a:t>An F test statistic is the ratio of two sample variances</a:t>
            </a:r>
          </a:p>
          <a:p>
            <a:pPr lvl="1"/>
            <a:r>
              <a:rPr lang="en-US">
                <a:latin typeface="Arial" charset="0"/>
              </a:rPr>
              <a:t>The MS(B) and MS(W) are two sample variances and that’s what we divide to find F.</a:t>
            </a:r>
          </a:p>
          <a:p>
            <a:pPr lvl="1"/>
            <a:r>
              <a:rPr lang="en-US">
                <a:latin typeface="Arial" charset="0"/>
              </a:rPr>
              <a:t>F = MS(B) / MS(W)</a:t>
            </a:r>
          </a:p>
          <a:p>
            <a:r>
              <a:rPr lang="en-US">
                <a:latin typeface="Arial" charset="0"/>
              </a:rPr>
              <a:t>For our data, F = 951.0 / 161.2 = 5.9</a:t>
            </a: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t>One-Way ANOVA</a:t>
            </a:r>
          </a:p>
        </p:txBody>
      </p:sp>
      <p:sp>
        <p:nvSpPr>
          <p:cNvPr id="157699" name="Rectangle 3"/>
          <p:cNvSpPr>
            <a:spLocks noGrp="1" noChangeArrowheads="1"/>
          </p:cNvSpPr>
          <p:nvPr>
            <p:ph type="body" sz="half" idx="1"/>
          </p:nvPr>
        </p:nvSpPr>
        <p:spPr>
          <a:xfrm>
            <a:off x="457200" y="1600200"/>
            <a:ext cx="8229600" cy="685800"/>
          </a:xfrm>
        </p:spPr>
        <p:txBody>
          <a:bodyPr/>
          <a:lstStyle/>
          <a:p>
            <a:r>
              <a:rPr lang="en-US" sz="2800"/>
              <a:t>Adding F to the table …</a:t>
            </a:r>
          </a:p>
        </p:txBody>
      </p:sp>
      <p:graphicFrame>
        <p:nvGraphicFramePr>
          <p:cNvPr id="157700" name="Group 4"/>
          <p:cNvGraphicFramePr>
            <a:graphicFrameLocks noGrp="1"/>
          </p:cNvGraphicFramePr>
          <p:nvPr>
            <p:ph sz="half" idx="2"/>
          </p:nvPr>
        </p:nvGraphicFramePr>
        <p:xfrm>
          <a:off x="457200" y="2590800"/>
          <a:ext cx="8229600" cy="3581402"/>
        </p:xfrm>
        <a:graphic>
          <a:graphicData uri="http://schemas.openxmlformats.org/drawingml/2006/table">
            <a:tbl>
              <a:tblPr/>
              <a:tblGrid>
                <a:gridCol w="1905000"/>
                <a:gridCol w="1371600"/>
                <a:gridCol w="1143000"/>
                <a:gridCol w="1371600"/>
                <a:gridCol w="1219200"/>
                <a:gridCol w="1219200"/>
              </a:tblGrid>
              <a:tr h="5222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Source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p</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9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Between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951.0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5.9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9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Within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3386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161.2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r>
              <a:tr h="9794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Total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5288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229.9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r>
            </a:tbl>
          </a:graphicData>
        </a:graphic>
      </p:graphicFrame>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t>One-Way ANOVA</a:t>
            </a:r>
          </a:p>
        </p:txBody>
      </p:sp>
      <p:sp>
        <p:nvSpPr>
          <p:cNvPr id="144387" name="Rectangle 3"/>
          <p:cNvSpPr>
            <a:spLocks noGrp="1" noChangeArrowheads="1"/>
          </p:cNvSpPr>
          <p:nvPr>
            <p:ph type="body" idx="1"/>
          </p:nvPr>
        </p:nvSpPr>
        <p:spPr/>
        <p:txBody>
          <a:bodyPr/>
          <a:lstStyle/>
          <a:p>
            <a:r>
              <a:rPr lang="en-US">
                <a:latin typeface="Arial" charset="0"/>
              </a:rPr>
              <a:t>The F test is a right tail test</a:t>
            </a:r>
          </a:p>
          <a:p>
            <a:r>
              <a:rPr lang="en-US">
                <a:latin typeface="Arial" charset="0"/>
              </a:rPr>
              <a:t>The F test statistic has an F distribution with df(B) numerator df and df(W) denominator df</a:t>
            </a:r>
          </a:p>
          <a:p>
            <a:r>
              <a:rPr lang="en-US">
                <a:latin typeface="Arial" charset="0"/>
              </a:rPr>
              <a:t>The p-value is the area to the right of the test statistic</a:t>
            </a:r>
          </a:p>
          <a:p>
            <a:r>
              <a:rPr lang="en-US">
                <a:latin typeface="Arial" charset="0"/>
              </a:rPr>
              <a:t>P(F</a:t>
            </a:r>
            <a:r>
              <a:rPr lang="en-US" sz="1800">
                <a:latin typeface="Arial" charset="0"/>
              </a:rPr>
              <a:t>2,21</a:t>
            </a:r>
            <a:r>
              <a:rPr lang="en-US">
                <a:latin typeface="Arial" charset="0"/>
              </a:rPr>
              <a:t> &gt; 5.9) = 0.009</a:t>
            </a: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t>One-Way ANOVA</a:t>
            </a:r>
          </a:p>
        </p:txBody>
      </p:sp>
      <p:sp>
        <p:nvSpPr>
          <p:cNvPr id="158723" name="Rectangle 3"/>
          <p:cNvSpPr>
            <a:spLocks noGrp="1" noChangeArrowheads="1"/>
          </p:cNvSpPr>
          <p:nvPr>
            <p:ph type="body" sz="half" idx="1"/>
          </p:nvPr>
        </p:nvSpPr>
        <p:spPr>
          <a:xfrm>
            <a:off x="457200" y="1600200"/>
            <a:ext cx="8229600" cy="685800"/>
          </a:xfrm>
        </p:spPr>
        <p:txBody>
          <a:bodyPr/>
          <a:lstStyle/>
          <a:p>
            <a:r>
              <a:rPr lang="en-US" sz="2800"/>
              <a:t>Completing the table with the p-value</a:t>
            </a:r>
          </a:p>
        </p:txBody>
      </p:sp>
      <p:graphicFrame>
        <p:nvGraphicFramePr>
          <p:cNvPr id="158724" name="Group 4"/>
          <p:cNvGraphicFramePr>
            <a:graphicFrameLocks noGrp="1"/>
          </p:cNvGraphicFramePr>
          <p:nvPr>
            <p:ph sz="half" idx="2"/>
          </p:nvPr>
        </p:nvGraphicFramePr>
        <p:xfrm>
          <a:off x="457200" y="2590800"/>
          <a:ext cx="8229600" cy="3581402"/>
        </p:xfrm>
        <a:graphic>
          <a:graphicData uri="http://schemas.openxmlformats.org/drawingml/2006/table">
            <a:tbl>
              <a:tblPr/>
              <a:tblGrid>
                <a:gridCol w="1905000"/>
                <a:gridCol w="1371600"/>
                <a:gridCol w="1143000"/>
                <a:gridCol w="1371600"/>
                <a:gridCol w="1219200"/>
                <a:gridCol w="1219200"/>
              </a:tblGrid>
              <a:tr h="5222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Source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p</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9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Between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951.0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5.9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0.009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9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Within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3386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161.2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r>
              <a:tr h="9794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Total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5288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229.9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r>
            </a:tbl>
          </a:graphicData>
        </a:graphic>
      </p:graphicFrame>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t>One-Way ANOVA</a:t>
            </a:r>
          </a:p>
        </p:txBody>
      </p:sp>
      <p:sp>
        <p:nvSpPr>
          <p:cNvPr id="145411" name="Rectangle 3"/>
          <p:cNvSpPr>
            <a:spLocks noGrp="1" noChangeArrowheads="1"/>
          </p:cNvSpPr>
          <p:nvPr>
            <p:ph type="body" idx="1"/>
          </p:nvPr>
        </p:nvSpPr>
        <p:spPr/>
        <p:txBody>
          <a:bodyPr/>
          <a:lstStyle/>
          <a:p>
            <a:r>
              <a:rPr lang="en-US">
                <a:latin typeface="Arial" charset="0"/>
              </a:rPr>
              <a:t>The p-value is 0.009, which is less than the significance level of 0.05, so we reject the null hypothesis.</a:t>
            </a:r>
          </a:p>
          <a:p>
            <a:r>
              <a:rPr lang="en-US">
                <a:latin typeface="Arial" charset="0"/>
              </a:rPr>
              <a:t>The null hypothesis is that the means of the three rows in class were the same, but we reject that, so at least one row has a different mean.</a:t>
            </a: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One-Way ANOVA</a:t>
            </a:r>
          </a:p>
        </p:txBody>
      </p:sp>
      <p:sp>
        <p:nvSpPr>
          <p:cNvPr id="146435" name="Rectangle 3"/>
          <p:cNvSpPr>
            <a:spLocks noGrp="1" noChangeArrowheads="1"/>
          </p:cNvSpPr>
          <p:nvPr>
            <p:ph type="body" idx="1"/>
          </p:nvPr>
        </p:nvSpPr>
        <p:spPr/>
        <p:txBody>
          <a:bodyPr/>
          <a:lstStyle/>
          <a:p>
            <a:r>
              <a:rPr lang="en-US">
                <a:latin typeface="Arial" charset="0"/>
              </a:rPr>
              <a:t>There is enough evidence to support the claim that there is a difference in the mean scores of the front, middle, and back rows in class.</a:t>
            </a:r>
          </a:p>
          <a:p>
            <a:r>
              <a:rPr lang="en-US">
                <a:latin typeface="Arial" charset="0"/>
              </a:rPr>
              <a:t>The ANOVA doesn’t tell which row is different, you would need to look at confidence intervals or run post hoc tests to determine that</a:t>
            </a: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ANOVA with replication</a:t>
            </a:r>
            <a:endParaRPr lang="en-US" u="sng" dirty="0"/>
          </a:p>
        </p:txBody>
      </p:sp>
      <p:sp>
        <p:nvSpPr>
          <p:cNvPr id="3" name="Content Placeholder 2"/>
          <p:cNvSpPr>
            <a:spLocks noGrp="1"/>
          </p:cNvSpPr>
          <p:nvPr>
            <p:ph idx="1"/>
          </p:nvPr>
        </p:nvSpPr>
        <p:spPr/>
        <p:txBody>
          <a:bodyPr/>
          <a:lstStyle/>
          <a:p>
            <a:pPr algn="just"/>
            <a:r>
              <a:rPr lang="en-US" dirty="0" smtClean="0"/>
              <a:t>A </a:t>
            </a:r>
            <a:r>
              <a:rPr lang="en-US" dirty="0" smtClean="0">
                <a:solidFill>
                  <a:srgbClr val="FF0000"/>
                </a:solidFill>
              </a:rPr>
              <a:t>two way ANOVA with replication </a:t>
            </a:r>
            <a:r>
              <a:rPr lang="en-US" dirty="0" smtClean="0"/>
              <a:t>is performed when you have two groups and individuals within that group are doing more than one thing (i.e. taking two tests). If you only have one group, use a </a:t>
            </a:r>
            <a:r>
              <a:rPr lang="en-US" dirty="0" smtClean="0">
                <a:hlinkClick r:id="rId2"/>
              </a:rPr>
              <a:t>two way ANOVA in Excel without replication.</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ANOVA without Replication</a:t>
            </a:r>
            <a:endParaRPr lang="en-US" u="sng" dirty="0"/>
          </a:p>
        </p:txBody>
      </p:sp>
      <p:sp>
        <p:nvSpPr>
          <p:cNvPr id="3" name="Content Placeholder 2"/>
          <p:cNvSpPr>
            <a:spLocks noGrp="1"/>
          </p:cNvSpPr>
          <p:nvPr>
            <p:ph idx="1"/>
          </p:nvPr>
        </p:nvSpPr>
        <p:spPr/>
        <p:txBody>
          <a:bodyPr/>
          <a:lstStyle/>
          <a:p>
            <a:r>
              <a:rPr lang="en-US" dirty="0" smtClean="0"/>
              <a:t>A Two way ANOVA in Excel without replication can compare a group of individuals performing more than one </a:t>
            </a:r>
            <a:r>
              <a:rPr lang="en-US" smtClean="0"/>
              <a:t>task.</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TotalTime>
  <Words>4136</Words>
  <Application>Microsoft Office PowerPoint</Application>
  <PresentationFormat>On-screen Show (4:3)</PresentationFormat>
  <Paragraphs>816</Paragraphs>
  <Slides>99</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99</vt:i4>
      </vt:variant>
    </vt:vector>
  </HeadingPairs>
  <TitlesOfParts>
    <vt:vector size="102" baseType="lpstr">
      <vt:lpstr>Office Theme</vt:lpstr>
      <vt:lpstr>Worksheet</vt:lpstr>
      <vt:lpstr>Equation</vt:lpstr>
      <vt:lpstr>Exploratory Data Analysis 2: Sampling and Estimation, Statistical Interfaces</vt:lpstr>
      <vt:lpstr>Population</vt:lpstr>
      <vt:lpstr>Sample</vt:lpstr>
      <vt:lpstr>Parameters and statistic</vt:lpstr>
      <vt:lpstr>Slide 5</vt:lpstr>
      <vt:lpstr>Slide 6</vt:lpstr>
      <vt:lpstr>Sampling Error</vt:lpstr>
      <vt:lpstr>Sampling Error</vt:lpstr>
      <vt:lpstr>Slide 9</vt:lpstr>
      <vt:lpstr>Slide 10</vt:lpstr>
      <vt:lpstr>Slide 11</vt:lpstr>
      <vt:lpstr>Slide 12</vt:lpstr>
      <vt:lpstr>Slide 13</vt:lpstr>
      <vt:lpstr>Reducing the Sampling error. </vt:lpstr>
      <vt:lpstr>Sample Size</vt:lpstr>
      <vt:lpstr>DETERMINATION OF SIZE OF SAMPLE</vt:lpstr>
      <vt:lpstr>DETERMINATION OF SIZE OF SAMPLE…..</vt:lpstr>
      <vt:lpstr>      Sample Size for infinite Population</vt:lpstr>
      <vt:lpstr>Sample Size for infinite Population</vt:lpstr>
      <vt:lpstr>I. Sample Size – Finite Population </vt:lpstr>
      <vt:lpstr>Slide 21</vt:lpstr>
      <vt:lpstr>Slide 22</vt:lpstr>
      <vt:lpstr>Slide 23</vt:lpstr>
      <vt:lpstr>Slide 24</vt:lpstr>
      <vt:lpstr>Relationship between Accuracy and Sample Size*</vt:lpstr>
      <vt:lpstr>          Measurement Scale</vt:lpstr>
      <vt:lpstr>Primary Scales of Measurement</vt:lpstr>
      <vt:lpstr>Hypothesis Testing  Related to  Differences: Univariate and Bivariate Techniques</vt:lpstr>
      <vt:lpstr>Slide 29</vt:lpstr>
      <vt:lpstr>Slide 30</vt:lpstr>
      <vt:lpstr>Sampling Design : Key Issues </vt:lpstr>
      <vt:lpstr>Slide 32</vt:lpstr>
      <vt:lpstr>Slide 33</vt:lpstr>
      <vt:lpstr>Slide 34</vt:lpstr>
      <vt:lpstr>Slide 35</vt:lpstr>
      <vt:lpstr>Simple Random Sampling</vt:lpstr>
      <vt:lpstr>Systematic Random Sampling:</vt:lpstr>
      <vt:lpstr>Stratified Random Sampling</vt:lpstr>
      <vt:lpstr>Slide 39</vt:lpstr>
      <vt:lpstr>Slide 40</vt:lpstr>
      <vt:lpstr>Slide 41</vt:lpstr>
      <vt:lpstr>Cluster Sampling </vt:lpstr>
      <vt:lpstr>Cluster Sampling……. </vt:lpstr>
      <vt:lpstr>Area Sampling</vt:lpstr>
      <vt:lpstr>Slide 45</vt:lpstr>
      <vt:lpstr>Types of non-Probability Sampling</vt:lpstr>
      <vt:lpstr>Non-probability Sampling </vt:lpstr>
      <vt:lpstr>Non-Probability Sampling</vt:lpstr>
      <vt:lpstr>Slide 49</vt:lpstr>
      <vt:lpstr>Slide 50</vt:lpstr>
      <vt:lpstr>Slide 51</vt:lpstr>
      <vt:lpstr>Slide 52</vt:lpstr>
      <vt:lpstr>Slide 53</vt:lpstr>
      <vt:lpstr>Slide 54</vt:lpstr>
      <vt:lpstr>4.2Hypothesis</vt:lpstr>
      <vt:lpstr>Slide 56</vt:lpstr>
      <vt:lpstr>  Testing Hypotheses about Single Means when the Population Variance is Known -One sample -A single variable against a known or given standard -</vt:lpstr>
      <vt:lpstr>Independent t-test (Two Samples) </vt:lpstr>
      <vt:lpstr>Two sample independent :T-test</vt:lpstr>
      <vt:lpstr>  Paired t- test( Two Samples)</vt:lpstr>
      <vt:lpstr>Paired Sample –T-test</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ANOVA with replication</vt:lpstr>
      <vt:lpstr>ANOVA without Replication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2: Sampling and Estimation, Statistical Interfaces</dc:title>
  <dc:creator>lalit</dc:creator>
  <cp:lastModifiedBy>user</cp:lastModifiedBy>
  <cp:revision>33</cp:revision>
  <dcterms:created xsi:type="dcterms:W3CDTF">2017-10-25T10:49:40Z</dcterms:created>
  <dcterms:modified xsi:type="dcterms:W3CDTF">2020-08-28T12:40:33Z</dcterms:modified>
</cp:coreProperties>
</file>