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74" r:id="rId4"/>
    <p:sldId id="258" r:id="rId5"/>
    <p:sldId id="259" r:id="rId6"/>
    <p:sldId id="260" r:id="rId7"/>
    <p:sldId id="275" r:id="rId8"/>
    <p:sldId id="261" r:id="rId9"/>
    <p:sldId id="273" r:id="rId10"/>
    <p:sldId id="272" r:id="rId11"/>
    <p:sldId id="278" r:id="rId12"/>
    <p:sldId id="27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EDCE3-5364-4C85-A2DF-AAF26AB8AAE4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6205E-7FD7-434B-A18D-B4F078C25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48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3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6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3621-B0C9-4D5D-A8EE-2FDA2802F5F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90883-8C96-4230-B107-435AE26788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8840932">
            <a:off x="5300847" y="3616574"/>
            <a:ext cx="1590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IACSD</a:t>
            </a:r>
            <a:endParaRPr lang="en-IN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5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float" TargetMode="External"/><Relationship Id="rId2" Type="http://schemas.openxmlformats.org/officeDocument/2006/relationships/hyperlink" Target="https://docs.python.org/3/library/functions.html#i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stdtypes.html#bytes" TargetMode="External"/><Relationship Id="rId4" Type="http://schemas.openxmlformats.org/officeDocument/2006/relationships/hyperlink" Target="https://docs.python.org/3/library/stdtypes.html#st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Connectivity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Dr</a:t>
            </a:r>
            <a:r>
              <a:rPr lang="en-US" dirty="0" smtClean="0"/>
              <a:t> Shantanu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9" y="272039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MySQL Data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0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MySQL is open source database</a:t>
            </a:r>
          </a:p>
          <a:p>
            <a:endParaRPr lang="en-US" dirty="0"/>
          </a:p>
          <a:p>
            <a:r>
              <a:rPr lang="en-US" dirty="0" smtClean="0"/>
              <a:t>Popular in industry</a:t>
            </a:r>
          </a:p>
          <a:p>
            <a:endParaRPr lang="en-US" dirty="0"/>
          </a:p>
          <a:p>
            <a:r>
              <a:rPr lang="en-US" dirty="0" smtClean="0"/>
              <a:t>It gives great performance compared with many other DBs</a:t>
            </a:r>
          </a:p>
          <a:p>
            <a:endParaRPr lang="en-US" dirty="0"/>
          </a:p>
          <a:p>
            <a:r>
              <a:rPr lang="en-US" dirty="0" smtClean="0"/>
              <a:t>Requires less memory</a:t>
            </a:r>
          </a:p>
          <a:p>
            <a:endParaRPr lang="en-US" dirty="0"/>
          </a:p>
          <a:p>
            <a:r>
              <a:rPr lang="en-US" dirty="0" smtClean="0"/>
              <a:t>Administration is easier compared to other well known 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1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9" y="272039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SQLite </a:t>
            </a:r>
            <a:r>
              <a:rPr lang="en-US" dirty="0" smtClean="0"/>
              <a:t>Data </a:t>
            </a:r>
            <a:r>
              <a:rPr lang="en-US" dirty="0"/>
              <a:t>Base (</a:t>
            </a:r>
            <a:r>
              <a:rPr lang="en-US" dirty="0" smtClean="0"/>
              <a:t>EXTRA)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2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for operation</a:t>
            </a:r>
          </a:p>
          <a:p>
            <a:r>
              <a:rPr lang="en-US" dirty="0" smtClean="0"/>
              <a:t>Light DB</a:t>
            </a:r>
          </a:p>
          <a:p>
            <a:r>
              <a:rPr lang="en-US" dirty="0" smtClean="0"/>
              <a:t>No need of extensive 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</a:p>
          <a:p>
            <a:r>
              <a:rPr lang="en-US" dirty="0" smtClean="0"/>
              <a:t>Works over simple file system</a:t>
            </a:r>
          </a:p>
          <a:p>
            <a:r>
              <a:rPr lang="en-US" dirty="0" smtClean="0"/>
              <a:t>Comes with Python ecosystem</a:t>
            </a:r>
          </a:p>
          <a:p>
            <a:endParaRPr lang="en-US" dirty="0"/>
          </a:p>
          <a:p>
            <a:r>
              <a:rPr lang="en-US" dirty="0" smtClean="0"/>
              <a:t>Limitation:</a:t>
            </a:r>
          </a:p>
          <a:p>
            <a:pPr lvl="1"/>
            <a:r>
              <a:rPr lang="en-US" dirty="0" smtClean="0"/>
              <a:t>Limited performance</a:t>
            </a:r>
          </a:p>
          <a:p>
            <a:pPr lvl="1"/>
            <a:r>
              <a:rPr lang="en-US" dirty="0" smtClean="0"/>
              <a:t>Not for high end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Operations are like any other relational database</a:t>
            </a:r>
          </a:p>
          <a:p>
            <a:endParaRPr lang="en-US" dirty="0" smtClean="0"/>
          </a:p>
          <a:p>
            <a:r>
              <a:rPr lang="en-US" dirty="0" smtClean="0"/>
              <a:t>Details of All the tables created is stored in</a:t>
            </a:r>
          </a:p>
          <a:p>
            <a:pPr lvl="1"/>
            <a:r>
              <a:rPr lang="en-US" dirty="0" err="1" smtClean="0"/>
              <a:t>sqlite_schema</a:t>
            </a:r>
            <a:r>
              <a:rPr lang="en-US" dirty="0" smtClean="0"/>
              <a:t> or </a:t>
            </a:r>
            <a:r>
              <a:rPr lang="en-US" dirty="0" err="1" smtClean="0"/>
              <a:t>sqlite_master</a:t>
            </a:r>
            <a:r>
              <a:rPr lang="en-US" dirty="0" smtClean="0"/>
              <a:t> table</a:t>
            </a:r>
          </a:p>
          <a:p>
            <a:endParaRPr lang="en-US" dirty="0" smtClean="0"/>
          </a:p>
          <a:p>
            <a:r>
              <a:rPr lang="en-US" dirty="0" smtClean="0"/>
              <a:t>Schema contains 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Triggers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9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 Type </a:t>
            </a:r>
            <a:r>
              <a:rPr lang="en-US" dirty="0" smtClean="0"/>
              <a:t>conversions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940034"/>
              </p:ext>
            </p:extLst>
          </p:nvPr>
        </p:nvGraphicFramePr>
        <p:xfrm>
          <a:off x="3103418" y="1690688"/>
          <a:ext cx="6026727" cy="409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757">
                  <a:extLst>
                    <a:ext uri="{9D8B030D-6E8A-4147-A177-3AD203B41FA5}">
                      <a16:colId xmlns="" xmlns:a16="http://schemas.microsoft.com/office/drawing/2014/main" val="2846605194"/>
                    </a:ext>
                  </a:extLst>
                </a:gridCol>
                <a:gridCol w="2999970">
                  <a:extLst>
                    <a:ext uri="{9D8B030D-6E8A-4147-A177-3AD203B41FA5}">
                      <a16:colId xmlns="" xmlns:a16="http://schemas.microsoft.com/office/drawing/2014/main" val="3466936899"/>
                    </a:ext>
                  </a:extLst>
                </a:gridCol>
              </a:tblGrid>
              <a:tr h="681711">
                <a:tc>
                  <a:txBody>
                    <a:bodyPr/>
                    <a:lstStyle/>
                    <a:p>
                      <a:r>
                        <a:rPr lang="en-US" sz="3600" dirty="0"/>
                        <a:t>Python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SQLite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8045288"/>
                  </a:ext>
                </a:extLst>
              </a:tr>
              <a:tr h="681711">
                <a:tc>
                  <a:txBody>
                    <a:bodyPr/>
                    <a:lstStyle/>
                    <a:p>
                      <a:r>
                        <a:rPr lang="en-US" sz="36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7454416"/>
                  </a:ext>
                </a:extLst>
              </a:tr>
              <a:tr h="681711">
                <a:tc>
                  <a:txBody>
                    <a:bodyPr/>
                    <a:lstStyle/>
                    <a:p>
                      <a:r>
                        <a:rPr lang="en-US" sz="3600">
                          <a:hlinkClick r:id="rId2" tooltip="int"/>
                        </a:rPr>
                        <a:t>int</a:t>
                      </a:r>
                      <a:endParaRPr 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36678255"/>
                  </a:ext>
                </a:extLst>
              </a:tr>
              <a:tr h="681711">
                <a:tc>
                  <a:txBody>
                    <a:bodyPr/>
                    <a:lstStyle/>
                    <a:p>
                      <a:r>
                        <a:rPr lang="en-US" sz="3600">
                          <a:hlinkClick r:id="rId3" tooltip="float"/>
                        </a:rPr>
                        <a:t>float</a:t>
                      </a:r>
                      <a:endParaRPr 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35895268"/>
                  </a:ext>
                </a:extLst>
              </a:tr>
              <a:tr h="681711">
                <a:tc>
                  <a:txBody>
                    <a:bodyPr/>
                    <a:lstStyle/>
                    <a:p>
                      <a:r>
                        <a:rPr lang="en-US" sz="3600" dirty="0" err="1">
                          <a:hlinkClick r:id="rId4" tooltip="str"/>
                        </a:rPr>
                        <a:t>str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78605568"/>
                  </a:ext>
                </a:extLst>
              </a:tr>
              <a:tr h="681711">
                <a:tc>
                  <a:txBody>
                    <a:bodyPr/>
                    <a:lstStyle/>
                    <a:p>
                      <a:r>
                        <a:rPr lang="en-US" sz="3600">
                          <a:hlinkClick r:id="rId5" tooltip="bytes"/>
                        </a:rPr>
                        <a:t>bytes</a:t>
                      </a:r>
                      <a:endParaRPr 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BLOB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5969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07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SQLite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81" y="1898073"/>
            <a:ext cx="11540837" cy="3435926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Connect( database)</a:t>
            </a:r>
          </a:p>
          <a:p>
            <a:pPr lvl="1"/>
            <a:r>
              <a:rPr lang="en-US" sz="2800" dirty="0" smtClean="0"/>
              <a:t>Connect with Db and return connection object</a:t>
            </a:r>
          </a:p>
          <a:p>
            <a:r>
              <a:rPr lang="en-US" sz="3200" dirty="0" err="1" smtClean="0"/>
              <a:t>complete_statement</a:t>
            </a:r>
            <a:r>
              <a:rPr lang="en-US" sz="3200" dirty="0" smtClean="0"/>
              <a:t>(statement)</a:t>
            </a:r>
          </a:p>
          <a:p>
            <a:pPr lvl="1"/>
            <a:r>
              <a:rPr lang="en-US" sz="2800" dirty="0" smtClean="0"/>
              <a:t>Check if given string is complete SQL statement or not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261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Functions of Connection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cursor</a:t>
            </a:r>
            <a:r>
              <a:rPr lang="en-US" sz="3200" dirty="0"/>
              <a:t>()</a:t>
            </a:r>
          </a:p>
          <a:p>
            <a:pPr lvl="1"/>
            <a:r>
              <a:rPr lang="en-US" sz="2800" dirty="0"/>
              <a:t>Return cursor for executing the SQL statements</a:t>
            </a:r>
          </a:p>
          <a:p>
            <a:r>
              <a:rPr lang="en-US" sz="3200" dirty="0"/>
              <a:t>commit()</a:t>
            </a:r>
          </a:p>
          <a:p>
            <a:r>
              <a:rPr lang="en-US" sz="3200" dirty="0"/>
              <a:t>close()</a:t>
            </a:r>
          </a:p>
          <a:p>
            <a:r>
              <a:rPr lang="en-US" sz="3200" dirty="0"/>
              <a:t>execute()</a:t>
            </a:r>
          </a:p>
          <a:p>
            <a:pPr lvl="1"/>
            <a:r>
              <a:rPr lang="en-US" sz="2800" dirty="0"/>
              <a:t>Internally create a cursor object and call execute function on that </a:t>
            </a:r>
            <a:r>
              <a:rPr lang="en-US" sz="2800" dirty="0" smtClean="0"/>
              <a:t>cursor</a:t>
            </a:r>
          </a:p>
          <a:p>
            <a:r>
              <a:rPr lang="en-US" sz="3200" dirty="0" err="1" smtClean="0"/>
              <a:t>total_changes</a:t>
            </a:r>
            <a:endParaRPr lang="en-US" sz="3200" dirty="0" smtClean="0"/>
          </a:p>
          <a:p>
            <a:pPr lvl="1"/>
            <a:r>
              <a:rPr lang="en-US" sz="2800" dirty="0" smtClean="0"/>
              <a:t>Return number of DB rows affected since connection is opened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8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functions of cursor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execute()</a:t>
            </a:r>
          </a:p>
          <a:p>
            <a:pPr lvl="1"/>
            <a:r>
              <a:rPr lang="en-US" dirty="0" smtClean="0"/>
              <a:t>Execute given query</a:t>
            </a:r>
          </a:p>
          <a:p>
            <a:r>
              <a:rPr lang="en-US" dirty="0" err="1" smtClean="0"/>
              <a:t>fetchone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 None if empty</a:t>
            </a:r>
          </a:p>
          <a:p>
            <a:pPr lvl="1"/>
            <a:r>
              <a:rPr lang="en-US" dirty="0" smtClean="0"/>
              <a:t>Return next row using </a:t>
            </a:r>
            <a:r>
              <a:rPr lang="en-US" b="1" dirty="0" smtClean="0"/>
              <a:t>tuple</a:t>
            </a:r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/>
              <a:t>Cursor can directly be used with for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for row in </a:t>
            </a:r>
            <a:r>
              <a:rPr lang="en-US" dirty="0" err="1" smtClean="0"/>
              <a:t>cur.execute</a:t>
            </a:r>
            <a:r>
              <a:rPr lang="en-US" dirty="0" smtClean="0"/>
              <a:t>(“Select * from </a:t>
            </a:r>
            <a:r>
              <a:rPr lang="en-US" dirty="0" err="1" smtClean="0"/>
              <a:t>myTable</a:t>
            </a:r>
            <a:r>
              <a:rPr lang="en-US" dirty="0" smtClean="0"/>
              <a:t>”):</a:t>
            </a:r>
          </a:p>
          <a:p>
            <a:pPr lvl="1"/>
            <a:r>
              <a:rPr lang="en-US" dirty="0" smtClean="0"/>
              <a:t>print(row)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9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DB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347854"/>
          </a:xfrm>
        </p:spPr>
        <p:txBody>
          <a:bodyPr>
            <a:normAutofit/>
          </a:bodyPr>
          <a:lstStyle/>
          <a:p>
            <a:r>
              <a:rPr lang="en-US" dirty="0" smtClean="0"/>
              <a:t>Supports DB which fulfill Python DB API V2.0 standards</a:t>
            </a:r>
          </a:p>
          <a:p>
            <a:endParaRPr lang="en-US" dirty="0"/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MSSQL 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Stored procedures are supported ( as per DB)</a:t>
            </a:r>
          </a:p>
          <a:p>
            <a:r>
              <a:rPr lang="en-US" dirty="0" smtClean="0"/>
              <a:t>Multi Threading Supported (as per the DB)</a:t>
            </a:r>
          </a:p>
          <a:p>
            <a:r>
              <a:rPr lang="en-US" dirty="0" smtClean="0"/>
              <a:t>Support is primitive and version changes affect the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" y="1825625"/>
            <a:ext cx="11741728" cy="42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5" y="1825625"/>
            <a:ext cx="11216253" cy="46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7" y="129597"/>
            <a:ext cx="11499273" cy="1325563"/>
          </a:xfrm>
        </p:spPr>
        <p:txBody>
          <a:bodyPr/>
          <a:lstStyle/>
          <a:p>
            <a:r>
              <a:rPr lang="en-US" dirty="0"/>
              <a:t>Python Connector to DB </a:t>
            </a:r>
            <a:r>
              <a:rPr lang="en-US" dirty="0" smtClean="0"/>
              <a:t>(MySQL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8651" r="6143" b="18285"/>
          <a:stretch/>
        </p:blipFill>
        <p:spPr>
          <a:xfrm>
            <a:off x="817418" y="1455160"/>
            <a:ext cx="9725891" cy="5305858"/>
          </a:xfrm>
        </p:spPr>
      </p:pic>
    </p:spTree>
    <p:extLst>
      <p:ext uri="{BB962C8B-B14F-4D97-AF65-F5344CB8AC3E}">
        <p14:creationId xmlns:p14="http://schemas.microsoft.com/office/powerpoint/2010/main" val="35344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1" y="365125"/>
            <a:ext cx="11471563" cy="1325563"/>
          </a:xfrm>
        </p:spPr>
        <p:txBody>
          <a:bodyPr/>
          <a:lstStyle/>
          <a:p>
            <a:r>
              <a:rPr lang="en-US" dirty="0" smtClean="0"/>
              <a:t>Python Connector to DB (</a:t>
            </a:r>
            <a:r>
              <a:rPr lang="en-US" smtClean="0"/>
              <a:t>SQLite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5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 DB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Connect</a:t>
            </a:r>
          </a:p>
          <a:p>
            <a:pPr lvl="1"/>
            <a:r>
              <a:rPr lang="en-US" dirty="0" smtClean="0"/>
              <a:t>Connect to a database</a:t>
            </a:r>
          </a:p>
          <a:p>
            <a:pPr lvl="1"/>
            <a:r>
              <a:rPr lang="en-US" dirty="0" smtClean="0"/>
              <a:t>Name of DB, hostname, user, password</a:t>
            </a:r>
          </a:p>
          <a:p>
            <a:pPr lvl="1"/>
            <a:r>
              <a:rPr lang="en-US" dirty="0" smtClean="0"/>
              <a:t>Sends connection request</a:t>
            </a:r>
          </a:p>
          <a:p>
            <a:pPr lvl="1"/>
            <a:r>
              <a:rPr lang="en-US" dirty="0" smtClean="0"/>
              <a:t>If successful, then connection object is returned</a:t>
            </a:r>
          </a:p>
          <a:p>
            <a:pPr lvl="1"/>
            <a:r>
              <a:rPr lang="en-US" dirty="0" smtClean="0"/>
              <a:t>Connection object establishes connection with the DB</a:t>
            </a:r>
          </a:p>
          <a:p>
            <a:r>
              <a:rPr lang="en-US" dirty="0" smtClean="0"/>
              <a:t>Step 2: Cursor</a:t>
            </a:r>
          </a:p>
          <a:p>
            <a:pPr lvl="1"/>
            <a:r>
              <a:rPr lang="en-US" dirty="0" smtClean="0"/>
              <a:t>Cursor object is used to execute the queries</a:t>
            </a:r>
          </a:p>
          <a:p>
            <a:pPr lvl="1"/>
            <a:r>
              <a:rPr lang="en-US" dirty="0" smtClean="0"/>
              <a:t>Cursor can store the results of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9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 DB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Execute</a:t>
            </a:r>
            <a:endParaRPr lang="en-US" dirty="0"/>
          </a:p>
          <a:p>
            <a:pPr lvl="1"/>
            <a:r>
              <a:rPr lang="en-US" dirty="0" smtClean="0"/>
              <a:t>Cursor uses execute function</a:t>
            </a:r>
          </a:p>
          <a:p>
            <a:pPr lvl="1"/>
            <a:r>
              <a:rPr lang="en-US" dirty="0" smtClean="0"/>
              <a:t>Used to execute the queries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4: Commit</a:t>
            </a:r>
          </a:p>
          <a:p>
            <a:pPr lvl="1"/>
            <a:r>
              <a:rPr lang="en-US" dirty="0" smtClean="0"/>
              <a:t>Commit the changes in DB</a:t>
            </a:r>
          </a:p>
          <a:p>
            <a:pPr lvl="1"/>
            <a:endParaRPr lang="en-US" dirty="0"/>
          </a:p>
          <a:p>
            <a:r>
              <a:rPr lang="en-US" dirty="0" smtClean="0"/>
              <a:t>Step 5: Close</a:t>
            </a:r>
          </a:p>
          <a:p>
            <a:pPr lvl="1"/>
            <a:r>
              <a:rPr lang="en-US" dirty="0" smtClean="0"/>
              <a:t>Close the connection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6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Example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mysql.connector</a:t>
            </a:r>
            <a:r>
              <a:rPr lang="en-US" dirty="0"/>
              <a:t> import </a:t>
            </a:r>
            <a:r>
              <a:rPr lang="en-US" dirty="0" smtClean="0"/>
              <a:t>connect</a:t>
            </a:r>
          </a:p>
          <a:p>
            <a:r>
              <a:rPr lang="en-US" dirty="0" smtClean="0"/>
              <a:t>con = connect()</a:t>
            </a:r>
          </a:p>
          <a:p>
            <a:r>
              <a:rPr lang="en-US" dirty="0" smtClean="0"/>
              <a:t>cur = </a:t>
            </a:r>
            <a:r>
              <a:rPr lang="en-US" dirty="0" err="1" smtClean="0"/>
              <a:t>con.cursor</a:t>
            </a:r>
            <a:r>
              <a:rPr lang="en-US" dirty="0" smtClean="0"/>
              <a:t>()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ur.execute</a:t>
            </a:r>
            <a:r>
              <a:rPr lang="en-US" dirty="0" smtClean="0"/>
              <a:t>(“select * …”)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on.commit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con.close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6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Example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sqlite3</a:t>
            </a:r>
          </a:p>
          <a:p>
            <a:r>
              <a:rPr lang="en-US" dirty="0"/>
              <a:t>conn = </a:t>
            </a:r>
            <a:r>
              <a:rPr lang="en-US" dirty="0" smtClean="0"/>
              <a:t>sqlite3.connect</a:t>
            </a:r>
            <a:r>
              <a:rPr lang="en-US" dirty="0"/>
              <a:t>('</a:t>
            </a:r>
            <a:r>
              <a:rPr lang="en-US" dirty="0" err="1"/>
              <a:t>test.db</a:t>
            </a:r>
            <a:r>
              <a:rPr lang="en-US" dirty="0" smtClean="0"/>
              <a:t>')</a:t>
            </a:r>
          </a:p>
          <a:p>
            <a:r>
              <a:rPr lang="en-US" dirty="0" smtClean="0"/>
              <a:t>cur = </a:t>
            </a:r>
            <a:r>
              <a:rPr lang="en-US" dirty="0" err="1" smtClean="0"/>
              <a:t>conn.cursor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cur.execute</a:t>
            </a:r>
            <a:r>
              <a:rPr lang="en-US" dirty="0" smtClean="0"/>
              <a:t>(“create table  …”)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onn.commit</a:t>
            </a:r>
            <a:r>
              <a:rPr lang="en-US" dirty="0" smtClean="0"/>
              <a:t>()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onn.close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9" y="124695"/>
            <a:ext cx="10515600" cy="701675"/>
          </a:xfrm>
        </p:spPr>
        <p:txBody>
          <a:bodyPr/>
          <a:lstStyle/>
          <a:p>
            <a:r>
              <a:rPr lang="en-US" dirty="0" smtClean="0"/>
              <a:t>Python DB Errors and Exceptions (Any 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020340"/>
            <a:ext cx="11707091" cy="5712976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InterfaceError</a:t>
            </a:r>
            <a:r>
              <a:rPr lang="en-US" dirty="0" smtClean="0"/>
              <a:t> </a:t>
            </a:r>
            <a:r>
              <a:rPr lang="en-US" dirty="0"/>
              <a:t>Errors related to the database interface, but not </a:t>
            </a:r>
            <a:r>
              <a:rPr lang="en-US" dirty="0" smtClean="0"/>
              <a:t>database itself.</a:t>
            </a:r>
          </a:p>
          <a:p>
            <a:r>
              <a:rPr lang="en-US" b="1" dirty="0" err="1" smtClean="0"/>
              <a:t>DatabaseError</a:t>
            </a:r>
            <a:r>
              <a:rPr lang="en-US" dirty="0" smtClean="0"/>
              <a:t> </a:t>
            </a:r>
            <a:r>
              <a:rPr lang="en-US" dirty="0"/>
              <a:t>Errors related to the database itself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DataError</a:t>
            </a:r>
            <a:r>
              <a:rPr lang="en-US" dirty="0" smtClean="0"/>
              <a:t> </a:t>
            </a:r>
            <a:r>
              <a:rPr lang="en-US" dirty="0"/>
              <a:t>Errors related to the processed data.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bad </a:t>
            </a:r>
            <a:r>
              <a:rPr lang="en-US" dirty="0" smtClean="0"/>
              <a:t>type conversions</a:t>
            </a:r>
            <a:r>
              <a:rPr lang="en-US" dirty="0"/>
              <a:t>, division by zero, etc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OperationalError</a:t>
            </a:r>
            <a:r>
              <a:rPr lang="en-US" dirty="0" smtClean="0"/>
              <a:t> </a:t>
            </a:r>
            <a:r>
              <a:rPr lang="en-US" dirty="0"/>
              <a:t>Errors related to the operation of the database itself. </a:t>
            </a:r>
            <a:endParaRPr lang="en-US" dirty="0" smtClean="0"/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a lost connection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IntegrityError</a:t>
            </a:r>
            <a:r>
              <a:rPr lang="en-US" dirty="0" smtClean="0"/>
              <a:t> </a:t>
            </a:r>
            <a:r>
              <a:rPr lang="en-US" dirty="0"/>
              <a:t>Error when relational integrity of the database is broken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InternalError</a:t>
            </a:r>
            <a:r>
              <a:rPr lang="en-US" dirty="0" smtClean="0"/>
              <a:t> </a:t>
            </a:r>
            <a:r>
              <a:rPr lang="en-US" dirty="0"/>
              <a:t>Internal error in the database.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if a stale cursor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ProgrammingError</a:t>
            </a:r>
            <a:r>
              <a:rPr lang="en-US" dirty="0" smtClean="0"/>
              <a:t> </a:t>
            </a:r>
            <a:r>
              <a:rPr lang="en-US" dirty="0"/>
              <a:t>Errors in SQL queries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NotSupportedError</a:t>
            </a:r>
            <a:r>
              <a:rPr lang="en-US" dirty="0" smtClean="0"/>
              <a:t> </a:t>
            </a:r>
            <a:r>
              <a:rPr lang="en-US" dirty="0"/>
              <a:t>Error for methods in the database API that aren’t supported </a:t>
            </a:r>
            <a:r>
              <a:rPr lang="en-US" dirty="0" smtClean="0"/>
              <a:t>by the </a:t>
            </a:r>
            <a:r>
              <a:rPr lang="en-US" dirty="0"/>
              <a:t>underlying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3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544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Database Connectivity with Python</vt:lpstr>
      <vt:lpstr>Python and DB Connectivity</vt:lpstr>
      <vt:lpstr>Python Connector to DB (MySQL)</vt:lpstr>
      <vt:lpstr>Python Connector to DB (SQLite )</vt:lpstr>
      <vt:lpstr>Python to DB steps</vt:lpstr>
      <vt:lpstr>Python to DB steps</vt:lpstr>
      <vt:lpstr>Python DB Example MySQL</vt:lpstr>
      <vt:lpstr>Python DB Example SQLite</vt:lpstr>
      <vt:lpstr>Python DB Errors and Exceptions (Any DB)</vt:lpstr>
      <vt:lpstr>MySQL Data Base</vt:lpstr>
      <vt:lpstr>MySQL</vt:lpstr>
      <vt:lpstr>SQLite Data Base (EXTRA)</vt:lpstr>
      <vt:lpstr>SQLite</vt:lpstr>
      <vt:lpstr>SQLite</vt:lpstr>
      <vt:lpstr>SQLite Data Type conversions</vt:lpstr>
      <vt:lpstr>SQLite Important Functions</vt:lpstr>
      <vt:lpstr>IMP Functions of Connection Object</vt:lpstr>
      <vt:lpstr>IMP functions of cursor object</vt:lpstr>
      <vt:lpstr>Example of queries</vt:lpstr>
      <vt:lpstr>Example of queries</vt:lpstr>
      <vt:lpstr>Example of queries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Connectivity with Python</dc:title>
  <dc:creator>cdacstaff</dc:creator>
  <cp:lastModifiedBy>Lenovo</cp:lastModifiedBy>
  <cp:revision>119</cp:revision>
  <dcterms:created xsi:type="dcterms:W3CDTF">2022-12-12T06:06:06Z</dcterms:created>
  <dcterms:modified xsi:type="dcterms:W3CDTF">2023-10-21T07:01:53Z</dcterms:modified>
</cp:coreProperties>
</file>